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66" r:id="rId2"/>
    <p:sldId id="269" r:id="rId3"/>
    <p:sldId id="257" r:id="rId4"/>
    <p:sldId id="258" r:id="rId5"/>
    <p:sldId id="291" r:id="rId6"/>
    <p:sldId id="289" r:id="rId7"/>
    <p:sldId id="286" r:id="rId8"/>
    <p:sldId id="287" r:id="rId9"/>
    <p:sldId id="288" r:id="rId10"/>
    <p:sldId id="290" r:id="rId11"/>
    <p:sldId id="292" r:id="rId12"/>
    <p:sldId id="293" r:id="rId13"/>
    <p:sldId id="294" r:id="rId14"/>
    <p:sldId id="302" r:id="rId15"/>
    <p:sldId id="303" r:id="rId16"/>
    <p:sldId id="304" r:id="rId17"/>
    <p:sldId id="306" r:id="rId18"/>
    <p:sldId id="298" r:id="rId19"/>
    <p:sldId id="299" r:id="rId20"/>
    <p:sldId id="300" r:id="rId21"/>
    <p:sldId id="296" r:id="rId22"/>
    <p:sldId id="297" r:id="rId23"/>
    <p:sldId id="26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66" d="100"/>
          <a:sy n="66" d="100"/>
        </p:scale>
        <p:origin x="660"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5B78C7-5367-4CD5-83B2-921E260867B7}" type="datetimeFigureOut">
              <a:rPr lang="en-IN" smtClean="0"/>
              <a:t>05-05-2023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AC3470-CBBC-4787-A7AB-FFE87F5D7A76}" type="slidenum">
              <a:rPr lang="en-IN" smtClean="0"/>
              <a:t>‹#›</a:t>
            </a:fld>
            <a:endParaRPr lang="en-IN"/>
          </a:p>
        </p:txBody>
      </p:sp>
    </p:spTree>
    <p:extLst>
      <p:ext uri="{BB962C8B-B14F-4D97-AF65-F5344CB8AC3E}">
        <p14:creationId xmlns:p14="http://schemas.microsoft.com/office/powerpoint/2010/main" val="472624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52ECDC-F6F5-46A3-8600-006A4F5690EC}" type="datetime1">
              <a:rPr lang="en-IN" smtClean="0"/>
              <a:t>05-05-2023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1401CF-043C-45F2-A3C3-DDB925F75517}"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2758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08D3BC-BCB7-4800-9E65-F6AA7B24DE7E}" type="datetime1">
              <a:rPr lang="en-IN" smtClean="0"/>
              <a:t>05-05-2023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1401CF-043C-45F2-A3C3-DDB925F75517}" type="slidenum">
              <a:rPr lang="en-IN" smtClean="0"/>
              <a:t>‹#›</a:t>
            </a:fld>
            <a:endParaRPr lang="en-IN"/>
          </a:p>
        </p:txBody>
      </p:sp>
    </p:spTree>
    <p:extLst>
      <p:ext uri="{BB962C8B-B14F-4D97-AF65-F5344CB8AC3E}">
        <p14:creationId xmlns:p14="http://schemas.microsoft.com/office/powerpoint/2010/main" val="1274368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F902DE-6392-4758-975B-D4A84D0C3CD5}" type="datetime1">
              <a:rPr lang="en-IN" smtClean="0"/>
              <a:t>05-05-2023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1401CF-043C-45F2-A3C3-DDB925F75517}" type="slidenum">
              <a:rPr lang="en-IN" smtClean="0"/>
              <a:t>‹#›</a:t>
            </a:fld>
            <a:endParaRPr lang="en-IN"/>
          </a:p>
        </p:txBody>
      </p:sp>
    </p:spTree>
    <p:extLst>
      <p:ext uri="{BB962C8B-B14F-4D97-AF65-F5344CB8AC3E}">
        <p14:creationId xmlns:p14="http://schemas.microsoft.com/office/powerpoint/2010/main" val="3619687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A436BC-3005-4BA8-B434-5F56B4DBE000}" type="datetime1">
              <a:rPr lang="en-IN" smtClean="0"/>
              <a:t>05-05-2023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1401CF-043C-45F2-A3C3-DDB925F75517}" type="slidenum">
              <a:rPr lang="en-IN" smtClean="0"/>
              <a:t>‹#›</a:t>
            </a:fld>
            <a:endParaRPr lang="en-IN"/>
          </a:p>
        </p:txBody>
      </p:sp>
    </p:spTree>
    <p:extLst>
      <p:ext uri="{BB962C8B-B14F-4D97-AF65-F5344CB8AC3E}">
        <p14:creationId xmlns:p14="http://schemas.microsoft.com/office/powerpoint/2010/main" val="58729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99E5A8-EFF1-4FF5-80D2-02CEF9E4502E}" type="datetime1">
              <a:rPr lang="en-IN" smtClean="0"/>
              <a:t>05-05-2023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1401CF-043C-45F2-A3C3-DDB925F75517}"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8373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150EDB-6EF5-495B-BA9A-CD548B39DD84}" type="datetime1">
              <a:rPr lang="en-IN" smtClean="0"/>
              <a:t>05-05-2023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1401CF-043C-45F2-A3C3-DDB925F75517}" type="slidenum">
              <a:rPr lang="en-IN" smtClean="0"/>
              <a:t>‹#›</a:t>
            </a:fld>
            <a:endParaRPr lang="en-IN"/>
          </a:p>
        </p:txBody>
      </p:sp>
    </p:spTree>
    <p:extLst>
      <p:ext uri="{BB962C8B-B14F-4D97-AF65-F5344CB8AC3E}">
        <p14:creationId xmlns:p14="http://schemas.microsoft.com/office/powerpoint/2010/main" val="4022972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E57BDE-FD84-4CDC-BDE4-2C4A37DE5E71}" type="datetime1">
              <a:rPr lang="en-IN" smtClean="0"/>
              <a:t>05-05-2023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E1401CF-043C-45F2-A3C3-DDB925F75517}" type="slidenum">
              <a:rPr lang="en-IN" smtClean="0"/>
              <a:t>‹#›</a:t>
            </a:fld>
            <a:endParaRPr lang="en-IN"/>
          </a:p>
        </p:txBody>
      </p:sp>
    </p:spTree>
    <p:extLst>
      <p:ext uri="{BB962C8B-B14F-4D97-AF65-F5344CB8AC3E}">
        <p14:creationId xmlns:p14="http://schemas.microsoft.com/office/powerpoint/2010/main" val="687339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1636C9-346E-4FE2-B911-303B561E61B5}" type="datetime1">
              <a:rPr lang="en-IN" smtClean="0"/>
              <a:t>05-05-2023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E1401CF-043C-45F2-A3C3-DDB925F75517}" type="slidenum">
              <a:rPr lang="en-IN" smtClean="0"/>
              <a:t>‹#›</a:t>
            </a:fld>
            <a:endParaRPr lang="en-IN"/>
          </a:p>
        </p:txBody>
      </p:sp>
    </p:spTree>
    <p:extLst>
      <p:ext uri="{BB962C8B-B14F-4D97-AF65-F5344CB8AC3E}">
        <p14:creationId xmlns:p14="http://schemas.microsoft.com/office/powerpoint/2010/main" val="2526800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ADBC106-52E1-430A-8A63-4E0915225B42}" type="datetime1">
              <a:rPr lang="en-IN" smtClean="0"/>
              <a:t>05-05-2023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BE1401CF-043C-45F2-A3C3-DDB925F75517}" type="slidenum">
              <a:rPr lang="en-IN" smtClean="0"/>
              <a:t>‹#›</a:t>
            </a:fld>
            <a:endParaRPr lang="en-IN"/>
          </a:p>
        </p:txBody>
      </p:sp>
    </p:spTree>
    <p:extLst>
      <p:ext uri="{BB962C8B-B14F-4D97-AF65-F5344CB8AC3E}">
        <p14:creationId xmlns:p14="http://schemas.microsoft.com/office/powerpoint/2010/main" val="3323546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023FCE1-8718-4756-B0B1-8910524FC594}" type="datetime1">
              <a:rPr lang="en-IN" smtClean="0"/>
              <a:t>05-05-2023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E1401CF-043C-45F2-A3C3-DDB925F75517}" type="slidenum">
              <a:rPr lang="en-IN" smtClean="0"/>
              <a:t>‹#›</a:t>
            </a:fld>
            <a:endParaRPr lang="en-IN"/>
          </a:p>
        </p:txBody>
      </p:sp>
    </p:spTree>
    <p:extLst>
      <p:ext uri="{BB962C8B-B14F-4D97-AF65-F5344CB8AC3E}">
        <p14:creationId xmlns:p14="http://schemas.microsoft.com/office/powerpoint/2010/main" val="382620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C31DC7-6EAA-416E-A1C4-0DA89177361B}" type="datetime1">
              <a:rPr lang="en-IN" smtClean="0"/>
              <a:t>05-05-2023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1401CF-043C-45F2-A3C3-DDB925F75517}" type="slidenum">
              <a:rPr lang="en-IN" smtClean="0"/>
              <a:t>‹#›</a:t>
            </a:fld>
            <a:endParaRPr lang="en-IN"/>
          </a:p>
        </p:txBody>
      </p:sp>
    </p:spTree>
    <p:extLst>
      <p:ext uri="{BB962C8B-B14F-4D97-AF65-F5344CB8AC3E}">
        <p14:creationId xmlns:p14="http://schemas.microsoft.com/office/powerpoint/2010/main" val="49841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FC6994-614A-4C40-B3AC-B55B524DA15E}" type="datetime1">
              <a:rPr lang="en-IN" smtClean="0"/>
              <a:t>05-05-2023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E1401CF-043C-45F2-A3C3-DDB925F75517}"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57073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B925620-A426-54D5-A2A0-DC8A905965B4}"/>
              </a:ext>
            </a:extLst>
          </p:cNvPr>
          <p:cNvSpPr txBox="1"/>
          <p:nvPr/>
        </p:nvSpPr>
        <p:spPr>
          <a:xfrm>
            <a:off x="359343" y="179249"/>
            <a:ext cx="11473313" cy="6678751"/>
          </a:xfrm>
          <a:prstGeom prst="rect">
            <a:avLst/>
          </a:prstGeom>
          <a:noFill/>
        </p:spPr>
        <p:txBody>
          <a:bodyPr wrap="square" rtlCol="0">
            <a:spAutoFit/>
          </a:bodyPr>
          <a:lstStyle/>
          <a:p>
            <a:pPr algn="ctr"/>
            <a:r>
              <a:rPr lang="en-IN" sz="3200" b="1" dirty="0">
                <a:solidFill>
                  <a:schemeClr val="accent2"/>
                </a:solidFill>
                <a:latin typeface="Times New Roman" panose="02020603050405020304" pitchFamily="18" charset="0"/>
                <a:cs typeface="Times New Roman" panose="02020603050405020304" pitchFamily="18" charset="0"/>
              </a:rPr>
              <a:t>FLOOD PREDICTION USING MACHINE LEARNING</a:t>
            </a:r>
          </a:p>
          <a:p>
            <a:pPr algn="ctr"/>
            <a:endParaRPr lang="en-IN" sz="3200" b="1" dirty="0">
              <a:solidFill>
                <a:schemeClr val="accent2"/>
              </a:solidFill>
              <a:latin typeface="Times New Roman" panose="02020603050405020304" pitchFamily="18" charset="0"/>
              <a:cs typeface="Times New Roman" panose="02020603050405020304" pitchFamily="18" charset="0"/>
            </a:endParaRPr>
          </a:p>
          <a:p>
            <a:pPr algn="ctr"/>
            <a:endParaRPr lang="en-IN" sz="2800" dirty="0">
              <a:solidFill>
                <a:schemeClr val="accent2"/>
              </a:solidFill>
              <a:latin typeface="Times New Roman" panose="02020603050405020304" pitchFamily="18" charset="0"/>
              <a:cs typeface="Times New Roman" panose="02020603050405020304" pitchFamily="18" charset="0"/>
            </a:endParaRPr>
          </a:p>
          <a:p>
            <a:pPr algn="ctr"/>
            <a:endParaRPr lang="en-IN" sz="2800" dirty="0">
              <a:solidFill>
                <a:schemeClr val="accent2"/>
              </a:solidFill>
              <a:latin typeface="Times New Roman" panose="02020603050405020304" pitchFamily="18" charset="0"/>
              <a:cs typeface="Times New Roman" panose="02020603050405020304" pitchFamily="18" charset="0"/>
            </a:endParaRPr>
          </a:p>
          <a:p>
            <a:pPr algn="ctr"/>
            <a:endParaRPr lang="en-IN" sz="2800" dirty="0">
              <a:latin typeface="Times New Roman" panose="02020603050405020304" pitchFamily="18" charset="0"/>
              <a:cs typeface="Times New Roman" panose="02020603050405020304" pitchFamily="18" charset="0"/>
            </a:endParaRPr>
          </a:p>
          <a:p>
            <a:pPr algn="ctr"/>
            <a:r>
              <a:rPr lang="en-IN" sz="2800" dirty="0">
                <a:latin typeface="Times New Roman" panose="02020603050405020304" pitchFamily="18" charset="0"/>
                <a:cs typeface="Times New Roman" panose="02020603050405020304" pitchFamily="18" charset="0"/>
              </a:rPr>
              <a:t>KUPPAM ENGINEERING COLLEGE</a:t>
            </a:r>
          </a:p>
          <a:p>
            <a:pPr algn="ctr"/>
            <a:r>
              <a:rPr lang="en-IN" sz="2800" dirty="0">
                <a:latin typeface="Times New Roman" panose="02020603050405020304" pitchFamily="18" charset="0"/>
                <a:cs typeface="Times New Roman" panose="02020603050405020304" pitchFamily="18" charset="0"/>
              </a:rPr>
              <a:t>Department of Computer Science and Engineering</a:t>
            </a:r>
          </a:p>
          <a:p>
            <a:pPr algn="ctr"/>
            <a:endParaRPr lang="en-IN" sz="3200" b="1" dirty="0">
              <a:solidFill>
                <a:schemeClr val="accent2"/>
              </a:solidFill>
              <a:latin typeface="Times New Roman" panose="02020603050405020304" pitchFamily="18" charset="0"/>
              <a:cs typeface="Times New Roman" panose="02020603050405020304" pitchFamily="18" charset="0"/>
            </a:endParaRPr>
          </a:p>
          <a:p>
            <a:pPr algn="ctr"/>
            <a:r>
              <a:rPr lang="en-IN" sz="3200" b="1" dirty="0">
                <a:solidFill>
                  <a:schemeClr val="accent2"/>
                </a:solidFill>
                <a:latin typeface="Times New Roman" panose="02020603050405020304" pitchFamily="18" charset="0"/>
                <a:cs typeface="Times New Roman" panose="02020603050405020304" pitchFamily="18" charset="0"/>
              </a:rPr>
              <a:t>          </a:t>
            </a:r>
          </a:p>
          <a:p>
            <a:pPr algn="ctr"/>
            <a:endParaRPr lang="en-IN" sz="3200" b="1" dirty="0">
              <a:solidFill>
                <a:schemeClr val="accent2"/>
              </a:solidFill>
              <a:latin typeface="Times New Roman" panose="02020603050405020304" pitchFamily="18" charset="0"/>
              <a:cs typeface="Times New Roman" panose="02020603050405020304" pitchFamily="18" charset="0"/>
            </a:endParaRPr>
          </a:p>
          <a:p>
            <a:pPr algn="ctr"/>
            <a:endParaRPr lang="en-IN" sz="3200" b="1" dirty="0">
              <a:solidFill>
                <a:schemeClr val="accent2"/>
              </a:solidFill>
              <a:latin typeface="Times New Roman" panose="02020603050405020304" pitchFamily="18" charset="0"/>
              <a:cs typeface="Times New Roman" panose="02020603050405020304" pitchFamily="18" charset="0"/>
            </a:endParaRPr>
          </a:p>
          <a:p>
            <a:pPr algn="ctr"/>
            <a:endParaRPr lang="en-IN" sz="3200" b="1" dirty="0">
              <a:solidFill>
                <a:schemeClr val="accent2"/>
              </a:solidFill>
              <a:latin typeface="Times New Roman" panose="02020603050405020304" pitchFamily="18" charset="0"/>
              <a:cs typeface="Times New Roman" panose="02020603050405020304" pitchFamily="18" charset="0"/>
            </a:endParaRPr>
          </a:p>
          <a:p>
            <a:pPr algn="ctr"/>
            <a:endParaRPr lang="en-IN" sz="3200" b="1" dirty="0">
              <a:solidFill>
                <a:schemeClr val="accent2"/>
              </a:solidFill>
              <a:latin typeface="Times New Roman" panose="02020603050405020304" pitchFamily="18" charset="0"/>
              <a:cs typeface="Times New Roman" panose="02020603050405020304" pitchFamily="18" charset="0"/>
            </a:endParaRPr>
          </a:p>
          <a:p>
            <a:pPr algn="ctr"/>
            <a:endParaRPr lang="en-IN" sz="3200" b="1" dirty="0">
              <a:solidFill>
                <a:schemeClr val="accent2"/>
              </a:solidFill>
              <a:latin typeface="Times New Roman" panose="02020603050405020304" pitchFamily="18" charset="0"/>
              <a:cs typeface="Times New Roman" panose="02020603050405020304" pitchFamily="18" charset="0"/>
            </a:endParaRPr>
          </a:p>
        </p:txBody>
      </p:sp>
      <p:pic>
        <p:nvPicPr>
          <p:cNvPr id="2" name="Google Shape;69;p13">
            <a:extLst>
              <a:ext uri="{FF2B5EF4-FFF2-40B4-BE49-F238E27FC236}">
                <a16:creationId xmlns:a16="http://schemas.microsoft.com/office/drawing/2014/main" id="{C310C506-BFCB-14FB-9C4C-C33FCD633644}"/>
              </a:ext>
            </a:extLst>
          </p:cNvPr>
          <p:cNvPicPr preferRelativeResize="0"/>
          <p:nvPr/>
        </p:nvPicPr>
        <p:blipFill>
          <a:blip r:embed="rId2" cstate="print">
            <a:alphaModFix/>
          </a:blip>
          <a:stretch>
            <a:fillRect/>
          </a:stretch>
        </p:blipFill>
        <p:spPr>
          <a:xfrm>
            <a:off x="4961143" y="955171"/>
            <a:ext cx="1631295" cy="1477328"/>
          </a:xfrm>
          <a:prstGeom prst="rect">
            <a:avLst/>
          </a:prstGeom>
          <a:noFill/>
          <a:ln>
            <a:noFill/>
          </a:ln>
        </p:spPr>
      </p:pic>
      <p:sp>
        <p:nvSpPr>
          <p:cNvPr id="4" name="TextBox 3">
            <a:extLst>
              <a:ext uri="{FF2B5EF4-FFF2-40B4-BE49-F238E27FC236}">
                <a16:creationId xmlns:a16="http://schemas.microsoft.com/office/drawing/2014/main" id="{28158422-BE46-70A2-CA7A-EC3226581CB8}"/>
              </a:ext>
            </a:extLst>
          </p:cNvPr>
          <p:cNvSpPr txBox="1"/>
          <p:nvPr/>
        </p:nvSpPr>
        <p:spPr>
          <a:xfrm>
            <a:off x="567891" y="4350619"/>
            <a:ext cx="3089708" cy="1231106"/>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Under the guidance of </a:t>
            </a:r>
          </a:p>
          <a:p>
            <a:r>
              <a:rPr lang="en-US" dirty="0" err="1">
                <a:latin typeface="Times New Roman" panose="02020603050405020304" pitchFamily="18" charset="0"/>
                <a:cs typeface="Times New Roman" panose="02020603050405020304" pitchFamily="18" charset="0"/>
              </a:rPr>
              <a:t>G.S.Uday</a:t>
            </a:r>
            <a:r>
              <a:rPr lang="en-US" dirty="0">
                <a:latin typeface="Times New Roman" panose="02020603050405020304" pitchFamily="18" charset="0"/>
                <a:cs typeface="Times New Roman" panose="02020603050405020304" pitchFamily="18" charset="0"/>
              </a:rPr>
              <a:t> Kumar, </a:t>
            </a:r>
            <a:r>
              <a:rPr lang="en-US" dirty="0" err="1">
                <a:latin typeface="Times New Roman" panose="02020603050405020304" pitchFamily="18" charset="0"/>
                <a:cs typeface="Times New Roman" panose="02020603050405020304" pitchFamily="18" charset="0"/>
              </a:rPr>
              <a:t>M.Tech</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Assistant Professor</a:t>
            </a:r>
          </a:p>
          <a:p>
            <a:r>
              <a:rPr lang="en-US" dirty="0">
                <a:latin typeface="Times New Roman" panose="02020603050405020304" pitchFamily="18" charset="0"/>
                <a:cs typeface="Times New Roman" panose="02020603050405020304" pitchFamily="18" charset="0"/>
              </a:rPr>
              <a:t>Dept. of CSE</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2A19CD9-3D59-3D3B-F1D8-4F75E5D7FF58}"/>
              </a:ext>
            </a:extLst>
          </p:cNvPr>
          <p:cNvSpPr txBox="1"/>
          <p:nvPr/>
        </p:nvSpPr>
        <p:spPr>
          <a:xfrm>
            <a:off x="7141944" y="4350619"/>
            <a:ext cx="3768103" cy="1200329"/>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Presented By</a:t>
            </a:r>
          </a:p>
          <a:p>
            <a:r>
              <a:rPr lang="en-US" dirty="0" err="1">
                <a:latin typeface="Times New Roman" panose="02020603050405020304" pitchFamily="18" charset="0"/>
                <a:cs typeface="Times New Roman" panose="02020603050405020304" pitchFamily="18" charset="0"/>
              </a:rPr>
              <a:t>K.Hanumanthu</a:t>
            </a:r>
            <a:r>
              <a:rPr lang="en-US" dirty="0">
                <a:latin typeface="Times New Roman" panose="02020603050405020304" pitchFamily="18" charset="0"/>
                <a:cs typeface="Times New Roman" panose="02020603050405020304" pitchFamily="18" charset="0"/>
              </a:rPr>
              <a:t>            19F41A0544</a:t>
            </a:r>
          </a:p>
          <a:p>
            <a:r>
              <a:rPr lang="en-US" dirty="0" err="1">
                <a:latin typeface="Times New Roman" panose="02020603050405020304" pitchFamily="18" charset="0"/>
                <a:cs typeface="Times New Roman" panose="02020603050405020304" pitchFamily="18" charset="0"/>
              </a:rPr>
              <a:t>K.Thanveer</a:t>
            </a:r>
            <a:r>
              <a:rPr lang="en-US" dirty="0">
                <a:latin typeface="Times New Roman" panose="02020603050405020304" pitchFamily="18" charset="0"/>
                <a:cs typeface="Times New Roman" panose="02020603050405020304" pitchFamily="18" charset="0"/>
              </a:rPr>
              <a:t> Basha       19F41A0542</a:t>
            </a:r>
          </a:p>
          <a:p>
            <a:r>
              <a:rPr lang="en-IN" dirty="0" err="1">
                <a:latin typeface="Times New Roman" panose="02020603050405020304" pitchFamily="18" charset="0"/>
                <a:cs typeface="Times New Roman" panose="02020603050405020304" pitchFamily="18" charset="0"/>
              </a:rPr>
              <a:t>G.Tharun</a:t>
            </a:r>
            <a:r>
              <a:rPr lang="en-IN" dirty="0">
                <a:latin typeface="Times New Roman" panose="02020603050405020304" pitchFamily="18" charset="0"/>
                <a:cs typeface="Times New Roman" panose="02020603050405020304" pitchFamily="18" charset="0"/>
              </a:rPr>
              <a:t>                     19F41A0530</a:t>
            </a:r>
          </a:p>
        </p:txBody>
      </p:sp>
      <p:sp>
        <p:nvSpPr>
          <p:cNvPr id="3" name="Slide Number Placeholder 2">
            <a:extLst>
              <a:ext uri="{FF2B5EF4-FFF2-40B4-BE49-F238E27FC236}">
                <a16:creationId xmlns:a16="http://schemas.microsoft.com/office/drawing/2014/main" id="{B9BFE2E8-019F-BF37-00E4-CA653DB3AFBF}"/>
              </a:ext>
            </a:extLst>
          </p:cNvPr>
          <p:cNvSpPr>
            <a:spLocks noGrp="1"/>
          </p:cNvSpPr>
          <p:nvPr>
            <p:ph type="sldNum" sz="quarter" idx="12"/>
          </p:nvPr>
        </p:nvSpPr>
        <p:spPr/>
        <p:txBody>
          <a:bodyPr/>
          <a:lstStyle/>
          <a:p>
            <a:fld id="{BE1401CF-043C-45F2-A3C3-DDB925F75517}" type="slidenum">
              <a:rPr lang="en-IN" sz="2400" smtClean="0"/>
              <a:t>1</a:t>
            </a:fld>
            <a:endParaRPr lang="en-IN" sz="2400" dirty="0"/>
          </a:p>
        </p:txBody>
      </p:sp>
    </p:spTree>
    <p:extLst>
      <p:ext uri="{BB962C8B-B14F-4D97-AF65-F5344CB8AC3E}">
        <p14:creationId xmlns:p14="http://schemas.microsoft.com/office/powerpoint/2010/main" val="2211746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53FD31F-7511-7B7A-4620-09CFB236A666}"/>
              </a:ext>
            </a:extLst>
          </p:cNvPr>
          <p:cNvSpPr txBox="1"/>
          <p:nvPr/>
        </p:nvSpPr>
        <p:spPr>
          <a:xfrm>
            <a:off x="721895" y="495028"/>
            <a:ext cx="5354857" cy="523220"/>
          </a:xfrm>
          <a:prstGeom prst="rect">
            <a:avLst/>
          </a:prstGeom>
          <a:noFill/>
        </p:spPr>
        <p:txBody>
          <a:bodyPr wrap="square" rtlCol="0">
            <a:spAutoFit/>
          </a:bodyPr>
          <a:lstStyle/>
          <a:p>
            <a:r>
              <a:rPr lang="en-IN" sz="2800" b="1" dirty="0">
                <a:solidFill>
                  <a:schemeClr val="accent2"/>
                </a:solidFill>
                <a:latin typeface="Times New Roman" panose="02020603050405020304" pitchFamily="18" charset="0"/>
                <a:cs typeface="Times New Roman" panose="02020603050405020304" pitchFamily="18" charset="0"/>
              </a:rPr>
              <a:t>SYSTEM REQUIREMENTS</a:t>
            </a:r>
          </a:p>
        </p:txBody>
      </p:sp>
      <p:sp>
        <p:nvSpPr>
          <p:cNvPr id="11" name="TextBox 10">
            <a:extLst>
              <a:ext uri="{FF2B5EF4-FFF2-40B4-BE49-F238E27FC236}">
                <a16:creationId xmlns:a16="http://schemas.microsoft.com/office/drawing/2014/main" id="{45635515-8772-6B45-03B5-8191CBB9CBED}"/>
              </a:ext>
            </a:extLst>
          </p:cNvPr>
          <p:cNvSpPr txBox="1"/>
          <p:nvPr/>
        </p:nvSpPr>
        <p:spPr>
          <a:xfrm>
            <a:off x="721895" y="2146434"/>
            <a:ext cx="8460606" cy="3724096"/>
          </a:xfrm>
          <a:prstGeom prst="rect">
            <a:avLst/>
          </a:prstGeom>
          <a:noFill/>
        </p:spPr>
        <p:txBody>
          <a:bodyPr wrap="square" rtlCol="0">
            <a:spAutoFit/>
          </a:bodyPr>
          <a:lstStyle/>
          <a:p>
            <a:pPr marR="914400" lvl="0" algn="just">
              <a:lnSpc>
                <a:spcPct val="150000"/>
              </a:lnSpc>
            </a:pPr>
            <a:r>
              <a:rPr lang="en-US" sz="2400" b="1" dirty="0">
                <a:latin typeface="Times New Roman" panose="02020603050405020304" pitchFamily="18" charset="0"/>
                <a:ea typeface="Times New Roman" panose="02020603050405020304" pitchFamily="18" charset="0"/>
              </a:rPr>
              <a:t>SERVER SIDE</a:t>
            </a:r>
          </a:p>
          <a:p>
            <a:pPr marL="285750" marR="914400" lvl="0" indent="-285750" algn="just">
              <a:lnSpc>
                <a:spcPct val="150000"/>
              </a:lnSpc>
              <a:buFont typeface="Wingdings" panose="05000000000000000000" pitchFamily="2" charset="2"/>
              <a:buChar char="q"/>
            </a:pPr>
            <a:r>
              <a:rPr lang="en-US" sz="2000" dirty="0">
                <a:effectLst/>
                <a:latin typeface="Times New Roman" panose="02020603050405020304" pitchFamily="18" charset="0"/>
                <a:ea typeface="Times New Roman" panose="02020603050405020304" pitchFamily="18" charset="0"/>
              </a:rPr>
              <a:t>Processor               : Intel Core i5/i7 Processor</a:t>
            </a:r>
            <a:endParaRPr lang="en-IN" sz="2000" dirty="0">
              <a:effectLst/>
              <a:latin typeface="Times New Roman" panose="02020603050405020304" pitchFamily="18" charset="0"/>
              <a:ea typeface="Times New Roman" panose="02020603050405020304" pitchFamily="18" charset="0"/>
            </a:endParaRPr>
          </a:p>
          <a:p>
            <a:pPr marL="342900" marR="914400" lvl="0" indent="-342900" algn="just">
              <a:lnSpc>
                <a:spcPct val="150000"/>
              </a:lnSpc>
              <a:buFont typeface="Wingdings" panose="05000000000000000000" pitchFamily="2" charset="2"/>
              <a:buChar char="q"/>
            </a:pPr>
            <a:r>
              <a:rPr lang="en-US" sz="2000" dirty="0">
                <a:effectLst/>
                <a:latin typeface="Times New Roman" panose="02020603050405020304" pitchFamily="18" charset="0"/>
                <a:ea typeface="Times New Roman" panose="02020603050405020304" pitchFamily="18" charset="0"/>
              </a:rPr>
              <a:t>Hard Disk             :1 TB</a:t>
            </a:r>
            <a:endParaRPr lang="en-IN" sz="2000" dirty="0">
              <a:effectLst/>
              <a:latin typeface="Times New Roman" panose="02020603050405020304" pitchFamily="18" charset="0"/>
              <a:ea typeface="Times New Roman" panose="02020603050405020304" pitchFamily="18" charset="0"/>
            </a:endParaRPr>
          </a:p>
          <a:p>
            <a:pPr marL="342900" marR="914400" lvl="0" indent="-342900" algn="just">
              <a:lnSpc>
                <a:spcPct val="150000"/>
              </a:lnSpc>
              <a:buFont typeface="Wingdings" panose="05000000000000000000" pitchFamily="2" charset="2"/>
              <a:buChar char="q"/>
            </a:pPr>
            <a:r>
              <a:rPr lang="en-US" sz="2000" dirty="0">
                <a:effectLst/>
                <a:latin typeface="Times New Roman" panose="02020603050405020304" pitchFamily="18" charset="0"/>
                <a:ea typeface="Times New Roman" panose="02020603050405020304" pitchFamily="18" charset="0"/>
              </a:rPr>
              <a:t>RAM	             :16 GB</a:t>
            </a:r>
            <a:endParaRPr lang="en-IN" sz="2000" dirty="0">
              <a:effectLst/>
              <a:latin typeface="Times New Roman" panose="02020603050405020304" pitchFamily="18" charset="0"/>
              <a:ea typeface="Times New Roman" panose="02020603050405020304" pitchFamily="18" charset="0"/>
            </a:endParaRPr>
          </a:p>
          <a:p>
            <a:pPr marL="342900" marR="914400" lvl="0" indent="-342900" algn="just">
              <a:lnSpc>
                <a:spcPct val="150000"/>
              </a:lnSpc>
              <a:buFont typeface="Wingdings" panose="05000000000000000000" pitchFamily="2" charset="2"/>
              <a:buChar char="q"/>
            </a:pPr>
            <a:r>
              <a:rPr lang="en-US" sz="2000" dirty="0">
                <a:effectLst/>
                <a:latin typeface="Times New Roman" panose="02020603050405020304" pitchFamily="18" charset="0"/>
                <a:ea typeface="Times New Roman" panose="02020603050405020304" pitchFamily="18" charset="0"/>
              </a:rPr>
              <a:t>Internet Type        : volte 4G</a:t>
            </a:r>
            <a:endParaRPr lang="en-IN" sz="2000" dirty="0">
              <a:effectLst/>
              <a:latin typeface="Times New Roman" panose="02020603050405020304" pitchFamily="18" charset="0"/>
              <a:ea typeface="Times New Roman" panose="02020603050405020304" pitchFamily="18" charset="0"/>
            </a:endParaRPr>
          </a:p>
          <a:p>
            <a:pPr marL="342900" marR="914400" lvl="0" indent="-342900" algn="just">
              <a:lnSpc>
                <a:spcPct val="150000"/>
              </a:lnSpc>
              <a:buFont typeface="Wingdings" panose="05000000000000000000" pitchFamily="2" charset="2"/>
              <a:buChar char="q"/>
            </a:pPr>
            <a:r>
              <a:rPr lang="en-US" sz="2000" dirty="0">
                <a:effectLst/>
                <a:latin typeface="Times New Roman" panose="02020603050405020304" pitchFamily="18" charset="0"/>
                <a:ea typeface="Times New Roman" panose="02020603050405020304" pitchFamily="18" charset="0"/>
              </a:rPr>
              <a:t>Clock Speed         : 3.6GHz</a:t>
            </a:r>
            <a:endParaRPr lang="en-IN" sz="2000" dirty="0">
              <a:effectLst/>
              <a:latin typeface="Times New Roman" panose="02020603050405020304" pitchFamily="18" charset="0"/>
              <a:ea typeface="Times New Roman" panose="02020603050405020304" pitchFamily="18" charset="0"/>
            </a:endParaRPr>
          </a:p>
          <a:p>
            <a:pPr marL="342900" marR="914400" lvl="0" indent="-342900" algn="just">
              <a:lnSpc>
                <a:spcPct val="150000"/>
              </a:lnSpc>
              <a:buFont typeface="Wingdings" panose="05000000000000000000" pitchFamily="2" charset="2"/>
              <a:buChar char="q"/>
            </a:pPr>
            <a:r>
              <a:rPr lang="en-US" sz="2000" dirty="0">
                <a:effectLst/>
                <a:latin typeface="Times New Roman" panose="02020603050405020304" pitchFamily="18" charset="0"/>
                <a:ea typeface="Times New Roman" panose="02020603050405020304" pitchFamily="18" charset="0"/>
              </a:rPr>
              <a:t>GPU                      : DirectX 11 graphics card with 1GB video RAM</a:t>
            </a:r>
            <a:endParaRPr lang="en-IN" sz="2000" dirty="0">
              <a:effectLst/>
              <a:latin typeface="Times New Roman" panose="02020603050405020304" pitchFamily="18" charset="0"/>
              <a:ea typeface="Times New Roman" panose="02020603050405020304" pitchFamily="18" charset="0"/>
            </a:endParaRPr>
          </a:p>
          <a:p>
            <a:endParaRPr lang="en-IN" sz="2000" dirty="0"/>
          </a:p>
        </p:txBody>
      </p:sp>
      <p:sp>
        <p:nvSpPr>
          <p:cNvPr id="2" name="TextBox 1">
            <a:extLst>
              <a:ext uri="{FF2B5EF4-FFF2-40B4-BE49-F238E27FC236}">
                <a16:creationId xmlns:a16="http://schemas.microsoft.com/office/drawing/2014/main" id="{C5B11522-7182-EC93-AD9B-D097789CD620}"/>
              </a:ext>
            </a:extLst>
          </p:cNvPr>
          <p:cNvSpPr txBox="1"/>
          <p:nvPr/>
        </p:nvSpPr>
        <p:spPr>
          <a:xfrm>
            <a:off x="721894" y="1414914"/>
            <a:ext cx="7748337" cy="461665"/>
          </a:xfrm>
          <a:prstGeom prst="rect">
            <a:avLst/>
          </a:prstGeom>
          <a:noFill/>
        </p:spPr>
        <p:txBody>
          <a:bodyPr wrap="square" rtlCol="0">
            <a:spAutoFit/>
          </a:bodyPr>
          <a:lstStyle/>
          <a:p>
            <a:r>
              <a:rPr lang="en-IN" sz="2400" b="1" dirty="0">
                <a:solidFill>
                  <a:srgbClr val="0070C0"/>
                </a:solidFill>
                <a:latin typeface="Times New Roman" panose="02020603050405020304" pitchFamily="18" charset="0"/>
                <a:cs typeface="Times New Roman" panose="02020603050405020304" pitchFamily="18" charset="0"/>
              </a:rPr>
              <a:t>HARDWARE AND SOFTWARE REQUIREMENTS</a:t>
            </a:r>
          </a:p>
        </p:txBody>
      </p:sp>
      <p:sp>
        <p:nvSpPr>
          <p:cNvPr id="3" name="Slide Number Placeholder 2">
            <a:extLst>
              <a:ext uri="{FF2B5EF4-FFF2-40B4-BE49-F238E27FC236}">
                <a16:creationId xmlns:a16="http://schemas.microsoft.com/office/drawing/2014/main" id="{E20C6580-0D09-56B0-FEC5-BCBFB48BE4F0}"/>
              </a:ext>
            </a:extLst>
          </p:cNvPr>
          <p:cNvSpPr>
            <a:spLocks noGrp="1"/>
          </p:cNvSpPr>
          <p:nvPr>
            <p:ph type="sldNum" sz="quarter" idx="12"/>
          </p:nvPr>
        </p:nvSpPr>
        <p:spPr/>
        <p:txBody>
          <a:bodyPr/>
          <a:lstStyle/>
          <a:p>
            <a:fld id="{BE1401CF-043C-45F2-A3C3-DDB925F75517}" type="slidenum">
              <a:rPr lang="en-IN" sz="2400" smtClean="0"/>
              <a:t>10</a:t>
            </a:fld>
            <a:endParaRPr lang="en-IN" sz="2400" dirty="0"/>
          </a:p>
        </p:txBody>
      </p:sp>
    </p:spTree>
    <p:extLst>
      <p:ext uri="{BB962C8B-B14F-4D97-AF65-F5344CB8AC3E}">
        <p14:creationId xmlns:p14="http://schemas.microsoft.com/office/powerpoint/2010/main" val="664483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77B9FA-2B7A-1521-AF27-FF1FDC88AE46}"/>
              </a:ext>
            </a:extLst>
          </p:cNvPr>
          <p:cNvSpPr txBox="1"/>
          <p:nvPr/>
        </p:nvSpPr>
        <p:spPr>
          <a:xfrm>
            <a:off x="779646" y="548640"/>
            <a:ext cx="10712918" cy="3635867"/>
          </a:xfrm>
          <a:prstGeom prst="rect">
            <a:avLst/>
          </a:prstGeom>
          <a:noFill/>
        </p:spPr>
        <p:txBody>
          <a:bodyPr wrap="square" rtlCol="0">
            <a:spAutoFit/>
          </a:bodyPr>
          <a:lstStyle/>
          <a:p>
            <a:pPr marR="914400" lvl="1" algn="just">
              <a:lnSpc>
                <a:spcPct val="115000"/>
              </a:lnSpc>
              <a:spcAft>
                <a:spcPts val="800"/>
              </a:spcAft>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SOFTWARE REQUIREMENTS</a:t>
            </a:r>
          </a:p>
          <a:p>
            <a:pPr marL="800100" marR="914400" lvl="1" indent="-342900" algn="just">
              <a:lnSpc>
                <a:spcPct val="115000"/>
              </a:lnSpc>
              <a:spcAft>
                <a:spcPts val="800"/>
              </a:spcAft>
              <a:buFont typeface="Wingdings" panose="05000000000000000000" pitchFamily="2" charset="2"/>
              <a:buChar char="q"/>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System Type               :   64-bit Operating System</a:t>
            </a:r>
          </a:p>
          <a:p>
            <a:pPr marL="800100" marR="914400" lvl="1" indent="-342900" algn="just">
              <a:lnSpc>
                <a:spcPct val="115000"/>
              </a:lnSpc>
              <a:spcAft>
                <a:spcPts val="800"/>
              </a:spcAft>
              <a:buFont typeface="Wingdings" panose="05000000000000000000" pitchFamily="2" charset="2"/>
              <a:buChar char="q"/>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11	.	</a:t>
            </a:r>
          </a:p>
          <a:p>
            <a:pPr marL="800100" marR="914400" lvl="1" indent="-342900" algn="just">
              <a:lnSpc>
                <a:spcPct val="115000"/>
              </a:lnSpc>
              <a:spcAft>
                <a:spcPts val="800"/>
              </a:spcAft>
              <a:buFont typeface="Wingdings" panose="05000000000000000000" pitchFamily="2" charset="2"/>
              <a:buChar char="q"/>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Server side Script       :   HTML.</a:t>
            </a:r>
          </a:p>
          <a:p>
            <a:pPr marL="800100" marR="914400" lvl="1" indent="-342900" algn="just">
              <a:lnSpc>
                <a:spcPct val="115000"/>
              </a:lnSpc>
              <a:spcAft>
                <a:spcPts val="800"/>
              </a:spcAft>
              <a:buFont typeface="Wingdings" panose="05000000000000000000" pitchFamily="2" charset="2"/>
              <a:buChar char="q"/>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IDE		                   :   </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Pycharm</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or </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Jupyter</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or Vs Code</a:t>
            </a:r>
          </a:p>
          <a:p>
            <a:pPr marL="800100" marR="914400" lvl="1" indent="-342900" algn="just">
              <a:lnSpc>
                <a:spcPct val="115000"/>
              </a:lnSpc>
              <a:spcAft>
                <a:spcPts val="800"/>
              </a:spcAft>
              <a:buFont typeface="Wingdings" panose="05000000000000000000" pitchFamily="2" charset="2"/>
              <a:buChar char="q"/>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Libraries Used           :   </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Os</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Numpy</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Pandas, Sci kit Learn, </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Matplot</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Lib, Seaborn</a:t>
            </a:r>
          </a:p>
          <a:p>
            <a:pPr marL="800100" marR="914400" lvl="1" indent="-342900" algn="just">
              <a:lnSpc>
                <a:spcPct val="115000"/>
              </a:lnSpc>
              <a:spcAft>
                <a:spcPts val="800"/>
              </a:spcAft>
              <a:buFont typeface="Wingdings" panose="05000000000000000000" pitchFamily="2" charset="2"/>
              <a:buChar char="q"/>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Technology                :    Python</a:t>
            </a:r>
          </a:p>
          <a:p>
            <a:endParaRPr lang="en-IN" dirty="0"/>
          </a:p>
        </p:txBody>
      </p:sp>
      <p:sp>
        <p:nvSpPr>
          <p:cNvPr id="3" name="Slide Number Placeholder 2">
            <a:extLst>
              <a:ext uri="{FF2B5EF4-FFF2-40B4-BE49-F238E27FC236}">
                <a16:creationId xmlns:a16="http://schemas.microsoft.com/office/drawing/2014/main" id="{2A38714D-BEEB-AAB5-D99D-109EDAB314AD}"/>
              </a:ext>
            </a:extLst>
          </p:cNvPr>
          <p:cNvSpPr>
            <a:spLocks noGrp="1"/>
          </p:cNvSpPr>
          <p:nvPr>
            <p:ph type="sldNum" sz="quarter" idx="12"/>
          </p:nvPr>
        </p:nvSpPr>
        <p:spPr/>
        <p:txBody>
          <a:bodyPr/>
          <a:lstStyle/>
          <a:p>
            <a:fld id="{BE1401CF-043C-45F2-A3C3-DDB925F75517}" type="slidenum">
              <a:rPr lang="en-IN" sz="2400" smtClean="0"/>
              <a:t>11</a:t>
            </a:fld>
            <a:endParaRPr lang="en-IN" sz="2400" dirty="0"/>
          </a:p>
        </p:txBody>
      </p:sp>
    </p:spTree>
    <p:extLst>
      <p:ext uri="{BB962C8B-B14F-4D97-AF65-F5344CB8AC3E}">
        <p14:creationId xmlns:p14="http://schemas.microsoft.com/office/powerpoint/2010/main" val="3300233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65.jpeg">
            <a:extLst>
              <a:ext uri="{FF2B5EF4-FFF2-40B4-BE49-F238E27FC236}">
                <a16:creationId xmlns:a16="http://schemas.microsoft.com/office/drawing/2014/main" id="{55887230-99BA-2D34-B04B-45D2D5C78FDF}"/>
              </a:ext>
            </a:extLst>
          </p:cNvPr>
          <p:cNvPicPr>
            <a:picLocks noChangeAspect="1"/>
          </p:cNvPicPr>
          <p:nvPr/>
        </p:nvPicPr>
        <p:blipFill>
          <a:blip r:embed="rId2" cstate="print"/>
          <a:stretch>
            <a:fillRect/>
          </a:stretch>
        </p:blipFill>
        <p:spPr>
          <a:xfrm>
            <a:off x="2261935" y="1328285"/>
            <a:ext cx="8056345" cy="4908883"/>
          </a:xfrm>
          <a:prstGeom prst="rect">
            <a:avLst/>
          </a:prstGeom>
        </p:spPr>
      </p:pic>
      <p:sp>
        <p:nvSpPr>
          <p:cNvPr id="4" name="TextBox 3">
            <a:extLst>
              <a:ext uri="{FF2B5EF4-FFF2-40B4-BE49-F238E27FC236}">
                <a16:creationId xmlns:a16="http://schemas.microsoft.com/office/drawing/2014/main" id="{F34F8680-CF3B-F039-FFE7-1CFD0995DE59}"/>
              </a:ext>
            </a:extLst>
          </p:cNvPr>
          <p:cNvSpPr txBox="1"/>
          <p:nvPr/>
        </p:nvSpPr>
        <p:spPr>
          <a:xfrm>
            <a:off x="856646" y="503541"/>
            <a:ext cx="6275672" cy="523220"/>
          </a:xfrm>
          <a:prstGeom prst="rect">
            <a:avLst/>
          </a:prstGeom>
          <a:noFill/>
        </p:spPr>
        <p:txBody>
          <a:bodyPr wrap="square" rtlCol="0">
            <a:spAutoFit/>
          </a:bodyPr>
          <a:lstStyle/>
          <a:p>
            <a:r>
              <a:rPr lang="en-US" sz="2800" b="1" dirty="0">
                <a:solidFill>
                  <a:schemeClr val="accent2"/>
                </a:solidFill>
                <a:latin typeface="Times New Roman" panose="02020603050405020304" pitchFamily="18" charset="0"/>
                <a:cs typeface="Times New Roman" panose="02020603050405020304" pitchFamily="18" charset="0"/>
              </a:rPr>
              <a:t>SYSTEM ARCHITECTURE</a:t>
            </a:r>
            <a:endParaRPr lang="en-IN" sz="2800" b="1" dirty="0">
              <a:solidFill>
                <a:schemeClr val="accent2"/>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1D1AD2E6-2C3B-3354-E441-7E787B2B2A84}"/>
              </a:ext>
            </a:extLst>
          </p:cNvPr>
          <p:cNvSpPr>
            <a:spLocks noGrp="1"/>
          </p:cNvSpPr>
          <p:nvPr>
            <p:ph type="sldNum" sz="quarter" idx="12"/>
          </p:nvPr>
        </p:nvSpPr>
        <p:spPr/>
        <p:txBody>
          <a:bodyPr/>
          <a:lstStyle/>
          <a:p>
            <a:fld id="{BE1401CF-043C-45F2-A3C3-DDB925F75517}" type="slidenum">
              <a:rPr lang="en-IN" sz="2400" smtClean="0"/>
              <a:t>12</a:t>
            </a:fld>
            <a:endParaRPr lang="en-IN" sz="2400" dirty="0"/>
          </a:p>
        </p:txBody>
      </p:sp>
    </p:spTree>
    <p:extLst>
      <p:ext uri="{BB962C8B-B14F-4D97-AF65-F5344CB8AC3E}">
        <p14:creationId xmlns:p14="http://schemas.microsoft.com/office/powerpoint/2010/main" val="442813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59C90A-C469-9203-DE53-9258C46203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1823" y="1270536"/>
            <a:ext cx="6474661" cy="4947384"/>
          </a:xfrm>
          <a:prstGeom prst="rect">
            <a:avLst/>
          </a:prstGeom>
        </p:spPr>
      </p:pic>
      <p:sp>
        <p:nvSpPr>
          <p:cNvPr id="4" name="TextBox 3">
            <a:extLst>
              <a:ext uri="{FF2B5EF4-FFF2-40B4-BE49-F238E27FC236}">
                <a16:creationId xmlns:a16="http://schemas.microsoft.com/office/drawing/2014/main" id="{48D73D04-3210-194D-50CB-9D740FB5F49B}"/>
              </a:ext>
            </a:extLst>
          </p:cNvPr>
          <p:cNvSpPr txBox="1"/>
          <p:nvPr/>
        </p:nvSpPr>
        <p:spPr>
          <a:xfrm>
            <a:off x="1183908" y="528225"/>
            <a:ext cx="5496025" cy="461665"/>
          </a:xfrm>
          <a:prstGeom prst="rect">
            <a:avLst/>
          </a:prstGeom>
          <a:noFill/>
        </p:spPr>
        <p:txBody>
          <a:bodyPr wrap="square" rtlCol="0">
            <a:spAutoFit/>
          </a:bodyPr>
          <a:lstStyle/>
          <a:p>
            <a:r>
              <a:rPr lang="en-US" sz="2400" b="1" dirty="0">
                <a:solidFill>
                  <a:schemeClr val="accent2"/>
                </a:solidFill>
                <a:latin typeface="Times New Roman" panose="02020603050405020304" pitchFamily="18" charset="0"/>
                <a:cs typeface="Times New Roman" panose="02020603050405020304" pitchFamily="18" charset="0"/>
              </a:rPr>
              <a:t>DATAFLOW DIAGRAM</a:t>
            </a:r>
            <a:endParaRPr lang="en-IN" sz="2400" b="1" dirty="0">
              <a:solidFill>
                <a:schemeClr val="accent2"/>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9287B12-1676-B22B-7587-9DF5C1130549}"/>
              </a:ext>
            </a:extLst>
          </p:cNvPr>
          <p:cNvSpPr>
            <a:spLocks noGrp="1"/>
          </p:cNvSpPr>
          <p:nvPr>
            <p:ph type="sldNum" sz="quarter" idx="12"/>
          </p:nvPr>
        </p:nvSpPr>
        <p:spPr/>
        <p:txBody>
          <a:bodyPr/>
          <a:lstStyle/>
          <a:p>
            <a:fld id="{BE1401CF-043C-45F2-A3C3-DDB925F75517}" type="slidenum">
              <a:rPr lang="en-IN" sz="2400" smtClean="0"/>
              <a:t>13</a:t>
            </a:fld>
            <a:endParaRPr lang="en-IN" sz="2400" dirty="0"/>
          </a:p>
        </p:txBody>
      </p:sp>
    </p:spTree>
    <p:extLst>
      <p:ext uri="{BB962C8B-B14F-4D97-AF65-F5344CB8AC3E}">
        <p14:creationId xmlns:p14="http://schemas.microsoft.com/office/powerpoint/2010/main" val="3449922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8BB779B-0002-4AEB-863A-8F11EC324A98}"/>
              </a:ext>
            </a:extLst>
          </p:cNvPr>
          <p:cNvSpPr>
            <a:spLocks noGrp="1"/>
          </p:cNvSpPr>
          <p:nvPr>
            <p:ph type="sldNum" sz="quarter" idx="12"/>
          </p:nvPr>
        </p:nvSpPr>
        <p:spPr/>
        <p:txBody>
          <a:bodyPr/>
          <a:lstStyle/>
          <a:p>
            <a:fld id="{BE1401CF-043C-45F2-A3C3-DDB925F75517}" type="slidenum">
              <a:rPr lang="en-IN" sz="2400" smtClean="0"/>
              <a:t>14</a:t>
            </a:fld>
            <a:endParaRPr lang="en-IN" sz="2400" dirty="0"/>
          </a:p>
        </p:txBody>
      </p:sp>
      <p:sp>
        <p:nvSpPr>
          <p:cNvPr id="3" name="TextBox 2">
            <a:extLst>
              <a:ext uri="{FF2B5EF4-FFF2-40B4-BE49-F238E27FC236}">
                <a16:creationId xmlns:a16="http://schemas.microsoft.com/office/drawing/2014/main" id="{748C6264-2233-7493-3548-FCDB9434067D}"/>
              </a:ext>
            </a:extLst>
          </p:cNvPr>
          <p:cNvSpPr txBox="1"/>
          <p:nvPr/>
        </p:nvSpPr>
        <p:spPr>
          <a:xfrm>
            <a:off x="375386" y="184551"/>
            <a:ext cx="11357810" cy="6315640"/>
          </a:xfrm>
          <a:prstGeom prst="rect">
            <a:avLst/>
          </a:prstGeom>
          <a:noFill/>
        </p:spPr>
        <p:txBody>
          <a:bodyPr wrap="square" rtlCol="0">
            <a:spAutoFit/>
          </a:bodyPr>
          <a:lstStyle/>
          <a:p>
            <a:pPr>
              <a:lnSpc>
                <a:spcPct val="150000"/>
              </a:lnSpc>
            </a:pPr>
            <a:r>
              <a:rPr lang="en-US" sz="2400" b="1" u="sng" dirty="0">
                <a:solidFill>
                  <a:srgbClr val="00B0F0"/>
                </a:solidFill>
                <a:latin typeface="Times New Roman" panose="02020603050405020304" pitchFamily="18" charset="0"/>
                <a:cs typeface="Times New Roman" panose="02020603050405020304" pitchFamily="18" charset="0"/>
              </a:rPr>
              <a:t>ALGORITHMS</a:t>
            </a:r>
          </a:p>
          <a:p>
            <a:pPr>
              <a:lnSpc>
                <a:spcPct val="150000"/>
              </a:lnSpc>
            </a:pPr>
            <a:r>
              <a:rPr lang="en-US" sz="2400" b="1" dirty="0">
                <a:solidFill>
                  <a:schemeClr val="accent2"/>
                </a:solidFill>
                <a:latin typeface="Times New Roman" panose="02020603050405020304" pitchFamily="18" charset="0"/>
                <a:cs typeface="Times New Roman" panose="02020603050405020304" pitchFamily="18" charset="0"/>
              </a:rPr>
              <a:t>K-NN ALGORITHM</a:t>
            </a:r>
          </a:p>
          <a:p>
            <a:pPr>
              <a:lnSpc>
                <a:spcPct val="150000"/>
              </a:lnSpc>
            </a:pPr>
            <a:r>
              <a:rPr lang="en-US" sz="2000" dirty="0">
                <a:latin typeface="Times New Roman" panose="02020603050405020304" pitchFamily="18" charset="0"/>
                <a:cs typeface="Times New Roman" panose="02020603050405020304" pitchFamily="18" charset="0"/>
              </a:rPr>
              <a:t>K-Nearest Neighbor is one of the simplest Machine Learning algorithms based on Supervised Learning technique. K-NN algorithm can be used for Regression as well as for Classification but mostly it is used for the Classification problems. It is also called a lazy learner algorithm because it does not learn from the training set immediately instead it stores the dataset and at the time of classification, it performs an action on the dataset.</a:t>
            </a:r>
          </a:p>
          <a:p>
            <a:pPr>
              <a:lnSpc>
                <a:spcPct val="150000"/>
              </a:lnSpc>
            </a:pPr>
            <a:r>
              <a:rPr lang="en-US" sz="2400" b="1" dirty="0">
                <a:solidFill>
                  <a:schemeClr val="accent2"/>
                </a:solidFill>
                <a:latin typeface="Times New Roman" panose="02020603050405020304" pitchFamily="18" charset="0"/>
                <a:cs typeface="Times New Roman" panose="02020603050405020304" pitchFamily="18" charset="0"/>
              </a:rPr>
              <a:t>LOGISTIC REGRESSION</a:t>
            </a:r>
          </a:p>
          <a:p>
            <a:pPr>
              <a:lnSpc>
                <a:spcPct val="150000"/>
              </a:lnSpc>
            </a:pPr>
            <a:r>
              <a:rPr lang="en-US" sz="2000" dirty="0">
                <a:latin typeface="Times New Roman" panose="02020603050405020304" pitchFamily="18" charset="0"/>
                <a:cs typeface="Times New Roman" panose="02020603050405020304" pitchFamily="18" charset="0"/>
              </a:rPr>
              <a:t>Logistic regression is which comes under the Supervised Learning technique. It is used for predicting the categorical dependent variable using a given set of independent variables. Logistic regression predicts the output of a categorical dependent variable. Therefore the outcome must be a categorical or discrete value. It can be either Yes or No, 0 or 1, true or False, etc. but instead of giving the exact value as 0 and 1, it gives the probabilistic values which lie between 0 and 1.</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3109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2F98F98-A854-4AB3-EDE5-5327F3B673DB}"/>
              </a:ext>
            </a:extLst>
          </p:cNvPr>
          <p:cNvSpPr>
            <a:spLocks noGrp="1"/>
          </p:cNvSpPr>
          <p:nvPr>
            <p:ph type="sldNum" sz="quarter" idx="12"/>
          </p:nvPr>
        </p:nvSpPr>
        <p:spPr/>
        <p:txBody>
          <a:bodyPr/>
          <a:lstStyle/>
          <a:p>
            <a:fld id="{BE1401CF-043C-45F2-A3C3-DDB925F75517}" type="slidenum">
              <a:rPr lang="en-IN" sz="2400" smtClean="0"/>
              <a:t>15</a:t>
            </a:fld>
            <a:endParaRPr lang="en-IN" sz="2400" dirty="0"/>
          </a:p>
        </p:txBody>
      </p:sp>
      <p:sp>
        <p:nvSpPr>
          <p:cNvPr id="3" name="TextBox 2">
            <a:extLst>
              <a:ext uri="{FF2B5EF4-FFF2-40B4-BE49-F238E27FC236}">
                <a16:creationId xmlns:a16="http://schemas.microsoft.com/office/drawing/2014/main" id="{ED9091EB-65DF-6733-B24B-68E171CC056D}"/>
              </a:ext>
            </a:extLst>
          </p:cNvPr>
          <p:cNvSpPr txBox="1"/>
          <p:nvPr/>
        </p:nvSpPr>
        <p:spPr>
          <a:xfrm>
            <a:off x="423512" y="346510"/>
            <a:ext cx="11502189" cy="5761642"/>
          </a:xfrm>
          <a:prstGeom prst="rect">
            <a:avLst/>
          </a:prstGeom>
          <a:noFill/>
        </p:spPr>
        <p:txBody>
          <a:bodyPr wrap="square" rtlCol="0">
            <a:spAutoFit/>
          </a:bodyPr>
          <a:lstStyle/>
          <a:p>
            <a:pPr>
              <a:lnSpc>
                <a:spcPct val="150000"/>
              </a:lnSpc>
            </a:pPr>
            <a:r>
              <a:rPr lang="en-US" sz="2400" b="1" dirty="0">
                <a:solidFill>
                  <a:schemeClr val="accent2"/>
                </a:solidFill>
                <a:latin typeface="Times New Roman" panose="02020603050405020304" pitchFamily="18" charset="0"/>
                <a:cs typeface="Times New Roman" panose="02020603050405020304" pitchFamily="18" charset="0"/>
              </a:rPr>
              <a:t>DECISION TREE</a:t>
            </a:r>
          </a:p>
          <a:p>
            <a:pPr>
              <a:lnSpc>
                <a:spcPct val="150000"/>
              </a:lnSpc>
            </a:pPr>
            <a:r>
              <a:rPr lang="en-US" sz="2000" dirty="0">
                <a:latin typeface="Times New Roman" panose="02020603050405020304" pitchFamily="18" charset="0"/>
                <a:cs typeface="Times New Roman" panose="02020603050405020304" pitchFamily="18" charset="0"/>
              </a:rPr>
              <a:t>Decision Trees are a type of Supervised Machine Learning where the data is continuously split according to a certain parameter. The tree can be explained by two entities, namely decision nodes and leaves. The leaves are the decisions or the final outcomes. And the decision nodes are where the data is split.</a:t>
            </a:r>
          </a:p>
          <a:p>
            <a:pPr>
              <a:lnSpc>
                <a:spcPct val="150000"/>
              </a:lnSpc>
            </a:pPr>
            <a:endParaRPr lang="en-US" sz="2000" dirty="0">
              <a:latin typeface="Times New Roman" panose="02020603050405020304" pitchFamily="18" charset="0"/>
              <a:cs typeface="Times New Roman" panose="02020603050405020304" pitchFamily="18" charset="0"/>
            </a:endParaRPr>
          </a:p>
          <a:p>
            <a:pPr>
              <a:lnSpc>
                <a:spcPct val="150000"/>
              </a:lnSpc>
            </a:pPr>
            <a:r>
              <a:rPr lang="en-US" sz="2400" b="1" dirty="0">
                <a:solidFill>
                  <a:schemeClr val="accent2"/>
                </a:solidFill>
                <a:latin typeface="Times New Roman" panose="02020603050405020304" pitchFamily="18" charset="0"/>
                <a:cs typeface="Times New Roman" panose="02020603050405020304" pitchFamily="18" charset="0"/>
              </a:rPr>
              <a:t>SUPPPORT VECTOR MACHINE(SVM)</a:t>
            </a:r>
          </a:p>
          <a:p>
            <a:pPr>
              <a:lnSpc>
                <a:spcPct val="150000"/>
              </a:lnSpc>
            </a:pPr>
            <a:r>
              <a:rPr lang="en-US" sz="2000" dirty="0">
                <a:latin typeface="Times New Roman" panose="02020603050405020304" pitchFamily="18" charset="0"/>
                <a:cs typeface="Times New Roman" panose="02020603050405020304" pitchFamily="18" charset="0"/>
              </a:rPr>
              <a:t>A support vector machine (SVM) is a supervised learning algorithm used for many classification and regression problems, including signal processing  medical applications, natural language processing, and speech and image recognition. The objective of the SVM algorithm is to find a hyperplane that, to the best degree possible, separates data points of one class from those of another class. “Best” is defined as the hyperplane with the largest margin between the two classes, represented by plus versus minus in the figure below.</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9822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5DAC33B-5F7B-D382-3E34-8DD84F913794}"/>
              </a:ext>
            </a:extLst>
          </p:cNvPr>
          <p:cNvSpPr>
            <a:spLocks noGrp="1"/>
          </p:cNvSpPr>
          <p:nvPr>
            <p:ph type="sldNum" sz="quarter" idx="12"/>
          </p:nvPr>
        </p:nvSpPr>
        <p:spPr/>
        <p:txBody>
          <a:bodyPr/>
          <a:lstStyle/>
          <a:p>
            <a:fld id="{BE1401CF-043C-45F2-A3C3-DDB925F75517}" type="slidenum">
              <a:rPr lang="en-IN" sz="2400" smtClean="0"/>
              <a:t>16</a:t>
            </a:fld>
            <a:endParaRPr lang="en-IN" sz="2400" dirty="0"/>
          </a:p>
        </p:txBody>
      </p:sp>
      <p:sp>
        <p:nvSpPr>
          <p:cNvPr id="7" name="TextBox 6">
            <a:extLst>
              <a:ext uri="{FF2B5EF4-FFF2-40B4-BE49-F238E27FC236}">
                <a16:creationId xmlns:a16="http://schemas.microsoft.com/office/drawing/2014/main" id="{197E5374-EB78-3707-84F2-CC68F1CE99DA}"/>
              </a:ext>
            </a:extLst>
          </p:cNvPr>
          <p:cNvSpPr txBox="1"/>
          <p:nvPr/>
        </p:nvSpPr>
        <p:spPr>
          <a:xfrm>
            <a:off x="683394" y="646126"/>
            <a:ext cx="11020927" cy="461665"/>
          </a:xfrm>
          <a:prstGeom prst="rect">
            <a:avLst/>
          </a:prstGeom>
          <a:noFill/>
        </p:spPr>
        <p:txBody>
          <a:bodyPr wrap="square" rtlCol="0">
            <a:spAutoFit/>
          </a:bodyPr>
          <a:lstStyle/>
          <a:p>
            <a:r>
              <a:rPr lang="en-IN" sz="2400" b="1" dirty="0">
                <a:solidFill>
                  <a:schemeClr val="accent2"/>
                </a:solidFill>
                <a:latin typeface="Times New Roman" panose="02020603050405020304" pitchFamily="18" charset="0"/>
                <a:cs typeface="Times New Roman" panose="02020603050405020304" pitchFamily="18" charset="0"/>
              </a:rPr>
              <a:t>Support Vector Machine(SVM)</a:t>
            </a:r>
          </a:p>
        </p:txBody>
      </p:sp>
      <p:pic>
        <p:nvPicPr>
          <p:cNvPr id="9" name="Picture 8">
            <a:extLst>
              <a:ext uri="{FF2B5EF4-FFF2-40B4-BE49-F238E27FC236}">
                <a16:creationId xmlns:a16="http://schemas.microsoft.com/office/drawing/2014/main" id="{A112F8AE-6CA6-E70A-14BD-661DC79608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2076" y="1372603"/>
            <a:ext cx="5350042" cy="4346909"/>
          </a:xfrm>
          <a:prstGeom prst="rect">
            <a:avLst/>
          </a:prstGeom>
        </p:spPr>
      </p:pic>
    </p:spTree>
    <p:extLst>
      <p:ext uri="{BB962C8B-B14F-4D97-AF65-F5344CB8AC3E}">
        <p14:creationId xmlns:p14="http://schemas.microsoft.com/office/powerpoint/2010/main" val="3156410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E71C168-EDF0-5086-FD61-AA30FFD69F54}"/>
              </a:ext>
            </a:extLst>
          </p:cNvPr>
          <p:cNvSpPr>
            <a:spLocks noGrp="1"/>
          </p:cNvSpPr>
          <p:nvPr>
            <p:ph type="sldNum" sz="quarter" idx="12"/>
          </p:nvPr>
        </p:nvSpPr>
        <p:spPr/>
        <p:txBody>
          <a:bodyPr/>
          <a:lstStyle/>
          <a:p>
            <a:fld id="{BE1401CF-043C-45F2-A3C3-DDB925F75517}" type="slidenum">
              <a:rPr lang="en-IN" sz="2400" smtClean="0"/>
              <a:t>17</a:t>
            </a:fld>
            <a:endParaRPr lang="en-IN" sz="2400" dirty="0"/>
          </a:p>
        </p:txBody>
      </p:sp>
      <p:sp>
        <p:nvSpPr>
          <p:cNvPr id="3" name="TextBox 2">
            <a:extLst>
              <a:ext uri="{FF2B5EF4-FFF2-40B4-BE49-F238E27FC236}">
                <a16:creationId xmlns:a16="http://schemas.microsoft.com/office/drawing/2014/main" id="{E22F427A-CDD5-5C99-B638-533C520012D0}"/>
              </a:ext>
            </a:extLst>
          </p:cNvPr>
          <p:cNvSpPr txBox="1"/>
          <p:nvPr/>
        </p:nvSpPr>
        <p:spPr>
          <a:xfrm>
            <a:off x="487681" y="308009"/>
            <a:ext cx="11216640" cy="5759342"/>
          </a:xfrm>
          <a:prstGeom prst="rect">
            <a:avLst/>
          </a:prstGeom>
          <a:noFill/>
        </p:spPr>
        <p:txBody>
          <a:bodyPr wrap="square" rtlCol="0">
            <a:spAutoFit/>
          </a:bodyPr>
          <a:lstStyle/>
          <a:p>
            <a:pPr algn="just"/>
            <a:r>
              <a:rPr lang="en-US" sz="2400" b="1" dirty="0">
                <a:solidFill>
                  <a:schemeClr val="accent2"/>
                </a:solidFill>
                <a:latin typeface="Times New Roman" panose="02020603050405020304" pitchFamily="18" charset="0"/>
                <a:cs typeface="Times New Roman" panose="02020603050405020304" pitchFamily="18" charset="0"/>
              </a:rPr>
              <a:t>Libraries or Modules Used:</a:t>
            </a:r>
          </a:p>
          <a:p>
            <a:pPr algn="just"/>
            <a:endParaRPr lang="en-US"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NumPy: </a:t>
            </a:r>
            <a:r>
              <a:rPr lang="en-US" sz="2000" dirty="0">
                <a:latin typeface="Times New Roman" panose="02020603050405020304" pitchFamily="18" charset="0"/>
                <a:cs typeface="Times New Roman" panose="02020603050405020304" pitchFamily="18" charset="0"/>
              </a:rPr>
              <a:t>NumPy stands for numeric python which is a python package for the computation and processing of the multidimensional and single dimensional array elements.</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Pandas: </a:t>
            </a:r>
            <a:r>
              <a:rPr lang="en-US" sz="2000" dirty="0">
                <a:latin typeface="Times New Roman" panose="02020603050405020304" pitchFamily="18" charset="0"/>
                <a:cs typeface="Times New Roman" panose="02020603050405020304" pitchFamily="18" charset="0"/>
              </a:rPr>
              <a:t>Pandas is an open source Python package that is most widely used for data science/data analysis and machine learning tasks.</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Scikit Learn: </a:t>
            </a:r>
            <a:r>
              <a:rPr lang="en-US" sz="2000" dirty="0">
                <a:latin typeface="Times New Roman" panose="02020603050405020304" pitchFamily="18" charset="0"/>
                <a:cs typeface="Times New Roman" panose="02020603050405020304" pitchFamily="18" charset="0"/>
              </a:rPr>
              <a:t>Scikit-Learn, also known as </a:t>
            </a:r>
            <a:r>
              <a:rPr lang="en-US" sz="2000" dirty="0" err="1">
                <a:latin typeface="Times New Roman" panose="02020603050405020304" pitchFamily="18" charset="0"/>
                <a:cs typeface="Times New Roman" panose="02020603050405020304" pitchFamily="18" charset="0"/>
              </a:rPr>
              <a:t>sklearn</a:t>
            </a:r>
            <a:r>
              <a:rPr lang="en-US" sz="2000" dirty="0">
                <a:latin typeface="Times New Roman" panose="02020603050405020304" pitchFamily="18" charset="0"/>
                <a:cs typeface="Times New Roman" panose="02020603050405020304" pitchFamily="18" charset="0"/>
              </a:rPr>
              <a:t> is a python library to implement machine learning models and statistical modelling. Through scikit-learn, we can implement various machine learning models for regression, classification, clustering, and statistical tools for analyzing these models.</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Matplotlib: </a:t>
            </a:r>
            <a:r>
              <a:rPr lang="en-US" sz="2000" dirty="0">
                <a:latin typeface="Times New Roman" panose="02020603050405020304" pitchFamily="18" charset="0"/>
                <a:cs typeface="Times New Roman" panose="02020603050405020304" pitchFamily="18" charset="0"/>
              </a:rPr>
              <a:t>Matplotlib is a cross-platform, data visualization and graphical plotting library (histograms, scatter plots, bar charts, </a:t>
            </a:r>
            <a:r>
              <a:rPr lang="en-US" sz="2000" dirty="0" err="1">
                <a:latin typeface="Times New Roman" panose="02020603050405020304" pitchFamily="18" charset="0"/>
                <a:cs typeface="Times New Roman" panose="02020603050405020304" pitchFamily="18" charset="0"/>
              </a:rPr>
              <a:t>etc</a:t>
            </a:r>
            <a:r>
              <a:rPr lang="en-US" sz="2000" dirty="0">
                <a:latin typeface="Times New Roman" panose="02020603050405020304" pitchFamily="18" charset="0"/>
                <a:cs typeface="Times New Roman" panose="02020603050405020304" pitchFamily="18" charset="0"/>
              </a:rPr>
              <a:t>) for Python</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OS: </a:t>
            </a:r>
            <a:r>
              <a:rPr lang="en-US" sz="2000" dirty="0">
                <a:latin typeface="Times New Roman" panose="02020603050405020304" pitchFamily="18" charset="0"/>
                <a:cs typeface="Times New Roman" panose="02020603050405020304" pitchFamily="18" charset="0"/>
              </a:rPr>
              <a:t>Python OS module provides the facility to establish the interaction between the user and the operating system. It offers many useful OS functions that are used to perform OS-based tasks and get related information about operating system.</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3552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D0E7EC5-2E2B-2D86-F218-83AE7402F6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9340" y="1275545"/>
            <a:ext cx="7706651" cy="1754650"/>
          </a:xfrm>
          <a:prstGeom prst="rect">
            <a:avLst/>
          </a:prstGeom>
        </p:spPr>
      </p:pic>
      <p:sp>
        <p:nvSpPr>
          <p:cNvPr id="7" name="TextBox 6">
            <a:extLst>
              <a:ext uri="{FF2B5EF4-FFF2-40B4-BE49-F238E27FC236}">
                <a16:creationId xmlns:a16="http://schemas.microsoft.com/office/drawing/2014/main" id="{3DFE8D94-AA6B-3995-1C0A-89D675E372D5}"/>
              </a:ext>
            </a:extLst>
          </p:cNvPr>
          <p:cNvSpPr txBox="1"/>
          <p:nvPr/>
        </p:nvSpPr>
        <p:spPr>
          <a:xfrm>
            <a:off x="1052338" y="259882"/>
            <a:ext cx="10927906" cy="1138773"/>
          </a:xfrm>
          <a:prstGeom prst="rect">
            <a:avLst/>
          </a:prstGeom>
          <a:noFill/>
        </p:spPr>
        <p:txBody>
          <a:bodyPr wrap="square" rtlCol="0">
            <a:spAutoFit/>
          </a:bodyPr>
          <a:lstStyle/>
          <a:p>
            <a:r>
              <a:rPr lang="en-IN" sz="2400" b="1" u="sng" dirty="0">
                <a:solidFill>
                  <a:srgbClr val="00B0F0"/>
                </a:solidFill>
                <a:latin typeface="Times New Roman" panose="02020603050405020304" pitchFamily="18" charset="0"/>
                <a:cs typeface="Times New Roman" panose="02020603050405020304" pitchFamily="18" charset="0"/>
              </a:rPr>
              <a:t>RESULTS AND SCREENSHOTS</a:t>
            </a:r>
          </a:p>
          <a:p>
            <a:endParaRPr lang="en-IN" sz="2400" b="1" u="sng" dirty="0">
              <a:solidFill>
                <a:srgbClr val="00B0F0"/>
              </a:solidFill>
              <a:latin typeface="Times New Roman" panose="02020603050405020304" pitchFamily="18" charset="0"/>
              <a:cs typeface="Times New Roman" panose="02020603050405020304" pitchFamily="18" charset="0"/>
            </a:endParaRPr>
          </a:p>
          <a:p>
            <a:r>
              <a:rPr lang="en-IN" sz="2000" b="1" dirty="0">
                <a:solidFill>
                  <a:schemeClr val="accent2"/>
                </a:solidFill>
                <a:latin typeface="Times New Roman" panose="02020603050405020304" pitchFamily="18" charset="0"/>
                <a:cs typeface="Times New Roman" panose="02020603050405020304" pitchFamily="18" charset="0"/>
              </a:rPr>
              <a:t>KNN ACCURACY</a:t>
            </a:r>
          </a:p>
        </p:txBody>
      </p:sp>
      <p:pic>
        <p:nvPicPr>
          <p:cNvPr id="9" name="Picture 8">
            <a:extLst>
              <a:ext uri="{FF2B5EF4-FFF2-40B4-BE49-F238E27FC236}">
                <a16:creationId xmlns:a16="http://schemas.microsoft.com/office/drawing/2014/main" id="{AD609B9C-8CAD-9700-45A3-36F440DF02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6874" y="3429000"/>
            <a:ext cx="9519160" cy="2781443"/>
          </a:xfrm>
          <a:prstGeom prst="rect">
            <a:avLst/>
          </a:prstGeom>
        </p:spPr>
      </p:pic>
      <p:sp>
        <p:nvSpPr>
          <p:cNvPr id="10" name="TextBox 9">
            <a:extLst>
              <a:ext uri="{FF2B5EF4-FFF2-40B4-BE49-F238E27FC236}">
                <a16:creationId xmlns:a16="http://schemas.microsoft.com/office/drawing/2014/main" id="{30550AFC-E1E3-E804-521C-6C73AAE18869}"/>
              </a:ext>
            </a:extLst>
          </p:cNvPr>
          <p:cNvSpPr txBox="1"/>
          <p:nvPr/>
        </p:nvSpPr>
        <p:spPr>
          <a:xfrm>
            <a:off x="1052338" y="3070459"/>
            <a:ext cx="9044563" cy="400110"/>
          </a:xfrm>
          <a:prstGeom prst="rect">
            <a:avLst/>
          </a:prstGeom>
          <a:noFill/>
        </p:spPr>
        <p:txBody>
          <a:bodyPr wrap="square" rtlCol="0">
            <a:spAutoFit/>
          </a:bodyPr>
          <a:lstStyle/>
          <a:p>
            <a:r>
              <a:rPr lang="en-IN" sz="2000" b="1" dirty="0">
                <a:solidFill>
                  <a:schemeClr val="accent2"/>
                </a:solidFill>
                <a:latin typeface="Times New Roman" panose="02020603050405020304" pitchFamily="18" charset="0"/>
                <a:cs typeface="Times New Roman" panose="02020603050405020304" pitchFamily="18" charset="0"/>
              </a:rPr>
              <a:t>LOGISTIC REGESSION ACCURACY</a:t>
            </a:r>
          </a:p>
        </p:txBody>
      </p:sp>
      <p:sp>
        <p:nvSpPr>
          <p:cNvPr id="11" name="Slide Number Placeholder 10">
            <a:extLst>
              <a:ext uri="{FF2B5EF4-FFF2-40B4-BE49-F238E27FC236}">
                <a16:creationId xmlns:a16="http://schemas.microsoft.com/office/drawing/2014/main" id="{BD091D4C-FF91-7324-AB34-198A2586C631}"/>
              </a:ext>
            </a:extLst>
          </p:cNvPr>
          <p:cNvSpPr>
            <a:spLocks noGrp="1"/>
          </p:cNvSpPr>
          <p:nvPr>
            <p:ph type="sldNum" sz="quarter" idx="12"/>
          </p:nvPr>
        </p:nvSpPr>
        <p:spPr/>
        <p:txBody>
          <a:bodyPr/>
          <a:lstStyle/>
          <a:p>
            <a:fld id="{BE1401CF-043C-45F2-A3C3-DDB925F75517}" type="slidenum">
              <a:rPr lang="en-IN" sz="2400" smtClean="0"/>
              <a:t>18</a:t>
            </a:fld>
            <a:endParaRPr lang="en-IN" sz="2400" dirty="0"/>
          </a:p>
        </p:txBody>
      </p:sp>
    </p:spTree>
    <p:extLst>
      <p:ext uri="{BB962C8B-B14F-4D97-AF65-F5344CB8AC3E}">
        <p14:creationId xmlns:p14="http://schemas.microsoft.com/office/powerpoint/2010/main" val="19767255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60DAE0-5E4A-A9CB-8E59-A1776D3A3CB2}"/>
              </a:ext>
            </a:extLst>
          </p:cNvPr>
          <p:cNvSpPr txBox="1"/>
          <p:nvPr/>
        </p:nvSpPr>
        <p:spPr>
          <a:xfrm>
            <a:off x="235819" y="110690"/>
            <a:ext cx="11720362" cy="1200329"/>
          </a:xfrm>
          <a:prstGeom prst="rect">
            <a:avLst/>
          </a:prstGeom>
          <a:noFill/>
        </p:spPr>
        <p:txBody>
          <a:bodyPr wrap="square" rtlCol="0">
            <a:spAutoFit/>
          </a:bodyPr>
          <a:lstStyle/>
          <a:p>
            <a:endParaRPr lang="en-IN" dirty="0"/>
          </a:p>
          <a:p>
            <a:endParaRPr lang="en-IN" dirty="0"/>
          </a:p>
          <a:p>
            <a:endParaRPr lang="en-IN" dirty="0"/>
          </a:p>
          <a:p>
            <a:endParaRPr lang="en-IN" dirty="0"/>
          </a:p>
        </p:txBody>
      </p:sp>
      <p:pic>
        <p:nvPicPr>
          <p:cNvPr id="4" name="Picture 3">
            <a:extLst>
              <a:ext uri="{FF2B5EF4-FFF2-40B4-BE49-F238E27FC236}">
                <a16:creationId xmlns:a16="http://schemas.microsoft.com/office/drawing/2014/main" id="{8B1A01E5-8197-3770-4CDA-CA425919D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125" y="876169"/>
            <a:ext cx="9875792" cy="2552831"/>
          </a:xfrm>
          <a:prstGeom prst="rect">
            <a:avLst/>
          </a:prstGeom>
        </p:spPr>
      </p:pic>
      <p:sp>
        <p:nvSpPr>
          <p:cNvPr id="5" name="TextBox 4">
            <a:extLst>
              <a:ext uri="{FF2B5EF4-FFF2-40B4-BE49-F238E27FC236}">
                <a16:creationId xmlns:a16="http://schemas.microsoft.com/office/drawing/2014/main" id="{3D67D4F4-1938-0CCC-5A23-9A250A18EF2E}"/>
              </a:ext>
            </a:extLst>
          </p:cNvPr>
          <p:cNvSpPr txBox="1"/>
          <p:nvPr/>
        </p:nvSpPr>
        <p:spPr>
          <a:xfrm>
            <a:off x="750771" y="346509"/>
            <a:ext cx="6641431" cy="461665"/>
          </a:xfrm>
          <a:prstGeom prst="rect">
            <a:avLst/>
          </a:prstGeom>
          <a:noFill/>
        </p:spPr>
        <p:txBody>
          <a:bodyPr wrap="square" rtlCol="0">
            <a:spAutoFit/>
          </a:bodyPr>
          <a:lstStyle/>
          <a:p>
            <a:r>
              <a:rPr lang="en-IN" sz="2400" b="1" dirty="0">
                <a:solidFill>
                  <a:schemeClr val="accent2"/>
                </a:solidFill>
                <a:latin typeface="Times New Roman" panose="02020603050405020304" pitchFamily="18" charset="0"/>
                <a:cs typeface="Times New Roman" panose="02020603050405020304" pitchFamily="18" charset="0"/>
              </a:rPr>
              <a:t>SCIKIT LEARN ACCURACY</a:t>
            </a:r>
          </a:p>
        </p:txBody>
      </p:sp>
      <p:pic>
        <p:nvPicPr>
          <p:cNvPr id="7" name="Picture 6">
            <a:extLst>
              <a:ext uri="{FF2B5EF4-FFF2-40B4-BE49-F238E27FC236}">
                <a16:creationId xmlns:a16="http://schemas.microsoft.com/office/drawing/2014/main" id="{CD989771-6659-2B83-A846-AB9EFAEE57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267" y="4026656"/>
            <a:ext cx="8912994" cy="2171986"/>
          </a:xfrm>
          <a:prstGeom prst="rect">
            <a:avLst/>
          </a:prstGeom>
        </p:spPr>
      </p:pic>
      <p:sp>
        <p:nvSpPr>
          <p:cNvPr id="9" name="TextBox 8">
            <a:extLst>
              <a:ext uri="{FF2B5EF4-FFF2-40B4-BE49-F238E27FC236}">
                <a16:creationId xmlns:a16="http://schemas.microsoft.com/office/drawing/2014/main" id="{F7CCE158-113D-9840-C7E1-769077E9368C}"/>
              </a:ext>
            </a:extLst>
          </p:cNvPr>
          <p:cNvSpPr txBox="1"/>
          <p:nvPr/>
        </p:nvSpPr>
        <p:spPr>
          <a:xfrm>
            <a:off x="1106906" y="3496995"/>
            <a:ext cx="6400800" cy="461665"/>
          </a:xfrm>
          <a:prstGeom prst="rect">
            <a:avLst/>
          </a:prstGeom>
          <a:noFill/>
        </p:spPr>
        <p:txBody>
          <a:bodyPr wrap="square" rtlCol="0">
            <a:spAutoFit/>
          </a:bodyPr>
          <a:lstStyle/>
          <a:p>
            <a:r>
              <a:rPr lang="en-IN" sz="2400" b="1" dirty="0">
                <a:solidFill>
                  <a:schemeClr val="accent2"/>
                </a:solidFill>
                <a:latin typeface="Times New Roman" panose="02020603050405020304" pitchFamily="18" charset="0"/>
                <a:cs typeface="Times New Roman" panose="02020603050405020304" pitchFamily="18" charset="0"/>
              </a:rPr>
              <a:t>DECISION TREE ACCURACY</a:t>
            </a:r>
          </a:p>
        </p:txBody>
      </p:sp>
      <p:sp>
        <p:nvSpPr>
          <p:cNvPr id="10" name="Slide Number Placeholder 9">
            <a:extLst>
              <a:ext uri="{FF2B5EF4-FFF2-40B4-BE49-F238E27FC236}">
                <a16:creationId xmlns:a16="http://schemas.microsoft.com/office/drawing/2014/main" id="{FACEB066-33A1-CAF5-E3F3-FF8F836134F1}"/>
              </a:ext>
            </a:extLst>
          </p:cNvPr>
          <p:cNvSpPr>
            <a:spLocks noGrp="1"/>
          </p:cNvSpPr>
          <p:nvPr>
            <p:ph type="sldNum" sz="quarter" idx="12"/>
          </p:nvPr>
        </p:nvSpPr>
        <p:spPr/>
        <p:txBody>
          <a:bodyPr/>
          <a:lstStyle/>
          <a:p>
            <a:fld id="{BE1401CF-043C-45F2-A3C3-DDB925F75517}" type="slidenum">
              <a:rPr lang="en-IN" sz="2400" smtClean="0"/>
              <a:t>19</a:t>
            </a:fld>
            <a:endParaRPr lang="en-IN" sz="2400" dirty="0"/>
          </a:p>
        </p:txBody>
      </p:sp>
    </p:spTree>
    <p:extLst>
      <p:ext uri="{BB962C8B-B14F-4D97-AF65-F5344CB8AC3E}">
        <p14:creationId xmlns:p14="http://schemas.microsoft.com/office/powerpoint/2010/main" val="1014566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6A7C02-5CF9-80FA-52AC-E6434F4C4091}"/>
              </a:ext>
            </a:extLst>
          </p:cNvPr>
          <p:cNvSpPr txBox="1"/>
          <p:nvPr/>
        </p:nvSpPr>
        <p:spPr>
          <a:xfrm>
            <a:off x="625641" y="1126156"/>
            <a:ext cx="10270157" cy="4555093"/>
          </a:xfrm>
          <a:prstGeom prst="rect">
            <a:avLst/>
          </a:prstGeom>
          <a:noFill/>
        </p:spPr>
        <p:txBody>
          <a:bodyPr wrap="square" rtlCol="0">
            <a:spAutoFit/>
          </a:bodyPr>
          <a:lstStyle/>
          <a:p>
            <a:pPr marL="285750" indent="-285750">
              <a:lnSpc>
                <a:spcPct val="150000"/>
              </a:lnSpc>
              <a:buClr>
                <a:schemeClr val="accent2"/>
              </a:buCl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Abstract</a:t>
            </a:r>
          </a:p>
          <a:p>
            <a:pPr marL="285750" indent="-285750">
              <a:lnSpc>
                <a:spcPct val="150000"/>
              </a:lnSpc>
              <a:buClr>
                <a:schemeClr val="accent2"/>
              </a:buCl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Introduction</a:t>
            </a:r>
          </a:p>
          <a:p>
            <a:pPr marL="285750" indent="-285750">
              <a:lnSpc>
                <a:spcPct val="150000"/>
              </a:lnSpc>
              <a:buClr>
                <a:schemeClr val="accent2"/>
              </a:buCl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Literature Survey</a:t>
            </a:r>
          </a:p>
          <a:p>
            <a:pPr marL="285750" indent="-285750">
              <a:lnSpc>
                <a:spcPct val="150000"/>
              </a:lnSpc>
              <a:buClr>
                <a:schemeClr val="accent2"/>
              </a:buCl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Existing System</a:t>
            </a:r>
          </a:p>
          <a:p>
            <a:pPr marL="285750" indent="-285750">
              <a:lnSpc>
                <a:spcPct val="150000"/>
              </a:lnSpc>
              <a:buClr>
                <a:schemeClr val="accent2"/>
              </a:buCl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Proposed System</a:t>
            </a:r>
          </a:p>
          <a:p>
            <a:pPr marL="342900" indent="-342900">
              <a:lnSpc>
                <a:spcPct val="150000"/>
              </a:lnSpc>
              <a:buClr>
                <a:schemeClr val="accent2"/>
              </a:buCl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System Analysis</a:t>
            </a:r>
          </a:p>
          <a:p>
            <a:pPr marL="342900" indent="-342900">
              <a:lnSpc>
                <a:spcPct val="150000"/>
              </a:lnSpc>
              <a:buClr>
                <a:schemeClr val="accent2"/>
              </a:buCl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System Design</a:t>
            </a:r>
          </a:p>
          <a:p>
            <a:pPr marL="342900" indent="-342900">
              <a:lnSpc>
                <a:spcPct val="150000"/>
              </a:lnSpc>
              <a:buClr>
                <a:schemeClr val="accent2"/>
              </a:buCl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Results and Screen Shots</a:t>
            </a:r>
          </a:p>
          <a:p>
            <a:pPr marL="342900" indent="-342900">
              <a:lnSpc>
                <a:spcPct val="150000"/>
              </a:lnSpc>
              <a:buClr>
                <a:schemeClr val="accent2"/>
              </a:buCl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Conclusion and Future work</a:t>
            </a:r>
          </a:p>
          <a:p>
            <a:endParaRPr lang="en-I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DBC03A7-B194-A168-1443-E5BA4E2D568B}"/>
              </a:ext>
            </a:extLst>
          </p:cNvPr>
          <p:cNvSpPr txBox="1"/>
          <p:nvPr/>
        </p:nvSpPr>
        <p:spPr>
          <a:xfrm>
            <a:off x="721895" y="462013"/>
            <a:ext cx="4302492" cy="584775"/>
          </a:xfrm>
          <a:prstGeom prst="rect">
            <a:avLst/>
          </a:prstGeom>
          <a:noFill/>
        </p:spPr>
        <p:txBody>
          <a:bodyPr wrap="square" rtlCol="0">
            <a:spAutoFit/>
          </a:bodyPr>
          <a:lstStyle/>
          <a:p>
            <a:r>
              <a:rPr lang="en-IN" sz="3200" b="1" dirty="0">
                <a:solidFill>
                  <a:schemeClr val="accent2"/>
                </a:solidFill>
                <a:latin typeface="Times New Roman" panose="02020603050405020304" pitchFamily="18" charset="0"/>
                <a:cs typeface="Times New Roman" panose="02020603050405020304" pitchFamily="18" charset="0"/>
              </a:rPr>
              <a:t>CONTENTS</a:t>
            </a:r>
          </a:p>
        </p:txBody>
      </p:sp>
      <p:sp>
        <p:nvSpPr>
          <p:cNvPr id="7" name="Slide Number Placeholder 6">
            <a:extLst>
              <a:ext uri="{FF2B5EF4-FFF2-40B4-BE49-F238E27FC236}">
                <a16:creationId xmlns:a16="http://schemas.microsoft.com/office/drawing/2014/main" id="{E13CEB32-50A6-DCED-9628-C1C72B7F4F9B}"/>
              </a:ext>
            </a:extLst>
          </p:cNvPr>
          <p:cNvSpPr>
            <a:spLocks noGrp="1"/>
          </p:cNvSpPr>
          <p:nvPr>
            <p:ph type="sldNum" sz="quarter" idx="12"/>
          </p:nvPr>
        </p:nvSpPr>
        <p:spPr/>
        <p:txBody>
          <a:bodyPr/>
          <a:lstStyle/>
          <a:p>
            <a:fld id="{BE1401CF-043C-45F2-A3C3-DDB925F75517}" type="slidenum">
              <a:rPr lang="en-IN" sz="2400" smtClean="0"/>
              <a:t>2</a:t>
            </a:fld>
            <a:endParaRPr lang="en-IN" sz="2400" dirty="0"/>
          </a:p>
        </p:txBody>
      </p:sp>
    </p:spTree>
    <p:extLst>
      <p:ext uri="{BB962C8B-B14F-4D97-AF65-F5344CB8AC3E}">
        <p14:creationId xmlns:p14="http://schemas.microsoft.com/office/powerpoint/2010/main" val="6356777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DE745A-9048-DD89-90AF-5D7FEE662E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8927" y="802196"/>
            <a:ext cx="8702590" cy="2194560"/>
          </a:xfrm>
          <a:prstGeom prst="rect">
            <a:avLst/>
          </a:prstGeom>
        </p:spPr>
      </p:pic>
      <p:sp>
        <p:nvSpPr>
          <p:cNvPr id="5" name="TextBox 4">
            <a:extLst>
              <a:ext uri="{FF2B5EF4-FFF2-40B4-BE49-F238E27FC236}">
                <a16:creationId xmlns:a16="http://schemas.microsoft.com/office/drawing/2014/main" id="{9CEA751B-4629-87DF-520F-56B4E0CFF49F}"/>
              </a:ext>
            </a:extLst>
          </p:cNvPr>
          <p:cNvSpPr txBox="1"/>
          <p:nvPr/>
        </p:nvSpPr>
        <p:spPr>
          <a:xfrm>
            <a:off x="1018927" y="346510"/>
            <a:ext cx="7509056" cy="461665"/>
          </a:xfrm>
          <a:prstGeom prst="rect">
            <a:avLst/>
          </a:prstGeom>
          <a:noFill/>
        </p:spPr>
        <p:txBody>
          <a:bodyPr wrap="square" rtlCol="0">
            <a:spAutoFit/>
          </a:bodyPr>
          <a:lstStyle/>
          <a:p>
            <a:r>
              <a:rPr lang="en-IN" sz="2400" b="1" dirty="0">
                <a:solidFill>
                  <a:schemeClr val="accent2"/>
                </a:solidFill>
                <a:latin typeface="Times New Roman" panose="02020603050405020304" pitchFamily="18" charset="0"/>
                <a:cs typeface="Times New Roman" panose="02020603050405020304" pitchFamily="18" charset="0"/>
              </a:rPr>
              <a:t>SUPPORT  VECTOR MACHINE(SVM) ACCURACY</a:t>
            </a:r>
          </a:p>
        </p:txBody>
      </p:sp>
      <p:pic>
        <p:nvPicPr>
          <p:cNvPr id="7" name="Picture 6">
            <a:extLst>
              <a:ext uri="{FF2B5EF4-FFF2-40B4-BE49-F238E27FC236}">
                <a16:creationId xmlns:a16="http://schemas.microsoft.com/office/drawing/2014/main" id="{AFCA4740-AF25-E8D7-695A-CFE6C779B7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516" y="3689252"/>
            <a:ext cx="6925054" cy="2663421"/>
          </a:xfrm>
          <a:prstGeom prst="rect">
            <a:avLst/>
          </a:prstGeom>
        </p:spPr>
      </p:pic>
      <p:sp>
        <p:nvSpPr>
          <p:cNvPr id="8" name="TextBox 7">
            <a:extLst>
              <a:ext uri="{FF2B5EF4-FFF2-40B4-BE49-F238E27FC236}">
                <a16:creationId xmlns:a16="http://schemas.microsoft.com/office/drawing/2014/main" id="{D0BBD416-AAB0-2896-F540-056E87CF354A}"/>
              </a:ext>
            </a:extLst>
          </p:cNvPr>
          <p:cNvSpPr txBox="1"/>
          <p:nvPr/>
        </p:nvSpPr>
        <p:spPr>
          <a:xfrm>
            <a:off x="840607" y="3227588"/>
            <a:ext cx="5544151" cy="461665"/>
          </a:xfrm>
          <a:prstGeom prst="rect">
            <a:avLst/>
          </a:prstGeom>
          <a:noFill/>
        </p:spPr>
        <p:txBody>
          <a:bodyPr wrap="square" rtlCol="0">
            <a:spAutoFit/>
          </a:bodyPr>
          <a:lstStyle/>
          <a:p>
            <a:r>
              <a:rPr lang="en-IN" sz="2400" b="1" dirty="0">
                <a:solidFill>
                  <a:schemeClr val="accent2"/>
                </a:solidFill>
                <a:latin typeface="Times New Roman" panose="02020603050405020304" pitchFamily="18" charset="0"/>
                <a:cs typeface="Times New Roman" panose="02020603050405020304" pitchFamily="18" charset="0"/>
              </a:rPr>
              <a:t>GRAPH ANALYSIS</a:t>
            </a:r>
          </a:p>
        </p:txBody>
      </p:sp>
      <p:sp>
        <p:nvSpPr>
          <p:cNvPr id="9" name="Slide Number Placeholder 8">
            <a:extLst>
              <a:ext uri="{FF2B5EF4-FFF2-40B4-BE49-F238E27FC236}">
                <a16:creationId xmlns:a16="http://schemas.microsoft.com/office/drawing/2014/main" id="{7525647A-2BFD-1892-AD29-4B86A06165DE}"/>
              </a:ext>
            </a:extLst>
          </p:cNvPr>
          <p:cNvSpPr>
            <a:spLocks noGrp="1"/>
          </p:cNvSpPr>
          <p:nvPr>
            <p:ph type="sldNum" sz="quarter" idx="12"/>
          </p:nvPr>
        </p:nvSpPr>
        <p:spPr/>
        <p:txBody>
          <a:bodyPr/>
          <a:lstStyle/>
          <a:p>
            <a:fld id="{BE1401CF-043C-45F2-A3C3-DDB925F75517}" type="slidenum">
              <a:rPr lang="en-IN" sz="2400" smtClean="0"/>
              <a:t>20</a:t>
            </a:fld>
            <a:endParaRPr lang="en-IN" sz="2400" dirty="0"/>
          </a:p>
        </p:txBody>
      </p:sp>
    </p:spTree>
    <p:extLst>
      <p:ext uri="{BB962C8B-B14F-4D97-AF65-F5344CB8AC3E}">
        <p14:creationId xmlns:p14="http://schemas.microsoft.com/office/powerpoint/2010/main" val="1049879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E8704D-A050-DF78-E66E-5CE95DA779CD}"/>
              </a:ext>
            </a:extLst>
          </p:cNvPr>
          <p:cNvSpPr txBox="1"/>
          <p:nvPr/>
        </p:nvSpPr>
        <p:spPr>
          <a:xfrm>
            <a:off x="231006" y="827773"/>
            <a:ext cx="11030552" cy="4284314"/>
          </a:xfrm>
          <a:prstGeom prst="rect">
            <a:avLst/>
          </a:prstGeom>
          <a:noFill/>
        </p:spPr>
        <p:txBody>
          <a:bodyPr wrap="square" rtlCol="0">
            <a:spAutoFit/>
          </a:bodyPr>
          <a:lstStyle/>
          <a:p>
            <a:pPr algn="just"/>
            <a:r>
              <a:rPr lang="en-US" sz="2400" b="1" dirty="0">
                <a:solidFill>
                  <a:schemeClr val="accent2"/>
                </a:solidFill>
                <a:latin typeface="Times New Roman" panose="02020603050405020304" pitchFamily="18" charset="0"/>
                <a:cs typeface="Times New Roman" panose="02020603050405020304" pitchFamily="18" charset="0"/>
              </a:rPr>
              <a:t>CONCLUSION AND FUTURE SCOPE</a:t>
            </a:r>
          </a:p>
          <a:p>
            <a:pPr algn="just"/>
            <a:endParaRPr lang="en-US" sz="2400" b="1" dirty="0">
              <a:solidFill>
                <a:schemeClr val="accent2"/>
              </a:solidFill>
              <a:latin typeface="Times New Roman" panose="02020603050405020304" pitchFamily="18" charset="0"/>
              <a:cs typeface="Times New Roman" panose="02020603050405020304" pitchFamily="18" charset="0"/>
            </a:endParaRPr>
          </a:p>
          <a:p>
            <a:pPr algn="just"/>
            <a:r>
              <a:rPr lang="en-US" sz="2400" b="1" dirty="0">
                <a:solidFill>
                  <a:srgbClr val="0070C0"/>
                </a:solidFill>
                <a:latin typeface="Times New Roman" panose="02020603050405020304" pitchFamily="18" charset="0"/>
                <a:cs typeface="Times New Roman" panose="02020603050405020304" pitchFamily="18" charset="0"/>
              </a:rPr>
              <a:t>CONCLUSION</a:t>
            </a:r>
          </a:p>
          <a:p>
            <a:pPr algn="just"/>
            <a:endParaRPr lang="en-US" sz="2400" b="1" dirty="0">
              <a:solidFill>
                <a:schemeClr val="accent2"/>
              </a:solidFill>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It is very important to predict the floods as accuracy as possible because only then, we will be able to alleviate the risk after effects of floods. This flood prediction has been developed using machine learning algorithms that eliminates the extra effects involved in manual estimation and providing the decision making. At the end the flood prediction model has given different accuracy results from five different models. From the above results and analysis, the best algorithm for flood prediction is Support Vector Machine with (91%)</a:t>
            </a:r>
            <a:endParaRPr lang="en-IN" sz="20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70DD6E1D-B994-9F2A-FEC1-C4DFD2439D8D}"/>
              </a:ext>
            </a:extLst>
          </p:cNvPr>
          <p:cNvSpPr>
            <a:spLocks noGrp="1"/>
          </p:cNvSpPr>
          <p:nvPr>
            <p:ph type="sldNum" sz="quarter" idx="12"/>
          </p:nvPr>
        </p:nvSpPr>
        <p:spPr/>
        <p:txBody>
          <a:bodyPr/>
          <a:lstStyle/>
          <a:p>
            <a:fld id="{BE1401CF-043C-45F2-A3C3-DDB925F75517}" type="slidenum">
              <a:rPr lang="en-IN" sz="2400" smtClean="0"/>
              <a:t>21</a:t>
            </a:fld>
            <a:endParaRPr lang="en-IN" sz="2400" dirty="0"/>
          </a:p>
        </p:txBody>
      </p:sp>
    </p:spTree>
    <p:extLst>
      <p:ext uri="{BB962C8B-B14F-4D97-AF65-F5344CB8AC3E}">
        <p14:creationId xmlns:p14="http://schemas.microsoft.com/office/powerpoint/2010/main" val="12253808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C6104E-CB50-B9E7-C8B9-D1324DD5C872}"/>
              </a:ext>
            </a:extLst>
          </p:cNvPr>
          <p:cNvSpPr txBox="1"/>
          <p:nvPr/>
        </p:nvSpPr>
        <p:spPr>
          <a:xfrm>
            <a:off x="856648" y="625642"/>
            <a:ext cx="10568539" cy="4372800"/>
          </a:xfrm>
          <a:prstGeom prst="rect">
            <a:avLst/>
          </a:prstGeom>
          <a:noFill/>
        </p:spPr>
        <p:txBody>
          <a:bodyPr wrap="square" rtlCol="0">
            <a:spAutoFit/>
          </a:bodyPr>
          <a:lstStyle/>
          <a:p>
            <a:pPr algn="just"/>
            <a:endParaRPr lang="en-IN" dirty="0"/>
          </a:p>
          <a:p>
            <a:pPr algn="just"/>
            <a:r>
              <a:rPr lang="en-IN" sz="2400" b="1" dirty="0">
                <a:solidFill>
                  <a:schemeClr val="accent2"/>
                </a:solidFill>
                <a:latin typeface="Times New Roman" panose="02020603050405020304" pitchFamily="18" charset="0"/>
                <a:cs typeface="Times New Roman" panose="02020603050405020304" pitchFamily="18" charset="0"/>
              </a:rPr>
              <a:t>FUTURE WORK</a:t>
            </a:r>
          </a:p>
          <a:p>
            <a:pPr algn="just"/>
            <a:endParaRPr lang="en-IN" sz="2400" b="1" dirty="0">
              <a:solidFill>
                <a:schemeClr val="accent2"/>
              </a:solidFill>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For future improvement, we consider using other types of machine learning techniques, including the use of global optimization algorithms, for instance, the genetic algorithm that can expand the scope and scale of this study. In the future, this system will also be deployed on the web with additional features like sending warning SMS to authorities before the time that can help them plan safety measures for the people. Prediction of floods wants to automate the detecting whether the flood happened or not from the eligibility process (real time).To automate this process by showing the prediction result in web application or desktop application</a:t>
            </a:r>
            <a:r>
              <a:rPr lang="en-US" sz="2400" dirty="0"/>
              <a:t>.</a:t>
            </a:r>
            <a:endParaRPr lang="en-IN" sz="2400" b="1" dirty="0">
              <a:solidFill>
                <a:schemeClr val="accent2"/>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CE7BB596-4028-98AA-1C9F-F4D3B2325A12}"/>
              </a:ext>
            </a:extLst>
          </p:cNvPr>
          <p:cNvSpPr>
            <a:spLocks noGrp="1"/>
          </p:cNvSpPr>
          <p:nvPr>
            <p:ph type="sldNum" sz="quarter" idx="12"/>
          </p:nvPr>
        </p:nvSpPr>
        <p:spPr/>
        <p:txBody>
          <a:bodyPr/>
          <a:lstStyle/>
          <a:p>
            <a:fld id="{BE1401CF-043C-45F2-A3C3-DDB925F75517}" type="slidenum">
              <a:rPr lang="en-IN" sz="2400" smtClean="0"/>
              <a:t>22</a:t>
            </a:fld>
            <a:endParaRPr lang="en-IN" sz="2400" dirty="0"/>
          </a:p>
        </p:txBody>
      </p:sp>
    </p:spTree>
    <p:extLst>
      <p:ext uri="{BB962C8B-B14F-4D97-AF65-F5344CB8AC3E}">
        <p14:creationId xmlns:p14="http://schemas.microsoft.com/office/powerpoint/2010/main" val="14729499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C5D7F-2A20-F50F-4DF9-20EF3D7CC1FA}"/>
              </a:ext>
            </a:extLst>
          </p:cNvPr>
          <p:cNvSpPr txBox="1"/>
          <p:nvPr/>
        </p:nvSpPr>
        <p:spPr>
          <a:xfrm>
            <a:off x="3214839" y="2146434"/>
            <a:ext cx="6545178" cy="1200329"/>
          </a:xfrm>
          <a:prstGeom prst="rect">
            <a:avLst/>
          </a:prstGeom>
          <a:noFill/>
        </p:spPr>
        <p:txBody>
          <a:bodyPr wrap="square" rtlCol="0">
            <a:spAutoFit/>
          </a:bodyPr>
          <a:lstStyle/>
          <a:p>
            <a:r>
              <a:rPr lang="en-IN" sz="7200" dirty="0">
                <a:solidFill>
                  <a:schemeClr val="accent2"/>
                </a:solidFill>
                <a:latin typeface="Algerian" panose="04020705040A02060702" pitchFamily="82" charset="0"/>
                <a:cs typeface="Times New Roman" panose="02020603050405020304" pitchFamily="18" charset="0"/>
              </a:rPr>
              <a:t>Thank You</a:t>
            </a:r>
          </a:p>
        </p:txBody>
      </p:sp>
      <p:sp>
        <p:nvSpPr>
          <p:cNvPr id="3" name="Slide Number Placeholder 2">
            <a:extLst>
              <a:ext uri="{FF2B5EF4-FFF2-40B4-BE49-F238E27FC236}">
                <a16:creationId xmlns:a16="http://schemas.microsoft.com/office/drawing/2014/main" id="{0A18451E-4A2E-E44E-79E1-53FC8D660CE0}"/>
              </a:ext>
            </a:extLst>
          </p:cNvPr>
          <p:cNvSpPr>
            <a:spLocks noGrp="1"/>
          </p:cNvSpPr>
          <p:nvPr>
            <p:ph type="sldNum" sz="quarter" idx="12"/>
          </p:nvPr>
        </p:nvSpPr>
        <p:spPr/>
        <p:txBody>
          <a:bodyPr/>
          <a:lstStyle/>
          <a:p>
            <a:fld id="{BE1401CF-043C-45F2-A3C3-DDB925F75517}" type="slidenum">
              <a:rPr lang="en-IN" sz="2400" smtClean="0"/>
              <a:t>23</a:t>
            </a:fld>
            <a:endParaRPr lang="en-IN" sz="2400" dirty="0"/>
          </a:p>
        </p:txBody>
      </p:sp>
    </p:spTree>
    <p:extLst>
      <p:ext uri="{BB962C8B-B14F-4D97-AF65-F5344CB8AC3E}">
        <p14:creationId xmlns:p14="http://schemas.microsoft.com/office/powerpoint/2010/main" val="1311557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B029DD-F389-C1D4-BB70-6980E1A01333}"/>
              </a:ext>
            </a:extLst>
          </p:cNvPr>
          <p:cNvSpPr txBox="1"/>
          <p:nvPr/>
        </p:nvSpPr>
        <p:spPr>
          <a:xfrm>
            <a:off x="616017" y="251029"/>
            <a:ext cx="2839452" cy="523220"/>
          </a:xfrm>
          <a:prstGeom prst="rect">
            <a:avLst/>
          </a:prstGeom>
          <a:noFill/>
        </p:spPr>
        <p:txBody>
          <a:bodyPr wrap="square">
            <a:spAutoFit/>
          </a:bodyPr>
          <a:lstStyle/>
          <a:p>
            <a:pPr rtl="0">
              <a:spcBef>
                <a:spcPts val="0"/>
              </a:spcBef>
              <a:spcAft>
                <a:spcPts val="0"/>
              </a:spcAft>
            </a:pPr>
            <a:r>
              <a:rPr lang="en-IN" sz="2800" b="1" i="0" u="none" strike="noStrike" dirty="0">
                <a:solidFill>
                  <a:schemeClr val="accent2"/>
                </a:solidFill>
                <a:effectLst/>
                <a:latin typeface="Times New Roman" panose="02020603050405020304" pitchFamily="18" charset="0"/>
                <a:cs typeface="Times New Roman" panose="02020603050405020304" pitchFamily="18" charset="0"/>
              </a:rPr>
              <a:t>ABSTRACT</a:t>
            </a:r>
            <a:endParaRPr lang="en-IN" sz="2800" b="1" dirty="0">
              <a:solidFill>
                <a:schemeClr val="accent2"/>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7F1D0E0-D3D8-7C8E-F1AC-042E631AA47D}"/>
              </a:ext>
            </a:extLst>
          </p:cNvPr>
          <p:cNvSpPr txBox="1"/>
          <p:nvPr/>
        </p:nvSpPr>
        <p:spPr>
          <a:xfrm>
            <a:off x="336884" y="835804"/>
            <a:ext cx="11405937" cy="5576976"/>
          </a:xfrm>
          <a:prstGeom prst="rect">
            <a:avLst/>
          </a:prstGeom>
          <a:noFill/>
        </p:spPr>
        <p:txBody>
          <a:bodyPr wrap="square">
            <a:spAutoFit/>
          </a:bodyPr>
          <a:lstStyle/>
          <a:p>
            <a:pPr marL="342900" indent="-342900" algn="just">
              <a:lnSpc>
                <a:spcPct val="150000"/>
              </a:lnSpc>
              <a:buFont typeface="Wingdings" panose="05000000000000000000" pitchFamily="2" charset="2"/>
              <a:buChar char="Ø"/>
            </a:pPr>
            <a:r>
              <a:rPr lang="en-US" sz="2000" b="0" i="0" dirty="0">
                <a:solidFill>
                  <a:srgbClr val="374151"/>
                </a:solidFill>
                <a:effectLst/>
                <a:latin typeface="Times New Roman" panose="02020603050405020304" pitchFamily="18" charset="0"/>
                <a:cs typeface="Times New Roman" panose="02020603050405020304" pitchFamily="18" charset="0"/>
              </a:rPr>
              <a:t>Climate change has led to an increase in floods worldwide, causing significant damage to infrastructure and human life.</a:t>
            </a:r>
          </a:p>
          <a:p>
            <a:pPr marL="342900" indent="-342900" algn="just">
              <a:lnSpc>
                <a:spcPct val="150000"/>
              </a:lnSpc>
              <a:buFont typeface="Wingdings" panose="05000000000000000000" pitchFamily="2" charset="2"/>
              <a:buChar char="Ø"/>
            </a:pPr>
            <a:r>
              <a:rPr lang="en-US" sz="2000" b="0" i="0" dirty="0">
                <a:solidFill>
                  <a:srgbClr val="374151"/>
                </a:solidFill>
                <a:effectLst/>
                <a:latin typeface="Times New Roman" panose="02020603050405020304" pitchFamily="18" charset="0"/>
                <a:cs typeface="Times New Roman" panose="02020603050405020304" pitchFamily="18" charset="0"/>
              </a:rPr>
              <a:t> To prevent such disasters, a machine learning model has been created to predict future floods.</a:t>
            </a:r>
          </a:p>
          <a:p>
            <a:pPr marL="342900" indent="-342900" algn="just">
              <a:lnSpc>
                <a:spcPct val="150000"/>
              </a:lnSpc>
              <a:buFont typeface="Wingdings" panose="05000000000000000000" pitchFamily="2" charset="2"/>
              <a:buChar char="Ø"/>
            </a:pPr>
            <a:r>
              <a:rPr lang="en-US" sz="2000" b="0" i="0" dirty="0">
                <a:solidFill>
                  <a:srgbClr val="374151"/>
                </a:solidFill>
                <a:effectLst/>
                <a:latin typeface="Times New Roman" panose="02020603050405020304" pitchFamily="18" charset="0"/>
                <a:cs typeface="Times New Roman" panose="02020603050405020304" pitchFamily="18" charset="0"/>
              </a:rPr>
              <a:t> The process involves cleaning and preprocessing rainfall data, which is then fed into four different machine learning models. </a:t>
            </a:r>
          </a:p>
          <a:p>
            <a:pPr marL="342900" indent="-342900" algn="just">
              <a:lnSpc>
                <a:spcPct val="150000"/>
              </a:lnSpc>
              <a:buFont typeface="Wingdings" panose="05000000000000000000" pitchFamily="2" charset="2"/>
              <a:buChar char="Ø"/>
            </a:pPr>
            <a:r>
              <a:rPr lang="en-US" sz="2000" b="0" i="0" u="none" strike="noStrike" dirty="0">
                <a:solidFill>
                  <a:srgbClr val="434343"/>
                </a:solidFill>
                <a:effectLst/>
                <a:latin typeface="Times New Roman" panose="02020603050405020304" pitchFamily="18" charset="0"/>
                <a:cs typeface="Times New Roman" panose="02020603050405020304" pitchFamily="18" charset="0"/>
              </a:rPr>
              <a:t>Many deep learning techniques have been applied by various researchers to predict the floods to overcome losses in ecosystems, but detection </a:t>
            </a:r>
            <a:r>
              <a:rPr lang="en-US" sz="2000" dirty="0">
                <a:solidFill>
                  <a:srgbClr val="434343"/>
                </a:solidFill>
                <a:latin typeface="Times New Roman" panose="02020603050405020304" pitchFamily="18" charset="0"/>
                <a:cs typeface="Times New Roman" panose="02020603050405020304" pitchFamily="18" charset="0"/>
              </a:rPr>
              <a:t>of flood prediction </a:t>
            </a:r>
            <a:r>
              <a:rPr lang="en-US" sz="2000" b="0" i="0" u="none" strike="noStrike" dirty="0">
                <a:solidFill>
                  <a:srgbClr val="434343"/>
                </a:solidFill>
                <a:effectLst/>
                <a:latin typeface="Times New Roman" panose="02020603050405020304" pitchFamily="18" charset="0"/>
                <a:cs typeface="Times New Roman" panose="02020603050405020304" pitchFamily="18" charset="0"/>
              </a:rPr>
              <a:t>still faces issues due to the complex.</a:t>
            </a:r>
          </a:p>
          <a:p>
            <a:pPr marL="342900" indent="-342900" algn="just">
              <a:lnSpc>
                <a:spcPct val="150000"/>
              </a:lnSpc>
              <a:buFont typeface="Wingdings" panose="05000000000000000000" pitchFamily="2" charset="2"/>
              <a:buChar char="Ø"/>
            </a:pPr>
            <a:r>
              <a:rPr lang="en-US" sz="2000" dirty="0">
                <a:solidFill>
                  <a:srgbClr val="434343"/>
                </a:solidFill>
                <a:latin typeface="Times New Roman" panose="02020603050405020304" pitchFamily="18" charset="0"/>
                <a:cs typeface="Times New Roman" panose="02020603050405020304" pitchFamily="18" charset="0"/>
              </a:rPr>
              <a:t>To tackle this problem we proposed a Support Vector Machine(SVM) to predict the floods.</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000" b="0" i="0" dirty="0">
                <a:solidFill>
                  <a:srgbClr val="374151"/>
                </a:solidFill>
                <a:effectLst/>
                <a:latin typeface="Times New Roman" panose="02020603050405020304" pitchFamily="18" charset="0"/>
                <a:cs typeface="Times New Roman" panose="02020603050405020304" pitchFamily="18" charset="0"/>
              </a:rPr>
              <a:t>The accuracy of each model is compared, and confusion matrix parameters are used to evaluate and analyze their performance. </a:t>
            </a:r>
          </a:p>
          <a:p>
            <a:pPr marL="342900" indent="-342900" algn="just">
              <a:lnSpc>
                <a:spcPct val="150000"/>
              </a:lnSpc>
              <a:buFont typeface="Wingdings" panose="05000000000000000000" pitchFamily="2" charset="2"/>
              <a:buChar char="Ø"/>
            </a:pPr>
            <a:r>
              <a:rPr lang="en-US" sz="2000" b="0" i="0" dirty="0">
                <a:solidFill>
                  <a:srgbClr val="374151"/>
                </a:solidFill>
                <a:effectLst/>
                <a:latin typeface="Times New Roman" panose="02020603050405020304" pitchFamily="18" charset="0"/>
                <a:cs typeface="Times New Roman" panose="02020603050405020304" pitchFamily="18" charset="0"/>
              </a:rPr>
              <a:t>The dataset is split into training and test sets, and the best model is chosen based on accuracy.</a:t>
            </a:r>
          </a:p>
          <a:p>
            <a:pPr algn="just">
              <a:lnSpc>
                <a:spcPct val="150000"/>
              </a:lnSpc>
            </a:pPr>
            <a:endParaRPr lang="en-US" sz="2000" b="0" i="0" dirty="0">
              <a:solidFill>
                <a:srgbClr val="374151"/>
              </a:solidFill>
              <a:effectLst/>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9ED2B593-0EF0-7BC5-2ADA-226FC9DA4D53}"/>
              </a:ext>
            </a:extLst>
          </p:cNvPr>
          <p:cNvSpPr>
            <a:spLocks noGrp="1"/>
          </p:cNvSpPr>
          <p:nvPr>
            <p:ph type="sldNum" sz="quarter" idx="12"/>
          </p:nvPr>
        </p:nvSpPr>
        <p:spPr/>
        <p:txBody>
          <a:bodyPr/>
          <a:lstStyle/>
          <a:p>
            <a:fld id="{BE1401CF-043C-45F2-A3C3-DDB925F75517}" type="slidenum">
              <a:rPr lang="en-IN" sz="2400" smtClean="0"/>
              <a:t>3</a:t>
            </a:fld>
            <a:endParaRPr lang="en-IN" sz="2400" dirty="0"/>
          </a:p>
        </p:txBody>
      </p:sp>
    </p:spTree>
    <p:extLst>
      <p:ext uri="{BB962C8B-B14F-4D97-AF65-F5344CB8AC3E}">
        <p14:creationId xmlns:p14="http://schemas.microsoft.com/office/powerpoint/2010/main" val="2955065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E25038-DBEE-FED8-5F5F-2A6EC4F6402C}"/>
              </a:ext>
            </a:extLst>
          </p:cNvPr>
          <p:cNvSpPr txBox="1"/>
          <p:nvPr/>
        </p:nvSpPr>
        <p:spPr>
          <a:xfrm>
            <a:off x="471638" y="188428"/>
            <a:ext cx="3880472" cy="523220"/>
          </a:xfrm>
          <a:prstGeom prst="rect">
            <a:avLst/>
          </a:prstGeom>
          <a:noFill/>
        </p:spPr>
        <p:txBody>
          <a:bodyPr wrap="square" rtlCol="0">
            <a:spAutoFit/>
          </a:bodyPr>
          <a:lstStyle/>
          <a:p>
            <a:r>
              <a:rPr lang="en-IN" sz="2800" b="1" dirty="0">
                <a:solidFill>
                  <a:schemeClr val="accent2"/>
                </a:solidFill>
                <a:latin typeface="Times New Roman" panose="02020603050405020304" pitchFamily="18" charset="0"/>
                <a:cs typeface="Times New Roman" panose="02020603050405020304" pitchFamily="18" charset="0"/>
              </a:rPr>
              <a:t>INTRODUCTION</a:t>
            </a:r>
          </a:p>
        </p:txBody>
      </p:sp>
      <p:sp>
        <p:nvSpPr>
          <p:cNvPr id="3" name="TextBox 2">
            <a:extLst>
              <a:ext uri="{FF2B5EF4-FFF2-40B4-BE49-F238E27FC236}">
                <a16:creationId xmlns:a16="http://schemas.microsoft.com/office/drawing/2014/main" id="{BB656C34-2D9A-5768-114D-34F3BE7C3E66}"/>
              </a:ext>
            </a:extLst>
          </p:cNvPr>
          <p:cNvSpPr txBox="1"/>
          <p:nvPr/>
        </p:nvSpPr>
        <p:spPr>
          <a:xfrm>
            <a:off x="362310" y="845389"/>
            <a:ext cx="11309230" cy="5074723"/>
          </a:xfrm>
          <a:prstGeom prst="rect">
            <a:avLst/>
          </a:prstGeom>
          <a:noFill/>
        </p:spPr>
        <p:txBody>
          <a:bodyPr wrap="square" rtlCol="0">
            <a:spAutoFit/>
          </a:bodyPr>
          <a:lstStyle/>
          <a:p>
            <a:pPr marL="285750" indent="-285750" algn="just">
              <a:lnSpc>
                <a:spcPct val="150000"/>
              </a:lnSpc>
              <a:buClr>
                <a:schemeClr val="accent2"/>
              </a:buClr>
              <a:buFont typeface="Wingdings" panose="05000000000000000000" pitchFamily="2" charset="2"/>
              <a:buChar char="Ø"/>
            </a:pPr>
            <a:r>
              <a:rPr lang="en-US" sz="2000" dirty="0">
                <a:solidFill>
                  <a:srgbClr val="222222"/>
                </a:solidFill>
                <a:latin typeface="Times New Roman" panose="02020603050405020304" pitchFamily="18" charset="0"/>
                <a:cs typeface="Times New Roman" panose="02020603050405020304" pitchFamily="18" charset="0"/>
              </a:rPr>
              <a:t>Floods </a:t>
            </a:r>
            <a:r>
              <a:rPr lang="en-US" sz="2000" b="0" i="0" dirty="0">
                <a:solidFill>
                  <a:srgbClr val="222222"/>
                </a:solidFill>
                <a:effectLst/>
                <a:latin typeface="Times New Roman" panose="02020603050405020304" pitchFamily="18" charset="0"/>
                <a:cs typeface="Times New Roman" panose="02020603050405020304" pitchFamily="18" charset="0"/>
              </a:rPr>
              <a:t>are inevitable in nature, and the occurrence of disasters drastically affects the economy, ecosystem and human life. </a:t>
            </a:r>
          </a:p>
          <a:p>
            <a:pPr marL="285750" indent="-285750" algn="just">
              <a:lnSpc>
                <a:spcPct val="150000"/>
              </a:lnSpc>
              <a:buClr>
                <a:schemeClr val="accent2"/>
              </a:buClr>
              <a:buFont typeface="Wingdings" panose="05000000000000000000" pitchFamily="2" charset="2"/>
              <a:buChar char="Ø"/>
            </a:pPr>
            <a:r>
              <a:rPr lang="en-US" sz="2000" b="0" i="0" dirty="0">
                <a:solidFill>
                  <a:srgbClr val="222222"/>
                </a:solidFill>
                <a:effectLst/>
                <a:latin typeface="Times New Roman" panose="02020603050405020304" pitchFamily="18" charset="0"/>
                <a:cs typeface="Times New Roman" panose="02020603050405020304" pitchFamily="18" charset="0"/>
              </a:rPr>
              <a:t>When </a:t>
            </a:r>
            <a:r>
              <a:rPr lang="en-US" sz="2000" dirty="0">
                <a:solidFill>
                  <a:srgbClr val="222222"/>
                </a:solidFill>
                <a:latin typeface="Times New Roman" panose="02020603050405020304" pitchFamily="18" charset="0"/>
                <a:cs typeface="Times New Roman" panose="02020603050405020304" pitchFamily="18" charset="0"/>
              </a:rPr>
              <a:t>floods</a:t>
            </a:r>
            <a:r>
              <a:rPr lang="en-US" sz="2000" b="0" i="0" dirty="0">
                <a:solidFill>
                  <a:srgbClr val="222222"/>
                </a:solidFill>
                <a:effectLst/>
                <a:latin typeface="Times New Roman" panose="02020603050405020304" pitchFamily="18" charset="0"/>
                <a:cs typeface="Times New Roman" panose="02020603050405020304" pitchFamily="18" charset="0"/>
              </a:rPr>
              <a:t> occur, many of buildings collapse due to </a:t>
            </a:r>
            <a:r>
              <a:rPr lang="en-US" sz="2000" dirty="0">
                <a:solidFill>
                  <a:srgbClr val="222222"/>
                </a:solidFill>
                <a:latin typeface="Times New Roman" panose="02020603050405020304" pitchFamily="18" charset="0"/>
                <a:cs typeface="Times New Roman" panose="02020603050405020304" pitchFamily="18" charset="0"/>
              </a:rPr>
              <a:t>overflow of water</a:t>
            </a:r>
            <a:r>
              <a:rPr lang="en-US" sz="2000" b="0" i="0" dirty="0">
                <a:solidFill>
                  <a:srgbClr val="222222"/>
                </a:solidFill>
                <a:effectLst/>
                <a:latin typeface="Times New Roman" panose="02020603050405020304" pitchFamily="18" charset="0"/>
                <a:cs typeface="Times New Roman" panose="02020603050405020304" pitchFamily="18" charset="0"/>
              </a:rPr>
              <a:t>. Floods are the most devastating natural disaster, damaging properties, human lives and infrastructures. </a:t>
            </a:r>
          </a:p>
          <a:p>
            <a:pPr marL="285750" indent="-285750" algn="just">
              <a:lnSpc>
                <a:spcPct val="150000"/>
              </a:lnSpc>
              <a:buClr>
                <a:schemeClr val="accent2"/>
              </a:buClr>
              <a:buFont typeface="Wingdings" panose="05000000000000000000" pitchFamily="2" charset="2"/>
              <a:buChar char="Ø"/>
            </a:pPr>
            <a:r>
              <a:rPr lang="en-US" sz="2000" b="0" i="0" dirty="0">
                <a:solidFill>
                  <a:srgbClr val="222222"/>
                </a:solidFill>
                <a:effectLst/>
                <a:latin typeface="Times New Roman" panose="02020603050405020304" pitchFamily="18" charset="0"/>
                <a:cs typeface="Times New Roman" panose="02020603050405020304" pitchFamily="18" charset="0"/>
              </a:rPr>
              <a:t>As the population is growing rapidly, people need to acquire land to live on, and as a result the ecosystem is disturbed horrifically.</a:t>
            </a:r>
          </a:p>
          <a:p>
            <a:pPr marL="285750" indent="-285750" algn="just">
              <a:lnSpc>
                <a:spcPct val="150000"/>
              </a:lnSpc>
              <a:buClr>
                <a:schemeClr val="accent2"/>
              </a:buClr>
              <a:buFont typeface="Wingdings" panose="05000000000000000000" pitchFamily="2" charset="2"/>
              <a:buChar char="Ø"/>
            </a:pPr>
            <a:r>
              <a:rPr lang="en-US" sz="2000" dirty="0">
                <a:solidFill>
                  <a:srgbClr val="222222"/>
                </a:solidFill>
                <a:latin typeface="Times New Roman" panose="02020603050405020304" pitchFamily="18" charset="0"/>
                <a:cs typeface="Times New Roman" panose="02020603050405020304" pitchFamily="18" charset="0"/>
              </a:rPr>
              <a:t>The prediction of flood is mainly used for the people those who are living in coastal areas in accordance we can save their lives.</a:t>
            </a:r>
            <a:endParaRPr lang="en-US" sz="2000" b="0" i="0" dirty="0">
              <a:solidFill>
                <a:srgbClr val="222222"/>
              </a:solidFill>
              <a:effectLst/>
              <a:latin typeface="Times New Roman" panose="02020603050405020304" pitchFamily="18" charset="0"/>
              <a:cs typeface="Times New Roman" panose="02020603050405020304" pitchFamily="18" charset="0"/>
            </a:endParaRPr>
          </a:p>
          <a:p>
            <a:pPr marL="285750" indent="-285750" algn="just">
              <a:lnSpc>
                <a:spcPct val="150000"/>
              </a:lnSpc>
              <a:buClr>
                <a:schemeClr val="accent2"/>
              </a:buClr>
              <a:buFont typeface="Wingdings" panose="05000000000000000000" pitchFamily="2" charset="2"/>
              <a:buChar char="Ø"/>
            </a:pPr>
            <a:r>
              <a:rPr lang="en-US" sz="2000" dirty="0">
                <a:solidFill>
                  <a:srgbClr val="222222"/>
                </a:solidFill>
                <a:latin typeface="Times New Roman" panose="02020603050405020304" pitchFamily="18" charset="0"/>
                <a:cs typeface="Times New Roman" panose="02020603050405020304" pitchFamily="18" charset="0"/>
              </a:rPr>
              <a:t>The prediction floods is based on Support Vector Machine(SVM) </a:t>
            </a:r>
          </a:p>
          <a:p>
            <a:pPr marL="285750" indent="-285750" algn="just">
              <a:lnSpc>
                <a:spcPct val="150000"/>
              </a:lnSpc>
              <a:buClr>
                <a:schemeClr val="accent2"/>
              </a:buClr>
              <a:buFont typeface="Wingdings" panose="05000000000000000000" pitchFamily="2" charset="2"/>
              <a:buChar char="Ø"/>
            </a:pPr>
            <a:r>
              <a:rPr lang="en-US" sz="2000" b="0" i="0" dirty="0">
                <a:solidFill>
                  <a:srgbClr val="040C28"/>
                </a:solidFill>
                <a:effectLst/>
                <a:latin typeface="Times New Roman" panose="02020603050405020304" pitchFamily="18" charset="0"/>
                <a:cs typeface="Times New Roman" panose="02020603050405020304" pitchFamily="18" charset="0"/>
              </a:rPr>
              <a:t>The support vector machine is used to train the learning and enhances accuracy in prediction.</a:t>
            </a:r>
            <a:endParaRPr lang="en-US" sz="2000" b="0" i="0" dirty="0">
              <a:solidFill>
                <a:srgbClr val="222222"/>
              </a:solidFill>
              <a:effectLst/>
              <a:latin typeface="Times New Roman" panose="02020603050405020304" pitchFamily="18" charset="0"/>
              <a:cs typeface="Times New Roman" panose="02020603050405020304" pitchFamily="18" charset="0"/>
            </a:endParaRPr>
          </a:p>
          <a:p>
            <a:pPr algn="just">
              <a:lnSpc>
                <a:spcPct val="150000"/>
              </a:lnSpc>
              <a:buClr>
                <a:schemeClr val="accent2"/>
              </a:buClr>
            </a:pPr>
            <a:endParaRPr lang="en-US" b="0" i="0" dirty="0">
              <a:solidFill>
                <a:srgbClr val="222222"/>
              </a:solidFill>
              <a:effectLst/>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D0A1665-1564-60B6-5A90-B4460A9AAD8B}"/>
              </a:ext>
            </a:extLst>
          </p:cNvPr>
          <p:cNvSpPr>
            <a:spLocks noGrp="1"/>
          </p:cNvSpPr>
          <p:nvPr>
            <p:ph type="sldNum" sz="quarter" idx="12"/>
          </p:nvPr>
        </p:nvSpPr>
        <p:spPr>
          <a:xfrm>
            <a:off x="10150715" y="6391175"/>
            <a:ext cx="1312025" cy="466825"/>
          </a:xfrm>
        </p:spPr>
        <p:txBody>
          <a:bodyPr/>
          <a:lstStyle/>
          <a:p>
            <a:fld id="{BE1401CF-043C-45F2-A3C3-DDB925F75517}" type="slidenum">
              <a:rPr lang="en-IN" sz="2400" smtClean="0"/>
              <a:t>4</a:t>
            </a:fld>
            <a:endParaRPr lang="en-IN" sz="2400" dirty="0"/>
          </a:p>
        </p:txBody>
      </p:sp>
    </p:spTree>
    <p:extLst>
      <p:ext uri="{BB962C8B-B14F-4D97-AF65-F5344CB8AC3E}">
        <p14:creationId xmlns:p14="http://schemas.microsoft.com/office/powerpoint/2010/main" val="2041394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6D55CCF-A993-466B-1759-5A33913BDCAF}"/>
              </a:ext>
            </a:extLst>
          </p:cNvPr>
          <p:cNvGraphicFramePr>
            <a:graphicFrameLocks noGrp="1"/>
          </p:cNvGraphicFramePr>
          <p:nvPr>
            <p:extLst>
              <p:ext uri="{D42A27DB-BD31-4B8C-83A1-F6EECF244321}">
                <p14:modId xmlns:p14="http://schemas.microsoft.com/office/powerpoint/2010/main" val="2671817319"/>
              </p:ext>
            </p:extLst>
          </p:nvPr>
        </p:nvGraphicFramePr>
        <p:xfrm>
          <a:off x="298384" y="1491917"/>
          <a:ext cx="11510083" cy="4671332"/>
        </p:xfrm>
        <a:graphic>
          <a:graphicData uri="http://schemas.openxmlformats.org/drawingml/2006/table">
            <a:tbl>
              <a:tblPr firstRow="1" bandRow="1">
                <a:tableStyleId>{5940675A-B579-460E-94D1-54222C63F5DA}</a:tableStyleId>
              </a:tblPr>
              <a:tblGrid>
                <a:gridCol w="699590">
                  <a:extLst>
                    <a:ext uri="{9D8B030D-6E8A-4147-A177-3AD203B41FA5}">
                      <a16:colId xmlns:a16="http://schemas.microsoft.com/office/drawing/2014/main" val="1013327140"/>
                    </a:ext>
                  </a:extLst>
                </a:gridCol>
                <a:gridCol w="2428933">
                  <a:extLst>
                    <a:ext uri="{9D8B030D-6E8A-4147-A177-3AD203B41FA5}">
                      <a16:colId xmlns:a16="http://schemas.microsoft.com/office/drawing/2014/main" val="2844676231"/>
                    </a:ext>
                  </a:extLst>
                </a:gridCol>
                <a:gridCol w="2554240">
                  <a:extLst>
                    <a:ext uri="{9D8B030D-6E8A-4147-A177-3AD203B41FA5}">
                      <a16:colId xmlns:a16="http://schemas.microsoft.com/office/drawing/2014/main" val="293986178"/>
                    </a:ext>
                  </a:extLst>
                </a:gridCol>
                <a:gridCol w="2646885">
                  <a:extLst>
                    <a:ext uri="{9D8B030D-6E8A-4147-A177-3AD203B41FA5}">
                      <a16:colId xmlns:a16="http://schemas.microsoft.com/office/drawing/2014/main" val="1090465775"/>
                    </a:ext>
                  </a:extLst>
                </a:gridCol>
                <a:gridCol w="3180435">
                  <a:extLst>
                    <a:ext uri="{9D8B030D-6E8A-4147-A177-3AD203B41FA5}">
                      <a16:colId xmlns:a16="http://schemas.microsoft.com/office/drawing/2014/main" val="1979205654"/>
                    </a:ext>
                  </a:extLst>
                </a:gridCol>
              </a:tblGrid>
              <a:tr h="705833">
                <a:tc>
                  <a:txBody>
                    <a:bodyPr/>
                    <a:lstStyle/>
                    <a:p>
                      <a:pPr algn="ctr"/>
                      <a:r>
                        <a:rPr lang="en-US" sz="2000" b="1" dirty="0">
                          <a:latin typeface="Times New Roman" panose="02020603050405020304" pitchFamily="18" charset="0"/>
                          <a:cs typeface="Times New Roman" panose="02020603050405020304" pitchFamily="18" charset="0"/>
                        </a:rPr>
                        <a:t>S. NO</a:t>
                      </a:r>
                    </a:p>
                  </a:txBody>
                  <a:tcPr/>
                </a:tc>
                <a:tc>
                  <a:txBody>
                    <a:bodyPr/>
                    <a:lstStyle/>
                    <a:p>
                      <a:pPr algn="ctr"/>
                      <a:r>
                        <a:rPr lang="en-US" sz="2000" b="1" dirty="0">
                          <a:latin typeface="Times New Roman" panose="02020603050405020304" pitchFamily="18" charset="0"/>
                          <a:cs typeface="Times New Roman" panose="02020603050405020304" pitchFamily="18" charset="0"/>
                        </a:rPr>
                        <a:t>Journal Type </a:t>
                      </a:r>
                      <a:r>
                        <a:rPr lang="en-US" sz="2000" b="1" baseline="0" dirty="0">
                          <a:latin typeface="Times New Roman" panose="02020603050405020304" pitchFamily="18" charset="0"/>
                          <a:cs typeface="Times New Roman" panose="02020603050405020304" pitchFamily="18" charset="0"/>
                        </a:rPr>
                        <a:t>with year</a:t>
                      </a:r>
                      <a:endParaRPr 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sz="2000" b="1" dirty="0">
                          <a:latin typeface="Times New Roman" panose="02020603050405020304" pitchFamily="18" charset="0"/>
                          <a:cs typeface="Times New Roman" panose="02020603050405020304" pitchFamily="18" charset="0"/>
                        </a:rPr>
                        <a:t>Authors</a:t>
                      </a:r>
                    </a:p>
                  </a:txBody>
                  <a:tcPr/>
                </a:tc>
                <a:tc>
                  <a:txBody>
                    <a:bodyPr/>
                    <a:lstStyle/>
                    <a:p>
                      <a:pPr algn="ctr"/>
                      <a:r>
                        <a:rPr lang="en-US" sz="2000" b="1" dirty="0">
                          <a:latin typeface="Times New Roman" panose="02020603050405020304" pitchFamily="18" charset="0"/>
                          <a:cs typeface="Times New Roman" panose="02020603050405020304" pitchFamily="18" charset="0"/>
                        </a:rPr>
                        <a:t>Title</a:t>
                      </a:r>
                    </a:p>
                  </a:txBody>
                  <a:tcPr/>
                </a:tc>
                <a:tc>
                  <a:txBody>
                    <a:bodyPr/>
                    <a:lstStyle/>
                    <a:p>
                      <a:pPr algn="ctr"/>
                      <a:r>
                        <a:rPr lang="en-US" sz="2000" b="1" dirty="0">
                          <a:latin typeface="Times New Roman" panose="02020603050405020304" pitchFamily="18" charset="0"/>
                          <a:cs typeface="Times New Roman" panose="02020603050405020304" pitchFamily="18" charset="0"/>
                        </a:rPr>
                        <a:t>Outcomes</a:t>
                      </a:r>
                    </a:p>
                  </a:txBody>
                  <a:tcPr/>
                </a:tc>
                <a:extLst>
                  <a:ext uri="{0D108BD9-81ED-4DB2-BD59-A6C34878D82A}">
                    <a16:rowId xmlns:a16="http://schemas.microsoft.com/office/drawing/2014/main" val="2269981337"/>
                  </a:ext>
                </a:extLst>
              </a:tr>
              <a:tr h="1114058">
                <a:tc>
                  <a:txBody>
                    <a:bodyPr/>
                    <a:lstStyle/>
                    <a:p>
                      <a:pPr algn="ctr"/>
                      <a:r>
                        <a:rPr lang="en-US" sz="2000" dirty="0">
                          <a:latin typeface="Times New Roman" panose="02020603050405020304" pitchFamily="18" charset="0"/>
                          <a:cs typeface="Times New Roman" panose="02020603050405020304" pitchFamily="18" charset="0"/>
                        </a:rPr>
                        <a:t>1</a:t>
                      </a:r>
                    </a:p>
                  </a:txBody>
                  <a:tcPr/>
                </a:tc>
                <a:tc>
                  <a:txBody>
                    <a:bodyPr/>
                    <a:lstStyle/>
                    <a:p>
                      <a:pPr algn="ctr"/>
                      <a:r>
                        <a:rPr lang="en-US" sz="1800" b="0" kern="1200" dirty="0">
                          <a:solidFill>
                            <a:schemeClr val="tx1"/>
                          </a:solidFill>
                          <a:effectLst/>
                          <a:latin typeface="Times New Roman" panose="02020603050405020304" pitchFamily="18" charset="0"/>
                          <a:ea typeface="+mn-ea"/>
                          <a:cs typeface="Times New Roman" panose="02020603050405020304" pitchFamily="18" charset="0"/>
                        </a:rPr>
                        <a:t>Flood Prediction</a:t>
                      </a:r>
                    </a:p>
                    <a:p>
                      <a:pPr algn="ctr"/>
                      <a:r>
                        <a:rPr lang="en-US" sz="1800" b="0" kern="1200" dirty="0">
                          <a:solidFill>
                            <a:schemeClr val="tx1"/>
                          </a:solidFill>
                          <a:effectLst/>
                          <a:latin typeface="Times New Roman" panose="02020603050405020304" pitchFamily="18" charset="0"/>
                          <a:ea typeface="+mn-ea"/>
                          <a:cs typeface="Times New Roman" panose="02020603050405020304" pitchFamily="18" charset="0"/>
                        </a:rPr>
                        <a:t>2021 </a:t>
                      </a:r>
                    </a:p>
                  </a:txBody>
                  <a:tcPr/>
                </a:tc>
                <a:tc>
                  <a:txBody>
                    <a:bodyPr/>
                    <a:lstStyle/>
                    <a:p>
                      <a:pPr algn="ctr"/>
                      <a:r>
                        <a:rPr lang="en-IN" sz="1800" dirty="0" err="1">
                          <a:latin typeface="Times New Roman" panose="02020603050405020304" pitchFamily="18" charset="0"/>
                          <a:cs typeface="Times New Roman" panose="02020603050405020304" pitchFamily="18" charset="0"/>
                        </a:rPr>
                        <a:t>Kishan</a:t>
                      </a:r>
                      <a:r>
                        <a:rPr lang="en-IN" sz="1800" dirty="0">
                          <a:latin typeface="Times New Roman" panose="02020603050405020304" pitchFamily="18" charset="0"/>
                          <a:cs typeface="Times New Roman" panose="02020603050405020304" pitchFamily="18" charset="0"/>
                        </a:rPr>
                        <a:t> Kashyap,</a:t>
                      </a:r>
                    </a:p>
                    <a:p>
                      <a:pPr algn="ctr"/>
                      <a:r>
                        <a:rPr lang="en-IN" sz="1800" dirty="0">
                          <a:latin typeface="Times New Roman" panose="02020603050405020304" pitchFamily="18" charset="0"/>
                          <a:cs typeface="Times New Roman" panose="02020603050405020304" pitchFamily="18" charset="0"/>
                        </a:rPr>
                        <a:t> Ajay Karthik, </a:t>
                      </a:r>
                      <a:r>
                        <a:rPr lang="en-IN" sz="1800" dirty="0" err="1">
                          <a:latin typeface="Times New Roman" panose="02020603050405020304" pitchFamily="18" charset="0"/>
                          <a:cs typeface="Times New Roman" panose="02020603050405020304" pitchFamily="18" charset="0"/>
                        </a:rPr>
                        <a:t>G.ShivaKumar</a:t>
                      </a:r>
                      <a:r>
                        <a:rPr lang="en-IN" sz="1800" dirty="0">
                          <a:latin typeface="Times New Roman" panose="02020603050405020304" pitchFamily="18" charset="0"/>
                          <a:cs typeface="Times New Roman" panose="02020603050405020304" pitchFamily="18" charset="0"/>
                        </a:rPr>
                        <a:t>  </a:t>
                      </a:r>
                      <a:endParaRPr lang="en-US" sz="1800" b="0" dirty="0">
                        <a:latin typeface="Times New Roman" panose="02020603050405020304" pitchFamily="18" charset="0"/>
                        <a:cs typeface="Times New Roman" panose="02020603050405020304" pitchFamily="18" charset="0"/>
                      </a:endParaRPr>
                    </a:p>
                  </a:txBody>
                  <a:tcPr/>
                </a:tc>
                <a:tc>
                  <a:txBody>
                    <a:bodyPr/>
                    <a:lstStyle/>
                    <a:p>
                      <a:pPr algn="ctr"/>
                      <a:r>
                        <a:rPr lang="en-US" sz="1800" b="0" kern="1200" dirty="0">
                          <a:solidFill>
                            <a:schemeClr val="tx1"/>
                          </a:solidFill>
                          <a:effectLst/>
                          <a:latin typeface="Times New Roman" panose="02020603050405020304" pitchFamily="18" charset="0"/>
                          <a:ea typeface="+mn-ea"/>
                          <a:cs typeface="Times New Roman" panose="02020603050405020304" pitchFamily="18" charset="0"/>
                        </a:rPr>
                        <a:t>Flood prediction using Machine Learning Techniques</a:t>
                      </a:r>
                    </a:p>
                  </a:txBody>
                  <a:tcPr/>
                </a:tc>
                <a:tc>
                  <a:txBody>
                    <a:bodyPr/>
                    <a:lstStyle/>
                    <a:p>
                      <a:pPr algn="just"/>
                      <a:r>
                        <a:rPr lang="en-US" sz="1800" b="0" kern="1200" dirty="0">
                          <a:solidFill>
                            <a:schemeClr val="tx1"/>
                          </a:solidFill>
                          <a:effectLst/>
                          <a:latin typeface="Times New Roman" panose="02020603050405020304" pitchFamily="18" charset="0"/>
                          <a:ea typeface="+mn-ea"/>
                          <a:cs typeface="Times New Roman" panose="02020603050405020304" pitchFamily="18" charset="0"/>
                        </a:rPr>
                        <a:t>Taken up comparison of different algorithms and the prediction may gives low accuracy values.</a:t>
                      </a: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38074246"/>
                  </a:ext>
                </a:extLst>
              </a:tr>
              <a:tr h="1405384">
                <a:tc>
                  <a:txBody>
                    <a:bodyPr/>
                    <a:lstStyle/>
                    <a:p>
                      <a:pPr algn="ctr"/>
                      <a:r>
                        <a:rPr lang="en-US" sz="2000" dirty="0">
                          <a:latin typeface="Times New Roman" panose="02020603050405020304" pitchFamily="18" charset="0"/>
                          <a:cs typeface="Times New Roman" panose="02020603050405020304" pitchFamily="18" charset="0"/>
                        </a:rPr>
                        <a:t>2</a:t>
                      </a:r>
                    </a:p>
                  </a:txBody>
                  <a:tcPr/>
                </a:tc>
                <a:tc>
                  <a:txBody>
                    <a:bodyPr/>
                    <a:lstStyle/>
                    <a:p>
                      <a:pPr algn="ctr"/>
                      <a:r>
                        <a:rPr lang="en-US" sz="1800" b="0" kern="1200" dirty="0">
                          <a:solidFill>
                            <a:schemeClr val="tx1"/>
                          </a:solidFill>
                          <a:effectLst/>
                          <a:latin typeface="Times New Roman" panose="02020603050405020304" pitchFamily="18" charset="0"/>
                          <a:ea typeface="+mn-ea"/>
                          <a:cs typeface="Times New Roman" panose="02020603050405020304" pitchFamily="18" charset="0"/>
                        </a:rPr>
                        <a:t>Applied Soft Computing, 2018</a:t>
                      </a:r>
                    </a:p>
                  </a:txBody>
                  <a:tcPr/>
                </a:tc>
                <a:tc>
                  <a:txBody>
                    <a:bodyPr/>
                    <a:lstStyle/>
                    <a:p>
                      <a:pPr algn="ctr"/>
                      <a:r>
                        <a:rPr lang="en-US" sz="1800" b="0" kern="1200" dirty="0">
                          <a:solidFill>
                            <a:schemeClr val="tx1"/>
                          </a:solidFill>
                          <a:effectLst/>
                          <a:latin typeface="Times New Roman" panose="02020603050405020304" pitchFamily="18" charset="0"/>
                          <a:ea typeface="+mn-ea"/>
                          <a:cs typeface="Times New Roman" panose="02020603050405020304" pitchFamily="18" charset="0"/>
                        </a:rPr>
                        <a:t>Shahid Mohammed, </a:t>
                      </a:r>
                    </a:p>
                    <a:p>
                      <a:pPr algn="ctr"/>
                      <a:r>
                        <a:rPr lang="en-US" sz="1800" b="0" kern="1200" dirty="0">
                          <a:solidFill>
                            <a:schemeClr val="tx1"/>
                          </a:solidFill>
                          <a:effectLst/>
                          <a:latin typeface="Times New Roman" panose="02020603050405020304" pitchFamily="18" charset="0"/>
                          <a:ea typeface="+mn-ea"/>
                          <a:cs typeface="Times New Roman" panose="02020603050405020304" pitchFamily="18" charset="0"/>
                        </a:rPr>
                        <a:t>Ben Wisner</a:t>
                      </a:r>
                    </a:p>
                  </a:txBody>
                  <a:tcPr/>
                </a:tc>
                <a:tc>
                  <a:txBody>
                    <a:bodyPr/>
                    <a:lstStyle/>
                    <a:p>
                      <a:pPr algn="ctr"/>
                      <a:r>
                        <a:rPr lang="en-US" sz="1800" b="0" kern="1200" dirty="0">
                          <a:solidFill>
                            <a:schemeClr val="tx1"/>
                          </a:solidFill>
                          <a:effectLst/>
                          <a:latin typeface="Times New Roman" panose="02020603050405020304" pitchFamily="18" charset="0"/>
                          <a:ea typeface="+mn-ea"/>
                          <a:cs typeface="Times New Roman" panose="02020603050405020304" pitchFamily="18" charset="0"/>
                        </a:rPr>
                        <a:t>Image based detection of Flood using Logistic Regression </a:t>
                      </a:r>
                    </a:p>
                  </a:txBody>
                  <a:tcPr/>
                </a:tc>
                <a:tc>
                  <a:txBody>
                    <a:bodyPr/>
                    <a:lstStyle/>
                    <a:p>
                      <a:r>
                        <a:rPr lang="en-US" sz="1800" b="0" kern="1200" dirty="0">
                          <a:solidFill>
                            <a:schemeClr val="tx1"/>
                          </a:solidFill>
                          <a:effectLst/>
                          <a:latin typeface="Times New Roman" panose="02020603050405020304" pitchFamily="18" charset="0"/>
                          <a:ea typeface="+mn-ea"/>
                          <a:cs typeface="Times New Roman" panose="02020603050405020304" pitchFamily="18" charset="0"/>
                        </a:rPr>
                        <a:t>In this Paper, researchers explains the importance of logistic regression and collects more number of parameters and datasets</a:t>
                      </a:r>
                      <a:endParaRPr lang="en-IN" sz="18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604566870"/>
                  </a:ext>
                </a:extLst>
              </a:tr>
              <a:tr h="1313739">
                <a:tc>
                  <a:txBody>
                    <a:bodyPr/>
                    <a:lstStyle/>
                    <a:p>
                      <a:pPr algn="ctr"/>
                      <a:r>
                        <a:rPr lang="en-US" sz="2000" dirty="0">
                          <a:latin typeface="Times New Roman" panose="02020603050405020304" pitchFamily="18" charset="0"/>
                          <a:cs typeface="Times New Roman" panose="02020603050405020304" pitchFamily="18" charset="0"/>
                        </a:rPr>
                        <a:t>3</a:t>
                      </a:r>
                    </a:p>
                  </a:txBody>
                  <a:tcPr/>
                </a:tc>
                <a:tc>
                  <a:txBody>
                    <a:bodyPr/>
                    <a:lstStyle/>
                    <a:p>
                      <a:pPr algn="ctr"/>
                      <a:r>
                        <a:rPr lang="en-US" sz="1800" b="0" kern="1200" dirty="0">
                          <a:solidFill>
                            <a:schemeClr val="tx1"/>
                          </a:solidFill>
                          <a:effectLst/>
                          <a:latin typeface="Times New Roman" panose="02020603050405020304" pitchFamily="18" charset="0"/>
                          <a:ea typeface="+mn-ea"/>
                          <a:cs typeface="Times New Roman" panose="02020603050405020304" pitchFamily="18" charset="0"/>
                        </a:rPr>
                        <a:t>IEEE Conference on Flood analysis,2017</a:t>
                      </a:r>
                    </a:p>
                  </a:txBody>
                  <a:tcPr/>
                </a:tc>
                <a:tc>
                  <a:txBody>
                    <a:bodyPr/>
                    <a:lstStyle/>
                    <a:p>
                      <a:pPr algn="ctr"/>
                      <a:r>
                        <a:rPr lang="en-US" sz="1800" b="0" kern="1200" dirty="0" err="1">
                          <a:solidFill>
                            <a:schemeClr val="tx1"/>
                          </a:solidFill>
                          <a:effectLst/>
                          <a:latin typeface="Times New Roman" panose="02020603050405020304" pitchFamily="18" charset="0"/>
                          <a:ea typeface="+mn-ea"/>
                          <a:cs typeface="Times New Roman" panose="02020603050405020304" pitchFamily="18" charset="0"/>
                        </a:rPr>
                        <a:t>T.Mujahid</a:t>
                      </a:r>
                      <a:r>
                        <a:rPr lang="en-US" sz="1800" b="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kern="1200" dirty="0" err="1">
                          <a:solidFill>
                            <a:schemeClr val="tx1"/>
                          </a:solidFill>
                          <a:effectLst/>
                          <a:latin typeface="Times New Roman" panose="02020603050405020304" pitchFamily="18" charset="0"/>
                          <a:ea typeface="+mn-ea"/>
                          <a:cs typeface="Times New Roman" panose="02020603050405020304" pitchFamily="18" charset="0"/>
                        </a:rPr>
                        <a:t>T.Z.Shinde</a:t>
                      </a:r>
                      <a:endParaRPr lang="en-US" sz="18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algn="ctr"/>
                      <a:r>
                        <a:rPr lang="en-US" sz="1800" b="0" kern="1200" dirty="0">
                          <a:solidFill>
                            <a:schemeClr val="tx1"/>
                          </a:solidFill>
                          <a:effectLst/>
                          <a:latin typeface="Times New Roman" panose="02020603050405020304" pitchFamily="18" charset="0"/>
                          <a:ea typeface="+mn-ea"/>
                          <a:cs typeface="Times New Roman" panose="02020603050405020304" pitchFamily="18" charset="0"/>
                        </a:rPr>
                        <a:t>Conference on Information Technology on natural disasters</a:t>
                      </a:r>
                    </a:p>
                  </a:txBody>
                  <a:tcPr/>
                </a:tc>
                <a:tc>
                  <a:txBody>
                    <a:bodyPr/>
                    <a:lstStyle/>
                    <a:p>
                      <a:r>
                        <a:rPr lang="en-IN" sz="1800" b="0" kern="1200" dirty="0">
                          <a:solidFill>
                            <a:schemeClr val="tx1"/>
                          </a:solidFill>
                          <a:effectLst/>
                          <a:latin typeface="Times New Roman" panose="02020603050405020304" pitchFamily="18" charset="0"/>
                          <a:ea typeface="+mn-ea"/>
                          <a:cs typeface="Times New Roman" panose="02020603050405020304" pitchFamily="18" charset="0"/>
                        </a:rPr>
                        <a:t>In this paper Mujahid explains the identification of floods using convolution neural networks.</a:t>
                      </a:r>
                    </a:p>
                  </a:txBody>
                  <a:tcPr/>
                </a:tc>
                <a:extLst>
                  <a:ext uri="{0D108BD9-81ED-4DB2-BD59-A6C34878D82A}">
                    <a16:rowId xmlns:a16="http://schemas.microsoft.com/office/drawing/2014/main" val="2033684240"/>
                  </a:ext>
                </a:extLst>
              </a:tr>
            </a:tbl>
          </a:graphicData>
        </a:graphic>
      </p:graphicFrame>
      <p:sp>
        <p:nvSpPr>
          <p:cNvPr id="3" name="TextBox 2">
            <a:extLst>
              <a:ext uri="{FF2B5EF4-FFF2-40B4-BE49-F238E27FC236}">
                <a16:creationId xmlns:a16="http://schemas.microsoft.com/office/drawing/2014/main" id="{03937539-59EE-979D-1654-B34FF28705AE}"/>
              </a:ext>
            </a:extLst>
          </p:cNvPr>
          <p:cNvSpPr txBox="1"/>
          <p:nvPr/>
        </p:nvSpPr>
        <p:spPr>
          <a:xfrm>
            <a:off x="623912" y="452063"/>
            <a:ext cx="5170713" cy="523220"/>
          </a:xfrm>
          <a:prstGeom prst="rect">
            <a:avLst/>
          </a:prstGeom>
          <a:noFill/>
        </p:spPr>
        <p:txBody>
          <a:bodyPr wrap="square" rtlCol="0">
            <a:spAutoFit/>
          </a:bodyPr>
          <a:lstStyle/>
          <a:p>
            <a:r>
              <a:rPr lang="en-IN" sz="2800" b="1" dirty="0">
                <a:solidFill>
                  <a:schemeClr val="accent2"/>
                </a:solidFill>
                <a:latin typeface="Times New Roman" panose="02020603050405020304" pitchFamily="18" charset="0"/>
                <a:cs typeface="Times New Roman" panose="02020603050405020304" pitchFamily="18" charset="0"/>
              </a:rPr>
              <a:t>LITERATURE SURVEY</a:t>
            </a:r>
          </a:p>
        </p:txBody>
      </p:sp>
      <p:sp>
        <p:nvSpPr>
          <p:cNvPr id="4" name="Slide Number Placeholder 3">
            <a:extLst>
              <a:ext uri="{FF2B5EF4-FFF2-40B4-BE49-F238E27FC236}">
                <a16:creationId xmlns:a16="http://schemas.microsoft.com/office/drawing/2014/main" id="{C125A611-36C8-6067-6C31-41315BE19828}"/>
              </a:ext>
            </a:extLst>
          </p:cNvPr>
          <p:cNvSpPr>
            <a:spLocks noGrp="1"/>
          </p:cNvSpPr>
          <p:nvPr>
            <p:ph type="sldNum" sz="quarter" idx="12"/>
          </p:nvPr>
        </p:nvSpPr>
        <p:spPr/>
        <p:txBody>
          <a:bodyPr/>
          <a:lstStyle/>
          <a:p>
            <a:fld id="{BE1401CF-043C-45F2-A3C3-DDB925F75517}" type="slidenum">
              <a:rPr lang="en-IN" sz="2400" smtClean="0"/>
              <a:t>5</a:t>
            </a:fld>
            <a:endParaRPr lang="en-IN" sz="2400" dirty="0"/>
          </a:p>
        </p:txBody>
      </p:sp>
    </p:spTree>
    <p:extLst>
      <p:ext uri="{BB962C8B-B14F-4D97-AF65-F5344CB8AC3E}">
        <p14:creationId xmlns:p14="http://schemas.microsoft.com/office/powerpoint/2010/main" val="3827603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0E5D1B-B95B-E530-A710-196081A3B239}"/>
              </a:ext>
            </a:extLst>
          </p:cNvPr>
          <p:cNvSpPr txBox="1"/>
          <p:nvPr/>
        </p:nvSpPr>
        <p:spPr>
          <a:xfrm>
            <a:off x="577516" y="532414"/>
            <a:ext cx="9673389" cy="584775"/>
          </a:xfrm>
          <a:prstGeom prst="rect">
            <a:avLst/>
          </a:prstGeom>
          <a:noFill/>
        </p:spPr>
        <p:txBody>
          <a:bodyPr wrap="square">
            <a:spAutoFit/>
          </a:bodyPr>
          <a:lstStyle/>
          <a:p>
            <a:r>
              <a:rPr lang="en-IN" sz="3200" b="1" dirty="0">
                <a:solidFill>
                  <a:schemeClr val="accent2"/>
                </a:solidFill>
                <a:latin typeface="Times New Roman" panose="02020603050405020304" pitchFamily="18" charset="0"/>
                <a:cs typeface="Times New Roman" panose="02020603050405020304" pitchFamily="18" charset="0"/>
              </a:rPr>
              <a:t>EXISTING</a:t>
            </a:r>
            <a:r>
              <a:rPr lang="en-IN" sz="2800" b="1" dirty="0">
                <a:solidFill>
                  <a:schemeClr val="accent2"/>
                </a:solidFill>
                <a:latin typeface="Times New Roman" panose="02020603050405020304" pitchFamily="18" charset="0"/>
                <a:cs typeface="Times New Roman" panose="02020603050405020304" pitchFamily="18" charset="0"/>
              </a:rPr>
              <a:t> </a:t>
            </a:r>
            <a:r>
              <a:rPr lang="en-IN" sz="3200" b="1" dirty="0">
                <a:solidFill>
                  <a:schemeClr val="accent2"/>
                </a:solidFill>
                <a:latin typeface="Times New Roman" panose="02020603050405020304" pitchFamily="18" charset="0"/>
                <a:cs typeface="Times New Roman" panose="02020603050405020304" pitchFamily="18" charset="0"/>
              </a:rPr>
              <a:t>SYSTEM</a:t>
            </a:r>
          </a:p>
        </p:txBody>
      </p:sp>
      <p:sp>
        <p:nvSpPr>
          <p:cNvPr id="5" name="TextBox 4">
            <a:extLst>
              <a:ext uri="{FF2B5EF4-FFF2-40B4-BE49-F238E27FC236}">
                <a16:creationId xmlns:a16="http://schemas.microsoft.com/office/drawing/2014/main" id="{D3B7B0C8-9F9D-B68D-FC4E-11A277026930}"/>
              </a:ext>
            </a:extLst>
          </p:cNvPr>
          <p:cNvSpPr txBox="1"/>
          <p:nvPr/>
        </p:nvSpPr>
        <p:spPr>
          <a:xfrm>
            <a:off x="356135" y="1260909"/>
            <a:ext cx="10943924" cy="5115311"/>
          </a:xfrm>
          <a:prstGeom prst="rect">
            <a:avLst/>
          </a:prstGeom>
          <a:noFill/>
        </p:spPr>
        <p:txBody>
          <a:bodyPr wrap="square">
            <a:spAutoFit/>
          </a:bodyPr>
          <a:lstStyle/>
          <a:p>
            <a:pPr marL="342900" indent="-342900" algn="just">
              <a:lnSpc>
                <a:spcPct val="150000"/>
              </a:lnSpc>
              <a:buClr>
                <a:schemeClr val="accent1"/>
              </a:buCl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The existing system for flood prediction typically relies on traditional hydrological models, which require extensive data and assumptions about the physical processes involved in flood generation. </a:t>
            </a:r>
          </a:p>
          <a:p>
            <a:pPr marL="342900" indent="-342900" algn="just">
              <a:lnSpc>
                <a:spcPct val="150000"/>
              </a:lnSpc>
              <a:buClr>
                <a:schemeClr val="accent1"/>
              </a:buCl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The existing method </a:t>
            </a:r>
            <a:r>
              <a:rPr lang="en-US" sz="2000" dirty="0">
                <a:latin typeface="Times New Roman" panose="02020603050405020304" pitchFamily="18" charset="0"/>
                <a:cs typeface="Times New Roman" panose="02020603050405020304" pitchFamily="18" charset="0"/>
              </a:rPr>
              <a:t>they have used other machine learning algorithms (Convolution Neural Networks, Long Short-Term Memory(LSTM)Image classification algorithms)</a:t>
            </a:r>
            <a:r>
              <a:rPr lang="en-US" sz="2000" dirty="0">
                <a:solidFill>
                  <a:schemeClr val="tx1"/>
                </a:solidFill>
                <a:latin typeface="Times New Roman" panose="02020603050405020304" pitchFamily="18" charset="0"/>
                <a:cs typeface="Times New Roman" panose="02020603050405020304" pitchFamily="18" charset="0"/>
              </a:rPr>
              <a:t>for model development, But it requires large memory, unstable and the prediction of result is inaccurate.</a:t>
            </a:r>
          </a:p>
          <a:p>
            <a:pPr marL="342900" indent="-342900" algn="just">
              <a:lnSpc>
                <a:spcPct val="150000"/>
              </a:lnSpc>
              <a:buClr>
                <a:schemeClr val="accent1"/>
              </a:buCl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Flood forecasting is highly complicated and expensive. The weather and rainfall is a factor of predicting the flood. </a:t>
            </a:r>
          </a:p>
          <a:p>
            <a:pPr marL="342900" indent="-342900" algn="just">
              <a:lnSpc>
                <a:spcPct val="150000"/>
              </a:lnSpc>
              <a:buClr>
                <a:schemeClr val="accent1"/>
              </a:buCl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advanced technology uses simulations supported by physics and differential equations. The satellite images are used to get the rainfall data.</a:t>
            </a:r>
          </a:p>
          <a:p>
            <a:pPr marL="342900" indent="-342900" algn="just">
              <a:lnSpc>
                <a:spcPct val="150000"/>
              </a:lnSpc>
              <a:buClr>
                <a:schemeClr val="accent1"/>
              </a:buCl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There are some drawbacks in machine learning that lead to wrong predictions of floods. The results cannot be accurate in predicting flash floods.</a:t>
            </a:r>
          </a:p>
        </p:txBody>
      </p:sp>
      <p:sp>
        <p:nvSpPr>
          <p:cNvPr id="2" name="Slide Number Placeholder 1">
            <a:extLst>
              <a:ext uri="{FF2B5EF4-FFF2-40B4-BE49-F238E27FC236}">
                <a16:creationId xmlns:a16="http://schemas.microsoft.com/office/drawing/2014/main" id="{79A9761B-DB60-26B2-0021-DB43348A47F8}"/>
              </a:ext>
            </a:extLst>
          </p:cNvPr>
          <p:cNvSpPr>
            <a:spLocks noGrp="1"/>
          </p:cNvSpPr>
          <p:nvPr>
            <p:ph type="sldNum" sz="quarter" idx="12"/>
          </p:nvPr>
        </p:nvSpPr>
        <p:spPr/>
        <p:txBody>
          <a:bodyPr/>
          <a:lstStyle/>
          <a:p>
            <a:fld id="{BE1401CF-043C-45F2-A3C3-DDB925F75517}" type="slidenum">
              <a:rPr lang="en-IN" sz="2400" smtClean="0"/>
              <a:t>6</a:t>
            </a:fld>
            <a:endParaRPr lang="en-IN" sz="2400" dirty="0"/>
          </a:p>
        </p:txBody>
      </p:sp>
    </p:spTree>
    <p:extLst>
      <p:ext uri="{BB962C8B-B14F-4D97-AF65-F5344CB8AC3E}">
        <p14:creationId xmlns:p14="http://schemas.microsoft.com/office/powerpoint/2010/main" val="210187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245FD3-1FF3-F464-00A8-381B9A46AAFF}"/>
              </a:ext>
            </a:extLst>
          </p:cNvPr>
          <p:cNvSpPr txBox="1"/>
          <p:nvPr/>
        </p:nvSpPr>
        <p:spPr>
          <a:xfrm>
            <a:off x="618565" y="172398"/>
            <a:ext cx="6138936" cy="523220"/>
          </a:xfrm>
          <a:prstGeom prst="rect">
            <a:avLst/>
          </a:prstGeom>
          <a:noFill/>
        </p:spPr>
        <p:txBody>
          <a:bodyPr wrap="square" rtlCol="0">
            <a:spAutoFit/>
          </a:bodyPr>
          <a:lstStyle/>
          <a:p>
            <a:r>
              <a:rPr lang="en-IN" sz="2800" b="1" dirty="0">
                <a:solidFill>
                  <a:schemeClr val="accent2"/>
                </a:solidFill>
                <a:latin typeface="Times New Roman" panose="02020603050405020304" pitchFamily="18" charset="0"/>
                <a:cs typeface="Times New Roman" panose="02020603050405020304" pitchFamily="18" charset="0"/>
              </a:rPr>
              <a:t>DISADVANTAGES</a:t>
            </a:r>
          </a:p>
        </p:txBody>
      </p:sp>
      <p:sp>
        <p:nvSpPr>
          <p:cNvPr id="3" name="TextBox 2">
            <a:extLst>
              <a:ext uri="{FF2B5EF4-FFF2-40B4-BE49-F238E27FC236}">
                <a16:creationId xmlns:a16="http://schemas.microsoft.com/office/drawing/2014/main" id="{F3FD3CCD-2C54-25F2-1DF8-97D046EB208A}"/>
              </a:ext>
            </a:extLst>
          </p:cNvPr>
          <p:cNvSpPr txBox="1"/>
          <p:nvPr/>
        </p:nvSpPr>
        <p:spPr>
          <a:xfrm>
            <a:off x="529389" y="914400"/>
            <a:ext cx="11429056" cy="4093428"/>
          </a:xfrm>
          <a:prstGeom prst="rect">
            <a:avLst/>
          </a:prstGeom>
          <a:noFill/>
        </p:spPr>
        <p:txBody>
          <a:bodyPr wrap="square" rtlCol="0">
            <a:spAutoFit/>
          </a:bodyPr>
          <a:lstStyle/>
          <a:p>
            <a:pPr marL="285750" indent="-285750">
              <a:lnSpc>
                <a:spcPct val="200000"/>
              </a:lnSpc>
              <a:buClr>
                <a:schemeClr val="tx1"/>
              </a:buClr>
              <a:buSzPct val="100000"/>
              <a:buFont typeface="Wingdings" panose="05000000000000000000" pitchFamily="2" charset="2"/>
              <a:buChar char="Ø"/>
            </a:pPr>
            <a:r>
              <a:rPr lang="en-GB" sz="2000" dirty="0">
                <a:latin typeface="Times New Roman" panose="02020603050405020304" pitchFamily="18" charset="0"/>
                <a:ea typeface="Source Sans Pro" panose="020B0503030403020204" pitchFamily="34" charset="0"/>
                <a:cs typeface="Times New Roman" panose="02020603050405020304" pitchFamily="18" charset="0"/>
              </a:rPr>
              <a:t>Limited availability of data</a:t>
            </a:r>
          </a:p>
          <a:p>
            <a:pPr marL="285750" indent="-285750">
              <a:lnSpc>
                <a:spcPct val="200000"/>
              </a:lnSpc>
              <a:buClr>
                <a:schemeClr val="tx1"/>
              </a:buClr>
              <a:buSzPct val="100000"/>
              <a:buFont typeface="Wingdings" panose="05000000000000000000" pitchFamily="2" charset="2"/>
              <a:buChar char="Ø"/>
            </a:pPr>
            <a:r>
              <a:rPr lang="en-GB" sz="2000" dirty="0">
                <a:latin typeface="Times New Roman" panose="02020603050405020304" pitchFamily="18" charset="0"/>
                <a:ea typeface="Source Sans Pro" panose="020B0503030403020204" pitchFamily="34" charset="0"/>
                <a:cs typeface="Times New Roman" panose="02020603050405020304" pitchFamily="18" charset="0"/>
              </a:rPr>
              <a:t>Complexity of model</a:t>
            </a:r>
          </a:p>
          <a:p>
            <a:pPr marL="285750" indent="-285750">
              <a:lnSpc>
                <a:spcPct val="200000"/>
              </a:lnSpc>
              <a:buClr>
                <a:schemeClr val="tx1"/>
              </a:buClr>
              <a:buSzPct val="100000"/>
              <a:buFont typeface="Wingdings" panose="05000000000000000000" pitchFamily="2" charset="2"/>
              <a:buChar char="Ø"/>
            </a:pPr>
            <a:r>
              <a:rPr lang="en-GB" sz="2000" dirty="0">
                <a:latin typeface="Times New Roman" panose="02020603050405020304" pitchFamily="18" charset="0"/>
                <a:ea typeface="Source Sans Pro" panose="020B0503030403020204" pitchFamily="34" charset="0"/>
                <a:cs typeface="Times New Roman" panose="02020603050405020304" pitchFamily="18" charset="0"/>
              </a:rPr>
              <a:t>Inaccurate predictions due to change in climatic conditions</a:t>
            </a:r>
          </a:p>
          <a:p>
            <a:pPr marL="285750" indent="-285750">
              <a:lnSpc>
                <a:spcPct val="200000"/>
              </a:lnSpc>
              <a:buClr>
                <a:schemeClr val="tx1"/>
              </a:buClr>
              <a:buSzPct val="100000"/>
              <a:buFont typeface="Wingdings" panose="05000000000000000000" pitchFamily="2" charset="2"/>
              <a:buChar char="Ø"/>
            </a:pPr>
            <a:r>
              <a:rPr lang="en-GB" sz="2000" dirty="0">
                <a:latin typeface="Times New Roman" panose="02020603050405020304" pitchFamily="18" charset="0"/>
                <a:ea typeface="Source Sans Pro" panose="020B0503030403020204" pitchFamily="34" charset="0"/>
                <a:cs typeface="Times New Roman" panose="02020603050405020304" pitchFamily="18" charset="0"/>
              </a:rPr>
              <a:t>Time and Memory Exhaustive</a:t>
            </a:r>
          </a:p>
          <a:p>
            <a:pPr marL="285750" indent="-285750">
              <a:lnSpc>
                <a:spcPct val="200000"/>
              </a:lnSpc>
              <a:buClr>
                <a:schemeClr val="tx1"/>
              </a:buClr>
              <a:buSzPct val="100000"/>
              <a:buFont typeface="Wingdings" panose="05000000000000000000" pitchFamily="2" charset="2"/>
              <a:buChar char="Ø"/>
            </a:pPr>
            <a:r>
              <a:rPr lang="en-GB" sz="2000" dirty="0">
                <a:latin typeface="Times New Roman" panose="02020603050405020304" pitchFamily="18" charset="0"/>
                <a:ea typeface="Source Sans Pro" panose="020B0503030403020204" pitchFamily="34" charset="0"/>
                <a:cs typeface="Times New Roman" panose="02020603050405020304" pitchFamily="18" charset="0"/>
              </a:rPr>
              <a:t>High Complexity</a:t>
            </a:r>
          </a:p>
          <a:p>
            <a:pPr marL="285750" indent="-285750">
              <a:lnSpc>
                <a:spcPct val="200000"/>
              </a:lnSpc>
              <a:buClr>
                <a:schemeClr val="tx1"/>
              </a:buClr>
              <a:buSzPct val="100000"/>
              <a:buFont typeface="Wingdings" panose="05000000000000000000" pitchFamily="2" charset="2"/>
              <a:buChar char="Ø"/>
            </a:pPr>
            <a:r>
              <a:rPr lang="en-GB" sz="2000" dirty="0">
                <a:latin typeface="Times New Roman" panose="02020603050405020304" pitchFamily="18" charset="0"/>
                <a:ea typeface="Source Sans Pro" panose="020B0503030403020204" pitchFamily="34" charset="0"/>
                <a:cs typeface="Times New Roman" panose="02020603050405020304" pitchFamily="18" charset="0"/>
              </a:rPr>
              <a:t>Ineffective for real time predictions</a:t>
            </a:r>
            <a:endParaRPr lang="en-IN" sz="2000" dirty="0">
              <a:latin typeface="Times New Roman" panose="02020603050405020304" pitchFamily="18" charset="0"/>
              <a:ea typeface="Source Sans Pro" panose="020B0503030403020204" pitchFamily="34"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2F039B2-CFB5-1F40-D921-56BA0F996AC2}"/>
              </a:ext>
            </a:extLst>
          </p:cNvPr>
          <p:cNvSpPr>
            <a:spLocks noGrp="1"/>
          </p:cNvSpPr>
          <p:nvPr>
            <p:ph type="sldNum" sz="quarter" idx="12"/>
          </p:nvPr>
        </p:nvSpPr>
        <p:spPr/>
        <p:txBody>
          <a:bodyPr/>
          <a:lstStyle/>
          <a:p>
            <a:fld id="{BE1401CF-043C-45F2-A3C3-DDB925F75517}" type="slidenum">
              <a:rPr lang="en-IN" sz="2400" smtClean="0"/>
              <a:t>7</a:t>
            </a:fld>
            <a:endParaRPr lang="en-IN" sz="2400" dirty="0"/>
          </a:p>
        </p:txBody>
      </p:sp>
    </p:spTree>
    <p:extLst>
      <p:ext uri="{BB962C8B-B14F-4D97-AF65-F5344CB8AC3E}">
        <p14:creationId xmlns:p14="http://schemas.microsoft.com/office/powerpoint/2010/main" val="2653849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4F5EE2-BA7F-60D6-C17A-804F42D10A49}"/>
              </a:ext>
            </a:extLst>
          </p:cNvPr>
          <p:cNvSpPr txBox="1"/>
          <p:nvPr/>
        </p:nvSpPr>
        <p:spPr>
          <a:xfrm>
            <a:off x="259976" y="134469"/>
            <a:ext cx="11290339" cy="523220"/>
          </a:xfrm>
          <a:prstGeom prst="rect">
            <a:avLst/>
          </a:prstGeom>
          <a:noFill/>
        </p:spPr>
        <p:txBody>
          <a:bodyPr wrap="square" rtlCol="0">
            <a:spAutoFit/>
          </a:bodyPr>
          <a:lstStyle/>
          <a:p>
            <a:r>
              <a:rPr lang="en-IN" sz="2800" b="1" dirty="0">
                <a:solidFill>
                  <a:schemeClr val="accent2"/>
                </a:solidFill>
                <a:latin typeface="Times New Roman" panose="02020603050405020304" pitchFamily="18" charset="0"/>
                <a:cs typeface="Times New Roman" panose="02020603050405020304" pitchFamily="18" charset="0"/>
              </a:rPr>
              <a:t>    PROPOSED SYSTEM</a:t>
            </a:r>
          </a:p>
        </p:txBody>
      </p:sp>
      <p:sp>
        <p:nvSpPr>
          <p:cNvPr id="3" name="TextBox 2">
            <a:extLst>
              <a:ext uri="{FF2B5EF4-FFF2-40B4-BE49-F238E27FC236}">
                <a16:creationId xmlns:a16="http://schemas.microsoft.com/office/drawing/2014/main" id="{C5CBA5DA-AA35-A67F-FD9E-DA1C9AE8F3CE}"/>
              </a:ext>
            </a:extLst>
          </p:cNvPr>
          <p:cNvSpPr txBox="1"/>
          <p:nvPr/>
        </p:nvSpPr>
        <p:spPr>
          <a:xfrm>
            <a:off x="546847" y="833719"/>
            <a:ext cx="11098306" cy="5576976"/>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aim of this project is to get all the rainfall data and from a dataset containing yearly rainfall data. </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By providing real time input to different models of machine learning algorithms such as Logistic Regression, Support Vector Machine, K-Nearest Neighbors and Decision Tree Classifier and Random Forest. </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input provided to models are pre-processed and patterns are extracted by getting maximum accuracy.</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The data provided is split into a Training set and Test set.</a:t>
            </a:r>
            <a:r>
              <a:rPr lang="en-US" sz="2000" dirty="0"/>
              <a:t> </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all five models are used to predict and by comparing all the results of model and considering the confusion matrix of all the models the accuracy is determined.</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The best model is chosen by comparing the accuracy of each model.</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From the above five models the best model and the more accuracy was given by the Support Vector Machine(SVM).</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B2FCA71-B12A-6A96-86DF-D82416A30B9E}"/>
              </a:ext>
            </a:extLst>
          </p:cNvPr>
          <p:cNvSpPr>
            <a:spLocks noGrp="1"/>
          </p:cNvSpPr>
          <p:nvPr>
            <p:ph type="sldNum" sz="quarter" idx="12"/>
          </p:nvPr>
        </p:nvSpPr>
        <p:spPr/>
        <p:txBody>
          <a:bodyPr/>
          <a:lstStyle/>
          <a:p>
            <a:fld id="{BE1401CF-043C-45F2-A3C3-DDB925F75517}" type="slidenum">
              <a:rPr lang="en-IN" sz="2400" smtClean="0"/>
              <a:t>8</a:t>
            </a:fld>
            <a:endParaRPr lang="en-IN" sz="2400" dirty="0"/>
          </a:p>
        </p:txBody>
      </p:sp>
    </p:spTree>
    <p:extLst>
      <p:ext uri="{BB962C8B-B14F-4D97-AF65-F5344CB8AC3E}">
        <p14:creationId xmlns:p14="http://schemas.microsoft.com/office/powerpoint/2010/main" val="956645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041C37-469C-DEA6-A666-8ABFB6745838}"/>
              </a:ext>
            </a:extLst>
          </p:cNvPr>
          <p:cNvSpPr txBox="1"/>
          <p:nvPr/>
        </p:nvSpPr>
        <p:spPr>
          <a:xfrm>
            <a:off x="616017" y="174653"/>
            <a:ext cx="6911788" cy="523220"/>
          </a:xfrm>
          <a:prstGeom prst="rect">
            <a:avLst/>
          </a:prstGeom>
          <a:noFill/>
        </p:spPr>
        <p:txBody>
          <a:bodyPr wrap="square" rtlCol="0">
            <a:spAutoFit/>
          </a:bodyPr>
          <a:lstStyle/>
          <a:p>
            <a:r>
              <a:rPr lang="en-IN" sz="2800" b="1" dirty="0">
                <a:solidFill>
                  <a:schemeClr val="accent2"/>
                </a:solidFill>
                <a:latin typeface="Times New Roman" panose="02020603050405020304" pitchFamily="18" charset="0"/>
                <a:cs typeface="Times New Roman" panose="02020603050405020304" pitchFamily="18" charset="0"/>
              </a:rPr>
              <a:t>ADVANTAGES</a:t>
            </a:r>
          </a:p>
        </p:txBody>
      </p:sp>
      <p:sp>
        <p:nvSpPr>
          <p:cNvPr id="3" name="TextBox 2">
            <a:extLst>
              <a:ext uri="{FF2B5EF4-FFF2-40B4-BE49-F238E27FC236}">
                <a16:creationId xmlns:a16="http://schemas.microsoft.com/office/drawing/2014/main" id="{A925AA7E-1F38-B870-C492-38EBAAD92CC6}"/>
              </a:ext>
            </a:extLst>
          </p:cNvPr>
          <p:cNvSpPr txBox="1"/>
          <p:nvPr/>
        </p:nvSpPr>
        <p:spPr>
          <a:xfrm>
            <a:off x="616017" y="654518"/>
            <a:ext cx="9989230" cy="4766946"/>
          </a:xfrm>
          <a:prstGeom prst="rect">
            <a:avLst/>
          </a:prstGeom>
          <a:noFill/>
        </p:spPr>
        <p:txBody>
          <a:bodyPr wrap="square" rtlCol="0">
            <a:spAutoFit/>
          </a:bodyPr>
          <a:lstStyle/>
          <a:p>
            <a:pPr marL="285750" indent="-285750">
              <a:lnSpc>
                <a:spcPct val="200000"/>
              </a:lnSpc>
              <a:buClr>
                <a:schemeClr val="tx1"/>
              </a:buClr>
              <a:buSzPct val="10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Faster than previous algorithms. </a:t>
            </a:r>
          </a:p>
          <a:p>
            <a:pPr marL="285750" indent="-285750">
              <a:lnSpc>
                <a:spcPct val="200000"/>
              </a:lnSpc>
              <a:buClr>
                <a:schemeClr val="tx1"/>
              </a:buClr>
              <a:buSzPct val="10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is designed to handle missing data with its inbuilt features. </a:t>
            </a:r>
          </a:p>
          <a:p>
            <a:pPr marL="285750" indent="-285750">
              <a:lnSpc>
                <a:spcPct val="200000"/>
              </a:lnSpc>
              <a:buClr>
                <a:schemeClr val="tx1"/>
              </a:buClr>
              <a:buSzPct val="10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Enhances accuracy compare to previous models</a:t>
            </a:r>
          </a:p>
          <a:p>
            <a:pPr marL="285750" indent="-285750">
              <a:lnSpc>
                <a:spcPct val="200000"/>
              </a:lnSpc>
              <a:buClr>
                <a:schemeClr val="tx1"/>
              </a:buClr>
              <a:buSzPct val="10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Takes less computational time</a:t>
            </a:r>
          </a:p>
          <a:p>
            <a:pPr marL="285750" indent="-285750">
              <a:lnSpc>
                <a:spcPct val="200000"/>
              </a:lnSpc>
              <a:buClr>
                <a:schemeClr val="tx1"/>
              </a:buClr>
              <a:buSzPct val="10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works well in any kind of datasets</a:t>
            </a:r>
          </a:p>
          <a:p>
            <a:pPr marL="285750" indent="-285750">
              <a:lnSpc>
                <a:spcPct val="200000"/>
              </a:lnSpc>
              <a:buClr>
                <a:schemeClr val="tx1"/>
              </a:buClr>
              <a:buSzPct val="10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Better understanding of Scalability</a:t>
            </a:r>
          </a:p>
          <a:p>
            <a:pPr marL="285750" indent="-285750">
              <a:lnSpc>
                <a:spcPct val="200000"/>
              </a:lnSpc>
              <a:buClr>
                <a:schemeClr val="tx1"/>
              </a:buClr>
              <a:buSzPct val="10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Adaptability to changing conditions</a:t>
            </a:r>
          </a:p>
          <a:p>
            <a:pPr>
              <a:lnSpc>
                <a:spcPct val="150000"/>
              </a:lnSpc>
              <a:buClr>
                <a:schemeClr val="tx1"/>
              </a:buClr>
              <a:buSzPct val="100000"/>
            </a:pP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AA903CD-0FDB-575D-4517-CACD1B1DFB10}"/>
              </a:ext>
            </a:extLst>
          </p:cNvPr>
          <p:cNvSpPr>
            <a:spLocks noGrp="1"/>
          </p:cNvSpPr>
          <p:nvPr>
            <p:ph type="sldNum" sz="quarter" idx="12"/>
          </p:nvPr>
        </p:nvSpPr>
        <p:spPr/>
        <p:txBody>
          <a:bodyPr/>
          <a:lstStyle/>
          <a:p>
            <a:fld id="{BE1401CF-043C-45F2-A3C3-DDB925F75517}" type="slidenum">
              <a:rPr lang="en-IN" sz="2400" smtClean="0"/>
              <a:t>9</a:t>
            </a:fld>
            <a:endParaRPr lang="en-IN" sz="2400" dirty="0"/>
          </a:p>
        </p:txBody>
      </p:sp>
    </p:spTree>
    <p:extLst>
      <p:ext uri="{BB962C8B-B14F-4D97-AF65-F5344CB8AC3E}">
        <p14:creationId xmlns:p14="http://schemas.microsoft.com/office/powerpoint/2010/main" val="184390633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3684</TotalTime>
  <Words>1713</Words>
  <Application>Microsoft Office PowerPoint</Application>
  <PresentationFormat>Widescreen</PresentationFormat>
  <Paragraphs>181</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Algerian</vt:lpstr>
      <vt:lpstr>Calibri</vt:lpstr>
      <vt:lpstr>Calibri Light</vt:lpstr>
      <vt:lpstr>Times New Roman</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mounikachamanthi26@gmail.com</dc:creator>
  <cp:lastModifiedBy>K.</cp:lastModifiedBy>
  <cp:revision>61</cp:revision>
  <dcterms:created xsi:type="dcterms:W3CDTF">2022-05-22T15:32:07Z</dcterms:created>
  <dcterms:modified xsi:type="dcterms:W3CDTF">2023-05-05T01:54:50Z</dcterms:modified>
</cp:coreProperties>
</file>