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347" r:id="rId4"/>
    <p:sldId id="304" r:id="rId5"/>
    <p:sldId id="371" r:id="rId6"/>
    <p:sldId id="382" r:id="rId7"/>
    <p:sldId id="383" r:id="rId8"/>
    <p:sldId id="385" r:id="rId9"/>
    <p:sldId id="386" r:id="rId10"/>
    <p:sldId id="387" r:id="rId11"/>
    <p:sldId id="388" r:id="rId12"/>
    <p:sldId id="307" r:id="rId13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A47"/>
    <a:srgbClr val="5482A3"/>
    <a:srgbClr val="789BB5"/>
    <a:srgbClr val="90AFC6"/>
    <a:srgbClr val="8BABC3"/>
    <a:srgbClr val="F5F5F5"/>
    <a:srgbClr val="A6A6A6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71" y="96"/>
      </p:cViewPr>
      <p:guideLst>
        <p:guide orient="horz" pos="21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6.svg"/><Relationship Id="rId5" Type="http://schemas.openxmlformats.org/officeDocument/2006/relationships/image" Target="../media/image14.png"/><Relationship Id="rId4" Type="http://schemas.openxmlformats.org/officeDocument/2006/relationships/image" Target="../media/image5.svg"/><Relationship Id="rId3" Type="http://schemas.openxmlformats.org/officeDocument/2006/relationships/image" Target="../media/image13.png"/><Relationship Id="rId2" Type="http://schemas.openxmlformats.org/officeDocument/2006/relationships/image" Target="../media/image4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3861" y="4941870"/>
            <a:ext cx="3256280" cy="161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汇报人：余轲辉</a:t>
            </a:r>
            <a:endParaRPr lang="zh-CN" altLang="en-US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指导老师：李宏荣、王信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2021 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 9 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  <a:endParaRPr lang="zh-CN" altLang="en-US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2320925"/>
            <a:ext cx="8308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Bias-preserving gates with stabilized cat qubits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0250" y="1129665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/>
              <a:t>Noise analysis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267460" y="1638935"/>
            <a:ext cx="645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When an </a:t>
            </a:r>
            <a:r>
              <a:rPr lang="en-US" altLang="zh-CN" b="1"/>
              <a:t>phase-flip</a:t>
            </a:r>
            <a:r>
              <a:rPr lang="en-US" altLang="zh-CN"/>
              <a:t> </a:t>
            </a:r>
            <a:r>
              <a:rPr lang="zh-CN" altLang="en-US"/>
              <a:t>error occurs in </a:t>
            </a:r>
            <a:r>
              <a:rPr lang="en-US" altLang="zh-CN" b="1"/>
              <a:t>target qubit</a:t>
            </a:r>
            <a:r>
              <a:rPr lang="zh-CN" altLang="en-US"/>
              <a:t>, an </a:t>
            </a:r>
            <a:r>
              <a:rPr lang="en-US" altLang="zh-CN" b="1"/>
              <a:t>phase-flip</a:t>
            </a:r>
            <a:r>
              <a:rPr lang="en-US" altLang="zh-CN"/>
              <a:t> </a:t>
            </a:r>
            <a:r>
              <a:rPr lang="zh-CN" altLang="en-US"/>
              <a:t>error</a:t>
            </a:r>
            <a:r>
              <a:rPr lang="en-US" altLang="zh-CN"/>
              <a:t> also</a:t>
            </a:r>
            <a:r>
              <a:rPr lang="zh-CN" altLang="en-US"/>
              <a:t> occurs in </a:t>
            </a:r>
            <a:r>
              <a:rPr lang="en-US" altLang="zh-CN" b="1"/>
              <a:t>control qubit.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When the unitray operation is complete, </a:t>
            </a:r>
            <a:r>
              <a:rPr lang="en-US" altLang="zh-CN" b="1"/>
              <a:t>target qubit</a:t>
            </a:r>
            <a:r>
              <a:rPr lang="en-US" altLang="zh-CN"/>
              <a:t> will have both phase-flip error and bit-flip error.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</a:t>
            </a:r>
            <a:r>
              <a:rPr lang="en-US" altLang="zh-CN" b="1"/>
              <a:t>uncertainty</a:t>
            </a:r>
            <a:r>
              <a:rPr lang="en-US" altLang="zh-CN"/>
              <a:t> of gate operation (</a:t>
            </a:r>
            <a:r>
              <a:rPr lang="en-US" altLang="zh-CN" b="1">
                <a:solidFill>
                  <a:srgbClr val="FF0000"/>
                </a:solidFill>
              </a:rPr>
              <a:t>fluctudation</a:t>
            </a:r>
            <a:r>
              <a:rPr lang="en-US" altLang="zh-CN"/>
              <a:t>) can also cause bit-flip error.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After the gate operation, the </a:t>
            </a:r>
            <a:r>
              <a:rPr lang="en-US" altLang="zh-CN" b="1"/>
              <a:t>noise</a:t>
            </a:r>
            <a:r>
              <a:rPr lang="en-US" altLang="zh-CN"/>
              <a:t> does not remain in channel </a:t>
            </a:r>
            <a:r>
              <a:rPr lang="en-US" altLang="zh-CN" b="1"/>
              <a:t>Z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0250" y="5164455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/>
              <a:t>Conclusion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804545" y="5673725"/>
            <a:ext cx="814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In </a:t>
            </a:r>
            <a:r>
              <a:rPr lang="en-US" altLang="zh-CN" sz="2000"/>
              <a:t>the</a:t>
            </a:r>
            <a:r>
              <a:rPr lang="zh-CN" altLang="en-US" sz="2000"/>
              <a:t> strict </a:t>
            </a:r>
            <a:r>
              <a:rPr lang="en-US" altLang="zh-CN" sz="2000"/>
              <a:t>2</a:t>
            </a:r>
            <a:r>
              <a:rPr lang="zh-CN" altLang="en-US" sz="2000"/>
              <a:t>-level system, </a:t>
            </a:r>
            <a:r>
              <a:rPr lang="en-US" altLang="zh-CN" sz="2000"/>
              <a:t>bias-preserving </a:t>
            </a:r>
            <a:r>
              <a:rPr lang="zh-CN" altLang="en-US" sz="2000"/>
              <a:t>CX gate is </a:t>
            </a:r>
            <a:r>
              <a:rPr lang="zh-CN" altLang="en-US" sz="2000" b="1">
                <a:solidFill>
                  <a:srgbClr val="FF0000"/>
                </a:solidFill>
              </a:rPr>
              <a:t>impossible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Thank you!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2168" y="4079540"/>
            <a:ext cx="4939665" cy="161480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Reporter: Ke-hui Yu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Mentors: Hong-rong Li, Xin Wang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B83314"/>
                </a:solidFill>
              </a:rPr>
              <a:t>Sep. 2021</a:t>
            </a:r>
            <a:endParaRPr lang="en-US" sz="2200" b="1" dirty="0">
              <a:solidFill>
                <a:srgbClr val="B8331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箭头连接符 108"/>
          <p:cNvCxnSpPr/>
          <p:nvPr/>
        </p:nvCxnSpPr>
        <p:spPr>
          <a:xfrm>
            <a:off x="5628360" y="6257857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8" name="组合 12307"/>
          <p:cNvGrpSpPr/>
          <p:nvPr/>
        </p:nvGrpSpPr>
        <p:grpSpPr>
          <a:xfrm>
            <a:off x="7851866" y="5933857"/>
            <a:ext cx="648000" cy="648000"/>
            <a:chOff x="5946921" y="5046629"/>
            <a:chExt cx="648000" cy="648000"/>
          </a:xfrm>
        </p:grpSpPr>
        <p:sp>
          <p:nvSpPr>
            <p:cNvPr id="12306" name="椭圆 12305"/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sp>
        <p:nvSpPr>
          <p:cNvPr id="5" name="矩形 4"/>
          <p:cNvSpPr/>
          <p:nvPr/>
        </p:nvSpPr>
        <p:spPr>
          <a:xfrm>
            <a:off x="868680" y="2256790"/>
            <a:ext cx="7071360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do we need on the road to 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fully universal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quantum computing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?</a:t>
            </a:r>
            <a:endParaRPr lang="en-US" altLang="zh-CN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073" y="427355"/>
            <a:ext cx="43491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Background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5995" y="727710"/>
            <a:ext cx="3496310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7-layer configuration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Algorithm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Programming Languages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Arthmetic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Instruction Set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Microarchitecture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to Classical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Chip</a:t>
            </a:r>
            <a:endParaRPr lang="en-US" altLang="zh-CN"/>
          </a:p>
        </p:txBody>
      </p:sp>
      <p:pic>
        <p:nvPicPr>
          <p:cNvPr id="11" name="图片 10" descr="quantum_computing_s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872490"/>
            <a:ext cx="3772535" cy="28352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5650" y="3804920"/>
            <a:ext cx="7965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basis of this architecture is </a:t>
            </a:r>
            <a:r>
              <a:rPr lang="en-US" altLang="zh-CN" b="1">
                <a:solidFill>
                  <a:srgbClr val="FF0000"/>
                </a:solidFill>
              </a:rPr>
              <a:t>quantum chip </a:t>
            </a:r>
            <a:r>
              <a:rPr lang="en-US" altLang="zh-CN"/>
              <a:t>(</a:t>
            </a:r>
            <a:r>
              <a:rPr lang="en-US" altLang="zh-CN" b="1"/>
              <a:t>superconduncting quantum circuits</a:t>
            </a:r>
            <a:r>
              <a:rPr lang="en-US" altLang="zh-CN"/>
              <a:t>, </a:t>
            </a:r>
            <a:r>
              <a:rPr lang="en-US" altLang="zh-CN" b="1"/>
              <a:t>quantum dots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middle part between the chip and the algorithm translates the quantum algorithm into control pulses acting on the physical chip.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bits are extremely </a:t>
            </a:r>
            <a:r>
              <a:rPr lang="en-US" altLang="zh-CN" b="1"/>
              <a:t>fragile</a:t>
            </a:r>
            <a:r>
              <a:rPr lang="en-US" altLang="zh-CN"/>
              <a:t>. The way forward is to correct the errors faster than they appear, a notion called </a:t>
            </a:r>
            <a:r>
              <a:rPr lang="en-US" altLang="zh-CN" b="1">
                <a:solidFill>
                  <a:srgbClr val="FF0000"/>
                </a:solidFill>
              </a:rPr>
              <a:t>fault-tolerance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approach to achieve fault-tolerant quantum computing is based on </a:t>
            </a:r>
            <a:r>
              <a:rPr lang="en-US" altLang="zh-CN" b="1">
                <a:solidFill>
                  <a:srgbClr val="FF0000"/>
                </a:solidFill>
              </a:rPr>
              <a:t>Quantum Error Correction.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Quantum Error Correction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2910" y="950595"/>
            <a:ext cx="3566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cause of errors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</a:t>
            </a:r>
            <a:endParaRPr lang="en-US" altLang="zh-CN" sz="2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9280" y="1792605"/>
            <a:ext cx="2810510" cy="12547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Interaction of quantum system with environment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031740" y="1790700"/>
            <a:ext cx="2260600" cy="12477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Energy loss &amp;</a:t>
            </a:r>
            <a:endParaRPr lang="en-US" altLang="zh-CN"/>
          </a:p>
          <a:p>
            <a:pPr algn="ctr"/>
            <a:r>
              <a:rPr lang="en-US" altLang="zh-CN"/>
              <a:t>Decoherence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282700" y="4493895"/>
            <a:ext cx="2261235" cy="10064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Loss of quantum information</a:t>
            </a:r>
            <a:endParaRPr lang="en-US" altLang="zh-CN"/>
          </a:p>
        </p:txBody>
      </p:sp>
      <p:sp>
        <p:nvSpPr>
          <p:cNvPr id="13" name="左大括号 12"/>
          <p:cNvSpPr/>
          <p:nvPr/>
        </p:nvSpPr>
        <p:spPr>
          <a:xfrm>
            <a:off x="3752215" y="4184650"/>
            <a:ext cx="1687830" cy="1624330"/>
          </a:xfrm>
          <a:prstGeom prst="leftBrace">
            <a:avLst>
              <a:gd name="adj1" fmla="val 25000"/>
              <a:gd name="adj2" fmla="val 4949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84495" y="3744595"/>
            <a:ext cx="1245870" cy="8585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Bit-flip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84495" y="5409565"/>
            <a:ext cx="1435100" cy="8585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Dephasing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543935" y="4302125"/>
            <a:ext cx="10883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Energy Loss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(Decay)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3618" y="5445760"/>
            <a:ext cx="117792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Decoherence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790" y="2416810"/>
            <a:ext cx="1631950" cy="5080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2"/>
            <a:endCxn id="9" idx="1"/>
          </p:cNvCxnSpPr>
          <p:nvPr/>
        </p:nvCxnSpPr>
        <p:spPr>
          <a:xfrm rot="5400000">
            <a:off x="2751773" y="1578293"/>
            <a:ext cx="1958975" cy="4879340"/>
          </a:xfrm>
          <a:prstGeom prst="curvedConnector4">
            <a:avLst>
              <a:gd name="adj1" fmla="val 25024"/>
              <a:gd name="adj2" fmla="val 116267"/>
            </a:avLst>
          </a:prstGeom>
          <a:ln w="38100">
            <a:solidFill>
              <a:srgbClr val="D54A47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bloch_decay"/>
          <p:cNvPicPr>
            <a:picLocks noChangeAspect="1"/>
          </p:cNvPicPr>
          <p:nvPr/>
        </p:nvPicPr>
        <p:blipFill>
          <a:blip r:embed="rId1"/>
          <a:srcRect r="6685"/>
          <a:stretch>
            <a:fillRect/>
          </a:stretch>
        </p:blipFill>
        <p:spPr>
          <a:xfrm>
            <a:off x="6984365" y="3401060"/>
            <a:ext cx="1289685" cy="1361440"/>
          </a:xfrm>
          <a:prstGeom prst="rect">
            <a:avLst/>
          </a:prstGeom>
          <a:noFill/>
        </p:spPr>
      </p:pic>
      <p:pic>
        <p:nvPicPr>
          <p:cNvPr id="10" name="图片 9" descr="bloch_dephas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5" y="4997450"/>
            <a:ext cx="1289685" cy="14611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97780" y="3194050"/>
            <a:ext cx="3615690" cy="33788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85685" y="2940685"/>
            <a:ext cx="1231900" cy="460375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6" grpId="0"/>
      <p:bldP spid="17" grpId="0"/>
      <p:bldP spid="13" grpId="0" animBg="1"/>
      <p:bldP spid="16" grpId="1"/>
      <p:bldP spid="17" grpId="1"/>
      <p:bldP spid="13" grpId="1" animBg="1"/>
      <p:bldP spid="14" grpId="0" bldLvl="0" animBg="1"/>
      <p:bldP spid="15" grpId="0" bldLvl="0" animBg="1"/>
      <p:bldP spid="14" grpId="1" animBg="1"/>
      <p:bldP spid="15" grpId="1" animBg="1"/>
      <p:bldP spid="11" grpId="0" animBg="1"/>
      <p:bldP spid="12" grpId="0" animBg="1"/>
      <p:bldP spid="11" grpId="1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Quantum Error Correction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5135" y="2757805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Errors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1715" y="3382010"/>
            <a:ext cx="182181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Bit flip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Dephasing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5135" y="915035"/>
            <a:ext cx="598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Review: Classical error correction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1715" y="1441450"/>
            <a:ext cx="73120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edundancy encoding</a:t>
            </a:r>
            <a:r>
              <a:rPr lang="en-US" altLang="zh-CN"/>
              <a:t>: Storing information multiple times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Error correction: If these copies disagree, take the majority of the correct values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210945" y="4624705"/>
            <a:ext cx="1839595" cy="8743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QEC strategies</a:t>
            </a:r>
            <a:endParaRPr lang="en-US" altLang="zh-CN"/>
          </a:p>
        </p:txBody>
      </p:sp>
      <p:sp>
        <p:nvSpPr>
          <p:cNvPr id="25" name="左大括号 24"/>
          <p:cNvSpPr/>
          <p:nvPr/>
        </p:nvSpPr>
        <p:spPr>
          <a:xfrm>
            <a:off x="3205480" y="2732405"/>
            <a:ext cx="454660" cy="3562350"/>
          </a:xfrm>
          <a:prstGeom prst="leftBrace">
            <a:avLst>
              <a:gd name="adj1" fmla="val 8333"/>
              <a:gd name="adj2" fmla="val 6531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31260" y="2465705"/>
            <a:ext cx="5198745" cy="107823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Bit flip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Analogous to classical repetition code, this method uses three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entangled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physical qubits to encode one logical qubit.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31260" y="3639820"/>
            <a:ext cx="5198745" cy="7950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Sign flip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Constructing three-body entangled state in the Hardmard basis.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31260" y="4530725"/>
            <a:ext cx="5198745" cy="9156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Shor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Shor code corrects arbitrary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single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-qubit errors.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Coding in groups of three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731260" y="5542280"/>
            <a:ext cx="5198745" cy="10515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Bosonic codes: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Storing error-correctable quantum information in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bosonic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modes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Cat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/Gottesman-Kitaev-Preskill (GKP)/Binomial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600" y="1063625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Situations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2520" y="1838960"/>
            <a:ext cx="6475095" cy="390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overhead to realize QEC is too </a:t>
            </a:r>
            <a:r>
              <a:rPr lang="en-US" altLang="zh-CN" b="1">
                <a:solidFill>
                  <a:srgbClr val="FF0000"/>
                </a:solidFill>
              </a:rPr>
              <a:t>large</a:t>
            </a:r>
            <a:r>
              <a:rPr lang="en-US" altLang="zh-CN"/>
              <a:t> to afford at this era.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the widely studied depolarizing noise model, assuming that the stochastic error occurs in X, Y and Z channel is </a:t>
            </a:r>
            <a:r>
              <a:rPr lang="en-US" altLang="zh-CN" b="1">
                <a:solidFill>
                  <a:srgbClr val="FF0000"/>
                </a:solidFill>
              </a:rPr>
              <a:t>equal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many physical systems, noise is </a:t>
            </a:r>
            <a:r>
              <a:rPr lang="en-US" altLang="zh-CN" b="1">
                <a:solidFill>
                  <a:srgbClr val="FF0000"/>
                </a:solidFill>
              </a:rPr>
              <a:t>asymmetrical</a:t>
            </a:r>
            <a:r>
              <a:rPr lang="en-US" altLang="zh-CN"/>
              <a:t> (fluxonium、quantum-dot spin qubits、nuclear spins in diamond).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the asymmetric noise system, it is better to design QEC strategies </a:t>
            </a:r>
            <a:r>
              <a:rPr lang="en-US" altLang="zh-CN">
                <a:sym typeface="+mn-ea"/>
              </a:rPr>
              <a:t>aimed to suppress the dominant error </a:t>
            </a:r>
            <a:r>
              <a:rPr lang="en-US" altLang="zh-CN"/>
              <a:t>with </a:t>
            </a:r>
            <a:r>
              <a:rPr lang="en-US" altLang="zh-CN" b="1">
                <a:solidFill>
                  <a:srgbClr val="FF0000"/>
                </a:solidFill>
              </a:rPr>
              <a:t>lower overhead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600" y="814070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Problems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2520" y="1287780"/>
            <a:ext cx="67487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There has a surface code tailored to biased Z channel noise. However, this approach is very limited beacuse the qubit could not be protected if the gate, such as X and Y, is </a:t>
            </a:r>
            <a:r>
              <a:rPr lang="en-US" altLang="zh-CN" b="1">
                <a:solidFill>
                  <a:srgbClr val="FF0000"/>
                </a:solidFill>
              </a:rPr>
              <a:t>not commuted</a:t>
            </a:r>
            <a:r>
              <a:rPr lang="en-US" altLang="zh-CN"/>
              <a:t> with biased noise channel.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QEC with noise-biased channel is impossible in a native two-level system.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09600" y="3427730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can we do for these problems ?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5185" y="3952240"/>
            <a:ext cx="7385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/>
              <a:t>In order to take advantage of </a:t>
            </a:r>
            <a:r>
              <a:rPr lang="en-US" altLang="zh-CN"/>
              <a:t>biased noise</a:t>
            </a:r>
            <a:r>
              <a:rPr lang="zh-CN" altLang="en-US"/>
              <a:t>, we need something </a:t>
            </a:r>
            <a:r>
              <a:rPr lang="en-US" altLang="zh-CN"/>
              <a:t>that acting all universal gate sets in this biased channel.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50845" y="4942205"/>
            <a:ext cx="328549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better choice is</a:t>
            </a:r>
            <a:endParaRPr lang="en-US" altLang="zh-CN" sz="28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qubit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 descr="death_c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4648835"/>
            <a:ext cx="2105660" cy="1918335"/>
          </a:xfrm>
          <a:prstGeom prst="rect">
            <a:avLst/>
          </a:prstGeom>
        </p:spPr>
      </p:pic>
      <p:pic>
        <p:nvPicPr>
          <p:cNvPr id="13" name="图片 12" descr="living_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4649470"/>
            <a:ext cx="210439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0710" y="959485"/>
            <a:ext cx="766762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Proof 1: 2-level system cannot build universal biased-preserving gate sets 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0580" y="2028825"/>
            <a:ext cx="645477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Assuming that the biased noise is Z channel error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We want to implement a CX gate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4210" y="3055620"/>
            <a:ext cx="3833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Physical Realization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1012825" y="358965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CX gate:</a:t>
            </a:r>
            <a:endParaRPr lang="en-US" altLang="zh-CN"/>
          </a:p>
        </p:txBody>
      </p:sp>
      <p:pic>
        <p:nvPicPr>
          <p:cNvPr id="15" name="图片 14" descr="CX_gat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8410" y="3529330"/>
            <a:ext cx="4241165" cy="540385"/>
          </a:xfrm>
          <a:prstGeom prst="rect">
            <a:avLst/>
          </a:prstGeom>
        </p:spPr>
      </p:pic>
      <p:pic>
        <p:nvPicPr>
          <p:cNvPr id="16" name="图片 15" descr="CX_Hamiltoni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090" y="4234180"/>
            <a:ext cx="4938395" cy="553720"/>
          </a:xfrm>
          <a:prstGeom prst="rect">
            <a:avLst/>
          </a:prstGeom>
        </p:spPr>
      </p:pic>
      <p:pic>
        <p:nvPicPr>
          <p:cNvPr id="17" name="图片 16" descr="Time_ev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8350" y="4959985"/>
            <a:ext cx="4787900" cy="4489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2825" y="4274820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Hamlitonian: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12825" y="503237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Time evolution: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12825" y="5725795"/>
            <a:ext cx="329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Unitary CX:</a:t>
            </a:r>
            <a:endParaRPr lang="en-US" altLang="zh-CN"/>
          </a:p>
        </p:txBody>
      </p:sp>
      <p:pic>
        <p:nvPicPr>
          <p:cNvPr id="21" name="图片 20" descr="Unitary_CX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3845" y="5645150"/>
            <a:ext cx="4932045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6775" y="1302385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Unitary CX:</a:t>
            </a:r>
            <a:endParaRPr lang="en-US" altLang="zh-CN"/>
          </a:p>
        </p:txBody>
      </p:sp>
      <p:pic>
        <p:nvPicPr>
          <p:cNvPr id="21" name="图片 20" descr="Unitary_CX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77795" y="1221740"/>
            <a:ext cx="4932045" cy="434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9850" y="1966595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Using the exponential function of Pauli operators</a:t>
            </a:r>
            <a:endParaRPr lang="en-US" altLang="zh-CN"/>
          </a:p>
        </p:txBody>
      </p:sp>
      <p:pic>
        <p:nvPicPr>
          <p:cNvPr id="3" name="图片 2" descr="Exp_Opr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810" y="2529205"/>
            <a:ext cx="3342005" cy="4210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850" y="3108960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We can get</a:t>
            </a:r>
            <a:endParaRPr lang="en-US" altLang="zh-CN"/>
          </a:p>
        </p:txBody>
      </p:sp>
      <p:pic>
        <p:nvPicPr>
          <p:cNvPr id="10" name="图片 9" descr="pi_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6560" y="3636010"/>
            <a:ext cx="6316980" cy="459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536751" y="4200144"/>
                <a:ext cx="170180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𝑝𝑢𝑙𝑠𝑒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751" y="4200144"/>
                <a:ext cx="1701800" cy="645160"/>
              </a:xfrm>
              <a:prstGeom prst="rect">
                <a:avLst/>
              </a:prstGeom>
              <a:blipFill rotWithShape="1">
                <a:blip r:embed="rId7"/>
                <a:stretch>
                  <a:fillRect l="-34" t="-39" r="3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>
            <a:off x="6978015" y="3488055"/>
            <a:ext cx="1102360" cy="70104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8320" y="4912360"/>
            <a:ext cx="7011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Noisy</a:t>
            </a:r>
            <a:r>
              <a:rPr lang="en-US" altLang="zh-CN" sz="2000"/>
              <a:t> CX gate</a:t>
            </a:r>
            <a:r>
              <a:rPr lang="en-US" altLang="zh-CN"/>
              <a:t> (phase-flip error occurs in </a:t>
            </a:r>
            <a:r>
              <a:rPr lang="en-US" altLang="zh-CN" b="1"/>
              <a:t>qubit 2</a:t>
            </a:r>
            <a:r>
              <a:rPr lang="en-US" altLang="zh-CN"/>
              <a:t> at time </a:t>
            </a:r>
            <a:r>
              <a:rPr lang="en-US" altLang="zh-CN" b="1"/>
              <a:t>τ</a:t>
            </a:r>
            <a:r>
              <a:rPr lang="en-US" altLang="zh-CN"/>
              <a:t>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275131" y="4950714"/>
                <a:ext cx="13360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31" y="4950714"/>
                <a:ext cx="133604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43" t="-69" r="4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 descr="CX_error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3385" y="5460365"/>
            <a:ext cx="5137150" cy="824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3460</Words>
  <Application>WPS 演示</Application>
  <PresentationFormat>全屏显示(4:3)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隶书</vt:lpstr>
      <vt:lpstr>Arial Unicode MS</vt:lpstr>
      <vt:lpstr>Calibri</vt:lpstr>
      <vt:lpstr>Cambria Math</vt:lpstr>
      <vt:lpstr>MS Mincho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The answer.</cp:lastModifiedBy>
  <cp:revision>286</cp:revision>
  <cp:lastPrinted>2015-03-12T14:31:00Z</cp:lastPrinted>
  <dcterms:created xsi:type="dcterms:W3CDTF">2014-12-22T06:08:00Z</dcterms:created>
  <dcterms:modified xsi:type="dcterms:W3CDTF">2021-09-06T17:12:39Z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78D8ACC383934896823F30E4F1112D0C</vt:lpwstr>
  </property>
  <property fmtid="{D5CDD505-2E9C-101B-9397-08002B2CF9AE}" pid="3" name="KSOProductBuildVer">
    <vt:lpwstr>2052-11.1.0.10700</vt:lpwstr>
  </property>
</Properties>
</file>