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3"/>
    <p:sldId id="347" r:id="rId4"/>
    <p:sldId id="304" r:id="rId5"/>
    <p:sldId id="371" r:id="rId6"/>
    <p:sldId id="382" r:id="rId7"/>
    <p:sldId id="383" r:id="rId8"/>
    <p:sldId id="385" r:id="rId9"/>
    <p:sldId id="386" r:id="rId10"/>
    <p:sldId id="387" r:id="rId11"/>
    <p:sldId id="388" r:id="rId12"/>
    <p:sldId id="390" r:id="rId13"/>
    <p:sldId id="391" r:id="rId14"/>
    <p:sldId id="392" r:id="rId15"/>
    <p:sldId id="393" r:id="rId16"/>
    <p:sldId id="394" r:id="rId17"/>
    <p:sldId id="307" r:id="rId18"/>
  </p:sldIdLst>
  <p:sldSz cx="9144000" cy="6858000" type="screen4x3"/>
  <p:notesSz cx="9942195" cy="67608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A47"/>
    <a:srgbClr val="5482A3"/>
    <a:srgbClr val="789BB5"/>
    <a:srgbClr val="90AFC6"/>
    <a:srgbClr val="8BABC3"/>
    <a:srgbClr val="F5F5F5"/>
    <a:srgbClr val="A6A6A6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71" y="96"/>
      </p:cViewPr>
      <p:guideLst>
        <p:guide orient="horz" pos="220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sv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svg"/><Relationship Id="rId7" Type="http://schemas.openxmlformats.org/officeDocument/2006/relationships/image" Target="../media/image22.png"/><Relationship Id="rId6" Type="http://schemas.openxmlformats.org/officeDocument/2006/relationships/image" Target="../media/image11.svg"/><Relationship Id="rId5" Type="http://schemas.openxmlformats.org/officeDocument/2006/relationships/image" Target="../media/image21.png"/><Relationship Id="rId4" Type="http://schemas.openxmlformats.org/officeDocument/2006/relationships/image" Target="../media/image10.svg"/><Relationship Id="rId3" Type="http://schemas.openxmlformats.org/officeDocument/2006/relationships/image" Target="../media/image20.png"/><Relationship Id="rId2" Type="http://schemas.openxmlformats.org/officeDocument/2006/relationships/image" Target="../media/image9.sv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25.png"/><Relationship Id="rId3" Type="http://schemas.openxmlformats.org/officeDocument/2006/relationships/image" Target="../media/image13.sv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svg"/><Relationship Id="rId8" Type="http://schemas.openxmlformats.org/officeDocument/2006/relationships/image" Target="../media/image30.png"/><Relationship Id="rId7" Type="http://schemas.openxmlformats.org/officeDocument/2006/relationships/image" Target="../media/image17.svg"/><Relationship Id="rId6" Type="http://schemas.openxmlformats.org/officeDocument/2006/relationships/image" Target="../media/image29.png"/><Relationship Id="rId5" Type="http://schemas.openxmlformats.org/officeDocument/2006/relationships/image" Target="../media/image16.svg"/><Relationship Id="rId4" Type="http://schemas.openxmlformats.org/officeDocument/2006/relationships/image" Target="../media/image28.png"/><Relationship Id="rId3" Type="http://schemas.openxmlformats.org/officeDocument/2006/relationships/image" Target="../media/image15.sv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.svg"/><Relationship Id="rId10" Type="http://schemas.openxmlformats.org/officeDocument/2006/relationships/image" Target="../media/image31.png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svg"/><Relationship Id="rId7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6.svg"/><Relationship Id="rId5" Type="http://schemas.openxmlformats.org/officeDocument/2006/relationships/image" Target="../media/image12.png"/><Relationship Id="rId4" Type="http://schemas.openxmlformats.org/officeDocument/2006/relationships/image" Target="../media/image5.svg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sv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3861" y="4941870"/>
            <a:ext cx="3256280" cy="1614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汇报人：余轲辉</a:t>
            </a:r>
            <a:endParaRPr lang="zh-CN" altLang="en-US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</a:rPr>
              <a:t>指导老师：李宏荣、王信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2021 </a:t>
            </a:r>
            <a:r>
              <a:rPr lang="zh-CN" altLang="en-US" sz="2200" b="1" dirty="0">
                <a:solidFill>
                  <a:srgbClr val="B83314"/>
                </a:solidFill>
              </a:rPr>
              <a:t>年</a:t>
            </a:r>
            <a:r>
              <a:rPr lang="en-US" altLang="zh-CN" sz="2200" b="1" dirty="0">
                <a:solidFill>
                  <a:srgbClr val="B83314"/>
                </a:solidFill>
              </a:rPr>
              <a:t> 9 </a:t>
            </a:r>
            <a:r>
              <a:rPr lang="zh-CN" altLang="en-US" sz="2200" b="1" dirty="0">
                <a:solidFill>
                  <a:srgbClr val="B83314"/>
                </a:solidFill>
              </a:rPr>
              <a:t>月</a:t>
            </a:r>
            <a:endParaRPr lang="zh-CN" altLang="en-US" sz="2200" b="1" dirty="0">
              <a:solidFill>
                <a:srgbClr val="B8331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830" y="2320925"/>
            <a:ext cx="8308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Bias-preserving gates with stabilized cat qubits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0250" y="1129665"/>
            <a:ext cx="270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None/>
            </a:pPr>
            <a:r>
              <a:rPr lang="en-US" altLang="zh-CN" sz="2000"/>
              <a:t>Noise analysis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1267460" y="1638935"/>
            <a:ext cx="6456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When an </a:t>
            </a:r>
            <a:r>
              <a:rPr lang="en-US" altLang="zh-CN" b="1"/>
              <a:t>phase-flip</a:t>
            </a:r>
            <a:r>
              <a:rPr lang="en-US" altLang="zh-CN"/>
              <a:t> </a:t>
            </a:r>
            <a:r>
              <a:rPr lang="zh-CN" altLang="en-US"/>
              <a:t>error occurs in </a:t>
            </a:r>
            <a:r>
              <a:rPr lang="en-US" altLang="zh-CN" b="1"/>
              <a:t>target qubit</a:t>
            </a:r>
            <a:r>
              <a:rPr lang="zh-CN" altLang="en-US"/>
              <a:t>, an </a:t>
            </a:r>
            <a:r>
              <a:rPr lang="en-US" altLang="zh-CN" b="1"/>
              <a:t>phase-flip</a:t>
            </a:r>
            <a:r>
              <a:rPr lang="en-US" altLang="zh-CN"/>
              <a:t> </a:t>
            </a:r>
            <a:r>
              <a:rPr lang="zh-CN" altLang="en-US"/>
              <a:t>error</a:t>
            </a:r>
            <a:r>
              <a:rPr lang="en-US" altLang="zh-CN"/>
              <a:t> also</a:t>
            </a:r>
            <a:r>
              <a:rPr lang="zh-CN" altLang="en-US"/>
              <a:t> occurs in </a:t>
            </a:r>
            <a:r>
              <a:rPr lang="en-US" altLang="zh-CN" b="1"/>
              <a:t>control qubit.</a:t>
            </a:r>
            <a:endParaRPr lang="en-US" altLang="zh-CN" b="1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When the unitray operation is complete, </a:t>
            </a:r>
            <a:r>
              <a:rPr lang="en-US" altLang="zh-CN" b="1"/>
              <a:t>target qubit</a:t>
            </a:r>
            <a:r>
              <a:rPr lang="en-US" altLang="zh-CN"/>
              <a:t> will have both phase-flip error and bit-flip error.</a:t>
            </a:r>
            <a:endParaRPr lang="en-US" altLang="zh-CN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</a:t>
            </a:r>
            <a:r>
              <a:rPr lang="en-US" altLang="zh-CN" b="1"/>
              <a:t>uncertainty</a:t>
            </a:r>
            <a:r>
              <a:rPr lang="en-US" altLang="zh-CN"/>
              <a:t> of gate operation (</a:t>
            </a:r>
            <a:r>
              <a:rPr lang="en-US" altLang="zh-CN" b="1">
                <a:solidFill>
                  <a:srgbClr val="FF0000"/>
                </a:solidFill>
              </a:rPr>
              <a:t>fluctudation</a:t>
            </a:r>
            <a:r>
              <a:rPr lang="en-US" altLang="zh-CN"/>
              <a:t>) can also cause bit-flip error.</a:t>
            </a:r>
            <a:endParaRPr lang="en-US" altLang="zh-CN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After the gate operation, the </a:t>
            </a:r>
            <a:r>
              <a:rPr lang="en-US" altLang="zh-CN" b="1"/>
              <a:t>noise</a:t>
            </a:r>
            <a:r>
              <a:rPr lang="en-US" altLang="zh-CN"/>
              <a:t> does not remain in channel </a:t>
            </a:r>
            <a:r>
              <a:rPr lang="en-US" altLang="zh-CN" b="1"/>
              <a:t>Z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30250" y="5164455"/>
            <a:ext cx="270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None/>
            </a:pPr>
            <a:r>
              <a:rPr lang="en-US" altLang="zh-CN" sz="2000"/>
              <a:t>Conclusion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804545" y="5673725"/>
            <a:ext cx="8141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In </a:t>
            </a:r>
            <a:r>
              <a:rPr lang="en-US" altLang="zh-CN" sz="2000"/>
              <a:t>the</a:t>
            </a:r>
            <a:r>
              <a:rPr lang="zh-CN" altLang="en-US" sz="2000"/>
              <a:t> strict </a:t>
            </a:r>
            <a:r>
              <a:rPr lang="en-US" altLang="zh-CN" sz="2000"/>
              <a:t>2</a:t>
            </a:r>
            <a:r>
              <a:rPr lang="zh-CN" altLang="en-US" sz="2000"/>
              <a:t>-level system, </a:t>
            </a:r>
            <a:r>
              <a:rPr lang="en-US" altLang="zh-CN" sz="2000"/>
              <a:t>bias-preserving </a:t>
            </a:r>
            <a:r>
              <a:rPr lang="zh-CN" altLang="en-US" sz="2000"/>
              <a:t>CX gate is </a:t>
            </a:r>
            <a:r>
              <a:rPr lang="zh-CN" altLang="en-US" sz="2000" b="1">
                <a:solidFill>
                  <a:srgbClr val="FF0000"/>
                </a:solidFill>
              </a:rPr>
              <a:t>impossible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qubit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0680" y="901065"/>
            <a:ext cx="74377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we address these challenges ?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6265" y="1425575"/>
            <a:ext cx="7385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/>
              <a:t>In order to take advantage of </a:t>
            </a:r>
            <a:r>
              <a:rPr lang="en-US" altLang="zh-CN"/>
              <a:t>biased noise</a:t>
            </a:r>
            <a:r>
              <a:rPr lang="zh-CN" altLang="en-US"/>
              <a:t>, we need something </a:t>
            </a:r>
            <a:r>
              <a:rPr lang="en-US" altLang="zh-CN"/>
              <a:t>that acting all universal gate sets in this biased channel.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929255" y="2125345"/>
            <a:ext cx="328549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better choice is</a:t>
            </a:r>
            <a:endParaRPr lang="en-US" altLang="zh-CN" sz="2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 qubit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图片 13" descr="Shrodinger_c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2535" y="3318510"/>
            <a:ext cx="675703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2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state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0680" y="901065"/>
            <a:ext cx="74377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cat state ?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370" y="1476375"/>
            <a:ext cx="71247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Cat state, g</a:t>
            </a:r>
            <a:r>
              <a:rPr lang="en-US" altLang="zh-CN">
                <a:sym typeface="+mn-ea"/>
              </a:rPr>
              <a:t>enerally, </a:t>
            </a:r>
            <a:r>
              <a:rPr lang="en-US" altLang="zh-CN"/>
              <a:t>is a quantum state that is a superposition of two completely opposite states.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06805" y="2121535"/>
            <a:ext cx="34899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e.g.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Cats are both alive and dead at the same time</a:t>
            </a:r>
            <a:endParaRPr lang="en-US" altLang="zh-CN"/>
          </a:p>
        </p:txBody>
      </p:sp>
      <p:pic>
        <p:nvPicPr>
          <p:cNvPr id="8" name="图片 7" descr="cat_state_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1530" y="2595245"/>
            <a:ext cx="2600960" cy="9093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0680" y="3668395"/>
            <a:ext cx="74377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 state in quantum optics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4370" y="4262120"/>
            <a:ext cx="619506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C</a:t>
            </a:r>
            <a:r>
              <a:rPr lang="zh-CN" altLang="en-US"/>
              <a:t>at state </a:t>
            </a:r>
            <a:r>
              <a:rPr lang="en-US" altLang="zh-CN"/>
              <a:t>is a</a:t>
            </a:r>
            <a:r>
              <a:rPr lang="zh-CN" altLang="en-US"/>
              <a:t> superposition of two opposite-phase </a:t>
            </a:r>
            <a:r>
              <a:rPr lang="zh-CN" altLang="en-US" b="1">
                <a:solidFill>
                  <a:srgbClr val="FF0000"/>
                </a:solidFill>
              </a:rPr>
              <a:t>coherent states</a:t>
            </a:r>
            <a:r>
              <a:rPr lang="zh-CN" altLang="en-US"/>
              <a:t> of a single mode</a:t>
            </a:r>
            <a:endParaRPr lang="zh-CN" altLang="en-US"/>
          </a:p>
        </p:txBody>
      </p:sp>
      <p:pic>
        <p:nvPicPr>
          <p:cNvPr id="13" name="图片 12" descr="coherent_stat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7300" y="5274310"/>
            <a:ext cx="3235325" cy="791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state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04190" y="3401695"/>
            <a:ext cx="188658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 state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308860" y="1004570"/>
            <a:ext cx="500380" cy="5319395"/>
          </a:xfrm>
          <a:prstGeom prst="leftBrace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03550" y="804545"/>
            <a:ext cx="19424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 cat state</a:t>
            </a:r>
            <a:endParaRPr lang="en-US" altLang="zh-CN" sz="2000">
              <a:ln/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69615" y="1234440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Define</a:t>
            </a:r>
            <a:endParaRPr lang="en-US" altLang="zh-CN"/>
          </a:p>
        </p:txBody>
      </p:sp>
      <p:pic>
        <p:nvPicPr>
          <p:cNvPr id="15" name="图片 14" descr="even_ca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13835" y="1732280"/>
            <a:ext cx="2039620" cy="2216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69615" y="2083435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Why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even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17" name="图片 16" descr="even_cat_detai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7310" y="2545080"/>
            <a:ext cx="4394200" cy="10883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003550" y="3684270"/>
            <a:ext cx="19424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Odd cat state</a:t>
            </a:r>
            <a:endParaRPr lang="en-US" altLang="zh-CN" sz="2000"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69615" y="4114165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Define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269615" y="4963160"/>
            <a:ext cx="202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Why 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odd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21" name="图片 20" descr="odd_cat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3835" y="4601845"/>
            <a:ext cx="2039620" cy="221615"/>
          </a:xfrm>
          <a:prstGeom prst="rect">
            <a:avLst/>
          </a:prstGeom>
        </p:spPr>
      </p:pic>
      <p:pic>
        <p:nvPicPr>
          <p:cNvPr id="22" name="图片 21" descr="odd_cat_detai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7310" y="5363845"/>
            <a:ext cx="4394835" cy="1086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state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71500" y="953135"/>
            <a:ext cx="2879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  <a:endParaRPr lang="en-US" altLang="zh-CN" sz="280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146810" y="1630045"/>
                <a:ext cx="7089140" cy="425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The larger 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α</a:t>
                </a:r>
                <a:r>
                  <a:rPr lang="zh-CN" altLang="en-US"/>
                  <a:t> is, the less 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overlap</a:t>
                </a:r>
                <a:r>
                  <a:rPr lang="zh-CN" altLang="en-US"/>
                  <a:t> the two coherent states have, and the closer they are to the 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ideal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 cat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 state</a:t>
                </a:r>
                <a:r>
                  <a:rPr lang="en-US" altLang="zh-CN">
                    <a:solidFill>
                      <a:schemeClr val="tx1"/>
                    </a:solidFill>
                  </a:rPr>
                  <a:t>.</a:t>
                </a:r>
                <a:r>
                  <a:rPr lang="zh-CN" altLang="en-US"/>
                  <a:t> </a:t>
                </a:r>
                <a:endParaRPr lang="zh-CN" altLang="en-US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/>
                  <a:t>It is difficult to realize large </a:t>
                </a:r>
                <a:r>
                  <a:rPr lang="en-US" altLang="zh-CN"/>
                  <a:t>mean</a:t>
                </a:r>
                <a:r>
                  <a:rPr lang="zh-CN" altLang="en-US"/>
                  <a:t> photon number</a:t>
                </a:r>
                <a:r>
                  <a:rPr lang="en-US" altLang="zh-CN"/>
                  <a:t> (       )</a:t>
                </a:r>
                <a:r>
                  <a:rPr lang="zh-CN" altLang="en-US"/>
                  <a:t>.</a:t>
                </a:r>
                <a:r>
                  <a:rPr lang="en-US" altLang="zh-CN"/>
                  <a:t>       </a:t>
                </a:r>
                <a:r>
                  <a:rPr lang="zh-CN" altLang="en-US"/>
                  <a:t>A typical method is to approximate cat state by photon subtraction from a squeezed vacuum state</a:t>
                </a:r>
                <a:r>
                  <a:rPr lang="en-US" altLang="zh-CN"/>
                  <a:t>.</a:t>
                </a:r>
                <a:endParaRPr lang="en-US" altLang="zh-CN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/>
                  <a:t>We can using “</a:t>
                </a:r>
                <a:r>
                  <a:rPr lang="en-US" altLang="zh-CN" b="1"/>
                  <a:t>kitten state</a:t>
                </a:r>
                <a:r>
                  <a:rPr lang="en-US" altLang="zh-CN"/>
                  <a:t>”to generate larger cat state:</a:t>
                </a:r>
                <a:endParaRPr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/>
                  <a:t>Entangling two “kittens”with size </a:t>
                </a:r>
                <a:r>
                  <a:rPr lang="en-US" altLang="zh-CN" b="1" i="1"/>
                  <a:t>α </a:t>
                </a:r>
                <a:r>
                  <a:rPr lang="en-US" altLang="zh-CN"/>
                  <a:t>on a beamsplitter</a:t>
                </a:r>
                <a:endParaRPr lang="en-US" altLang="zh-CN" b="1" i="1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/>
                  <a:t>Performing a homodyne measurement on one output</a:t>
                </a:r>
                <a:endParaRPr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/>
                  <a:t>Measurement of </a:t>
                </a:r>
                <a:r>
                  <a:rPr lang="en-US" altLang="zh-CN" b="1"/>
                  <a:t>Q = 0</a:t>
                </a:r>
                <a:r>
                  <a:rPr lang="en-US" altLang="zh-CN"/>
                  <a:t>, the remaining output is projected to a larger cat state with size increased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e>
                    </m:rad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endParaRPr lang="en-US" altLang="zh-CN" b="1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10" y="1630045"/>
                <a:ext cx="7089140" cy="42564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pm_coherent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910" y="1816100"/>
            <a:ext cx="506095" cy="238125"/>
          </a:xfrm>
          <a:prstGeom prst="rect">
            <a:avLst/>
          </a:prstGeom>
        </p:spPr>
      </p:pic>
      <p:pic>
        <p:nvPicPr>
          <p:cNvPr id="12" name="图片 11" descr="mean_photo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3750" y="2622550"/>
            <a:ext cx="410845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Cat qubit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772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772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cat_qubit_blo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958850"/>
            <a:ext cx="3975100" cy="2872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6935" y="3831590"/>
            <a:ext cx="348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Bloch sphere of the cat qubit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32435" y="4209415"/>
            <a:ext cx="4340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Logical qubit configuration</a:t>
            </a:r>
            <a:endParaRPr lang="en-US" altLang="zh-CN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4748530" y="1239520"/>
            <a:ext cx="326390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/>
              <a:t>Physical qubit</a:t>
            </a:r>
            <a:r>
              <a:rPr lang="en-US" altLang="zh-CN"/>
              <a:t>: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2-component cat state</a:t>
            </a:r>
            <a:endParaRPr lang="en-US" altLang="zh-CN"/>
          </a:p>
        </p:txBody>
      </p:sp>
      <p:pic>
        <p:nvPicPr>
          <p:cNvPr id="24" name="图片 23" descr="2component_cat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830" y="2301875"/>
            <a:ext cx="2877185" cy="1215390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5141595" y="4705350"/>
            <a:ext cx="0" cy="180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50570" y="475615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X-axis: </a:t>
            </a:r>
            <a:endParaRPr lang="en-US" altLang="zh-CN"/>
          </a:p>
        </p:txBody>
      </p:sp>
      <p:pic>
        <p:nvPicPr>
          <p:cNvPr id="27" name="图片 26" descr="x_bit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5615" y="4765040"/>
            <a:ext cx="1283335" cy="30099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50570" y="5222875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Z-axis: </a:t>
            </a:r>
            <a:endParaRPr lang="en-US" altLang="zh-CN"/>
          </a:p>
        </p:txBody>
      </p:sp>
      <p:pic>
        <p:nvPicPr>
          <p:cNvPr id="29" name="图片 28" descr="z_bit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5615" y="5240020"/>
            <a:ext cx="2974340" cy="11137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462905" y="4771390"/>
            <a:ext cx="166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large </a:t>
            </a:r>
            <a:r>
              <a:rPr lang="en-US" altLang="zh-CN" b="1" i="1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31" name="图片 30" descr="large_coef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5790" y="4795520"/>
            <a:ext cx="1253490" cy="309245"/>
          </a:xfrm>
          <a:prstGeom prst="rect">
            <a:avLst/>
          </a:prstGeom>
        </p:spPr>
      </p:pic>
      <p:pic>
        <p:nvPicPr>
          <p:cNvPr id="32" name="图片 31" descr="qubit_0_1_coherent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8390" y="5494020"/>
            <a:ext cx="1239520" cy="56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Thank you!</a:t>
            </a:r>
            <a:endParaRPr lang="zh-CN" altLang="en-US" sz="8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2168" y="4079540"/>
            <a:ext cx="4939665" cy="161480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Reporter: Ke-hui Yu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B83314"/>
                </a:solidFill>
              </a:rPr>
              <a:t>Mentors: Hong-rong Li, Xin Wang</a:t>
            </a:r>
            <a:endParaRPr lang="en-US" altLang="zh-CN" sz="2200" b="1" dirty="0">
              <a:solidFill>
                <a:srgbClr val="B8331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B83314"/>
                </a:solidFill>
              </a:rPr>
              <a:t>Sep. 2021</a:t>
            </a:r>
            <a:endParaRPr lang="en-US" sz="2200" b="1" dirty="0">
              <a:solidFill>
                <a:srgbClr val="B8331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箭头连接符 108"/>
          <p:cNvCxnSpPr/>
          <p:nvPr/>
        </p:nvCxnSpPr>
        <p:spPr>
          <a:xfrm>
            <a:off x="5628360" y="6257857"/>
            <a:ext cx="329184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08" name="组合 12307"/>
          <p:cNvGrpSpPr/>
          <p:nvPr/>
        </p:nvGrpSpPr>
        <p:grpSpPr>
          <a:xfrm>
            <a:off x="7851866" y="5933857"/>
            <a:ext cx="648000" cy="648000"/>
            <a:chOff x="5946921" y="5046629"/>
            <a:chExt cx="648000" cy="648000"/>
          </a:xfrm>
        </p:grpSpPr>
        <p:sp>
          <p:nvSpPr>
            <p:cNvPr id="12306" name="椭圆 12305"/>
            <p:cNvSpPr/>
            <p:nvPr/>
          </p:nvSpPr>
          <p:spPr>
            <a:xfrm>
              <a:off x="5946921" y="5046629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156" y="5179792"/>
              <a:ext cx="449427" cy="396000"/>
            </a:xfrm>
            <a:prstGeom prst="rect">
              <a:avLst/>
            </a:prstGeom>
            <a:effectLst/>
          </p:spPr>
        </p:pic>
      </p:grpSp>
      <p:sp>
        <p:nvSpPr>
          <p:cNvPr id="5" name="矩形 4"/>
          <p:cNvSpPr/>
          <p:nvPr/>
        </p:nvSpPr>
        <p:spPr>
          <a:xfrm>
            <a:off x="868680" y="2256790"/>
            <a:ext cx="7071360" cy="3046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do we need on the road to </a:t>
            </a:r>
            <a:r>
              <a:rPr lang="en-US" altLang="zh-C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fully universal</a:t>
            </a:r>
            <a:r>
              <a:rPr lang="zh-CN" altLang="en-US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quantum computing</a:t>
            </a:r>
            <a:r>
              <a:rPr lang="en-US" altLang="zh-C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?</a:t>
            </a:r>
            <a:endParaRPr lang="en-US" altLang="zh-CN" sz="48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073" y="427355"/>
            <a:ext cx="43491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Background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5995" y="727710"/>
            <a:ext cx="3496310" cy="3068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7-layer configuration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 Algorithm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Programming Languages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 Arthmetic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 Instruction Set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Microarchitecture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Quantum to Classical</a:t>
            </a:r>
            <a:endParaRPr lang="en-US" altLang="zh-CN"/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Quantum Chip</a:t>
            </a:r>
            <a:endParaRPr lang="en-US" altLang="zh-CN"/>
          </a:p>
        </p:txBody>
      </p:sp>
      <p:pic>
        <p:nvPicPr>
          <p:cNvPr id="11" name="图片 10" descr="quantum_computing_st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872490"/>
            <a:ext cx="3772535" cy="28352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5650" y="3804920"/>
            <a:ext cx="79654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basis of this architecture is </a:t>
            </a:r>
            <a:r>
              <a:rPr lang="en-US" altLang="zh-CN" b="1">
                <a:solidFill>
                  <a:srgbClr val="FF0000"/>
                </a:solidFill>
              </a:rPr>
              <a:t>quantum chip </a:t>
            </a:r>
            <a:r>
              <a:rPr lang="en-US" altLang="zh-CN"/>
              <a:t>(</a:t>
            </a:r>
            <a:r>
              <a:rPr lang="en-US" altLang="zh-CN" b="1"/>
              <a:t>superconduncting quantum circuits</a:t>
            </a:r>
            <a:r>
              <a:rPr lang="en-US" altLang="zh-CN"/>
              <a:t>, </a:t>
            </a:r>
            <a:r>
              <a:rPr lang="en-US" altLang="zh-CN" b="1"/>
              <a:t>quantum dots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middle part between the chip and the algorithm translates the quantum algorithm into control pulses acting on the physical chip.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Quantum bits are extremely </a:t>
            </a:r>
            <a:r>
              <a:rPr lang="en-US" altLang="zh-CN" b="1"/>
              <a:t>fragile</a:t>
            </a:r>
            <a:r>
              <a:rPr lang="en-US" altLang="zh-CN"/>
              <a:t>. The way forward is to correct the errors faster than they appear, a notion called </a:t>
            </a:r>
            <a:r>
              <a:rPr lang="en-US" altLang="zh-CN" b="1">
                <a:solidFill>
                  <a:srgbClr val="FF0000"/>
                </a:solidFill>
              </a:rPr>
              <a:t>fault-tolerance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approach to achieve fault-tolerant quantum computing is based on </a:t>
            </a:r>
            <a:r>
              <a:rPr lang="en-US" altLang="zh-CN" b="1">
                <a:solidFill>
                  <a:srgbClr val="FF0000"/>
                </a:solidFill>
              </a:rPr>
              <a:t>Quantum Error Correction.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Quantum Error Correction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2910" y="950595"/>
            <a:ext cx="3566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cause of errors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</a:t>
            </a:r>
            <a:endParaRPr lang="en-US" altLang="zh-CN" sz="240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89280" y="1792605"/>
            <a:ext cx="2810510" cy="12547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Interaction of quantum system with environment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031740" y="1790700"/>
            <a:ext cx="2260600" cy="12477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Energy loss &amp;</a:t>
            </a:r>
            <a:endParaRPr lang="en-US" altLang="zh-CN"/>
          </a:p>
          <a:p>
            <a:pPr algn="ctr"/>
            <a:r>
              <a:rPr lang="en-US" altLang="zh-CN"/>
              <a:t>Decoherence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282700" y="4493895"/>
            <a:ext cx="2261235" cy="10064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Loss of quantum information</a:t>
            </a:r>
            <a:endParaRPr lang="en-US" altLang="zh-CN"/>
          </a:p>
        </p:txBody>
      </p:sp>
      <p:sp>
        <p:nvSpPr>
          <p:cNvPr id="13" name="左大括号 12"/>
          <p:cNvSpPr/>
          <p:nvPr/>
        </p:nvSpPr>
        <p:spPr>
          <a:xfrm>
            <a:off x="3752215" y="4184650"/>
            <a:ext cx="1687830" cy="1624330"/>
          </a:xfrm>
          <a:prstGeom prst="leftBrace">
            <a:avLst>
              <a:gd name="adj1" fmla="val 25000"/>
              <a:gd name="adj2" fmla="val 49491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84495" y="3744595"/>
            <a:ext cx="1245870" cy="8585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Bit-flip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484495" y="5409565"/>
            <a:ext cx="1435100" cy="8585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Dephasing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543935" y="4302125"/>
            <a:ext cx="108839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Energy Loss</a:t>
            </a:r>
            <a:endParaRPr lang="en-US" altLang="zh-CN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zh-CN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(Decay)</a:t>
            </a:r>
            <a:endParaRPr lang="en-US" altLang="zh-CN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3618" y="5445760"/>
            <a:ext cx="1177925" cy="2755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Decoherence</a:t>
            </a:r>
            <a:endParaRPr lang="en-US" altLang="zh-CN" sz="1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399790" y="2416810"/>
            <a:ext cx="1631950" cy="5080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2"/>
            <a:endCxn id="9" idx="1"/>
          </p:cNvCxnSpPr>
          <p:nvPr/>
        </p:nvCxnSpPr>
        <p:spPr>
          <a:xfrm rot="5400000">
            <a:off x="2751773" y="1578293"/>
            <a:ext cx="1958975" cy="4879340"/>
          </a:xfrm>
          <a:prstGeom prst="curvedConnector4">
            <a:avLst>
              <a:gd name="adj1" fmla="val 25024"/>
              <a:gd name="adj2" fmla="val 116267"/>
            </a:avLst>
          </a:prstGeom>
          <a:ln w="38100">
            <a:solidFill>
              <a:srgbClr val="D54A47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bloch_decay"/>
          <p:cNvPicPr>
            <a:picLocks noChangeAspect="1"/>
          </p:cNvPicPr>
          <p:nvPr/>
        </p:nvPicPr>
        <p:blipFill>
          <a:blip r:embed="rId1"/>
          <a:srcRect r="6685"/>
          <a:stretch>
            <a:fillRect/>
          </a:stretch>
        </p:blipFill>
        <p:spPr>
          <a:xfrm>
            <a:off x="6984365" y="3401060"/>
            <a:ext cx="1289685" cy="1361440"/>
          </a:xfrm>
          <a:prstGeom prst="rect">
            <a:avLst/>
          </a:prstGeom>
          <a:noFill/>
        </p:spPr>
      </p:pic>
      <p:pic>
        <p:nvPicPr>
          <p:cNvPr id="10" name="图片 9" descr="bloch_dephas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65" y="4997450"/>
            <a:ext cx="1289685" cy="14611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97780" y="3194050"/>
            <a:ext cx="3615690" cy="33788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85685" y="2940685"/>
            <a:ext cx="1231900" cy="460375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6" grpId="0"/>
      <p:bldP spid="17" grpId="0"/>
      <p:bldP spid="13" grpId="0" animBg="1"/>
      <p:bldP spid="16" grpId="1"/>
      <p:bldP spid="17" grpId="1"/>
      <p:bldP spid="13" grpId="1" animBg="1"/>
      <p:bldP spid="14" grpId="0" bldLvl="0" animBg="1"/>
      <p:bldP spid="15" grpId="0" bldLvl="0" animBg="1"/>
      <p:bldP spid="14" grpId="1" animBg="1"/>
      <p:bldP spid="15" grpId="1" animBg="1"/>
      <p:bldP spid="11" grpId="0" animBg="1"/>
      <p:bldP spid="12" grpId="0" animBg="1"/>
      <p:bldP spid="11" grpId="1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Quantum Error Correction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5135" y="2757805"/>
            <a:ext cx="341249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Errors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1715" y="3382010"/>
            <a:ext cx="182181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Bit flip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Dephasing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5135" y="915035"/>
            <a:ext cx="598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Review: Classical error correction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1715" y="1441450"/>
            <a:ext cx="731202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R</a:t>
            </a:r>
            <a:r>
              <a:rPr lang="zh-CN" altLang="en-US"/>
              <a:t>edundancy encoding</a:t>
            </a:r>
            <a:r>
              <a:rPr lang="en-US" altLang="zh-CN"/>
              <a:t>: Storing information multiple times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Error correction: If these copies disagree, take the majority of the correct values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1210945" y="4624705"/>
            <a:ext cx="1839595" cy="87439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QEC strategies</a:t>
            </a:r>
            <a:endParaRPr lang="en-US" altLang="zh-CN"/>
          </a:p>
        </p:txBody>
      </p:sp>
      <p:sp>
        <p:nvSpPr>
          <p:cNvPr id="25" name="左大括号 24"/>
          <p:cNvSpPr/>
          <p:nvPr/>
        </p:nvSpPr>
        <p:spPr>
          <a:xfrm>
            <a:off x="3205480" y="2732405"/>
            <a:ext cx="454660" cy="3562350"/>
          </a:xfrm>
          <a:prstGeom prst="leftBrace">
            <a:avLst>
              <a:gd name="adj1" fmla="val 8333"/>
              <a:gd name="adj2" fmla="val 65311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731260" y="2465705"/>
            <a:ext cx="5198745" cy="107823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Bit flip code: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Analogous to classical repetition code, this method uses three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entangled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physical qubits to encode one logical qubit.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31260" y="3639820"/>
            <a:ext cx="5198745" cy="7950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Sign flip code: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Constructing three-body entangled state in the Hardmard basis.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731260" y="4530725"/>
            <a:ext cx="5198745" cy="91567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Shor code: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Shor code corrects arbitrary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single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-qubit errors.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Coding in groups of three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731260" y="5542280"/>
            <a:ext cx="5198745" cy="10515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sym typeface="+mn-ea"/>
              </a:rPr>
              <a:t>Bosonic codes:</a:t>
            </a:r>
            <a:endParaRPr lang="en-US" altLang="zh-CN" sz="16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  <a:sym typeface="+mn-ea"/>
              </a:rPr>
              <a:t>Storing error-correctable quantum information in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bosonic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modes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Cat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/Gottesman-Kitaev-Preskill (GKP)/Binomial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9600" y="1063625"/>
            <a:ext cx="341249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Situations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2520" y="1838960"/>
            <a:ext cx="6475095" cy="390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 overhead to realize QEC is too </a:t>
            </a:r>
            <a:r>
              <a:rPr lang="en-US" altLang="zh-CN" b="1">
                <a:solidFill>
                  <a:srgbClr val="FF0000"/>
                </a:solidFill>
              </a:rPr>
              <a:t>large</a:t>
            </a:r>
            <a:r>
              <a:rPr lang="en-US" altLang="zh-CN"/>
              <a:t> to afford at this era.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In the widely studied depolarizing noise model, assuming that the stochastic error occurs in X, Y and Z channel is </a:t>
            </a:r>
            <a:r>
              <a:rPr lang="en-US" altLang="zh-CN" b="1">
                <a:solidFill>
                  <a:srgbClr val="FF0000"/>
                </a:solidFill>
              </a:rPr>
              <a:t>equal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In many physical systems, noise is </a:t>
            </a:r>
            <a:r>
              <a:rPr lang="en-US" altLang="zh-CN" b="1">
                <a:solidFill>
                  <a:srgbClr val="FF0000"/>
                </a:solidFill>
              </a:rPr>
              <a:t>asymmetrical</a:t>
            </a:r>
            <a:r>
              <a:rPr lang="en-US" altLang="zh-CN"/>
              <a:t> (fluxonium、quantum-dot spin qubits、nuclear spins in diamond).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In the asymmetric noise system, it is better to design QEC strategies </a:t>
            </a:r>
            <a:r>
              <a:rPr lang="en-US" altLang="zh-CN">
                <a:sym typeface="+mn-ea"/>
              </a:rPr>
              <a:t>aimed to suppress the dominant error </a:t>
            </a:r>
            <a:r>
              <a:rPr lang="en-US" altLang="zh-CN"/>
              <a:t>with </a:t>
            </a:r>
            <a:r>
              <a:rPr lang="en-US" altLang="zh-CN" b="1">
                <a:solidFill>
                  <a:srgbClr val="FF0000"/>
                </a:solidFill>
              </a:rPr>
              <a:t>lower overhead</a:t>
            </a:r>
            <a:r>
              <a:rPr lang="en-US" altLang="zh-CN"/>
              <a:t>. 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9600" y="1160780"/>
            <a:ext cx="341249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Problems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5375" y="1962785"/>
            <a:ext cx="67487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There has a surface code tailored to biased Z channel noise. However, this approach is very limited beacuse the qubit could not be protected if the gate, such as X and Y, is </a:t>
            </a:r>
            <a:r>
              <a:rPr lang="en-US" altLang="zh-CN" b="1">
                <a:solidFill>
                  <a:srgbClr val="FF0000"/>
                </a:solidFill>
              </a:rPr>
              <a:t>not commuted</a:t>
            </a:r>
            <a:r>
              <a:rPr lang="en-US" altLang="zh-CN"/>
              <a:t> with biased noise channel.</a:t>
            </a:r>
            <a:endParaRPr lang="en-US" altLang="zh-CN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QEC with noise-biased channel is </a:t>
            </a:r>
            <a:r>
              <a:rPr lang="en-US" altLang="zh-CN" b="1">
                <a:solidFill>
                  <a:srgbClr val="FF0000"/>
                </a:solidFill>
              </a:rPr>
              <a:t>impossible</a:t>
            </a:r>
            <a:r>
              <a:rPr lang="en-US" altLang="zh-CN"/>
              <a:t> in a native two-level system.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0710" y="959485"/>
            <a:ext cx="7667625" cy="9531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Proof 1: 2-level system cannot build universal biased-preserving gate sets </a:t>
            </a:r>
            <a:endParaRPr lang="en-US" altLang="zh-CN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0580" y="2028825"/>
            <a:ext cx="645477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Assuming that the biased noise is Z channel error</a:t>
            </a:r>
            <a:endParaRPr lang="en-US" altLang="zh-CN"/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We want to implement a CX gate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64210" y="3055620"/>
            <a:ext cx="3833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Physical Realization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1012825" y="3589655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CX gate:</a:t>
            </a:r>
            <a:endParaRPr lang="en-US" altLang="zh-CN"/>
          </a:p>
        </p:txBody>
      </p:sp>
      <p:pic>
        <p:nvPicPr>
          <p:cNvPr id="15" name="图片 14" descr="CX_gat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18410" y="3529330"/>
            <a:ext cx="4241165" cy="540385"/>
          </a:xfrm>
          <a:prstGeom prst="rect">
            <a:avLst/>
          </a:prstGeom>
        </p:spPr>
      </p:pic>
      <p:pic>
        <p:nvPicPr>
          <p:cNvPr id="16" name="图片 15" descr="CX_Hamiltonia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090" y="4234180"/>
            <a:ext cx="4938395" cy="553720"/>
          </a:xfrm>
          <a:prstGeom prst="rect">
            <a:avLst/>
          </a:prstGeom>
        </p:spPr>
      </p:pic>
      <p:pic>
        <p:nvPicPr>
          <p:cNvPr id="17" name="图片 16" descr="Time_ev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8350" y="4959985"/>
            <a:ext cx="4787900" cy="4489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12825" y="4274820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Hamlitonian: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012825" y="5032375"/>
            <a:ext cx="253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Time evolution: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12825" y="5725795"/>
            <a:ext cx="329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Unitary CX:</a:t>
            </a:r>
            <a:endParaRPr lang="en-US" altLang="zh-CN"/>
          </a:p>
        </p:txBody>
      </p:sp>
      <p:pic>
        <p:nvPicPr>
          <p:cNvPr id="21" name="图片 20" descr="Unitary_CX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3845" y="5645150"/>
            <a:ext cx="4932045" cy="434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858577" y="197440"/>
            <a:ext cx="5426846" cy="493394"/>
          </a:xfrm>
          <a:prstGeom prst="rect">
            <a:avLst/>
          </a:prstGeom>
          <a:gradFill>
            <a:gsLst>
              <a:gs pos="19000">
                <a:srgbClr val="FE4444"/>
              </a:gs>
              <a:gs pos="57000">
                <a:srgbClr val="832B2B"/>
              </a:gs>
            </a:gsLst>
            <a:lin ang="5400000" scaled="0"/>
          </a:gra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Bias-noise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>
            <a:off x="0" y="444137"/>
            <a:ext cx="18585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7285423" y="444137"/>
            <a:ext cx="1858577" cy="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66775" y="1302385"/>
            <a:ext cx="181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Unitary CX:</a:t>
            </a:r>
            <a:endParaRPr lang="en-US" altLang="zh-CN"/>
          </a:p>
        </p:txBody>
      </p:sp>
      <p:pic>
        <p:nvPicPr>
          <p:cNvPr id="21" name="图片 20" descr="Unitary_CX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77795" y="1221740"/>
            <a:ext cx="4932045" cy="434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39850" y="1966595"/>
            <a:ext cx="594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/>
              <a:t>Using the exponential function of Pauli operators</a:t>
            </a:r>
            <a:endParaRPr lang="en-US" altLang="zh-CN"/>
          </a:p>
        </p:txBody>
      </p:sp>
      <p:pic>
        <p:nvPicPr>
          <p:cNvPr id="3" name="图片 2" descr="Exp_Oprt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2810" y="2529205"/>
            <a:ext cx="3342005" cy="4210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9850" y="3108960"/>
            <a:ext cx="5945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/>
              <a:t>We can get</a:t>
            </a:r>
            <a:endParaRPr lang="en-US" altLang="zh-CN"/>
          </a:p>
        </p:txBody>
      </p:sp>
      <p:pic>
        <p:nvPicPr>
          <p:cNvPr id="10" name="图片 9" descr="pi_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6560" y="3636010"/>
            <a:ext cx="6316980" cy="459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536751" y="4200144"/>
                <a:ext cx="1701800" cy="6451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𝑝𝑢𝑙𝑠𝑒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751" y="4200144"/>
                <a:ext cx="1701800" cy="645160"/>
              </a:xfrm>
              <a:prstGeom prst="rect">
                <a:avLst/>
              </a:prstGeom>
              <a:blipFill rotWithShape="1">
                <a:blip r:embed="rId7"/>
                <a:stretch>
                  <a:fillRect l="-34" t="-39" r="3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圆角矩形 21"/>
          <p:cNvSpPr/>
          <p:nvPr/>
        </p:nvSpPr>
        <p:spPr>
          <a:xfrm>
            <a:off x="6978015" y="3488055"/>
            <a:ext cx="1102360" cy="70104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8320" y="4912360"/>
            <a:ext cx="7011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0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Noisy</a:t>
            </a:r>
            <a:r>
              <a:rPr lang="en-US" altLang="zh-CN" sz="2000"/>
              <a:t> CX gate</a:t>
            </a:r>
            <a:r>
              <a:rPr lang="en-US" altLang="zh-CN"/>
              <a:t> (phase-flip error occurs in </a:t>
            </a:r>
            <a:r>
              <a:rPr lang="en-US" altLang="zh-CN" b="1"/>
              <a:t>qubit 2</a:t>
            </a:r>
            <a:r>
              <a:rPr lang="en-US" altLang="zh-CN"/>
              <a:t> at time </a:t>
            </a:r>
            <a:r>
              <a:rPr lang="en-US" altLang="zh-CN" b="1"/>
              <a:t>τ</a:t>
            </a:r>
            <a:r>
              <a:rPr lang="en-US" altLang="zh-CN"/>
              <a:t>)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275131" y="4950714"/>
                <a:ext cx="13360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31" y="4950714"/>
                <a:ext cx="133604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43" t="-69" r="4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 descr="CX_error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83385" y="5460365"/>
            <a:ext cx="5137150" cy="824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4524</Words>
  <Application>WPS 演示</Application>
  <PresentationFormat>全屏显示(4:3)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Cambria Math</vt:lpstr>
      <vt:lpstr>MS Mincho</vt:lpstr>
      <vt:lpstr>隶书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The answer.</cp:lastModifiedBy>
  <cp:revision>305</cp:revision>
  <cp:lastPrinted>2015-03-12T14:31:00Z</cp:lastPrinted>
  <dcterms:created xsi:type="dcterms:W3CDTF">2014-12-22T06:08:00Z</dcterms:created>
  <dcterms:modified xsi:type="dcterms:W3CDTF">2021-09-07T03:32:39Z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78D8ACC383934896823F30E4F1112D0C</vt:lpwstr>
  </property>
  <property fmtid="{D5CDD505-2E9C-101B-9397-08002B2CF9AE}" pid="3" name="KSOProductBuildVer">
    <vt:lpwstr>2052-11.1.0.10700</vt:lpwstr>
  </property>
</Properties>
</file>