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5625" y="944245"/>
            <a:ext cx="9799200" cy="257040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Superconducting Quantum Chip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89645" y="5278120"/>
            <a:ext cx="3131820" cy="960120"/>
          </a:xfrm>
        </p:spPr>
        <p:txBody>
          <a:bodyPr/>
          <a:p>
            <a:pPr algn="l"/>
            <a:r>
              <a:rPr lang="zh-CN" altLang="en-US" sz="1800" b="1">
                <a:solidFill>
                  <a:schemeClr val="bg1"/>
                </a:solidFill>
              </a:rPr>
              <a:t>汇报人：余轲辉</a:t>
            </a:r>
            <a:endParaRPr lang="zh-CN" altLang="en-US" sz="1800" b="1">
              <a:solidFill>
                <a:schemeClr val="bg1"/>
              </a:solidFill>
            </a:endParaRPr>
          </a:p>
          <a:p>
            <a:pPr algn="l"/>
            <a:r>
              <a:rPr lang="zh-CN" altLang="en-US" sz="1800" b="1">
                <a:solidFill>
                  <a:schemeClr val="bg1"/>
                </a:solidFill>
              </a:rPr>
              <a:t>合作者：于博彦、王子潇</a:t>
            </a:r>
            <a:endParaRPr lang="zh-CN" altLang="en-US" sz="1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1470" y="3714115"/>
            <a:ext cx="74098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Quantum phenomena do not occur in a Hilbert space, they occur in a laboratory.</a:t>
            </a:r>
            <a:endParaRPr lang="zh-CN" altLang="en-US" sz="2400">
              <a:solidFill>
                <a:schemeClr val="bg1"/>
              </a:solidFill>
            </a:endParaRPr>
          </a:p>
          <a:p>
            <a:pPr algn="r"/>
            <a:r>
              <a:rPr lang="zh-CN" altLang="en-US">
                <a:solidFill>
                  <a:schemeClr val="bg1"/>
                </a:solidFill>
              </a:rPr>
              <a:t>–Asher Peres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35" y="0"/>
            <a:ext cx="12191365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95625" y="944245"/>
            <a:ext cx="9799200" cy="25704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Thanks!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907020" y="4832985"/>
            <a:ext cx="3839210" cy="1597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>
                <a:solidFill>
                  <a:schemeClr val="bg1"/>
                </a:solidFill>
              </a:rPr>
              <a:t>Reporter</a:t>
            </a:r>
            <a:r>
              <a:rPr lang="zh-CN" altLang="en-US" sz="1800" b="1">
                <a:solidFill>
                  <a:schemeClr val="bg1"/>
                </a:solidFill>
              </a:rPr>
              <a:t>：</a:t>
            </a:r>
            <a:r>
              <a:rPr lang="en-US" altLang="zh-CN" sz="1800" b="1">
                <a:solidFill>
                  <a:schemeClr val="bg1"/>
                </a:solidFill>
              </a:rPr>
              <a:t>Ke-hui Yu</a:t>
            </a:r>
            <a:endParaRPr lang="zh-CN" altLang="en-US" sz="1800" b="1">
              <a:solidFill>
                <a:schemeClr val="bg1"/>
              </a:solidFill>
            </a:endParaRPr>
          </a:p>
          <a:p>
            <a:pPr algn="l"/>
            <a:r>
              <a:rPr lang="en-US" altLang="zh-CN" sz="1800" b="1">
                <a:solidFill>
                  <a:schemeClr val="bg1"/>
                </a:solidFill>
              </a:rPr>
              <a:t>Collaborator</a:t>
            </a:r>
            <a:r>
              <a:rPr lang="zh-CN" altLang="en-US" sz="1800" b="1">
                <a:solidFill>
                  <a:schemeClr val="bg1"/>
                </a:solidFill>
              </a:rPr>
              <a:t>：</a:t>
            </a:r>
            <a:r>
              <a:rPr lang="en-US" altLang="zh-CN" sz="1800" b="1">
                <a:solidFill>
                  <a:schemeClr val="bg1"/>
                </a:solidFill>
              </a:rPr>
              <a:t>Bo-yan Yu, </a:t>
            </a:r>
            <a:endParaRPr lang="en-US" altLang="zh-CN" sz="1800" b="1">
              <a:solidFill>
                <a:schemeClr val="bg1"/>
              </a:solidFill>
            </a:endParaRPr>
          </a:p>
          <a:p>
            <a:pPr algn="r"/>
            <a:r>
              <a:rPr lang="en-US" altLang="zh-CN" sz="1800" b="1">
                <a:solidFill>
                  <a:schemeClr val="bg1"/>
                </a:solidFill>
              </a:rPr>
              <a:t>Zi-xiao Wang</a:t>
            </a:r>
            <a:endParaRPr lang="zh-CN" altLang="en-US" sz="1800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7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超导量子计算简介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44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超导量子芯片制备全流程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超导芯片设计自动化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未来展望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超导量子计算简介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4265" y="1922145"/>
            <a:ext cx="521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从量子化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电路到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Transmon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4265" y="1106805"/>
            <a:ext cx="974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量子信息的物理载体：超导量子比特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超导电路构建的人工原子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618105"/>
            <a:ext cx="3268980" cy="2714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9580" y="5332730"/>
            <a:ext cx="3223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Fig. 1. LC circuit</a:t>
            </a:r>
            <a:endParaRPr lang="en-US" altLang="zh-CN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1182" b="11659"/>
          <a:stretch>
            <a:fillRect/>
          </a:stretch>
        </p:blipFill>
        <p:spPr>
          <a:xfrm>
            <a:off x="5251450" y="2593340"/>
            <a:ext cx="6288405" cy="3508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7990" y="1329690"/>
            <a:ext cx="398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磁通定义为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3604"/>
          <a:stretch>
            <a:fillRect/>
          </a:stretch>
        </p:blipFill>
        <p:spPr>
          <a:xfrm>
            <a:off x="2959100" y="1216660"/>
            <a:ext cx="1403350" cy="5943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7990" y="2069465"/>
            <a:ext cx="398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电感能量为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40" y="1920240"/>
            <a:ext cx="3352800" cy="685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97990" y="2761615"/>
            <a:ext cx="844486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在超导体系中，我们常常研究磁通量，是因为，电子在超导体中表现出统一的集体行为（超导凝聚态），其相位的统一变化可以用磁通来描述，大量电子的集体行为可以看做一个</a:t>
            </a:r>
            <a:r>
              <a:rPr lang="en-US" altLang="zh-CN" b="1"/>
              <a:t>“</a:t>
            </a:r>
            <a:r>
              <a:rPr lang="zh-CN" altLang="en-US" b="1"/>
              <a:t>准单粒子</a:t>
            </a:r>
            <a:r>
              <a:rPr lang="en-US" altLang="zh-CN" b="1"/>
              <a:t>”</a:t>
            </a:r>
            <a:r>
              <a:rPr lang="zh-CN" altLang="en-US" b="1"/>
              <a:t>，</a:t>
            </a:r>
            <a:r>
              <a:rPr lang="zh-CN" altLang="en-US"/>
              <a:t>这个</a:t>
            </a:r>
            <a:r>
              <a:rPr lang="en-US" altLang="zh-CN"/>
              <a:t>“</a:t>
            </a:r>
            <a:r>
              <a:rPr lang="zh-CN" altLang="en-US"/>
              <a:t>单粒子</a:t>
            </a:r>
            <a:r>
              <a:rPr lang="en-US" altLang="zh-CN"/>
              <a:t>”</a:t>
            </a:r>
            <a:r>
              <a:rPr lang="zh-CN" altLang="en-US"/>
              <a:t>的行为可以用量子力学来描述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88415" y="4329430"/>
            <a:ext cx="140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重写能量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5" y="4762500"/>
            <a:ext cx="2514600" cy="143256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H="1">
            <a:off x="3764280" y="4260215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87800" y="4329430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拉格朗日量为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4962525"/>
            <a:ext cx="3876675" cy="75692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8099425" y="4260215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22945" y="4329430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广义动量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635" y="4954270"/>
            <a:ext cx="2787650" cy="807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6835" y="1204595"/>
            <a:ext cx="434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利用前述几个关系式，可得体系哈密顿量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855" y="1666240"/>
            <a:ext cx="4509135" cy="1818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6835" y="3653790"/>
            <a:ext cx="527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观察上式，易于发现其与</a:t>
            </a:r>
            <a:r>
              <a:rPr lang="zh-CN" altLang="en-US" b="1"/>
              <a:t>量子谐振子</a:t>
            </a:r>
            <a:r>
              <a:rPr lang="zh-CN" altLang="en-US"/>
              <a:t>类似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40" y="4944110"/>
            <a:ext cx="3205480" cy="857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3510" y="429895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简谐振子哈密顿量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775200" y="4140200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27295" y="429895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对易关系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35" y="5052060"/>
            <a:ext cx="1757680" cy="47879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7357110" y="4140200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40320" y="428307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产生湮灭算符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235" y="4767580"/>
            <a:ext cx="2868930" cy="14211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9630" y="1174115"/>
            <a:ext cx="477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类比简谐振子，我们对参量定义如下对应关系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1840230"/>
            <a:ext cx="3177540" cy="406146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>
            <a:off x="6078855" y="1059180"/>
            <a:ext cx="0" cy="5328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35420" y="1174115"/>
            <a:ext cx="518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利用对应关系，可得量子化后的</a:t>
            </a:r>
            <a:r>
              <a:rPr lang="en-US" altLang="zh-CN"/>
              <a:t> LC </a:t>
            </a:r>
            <a:r>
              <a:rPr lang="zh-CN" altLang="en-US"/>
              <a:t>电路模型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68465" y="1713865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对易关系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95" y="2113915"/>
            <a:ext cx="1458595" cy="44894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6687820" y="2687955"/>
            <a:ext cx="449326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68465" y="2881630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定义产生湮灭算符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30" y="3293745"/>
            <a:ext cx="2749550" cy="142113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6687820" y="4763770"/>
            <a:ext cx="449326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68465" y="4959985"/>
            <a:ext cx="259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电路哈密顿量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0" y="5393055"/>
            <a:ext cx="2065655" cy="6902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478915"/>
            <a:ext cx="3316605" cy="3105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4410" y="4584065"/>
            <a:ext cx="3459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Fig. 2. Eigen-spectrum of LC circuit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5150485" y="1356360"/>
            <a:ext cx="55733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和量子简谐振子类似，有分立的能级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能级等间距，不利于操控，因为控制脉冲可能会将比特激发出计算子空间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68570" y="2694305"/>
            <a:ext cx="543941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为了解决这个问题，我们需要引入非线性器件使得能级不再等间距，称之为</a:t>
            </a:r>
            <a:r>
              <a:rPr lang="en-US" altLang="zh-CN"/>
              <a:t> transmon qubit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269865" y="3545205"/>
            <a:ext cx="5089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约瑟夫森结</a:t>
            </a:r>
            <a:r>
              <a:rPr lang="zh-CN" altLang="en-US"/>
              <a:t>（Josephson Junctions）就是一种非线性元件。它由两层超导材料和一层夹在</a:t>
            </a:r>
            <a:endParaRPr lang="zh-CN" altLang="en-US"/>
          </a:p>
          <a:p>
            <a:r>
              <a:rPr lang="zh-CN" altLang="en-US"/>
              <a:t>中间的绝缘材料构成。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4467225"/>
            <a:ext cx="4691380" cy="1891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Transmon</a:t>
            </a:r>
            <a:endParaRPr 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76750" y="1410970"/>
            <a:ext cx="441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约瑟夫森关系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59955" y="1765300"/>
            <a:ext cx="3491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为临界电流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ϕ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为约瑟夫森结两端的磁通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1369060"/>
            <a:ext cx="3531870" cy="28238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57580" y="4192905"/>
            <a:ext cx="3459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Fig. 3. Nonlinear LC circuit</a:t>
            </a:r>
            <a:endParaRPr lang="en-US" altLang="zh-CN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25" y="1855470"/>
            <a:ext cx="1590675" cy="10337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76750" y="2965450"/>
            <a:ext cx="441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约瑟夫森结的能量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0" y="3409950"/>
            <a:ext cx="4090035" cy="18313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76750" y="5422900"/>
            <a:ext cx="601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/>
              <a:t> </a:t>
            </a:r>
            <a:r>
              <a:rPr lang="zh-CN" altLang="en-US"/>
              <a:t>为约瑟夫森能，由材料属性决定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Transmon</a:t>
            </a:r>
            <a:endParaRPr 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6450" y="1078865"/>
            <a:ext cx="659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扔掉约瑟夫森能量中对能级结构影响不大的常数项，加入非线性器件后的电路哈密顿量为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780" y="2043430"/>
            <a:ext cx="3796030" cy="138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865" y="3524885"/>
            <a:ext cx="479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量子化后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877310"/>
            <a:ext cx="3651250" cy="725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35" y="1032510"/>
            <a:ext cx="3586480" cy="32607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80400" y="4183380"/>
            <a:ext cx="3459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Fig. 4. Eigen-spectrum of transmon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806450" y="5479415"/>
            <a:ext cx="6848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能级不再等间距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以最低两个能级作为计算子空间时，避免泄漏到更高的能级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731125" y="4798060"/>
                <a:ext cx="4123690" cy="107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Transmon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能级不等间距</a:t>
                </a:r>
                <a:endParaRPr lang="zh-CN" altLang="en-US"/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50</m:t>
                    </m:r>
                  </m:oMath>
                </a14:m>
                <a:r>
                  <a:rPr lang="en-US" altLang="zh-CN"/>
                  <a:t>, </a:t>
                </a:r>
                <a:r>
                  <a:rPr lang="zh-CN" altLang="en-US"/>
                  <a:t>可以抑制</a:t>
                </a:r>
                <a:r>
                  <a:rPr lang="en-US" altLang="zh-CN"/>
                  <a:t> Charge noise</a:t>
                </a:r>
                <a:endParaRPr lang="en-US" altLang="zh-CN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25" y="4798060"/>
                <a:ext cx="4123690" cy="10750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51865" y="4554220"/>
            <a:ext cx="479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在计算子空间中</a:t>
            </a:r>
            <a:r>
              <a:rPr lang="en-US" altLang="zh-CN"/>
              <a:t> (</a:t>
            </a:r>
            <a:r>
              <a:rPr lang="zh-CN" altLang="en-US"/>
              <a:t>最低两个能级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925" y="4975860"/>
            <a:ext cx="1154430" cy="6045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演示</Application>
  <PresentationFormat>宽屏</PresentationFormat>
  <Paragraphs>122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Cambria Math</vt:lpstr>
      <vt:lpstr>Office 主题​​</vt:lpstr>
      <vt:lpstr>Superconducting Quantum Chip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The answer.</cp:lastModifiedBy>
  <cp:revision>175</cp:revision>
  <dcterms:created xsi:type="dcterms:W3CDTF">2019-06-19T02:08:00Z</dcterms:created>
  <dcterms:modified xsi:type="dcterms:W3CDTF">2021-09-07T18:11:00Z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1B6ED98428E94F8A93EBBA8C7CBC55D3</vt:lpwstr>
  </property>
</Properties>
</file>