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8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5625" y="944245"/>
            <a:ext cx="9799200" cy="2570400"/>
          </a:xfrm>
        </p:spPr>
        <p:txBody>
          <a:bodyPr/>
          <a:p>
            <a:r>
              <a:rPr lang="en-US" altLang="zh-CN">
                <a:solidFill>
                  <a:schemeClr val="bg1"/>
                </a:solidFill>
              </a:rPr>
              <a:t>Superconducting Quantum Chip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589645" y="5278120"/>
            <a:ext cx="3131820" cy="960120"/>
          </a:xfrm>
        </p:spPr>
        <p:txBody>
          <a:bodyPr/>
          <a:p>
            <a:pPr algn="l"/>
            <a:r>
              <a:rPr lang="zh-CN" altLang="en-US" sz="1800" b="1">
                <a:solidFill>
                  <a:schemeClr val="bg1"/>
                </a:solidFill>
              </a:rPr>
              <a:t>汇报人：余轲辉</a:t>
            </a:r>
            <a:endParaRPr lang="zh-CN" altLang="en-US" sz="1800" b="1">
              <a:solidFill>
                <a:schemeClr val="bg1"/>
              </a:solidFill>
            </a:endParaRPr>
          </a:p>
          <a:p>
            <a:pPr algn="l"/>
            <a:r>
              <a:rPr lang="zh-CN" altLang="en-US" sz="1800" b="1">
                <a:solidFill>
                  <a:schemeClr val="bg1"/>
                </a:solidFill>
              </a:rPr>
              <a:t>合作者：于博彦、王子潇</a:t>
            </a:r>
            <a:endParaRPr lang="zh-CN" altLang="en-US" sz="1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41470" y="3714115"/>
            <a:ext cx="74098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Quantum phenomena do not occur in a Hilbert space, they occur in a laboratory.</a:t>
            </a:r>
            <a:endParaRPr lang="zh-CN" altLang="en-US" sz="2400">
              <a:solidFill>
                <a:schemeClr val="bg1"/>
              </a:solidFill>
            </a:endParaRPr>
          </a:p>
          <a:p>
            <a:pPr algn="r"/>
            <a:r>
              <a:rPr lang="zh-CN" altLang="en-US">
                <a:solidFill>
                  <a:schemeClr val="bg1"/>
                </a:solidFill>
              </a:rPr>
              <a:t>–Asher Peres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1365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47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超导量子计算简介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6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7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r"/>
            <a:r>
              <a:rPr lang="zh-CN" altLang="en-US" sz="4400" b="1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超导量子芯片制备全流程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超导芯片设计自动化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未来展望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超导量子计算简介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4265" y="1922145"/>
            <a:ext cx="5212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从量子化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LC </a:t>
            </a:r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电路到</a:t>
            </a:r>
            <a:r>
              <a:rPr lang="en-US" altLang="zh-CN" sz="2400" b="1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Transmon</a:t>
            </a:r>
            <a:endParaRPr lang="en-US" altLang="zh-CN" sz="2400" b="1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4265" y="1106805"/>
            <a:ext cx="9740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量子信息的物理载体：超导量子比特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超导电路构建的人工原子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720" y="2618105"/>
            <a:ext cx="3268980" cy="2714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19580" y="5332730"/>
            <a:ext cx="32232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Fig. 1. LC circuit</a:t>
            </a:r>
            <a:endParaRPr lang="en-US" altLang="zh-CN" sz="16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r="1182" b="11659"/>
          <a:stretch>
            <a:fillRect/>
          </a:stretch>
        </p:blipFill>
        <p:spPr>
          <a:xfrm>
            <a:off x="5251450" y="2593340"/>
            <a:ext cx="6288405" cy="3508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LC </a:t>
            </a:r>
            <a:r>
              <a:rPr lang="zh-CN" altLang="en-US" sz="2000" b="1"/>
              <a:t>电路量子化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97990" y="1329690"/>
            <a:ext cx="398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磁通定义为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3604"/>
          <a:stretch>
            <a:fillRect/>
          </a:stretch>
        </p:blipFill>
        <p:spPr>
          <a:xfrm>
            <a:off x="2959100" y="1216660"/>
            <a:ext cx="1403350" cy="5943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7990" y="2069465"/>
            <a:ext cx="3986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电感能量为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40" y="1920240"/>
            <a:ext cx="3352800" cy="685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97990" y="2761615"/>
            <a:ext cx="844486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在超导体系中，我们常常研究磁通量，是因为，电子在超导体中表现出统一的集体行为（超导凝聚态），其相位的统一变化可以用磁通来描述，大量电子的集体行为可以看做一个</a:t>
            </a:r>
            <a:r>
              <a:rPr lang="en-US" altLang="zh-CN" b="1"/>
              <a:t>“</a:t>
            </a:r>
            <a:r>
              <a:rPr lang="zh-CN" altLang="en-US" b="1"/>
              <a:t>准单粒子</a:t>
            </a:r>
            <a:r>
              <a:rPr lang="en-US" altLang="zh-CN" b="1"/>
              <a:t>”</a:t>
            </a:r>
            <a:r>
              <a:rPr lang="zh-CN" altLang="en-US" b="1"/>
              <a:t>，</a:t>
            </a:r>
            <a:r>
              <a:rPr lang="zh-CN" altLang="en-US"/>
              <a:t>这个</a:t>
            </a:r>
            <a:r>
              <a:rPr lang="en-US" altLang="zh-CN"/>
              <a:t>“</a:t>
            </a:r>
            <a:r>
              <a:rPr lang="zh-CN" altLang="en-US"/>
              <a:t>单粒子</a:t>
            </a:r>
            <a:r>
              <a:rPr lang="en-US" altLang="zh-CN"/>
              <a:t>”</a:t>
            </a:r>
            <a:r>
              <a:rPr lang="zh-CN" altLang="en-US"/>
              <a:t>的行为可以用量子力学来描述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288415" y="4329430"/>
            <a:ext cx="140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重写能量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95" y="4762500"/>
            <a:ext cx="2514600" cy="143256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H="1">
            <a:off x="3764280" y="4260215"/>
            <a:ext cx="0" cy="21793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987800" y="4329430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拉格朗日量为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800" y="4962525"/>
            <a:ext cx="3876675" cy="75692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 flipH="1">
            <a:off x="8099425" y="4260215"/>
            <a:ext cx="0" cy="21793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322945" y="4329430"/>
            <a:ext cx="1746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广义动量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635" y="4954270"/>
            <a:ext cx="2787650" cy="8077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LC </a:t>
            </a:r>
            <a:r>
              <a:rPr lang="zh-CN" altLang="en-US" sz="2000" b="1"/>
              <a:t>电路量子化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6835" y="1204595"/>
            <a:ext cx="434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利用前述几个关系式，可得体系哈密顿量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9855" y="1666240"/>
            <a:ext cx="4509135" cy="18180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6835" y="3653790"/>
            <a:ext cx="5272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观察上式，易于发现其与</a:t>
            </a:r>
            <a:r>
              <a:rPr lang="zh-CN" altLang="en-US" b="1"/>
              <a:t>量子谐振子</a:t>
            </a:r>
            <a:r>
              <a:rPr lang="zh-CN" altLang="en-US"/>
              <a:t>类似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40" y="4944110"/>
            <a:ext cx="3205480" cy="857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3510" y="4298950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简谐振子哈密顿量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4775200" y="4140200"/>
            <a:ext cx="0" cy="21793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27295" y="4298950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对易关系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35" y="5052060"/>
            <a:ext cx="1757680" cy="478790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 flipH="1">
            <a:off x="7357110" y="4140200"/>
            <a:ext cx="0" cy="217932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640320" y="4283075"/>
            <a:ext cx="221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产生湮灭算符</a:t>
            </a: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235" y="4767580"/>
            <a:ext cx="2868930" cy="14211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LC </a:t>
            </a:r>
            <a:r>
              <a:rPr lang="zh-CN" altLang="en-US" sz="2000" b="1"/>
              <a:t>电路量子化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9630" y="1174115"/>
            <a:ext cx="477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类比简谐振子，我们对参量定义如下对应关系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795" y="1840230"/>
            <a:ext cx="3177540" cy="406146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/>
        </p:nvCxnSpPr>
        <p:spPr>
          <a:xfrm>
            <a:off x="6078855" y="1059180"/>
            <a:ext cx="0" cy="53280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535420" y="1174115"/>
            <a:ext cx="518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利用对应关系，可得量子化后的</a:t>
            </a:r>
            <a:r>
              <a:rPr lang="en-US" altLang="zh-CN"/>
              <a:t> LC </a:t>
            </a:r>
            <a:r>
              <a:rPr lang="zh-CN" altLang="en-US"/>
              <a:t>电路模型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68465" y="1713865"/>
            <a:ext cx="237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对易关系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95" y="2113915"/>
            <a:ext cx="1458595" cy="44894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 flipV="1">
            <a:off x="6687820" y="2687955"/>
            <a:ext cx="449326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768465" y="2881630"/>
            <a:ext cx="237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定义产生湮灭算符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30" y="3293745"/>
            <a:ext cx="2749550" cy="1421130"/>
          </a:xfrm>
          <a:prstGeom prst="rect">
            <a:avLst/>
          </a:prstGeom>
        </p:spPr>
      </p:pic>
      <p:cxnSp>
        <p:nvCxnSpPr>
          <p:cNvPr id="21" name="直接连接符 20"/>
          <p:cNvCxnSpPr/>
          <p:nvPr/>
        </p:nvCxnSpPr>
        <p:spPr>
          <a:xfrm flipV="1">
            <a:off x="6687820" y="4763770"/>
            <a:ext cx="449326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68465" y="4959985"/>
            <a:ext cx="2596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电路哈密顿量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0" y="5393055"/>
            <a:ext cx="2065655" cy="6902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41750" y="294005"/>
            <a:ext cx="4508500" cy="582295"/>
          </a:xfrm>
          <a:prstGeom prst="rect">
            <a:avLst/>
          </a:prstGeom>
          <a:gradFill>
            <a:gsLst>
              <a:gs pos="0">
                <a:srgbClr val="007BD3"/>
              </a:gs>
              <a:gs pos="63000">
                <a:srgbClr val="034373"/>
              </a:gs>
            </a:gsLst>
            <a:lin ang="16200000" scaled="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LC </a:t>
            </a:r>
            <a:r>
              <a:rPr lang="zh-CN" altLang="en-US" sz="2000" b="1"/>
              <a:t>电路量子化</a:t>
            </a:r>
            <a:endParaRPr lang="zh-CN" altLang="en-US" sz="2000" b="1"/>
          </a:p>
        </p:txBody>
      </p:sp>
      <p:sp>
        <p:nvSpPr>
          <p:cNvPr id="6" name="矩形 5"/>
          <p:cNvSpPr/>
          <p:nvPr/>
        </p:nvSpPr>
        <p:spPr>
          <a:xfrm>
            <a:off x="0" y="558165"/>
            <a:ext cx="3841750" cy="54000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350250" y="558165"/>
            <a:ext cx="3841750" cy="54000"/>
          </a:xfrm>
          <a:prstGeom prst="rect">
            <a:avLst/>
          </a:prstGeom>
          <a:gradFill>
            <a:gsLst>
              <a:gs pos="100000">
                <a:srgbClr val="007BD3"/>
              </a:gs>
              <a:gs pos="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35" y="0"/>
            <a:ext cx="12191365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95625" y="944245"/>
            <a:ext cx="9799200" cy="25704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>
                <a:solidFill>
                  <a:schemeClr val="bg1"/>
                </a:solidFill>
              </a:rPr>
              <a:t>Thanks!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907020" y="4832985"/>
            <a:ext cx="3839210" cy="159766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800" b="1">
                <a:solidFill>
                  <a:schemeClr val="bg1"/>
                </a:solidFill>
              </a:rPr>
              <a:t>Reporter</a:t>
            </a:r>
            <a:r>
              <a:rPr lang="zh-CN" altLang="en-US" sz="1800" b="1">
                <a:solidFill>
                  <a:schemeClr val="bg1"/>
                </a:solidFill>
              </a:rPr>
              <a:t>：</a:t>
            </a:r>
            <a:r>
              <a:rPr lang="en-US" altLang="zh-CN" sz="1800" b="1">
                <a:solidFill>
                  <a:schemeClr val="bg1"/>
                </a:solidFill>
              </a:rPr>
              <a:t>Ke-hui Yu</a:t>
            </a:r>
            <a:endParaRPr lang="zh-CN" altLang="en-US" sz="1800" b="1">
              <a:solidFill>
                <a:schemeClr val="bg1"/>
              </a:solidFill>
            </a:endParaRPr>
          </a:p>
          <a:p>
            <a:pPr algn="l"/>
            <a:r>
              <a:rPr lang="en-US" altLang="zh-CN" sz="1800" b="1">
                <a:solidFill>
                  <a:schemeClr val="bg1"/>
                </a:solidFill>
              </a:rPr>
              <a:t>Collaborator</a:t>
            </a:r>
            <a:r>
              <a:rPr lang="zh-CN" altLang="en-US" sz="1800" b="1">
                <a:solidFill>
                  <a:schemeClr val="bg1"/>
                </a:solidFill>
              </a:rPr>
              <a:t>：</a:t>
            </a:r>
            <a:r>
              <a:rPr lang="en-US" altLang="zh-CN" sz="1800" b="1">
                <a:solidFill>
                  <a:schemeClr val="bg1"/>
                </a:solidFill>
              </a:rPr>
              <a:t>Bo-yan Yu, </a:t>
            </a:r>
            <a:endParaRPr lang="en-US" altLang="zh-CN" sz="1800" b="1">
              <a:solidFill>
                <a:schemeClr val="bg1"/>
              </a:solidFill>
            </a:endParaRPr>
          </a:p>
          <a:p>
            <a:pPr algn="r"/>
            <a:r>
              <a:rPr lang="en-US" altLang="zh-CN" sz="1800" b="1">
                <a:solidFill>
                  <a:schemeClr val="bg1"/>
                </a:solidFill>
              </a:rPr>
              <a:t>Zi-xiao Wang</a:t>
            </a:r>
            <a:endParaRPr lang="zh-CN" altLang="en-US" sz="1800" b="1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081_4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0"/>
</p:tagLst>
</file>

<file path=ppt/tags/tag7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3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7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081_4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宽屏</PresentationFormat>
  <Paragraphs>82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Superconducting Quantum Chip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The answer.</cp:lastModifiedBy>
  <cp:revision>171</cp:revision>
  <dcterms:created xsi:type="dcterms:W3CDTF">2019-06-19T02:08:00Z</dcterms:created>
  <dcterms:modified xsi:type="dcterms:W3CDTF">2021-09-07T17:25:58Z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1B6ED98428E94F8A93EBBA8C7CBC55D3</vt:lpwstr>
  </property>
</Properties>
</file>