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84"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70C56A6-F66C-4053-B496-0A62885D3933}" type="datetimeFigureOut">
              <a:rPr lang="en-GB" smtClean="0"/>
              <a:t>26/03/2015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CE817B7-B25A-4065-9F3D-D46C6DA9DE51}" type="slidenum">
              <a:rPr lang="en-GB" smtClean="0"/>
              <a:t>‹#›</a:t>
            </a:fld>
            <a:endParaRPr lang="en-GB" dirty="0"/>
          </a:p>
        </p:txBody>
      </p:sp>
    </p:spTree>
    <p:extLst>
      <p:ext uri="{BB962C8B-B14F-4D97-AF65-F5344CB8AC3E}">
        <p14:creationId xmlns:p14="http://schemas.microsoft.com/office/powerpoint/2010/main" val="2843109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70C56A6-F66C-4053-B496-0A62885D3933}" type="datetimeFigureOut">
              <a:rPr lang="en-GB" smtClean="0"/>
              <a:t>26/03/2015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CE817B7-B25A-4065-9F3D-D46C6DA9DE51}" type="slidenum">
              <a:rPr lang="en-GB" smtClean="0"/>
              <a:t>‹#›</a:t>
            </a:fld>
            <a:endParaRPr lang="en-GB" dirty="0"/>
          </a:p>
        </p:txBody>
      </p:sp>
    </p:spTree>
    <p:extLst>
      <p:ext uri="{BB962C8B-B14F-4D97-AF65-F5344CB8AC3E}">
        <p14:creationId xmlns:p14="http://schemas.microsoft.com/office/powerpoint/2010/main" val="363902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70C56A6-F66C-4053-B496-0A62885D3933}" type="datetimeFigureOut">
              <a:rPr lang="en-GB" smtClean="0"/>
              <a:t>26/03/2015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CE817B7-B25A-4065-9F3D-D46C6DA9DE51}" type="slidenum">
              <a:rPr lang="en-GB" smtClean="0"/>
              <a:t>‹#›</a:t>
            </a:fld>
            <a:endParaRPr lang="en-GB" dirty="0"/>
          </a:p>
        </p:txBody>
      </p:sp>
    </p:spTree>
    <p:extLst>
      <p:ext uri="{BB962C8B-B14F-4D97-AF65-F5344CB8AC3E}">
        <p14:creationId xmlns:p14="http://schemas.microsoft.com/office/powerpoint/2010/main" val="2108205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70C56A6-F66C-4053-B496-0A62885D3933}" type="datetimeFigureOut">
              <a:rPr lang="en-GB" smtClean="0"/>
              <a:t>26/03/2015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CE817B7-B25A-4065-9F3D-D46C6DA9DE51}" type="slidenum">
              <a:rPr lang="en-GB" smtClean="0"/>
              <a:t>‹#›</a:t>
            </a:fld>
            <a:endParaRPr lang="en-GB" dirty="0"/>
          </a:p>
        </p:txBody>
      </p:sp>
    </p:spTree>
    <p:extLst>
      <p:ext uri="{BB962C8B-B14F-4D97-AF65-F5344CB8AC3E}">
        <p14:creationId xmlns:p14="http://schemas.microsoft.com/office/powerpoint/2010/main" val="2366652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0C56A6-F66C-4053-B496-0A62885D3933}" type="datetimeFigureOut">
              <a:rPr lang="en-GB" smtClean="0"/>
              <a:t>26/03/2015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CE817B7-B25A-4065-9F3D-D46C6DA9DE51}" type="slidenum">
              <a:rPr lang="en-GB" smtClean="0"/>
              <a:t>‹#›</a:t>
            </a:fld>
            <a:endParaRPr lang="en-GB" dirty="0"/>
          </a:p>
        </p:txBody>
      </p:sp>
    </p:spTree>
    <p:extLst>
      <p:ext uri="{BB962C8B-B14F-4D97-AF65-F5344CB8AC3E}">
        <p14:creationId xmlns:p14="http://schemas.microsoft.com/office/powerpoint/2010/main" val="166240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70C56A6-F66C-4053-B496-0A62885D3933}" type="datetimeFigureOut">
              <a:rPr lang="en-GB" smtClean="0"/>
              <a:t>26/03/2015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CE817B7-B25A-4065-9F3D-D46C6DA9DE51}" type="slidenum">
              <a:rPr lang="en-GB" smtClean="0"/>
              <a:t>‹#›</a:t>
            </a:fld>
            <a:endParaRPr lang="en-GB" dirty="0"/>
          </a:p>
        </p:txBody>
      </p:sp>
    </p:spTree>
    <p:extLst>
      <p:ext uri="{BB962C8B-B14F-4D97-AF65-F5344CB8AC3E}">
        <p14:creationId xmlns:p14="http://schemas.microsoft.com/office/powerpoint/2010/main" val="12585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70C56A6-F66C-4053-B496-0A62885D3933}" type="datetimeFigureOut">
              <a:rPr lang="en-GB" smtClean="0"/>
              <a:t>26/03/2015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CE817B7-B25A-4065-9F3D-D46C6DA9DE51}" type="slidenum">
              <a:rPr lang="en-GB" smtClean="0"/>
              <a:t>‹#›</a:t>
            </a:fld>
            <a:endParaRPr lang="en-GB" dirty="0"/>
          </a:p>
        </p:txBody>
      </p:sp>
    </p:spTree>
    <p:extLst>
      <p:ext uri="{BB962C8B-B14F-4D97-AF65-F5344CB8AC3E}">
        <p14:creationId xmlns:p14="http://schemas.microsoft.com/office/powerpoint/2010/main" val="2358216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70C56A6-F66C-4053-B496-0A62885D3933}" type="datetimeFigureOut">
              <a:rPr lang="en-GB" smtClean="0"/>
              <a:t>26/03/2015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CE817B7-B25A-4065-9F3D-D46C6DA9DE51}" type="slidenum">
              <a:rPr lang="en-GB" smtClean="0"/>
              <a:t>‹#›</a:t>
            </a:fld>
            <a:endParaRPr lang="en-GB" dirty="0"/>
          </a:p>
        </p:txBody>
      </p:sp>
    </p:spTree>
    <p:extLst>
      <p:ext uri="{BB962C8B-B14F-4D97-AF65-F5344CB8AC3E}">
        <p14:creationId xmlns:p14="http://schemas.microsoft.com/office/powerpoint/2010/main" val="833523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C56A6-F66C-4053-B496-0A62885D3933}" type="datetimeFigureOut">
              <a:rPr lang="en-GB" smtClean="0"/>
              <a:t>26/03/2015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5CE817B7-B25A-4065-9F3D-D46C6DA9DE51}" type="slidenum">
              <a:rPr lang="en-GB" smtClean="0"/>
              <a:t>‹#›</a:t>
            </a:fld>
            <a:endParaRPr lang="en-GB" dirty="0"/>
          </a:p>
        </p:txBody>
      </p:sp>
    </p:spTree>
    <p:extLst>
      <p:ext uri="{BB962C8B-B14F-4D97-AF65-F5344CB8AC3E}">
        <p14:creationId xmlns:p14="http://schemas.microsoft.com/office/powerpoint/2010/main" val="3689676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C56A6-F66C-4053-B496-0A62885D3933}" type="datetimeFigureOut">
              <a:rPr lang="en-GB" smtClean="0"/>
              <a:t>26/03/2015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CE817B7-B25A-4065-9F3D-D46C6DA9DE51}" type="slidenum">
              <a:rPr lang="en-GB" smtClean="0"/>
              <a:t>‹#›</a:t>
            </a:fld>
            <a:endParaRPr lang="en-GB" dirty="0"/>
          </a:p>
        </p:txBody>
      </p:sp>
    </p:spTree>
    <p:extLst>
      <p:ext uri="{BB962C8B-B14F-4D97-AF65-F5344CB8AC3E}">
        <p14:creationId xmlns:p14="http://schemas.microsoft.com/office/powerpoint/2010/main" val="2376482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C56A6-F66C-4053-B496-0A62885D3933}" type="datetimeFigureOut">
              <a:rPr lang="en-GB" smtClean="0"/>
              <a:t>26/03/2015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CE817B7-B25A-4065-9F3D-D46C6DA9DE51}" type="slidenum">
              <a:rPr lang="en-GB" smtClean="0"/>
              <a:t>‹#›</a:t>
            </a:fld>
            <a:endParaRPr lang="en-GB" dirty="0"/>
          </a:p>
        </p:txBody>
      </p:sp>
    </p:spTree>
    <p:extLst>
      <p:ext uri="{BB962C8B-B14F-4D97-AF65-F5344CB8AC3E}">
        <p14:creationId xmlns:p14="http://schemas.microsoft.com/office/powerpoint/2010/main" val="1665391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C56A6-F66C-4053-B496-0A62885D3933}" type="datetimeFigureOut">
              <a:rPr lang="en-GB" smtClean="0"/>
              <a:t>26/03/2015</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817B7-B25A-4065-9F3D-D46C6DA9DE51}" type="slidenum">
              <a:rPr lang="en-GB" smtClean="0"/>
              <a:t>‹#›</a:t>
            </a:fld>
            <a:endParaRPr lang="en-GB" dirty="0"/>
          </a:p>
        </p:txBody>
      </p:sp>
    </p:spTree>
    <p:extLst>
      <p:ext uri="{BB962C8B-B14F-4D97-AF65-F5344CB8AC3E}">
        <p14:creationId xmlns:p14="http://schemas.microsoft.com/office/powerpoint/2010/main" val="1614714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Assessment of VESUVIO</a:t>
            </a:r>
            <a:endParaRPr lang="en-GB" dirty="0"/>
          </a:p>
        </p:txBody>
      </p:sp>
      <p:sp>
        <p:nvSpPr>
          <p:cNvPr id="3" name="Subtitle 2"/>
          <p:cNvSpPr>
            <a:spLocks noGrp="1"/>
          </p:cNvSpPr>
          <p:nvPr>
            <p:ph type="subTitle" idx="1"/>
          </p:nvPr>
        </p:nvSpPr>
        <p:spPr/>
        <p:txBody>
          <a:bodyPr/>
          <a:lstStyle/>
          <a:p>
            <a:r>
              <a:rPr lang="en-GB" dirty="0" smtClean="0"/>
              <a:t>Giovanni.romanelli@stfc.ac.uk</a:t>
            </a:r>
            <a:endParaRPr lang="en-GB" dirty="0"/>
          </a:p>
        </p:txBody>
      </p:sp>
    </p:spTree>
    <p:extLst>
      <p:ext uri="{BB962C8B-B14F-4D97-AF65-F5344CB8AC3E}">
        <p14:creationId xmlns:p14="http://schemas.microsoft.com/office/powerpoint/2010/main" val="2299620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33388"/>
            <a:ext cx="8837613" cy="599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1737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33608872"/>
              </p:ext>
            </p:extLst>
          </p:nvPr>
        </p:nvGraphicFramePr>
        <p:xfrm>
          <a:off x="265327" y="2348880"/>
          <a:ext cx="8424936" cy="2219960"/>
        </p:xfrm>
        <a:graphic>
          <a:graphicData uri="http://schemas.openxmlformats.org/drawingml/2006/table">
            <a:tbl>
              <a:tblPr firstRow="1" bandRow="1">
                <a:tableStyleId>{5C22544A-7EE6-4342-B048-85BDC9FD1C3A}</a:tableStyleId>
              </a:tblPr>
              <a:tblGrid>
                <a:gridCol w="1296144"/>
                <a:gridCol w="1152128"/>
                <a:gridCol w="4032448"/>
                <a:gridCol w="1944216"/>
              </a:tblGrid>
              <a:tr h="370840">
                <a:tc>
                  <a:txBody>
                    <a:bodyPr/>
                    <a:lstStyle/>
                    <a:p>
                      <a:r>
                        <a:rPr lang="en-GB" dirty="0" smtClean="0"/>
                        <a:t>Start run</a:t>
                      </a:r>
                      <a:endParaRPr lang="en-GB" dirty="0"/>
                    </a:p>
                  </a:txBody>
                  <a:tcPr/>
                </a:tc>
                <a:tc>
                  <a:txBody>
                    <a:bodyPr/>
                    <a:lstStyle/>
                    <a:p>
                      <a:r>
                        <a:rPr lang="en-GB" dirty="0" smtClean="0"/>
                        <a:t>End run</a:t>
                      </a:r>
                      <a:endParaRPr lang="en-GB" dirty="0"/>
                    </a:p>
                  </a:txBody>
                  <a:tcPr/>
                </a:tc>
                <a:tc>
                  <a:txBody>
                    <a:bodyPr/>
                    <a:lstStyle/>
                    <a:p>
                      <a:r>
                        <a:rPr lang="en-GB" dirty="0" smtClean="0"/>
                        <a:t>Sample</a:t>
                      </a:r>
                      <a:endParaRPr lang="en-GB" dirty="0"/>
                    </a:p>
                  </a:txBody>
                  <a:tcPr/>
                </a:tc>
                <a:tc>
                  <a:txBody>
                    <a:bodyPr/>
                    <a:lstStyle/>
                    <a:p>
                      <a:r>
                        <a:rPr lang="en-GB" dirty="0" smtClean="0"/>
                        <a:t>Charge</a:t>
                      </a:r>
                      <a:endParaRPr lang="en-GB" dirty="0"/>
                    </a:p>
                  </a:txBody>
                  <a:tcPr/>
                </a:tc>
              </a:tr>
              <a:tr h="349240">
                <a:tc>
                  <a:txBody>
                    <a:bodyPr/>
                    <a:lstStyle/>
                    <a:p>
                      <a:r>
                        <a:rPr lang="en-GB" dirty="0" smtClean="0"/>
                        <a:t>17566</a:t>
                      </a:r>
                      <a:endParaRPr lang="en-GB" dirty="0"/>
                    </a:p>
                  </a:txBody>
                  <a:tcPr/>
                </a:tc>
                <a:tc>
                  <a:txBody>
                    <a:bodyPr/>
                    <a:lstStyle/>
                    <a:p>
                      <a:r>
                        <a:rPr lang="en-GB" dirty="0" smtClean="0"/>
                        <a:t>17589</a:t>
                      </a:r>
                      <a:endParaRPr lang="en-GB" dirty="0"/>
                    </a:p>
                  </a:txBody>
                  <a:tcPr/>
                </a:tc>
                <a:tc>
                  <a:txBody>
                    <a:bodyPr/>
                    <a:lstStyle/>
                    <a:p>
                      <a:r>
                        <a:rPr lang="en-GB" dirty="0" smtClean="0"/>
                        <a:t>Empty tank</a:t>
                      </a:r>
                      <a:r>
                        <a:rPr lang="en-GB" baseline="0" dirty="0" smtClean="0"/>
                        <a:t> </a:t>
                      </a:r>
                      <a:r>
                        <a:rPr lang="en-GB" dirty="0" smtClean="0"/>
                        <a:t>in</a:t>
                      </a:r>
                      <a:r>
                        <a:rPr lang="en-GB" baseline="0" dirty="0" smtClean="0"/>
                        <a:t> air</a:t>
                      </a:r>
                      <a:endParaRPr lang="en-GB" dirty="0"/>
                    </a:p>
                  </a:txBody>
                  <a:tcPr/>
                </a:tc>
                <a:tc>
                  <a:txBody>
                    <a:bodyPr/>
                    <a:lstStyle/>
                    <a:p>
                      <a:r>
                        <a:rPr lang="en-GB" dirty="0" smtClean="0"/>
                        <a:t>24x90</a:t>
                      </a:r>
                      <a:endParaRPr lang="en-GB" dirty="0"/>
                    </a:p>
                  </a:txBody>
                  <a:tcPr/>
                </a:tc>
              </a:tr>
              <a:tr h="370840">
                <a:tc>
                  <a:txBody>
                    <a:bodyPr/>
                    <a:lstStyle/>
                    <a:p>
                      <a:r>
                        <a:rPr lang="en-GB" dirty="0" smtClean="0"/>
                        <a:t>17590</a:t>
                      </a:r>
                      <a:endParaRPr lang="en-GB" dirty="0"/>
                    </a:p>
                  </a:txBody>
                  <a:tcPr/>
                </a:tc>
                <a:tc>
                  <a:txBody>
                    <a:bodyPr/>
                    <a:lstStyle/>
                    <a:p>
                      <a:r>
                        <a:rPr lang="en-GB" dirty="0" smtClean="0"/>
                        <a:t>17620</a:t>
                      </a:r>
                      <a:endParaRPr lang="en-GB" dirty="0"/>
                    </a:p>
                  </a:txBody>
                  <a:tcPr/>
                </a:tc>
                <a:tc>
                  <a:txBody>
                    <a:bodyPr/>
                    <a:lstStyle/>
                    <a:p>
                      <a:r>
                        <a:rPr lang="en-GB" dirty="0" smtClean="0"/>
                        <a:t>Empty tank in vacuum</a:t>
                      </a:r>
                      <a:endParaRPr lang="en-GB" dirty="0"/>
                    </a:p>
                  </a:txBody>
                  <a:tcPr/>
                </a:tc>
                <a:tc>
                  <a:txBody>
                    <a:bodyPr/>
                    <a:lstStyle/>
                    <a:p>
                      <a:r>
                        <a:rPr lang="en-GB" dirty="0" smtClean="0"/>
                        <a:t>31x90</a:t>
                      </a:r>
                      <a:endParaRPr lang="en-GB" dirty="0"/>
                    </a:p>
                  </a:txBody>
                  <a:tcPr/>
                </a:tc>
              </a:tr>
              <a:tr h="370840">
                <a:tc>
                  <a:txBody>
                    <a:bodyPr/>
                    <a:lstStyle/>
                    <a:p>
                      <a:r>
                        <a:rPr lang="en-GB" dirty="0" smtClean="0"/>
                        <a:t>17622</a:t>
                      </a:r>
                      <a:endParaRPr lang="en-GB" dirty="0"/>
                    </a:p>
                  </a:txBody>
                  <a:tcPr/>
                </a:tc>
                <a:tc>
                  <a:txBody>
                    <a:bodyPr/>
                    <a:lstStyle/>
                    <a:p>
                      <a:r>
                        <a:rPr lang="en-GB" dirty="0" smtClean="0"/>
                        <a:t>17649</a:t>
                      </a:r>
                      <a:endParaRPr lang="en-GB" dirty="0"/>
                    </a:p>
                  </a:txBody>
                  <a:tcPr/>
                </a:tc>
                <a:tc>
                  <a:txBody>
                    <a:bodyPr/>
                    <a:lstStyle/>
                    <a:p>
                      <a:r>
                        <a:rPr lang="en-GB" dirty="0" smtClean="0"/>
                        <a:t>Empty chimney</a:t>
                      </a:r>
                      <a:r>
                        <a:rPr lang="en-GB" baseline="0" dirty="0" smtClean="0"/>
                        <a:t> in vacuum</a:t>
                      </a:r>
                      <a:endParaRPr lang="en-GB" dirty="0"/>
                    </a:p>
                  </a:txBody>
                  <a:tcPr/>
                </a:tc>
                <a:tc>
                  <a:txBody>
                    <a:bodyPr/>
                    <a:lstStyle/>
                    <a:p>
                      <a:r>
                        <a:rPr lang="en-GB" dirty="0" smtClean="0"/>
                        <a:t>28x90</a:t>
                      </a:r>
                      <a:endParaRPr lang="en-GB" dirty="0"/>
                    </a:p>
                  </a:txBody>
                  <a:tcPr/>
                </a:tc>
              </a:tr>
              <a:tr h="370840">
                <a:tc>
                  <a:txBody>
                    <a:bodyPr/>
                    <a:lstStyle/>
                    <a:p>
                      <a:r>
                        <a:rPr lang="en-GB" dirty="0" smtClean="0"/>
                        <a:t>17651</a:t>
                      </a:r>
                      <a:endParaRPr lang="en-GB" dirty="0"/>
                    </a:p>
                  </a:txBody>
                  <a:tcPr/>
                </a:tc>
                <a:tc>
                  <a:txBody>
                    <a:bodyPr/>
                    <a:lstStyle/>
                    <a:p>
                      <a:r>
                        <a:rPr lang="en-GB" dirty="0" smtClean="0"/>
                        <a:t>17678</a:t>
                      </a:r>
                      <a:endParaRPr lang="en-GB" dirty="0"/>
                    </a:p>
                  </a:txBody>
                  <a:tcPr/>
                </a:tc>
                <a:tc>
                  <a:txBody>
                    <a:bodyPr/>
                    <a:lstStyle/>
                    <a:p>
                      <a:r>
                        <a:rPr lang="en-GB" dirty="0" smtClean="0"/>
                        <a:t>Empty chimney</a:t>
                      </a:r>
                      <a:r>
                        <a:rPr lang="en-GB" baseline="0" dirty="0" smtClean="0"/>
                        <a:t> in extra vacuum</a:t>
                      </a:r>
                      <a:endParaRPr lang="en-GB" dirty="0"/>
                    </a:p>
                  </a:txBody>
                  <a:tcPr/>
                </a:tc>
                <a:tc>
                  <a:txBody>
                    <a:bodyPr/>
                    <a:lstStyle/>
                    <a:p>
                      <a:r>
                        <a:rPr lang="en-GB" dirty="0" smtClean="0"/>
                        <a:t>28x90</a:t>
                      </a:r>
                      <a:endParaRPr lang="en-GB" dirty="0"/>
                    </a:p>
                  </a:txBody>
                  <a:tcPr/>
                </a:tc>
              </a:tr>
              <a:tr h="370840">
                <a:tc>
                  <a:txBody>
                    <a:bodyPr/>
                    <a:lstStyle/>
                    <a:p>
                      <a:r>
                        <a:rPr lang="en-GB" dirty="0" smtClean="0"/>
                        <a:t>17791</a:t>
                      </a:r>
                      <a:endParaRPr lang="en-GB" dirty="0"/>
                    </a:p>
                  </a:txBody>
                  <a:tcPr/>
                </a:tc>
                <a:tc>
                  <a:txBody>
                    <a:bodyPr/>
                    <a:lstStyle/>
                    <a:p>
                      <a:r>
                        <a:rPr lang="en-GB" dirty="0" smtClean="0"/>
                        <a:t>17814</a:t>
                      </a:r>
                      <a:endParaRPr lang="en-GB" dirty="0"/>
                    </a:p>
                  </a:txBody>
                  <a:tcPr/>
                </a:tc>
                <a:tc>
                  <a:txBody>
                    <a:bodyPr/>
                    <a:lstStyle/>
                    <a:p>
                      <a:r>
                        <a:rPr lang="en-GB" dirty="0" smtClean="0"/>
                        <a:t>Empty stick</a:t>
                      </a:r>
                      <a:r>
                        <a:rPr lang="en-GB" baseline="0" dirty="0" smtClean="0"/>
                        <a:t> in extra vacuum</a:t>
                      </a:r>
                      <a:endParaRPr lang="en-GB" dirty="0"/>
                    </a:p>
                  </a:txBody>
                  <a:tcPr/>
                </a:tc>
                <a:tc>
                  <a:txBody>
                    <a:bodyPr/>
                    <a:lstStyle/>
                    <a:p>
                      <a:r>
                        <a:rPr lang="en-GB" dirty="0" smtClean="0"/>
                        <a:t>23x90</a:t>
                      </a:r>
                      <a:endParaRPr lang="en-GB" dirty="0"/>
                    </a:p>
                  </a:txBody>
                  <a:tcPr/>
                </a:tc>
              </a:tr>
            </a:tbl>
          </a:graphicData>
        </a:graphic>
      </p:graphicFrame>
      <p:sp>
        <p:nvSpPr>
          <p:cNvPr id="3" name="TextBox 2"/>
          <p:cNvSpPr txBox="1"/>
          <p:nvPr/>
        </p:nvSpPr>
        <p:spPr>
          <a:xfrm>
            <a:off x="265327" y="332656"/>
            <a:ext cx="8496944" cy="1569660"/>
          </a:xfrm>
          <a:prstGeom prst="rect">
            <a:avLst/>
          </a:prstGeom>
          <a:noFill/>
        </p:spPr>
        <p:txBody>
          <a:bodyPr wrap="square" rtlCol="0">
            <a:spAutoFit/>
          </a:bodyPr>
          <a:lstStyle/>
          <a:p>
            <a:pPr algn="ctr"/>
            <a:r>
              <a:rPr lang="en-GB" sz="2400" b="1" dirty="0" smtClean="0"/>
              <a:t>Background of the Instrument</a:t>
            </a:r>
          </a:p>
          <a:p>
            <a:endParaRPr lang="en-GB" dirty="0"/>
          </a:p>
          <a:p>
            <a:r>
              <a:rPr lang="en-GB" dirty="0" smtClean="0"/>
              <a:t>We built up the spectrometer, starting from the simple empty tank in air, adding vacuum, adding the chimney, adding a turbo pump for the incident path (going to ~10 </a:t>
            </a:r>
            <a:r>
              <a:rPr lang="en-GB" dirty="0" err="1" smtClean="0"/>
              <a:t>ubar</a:t>
            </a:r>
            <a:r>
              <a:rPr lang="en-GB" dirty="0" smtClean="0"/>
              <a:t> to ~ 1 </a:t>
            </a:r>
            <a:r>
              <a:rPr lang="en-GB" dirty="0" err="1" smtClean="0"/>
              <a:t>ubar</a:t>
            </a:r>
            <a:r>
              <a:rPr lang="en-GB" dirty="0" smtClean="0"/>
              <a:t>) and finally adding the stick with no sample attached.</a:t>
            </a:r>
            <a:endParaRPr lang="en-GB" dirty="0"/>
          </a:p>
        </p:txBody>
      </p:sp>
      <p:sp>
        <p:nvSpPr>
          <p:cNvPr id="4" name="TextBox 3"/>
          <p:cNvSpPr txBox="1"/>
          <p:nvPr/>
        </p:nvSpPr>
        <p:spPr>
          <a:xfrm>
            <a:off x="265327" y="4797152"/>
            <a:ext cx="8496944" cy="1200329"/>
          </a:xfrm>
          <a:prstGeom prst="rect">
            <a:avLst/>
          </a:prstGeom>
          <a:noFill/>
        </p:spPr>
        <p:txBody>
          <a:bodyPr wrap="square" rtlCol="0">
            <a:spAutoFit/>
          </a:bodyPr>
          <a:lstStyle/>
          <a:p>
            <a:r>
              <a:rPr lang="en-GB" dirty="0" smtClean="0"/>
              <a:t>There is a big difference in running the instrument in air against vacuum: Higher background of a factor of 2-4.</a:t>
            </a:r>
          </a:p>
          <a:p>
            <a:endParaRPr lang="en-GB" dirty="0"/>
          </a:p>
          <a:p>
            <a:r>
              <a:rPr lang="en-GB" dirty="0" smtClean="0"/>
              <a:t>In the other situations, equal background within the statistics.</a:t>
            </a:r>
          </a:p>
        </p:txBody>
      </p:sp>
    </p:spTree>
    <p:extLst>
      <p:ext uri="{BB962C8B-B14F-4D97-AF65-F5344CB8AC3E}">
        <p14:creationId xmlns:p14="http://schemas.microsoft.com/office/powerpoint/2010/main" val="1081855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44" y="332656"/>
            <a:ext cx="8932863" cy="597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2336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68" y="476672"/>
            <a:ext cx="8842745" cy="5819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037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8856984" cy="923330"/>
          </a:xfrm>
          <a:prstGeom prst="rect">
            <a:avLst/>
          </a:prstGeom>
          <a:noFill/>
        </p:spPr>
        <p:txBody>
          <a:bodyPr wrap="square" rtlCol="0">
            <a:spAutoFit/>
          </a:bodyPr>
          <a:lstStyle/>
          <a:p>
            <a:r>
              <a:rPr lang="en-GB" dirty="0" smtClean="0"/>
              <a:t>Position of the Bragg peaks for Lead</a:t>
            </a:r>
          </a:p>
          <a:p>
            <a:endParaRPr lang="en-GB" dirty="0"/>
          </a:p>
          <a:p>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104095152"/>
              </p:ext>
            </p:extLst>
          </p:nvPr>
        </p:nvGraphicFramePr>
        <p:xfrm>
          <a:off x="179512" y="1412776"/>
          <a:ext cx="8424936" cy="1478280"/>
        </p:xfrm>
        <a:graphic>
          <a:graphicData uri="http://schemas.openxmlformats.org/drawingml/2006/table">
            <a:tbl>
              <a:tblPr firstRow="1" bandRow="1">
                <a:tableStyleId>{5C22544A-7EE6-4342-B048-85BDC9FD1C3A}</a:tableStyleId>
              </a:tblPr>
              <a:tblGrid>
                <a:gridCol w="1296144"/>
                <a:gridCol w="1152128"/>
                <a:gridCol w="4032448"/>
                <a:gridCol w="1944216"/>
              </a:tblGrid>
              <a:tr h="370840">
                <a:tc>
                  <a:txBody>
                    <a:bodyPr/>
                    <a:lstStyle/>
                    <a:p>
                      <a:r>
                        <a:rPr lang="en-GB" dirty="0" smtClean="0"/>
                        <a:t>Start run</a:t>
                      </a:r>
                      <a:endParaRPr lang="en-GB" dirty="0"/>
                    </a:p>
                  </a:txBody>
                  <a:tcPr/>
                </a:tc>
                <a:tc>
                  <a:txBody>
                    <a:bodyPr/>
                    <a:lstStyle/>
                    <a:p>
                      <a:r>
                        <a:rPr lang="en-GB" dirty="0" smtClean="0"/>
                        <a:t>End run</a:t>
                      </a:r>
                      <a:endParaRPr lang="en-GB" dirty="0"/>
                    </a:p>
                  </a:txBody>
                  <a:tcPr/>
                </a:tc>
                <a:tc>
                  <a:txBody>
                    <a:bodyPr/>
                    <a:lstStyle/>
                    <a:p>
                      <a:r>
                        <a:rPr lang="en-GB" dirty="0" smtClean="0"/>
                        <a:t>Sample</a:t>
                      </a:r>
                      <a:endParaRPr lang="en-GB" dirty="0"/>
                    </a:p>
                  </a:txBody>
                  <a:tcPr/>
                </a:tc>
                <a:tc>
                  <a:txBody>
                    <a:bodyPr/>
                    <a:lstStyle/>
                    <a:p>
                      <a:r>
                        <a:rPr lang="en-GB" dirty="0" smtClean="0"/>
                        <a:t>When</a:t>
                      </a:r>
                      <a:endParaRPr lang="en-GB" dirty="0"/>
                    </a:p>
                  </a:txBody>
                  <a:tcPr/>
                </a:tc>
              </a:tr>
              <a:tr h="349240">
                <a:tc>
                  <a:txBody>
                    <a:bodyPr/>
                    <a:lstStyle/>
                    <a:p>
                      <a:r>
                        <a:rPr lang="en-GB" dirty="0" smtClean="0"/>
                        <a:t>17687</a:t>
                      </a:r>
                      <a:endParaRPr lang="en-GB" dirty="0"/>
                    </a:p>
                  </a:txBody>
                  <a:tcPr/>
                </a:tc>
                <a:tc>
                  <a:txBody>
                    <a:bodyPr/>
                    <a:lstStyle/>
                    <a:p>
                      <a:r>
                        <a:rPr lang="en-GB" dirty="0" smtClean="0"/>
                        <a:t>17712</a:t>
                      </a:r>
                      <a:endParaRPr lang="en-GB" dirty="0"/>
                    </a:p>
                  </a:txBody>
                  <a:tcPr/>
                </a:tc>
                <a:tc>
                  <a:txBody>
                    <a:bodyPr/>
                    <a:lstStyle/>
                    <a:p>
                      <a:r>
                        <a:rPr lang="en-GB" dirty="0" smtClean="0"/>
                        <a:t>Lead 2</a:t>
                      </a:r>
                      <a:r>
                        <a:rPr lang="en-GB" baseline="0" dirty="0" smtClean="0"/>
                        <a:t> mm</a:t>
                      </a:r>
                      <a:endParaRPr lang="en-GB" dirty="0"/>
                    </a:p>
                  </a:txBody>
                  <a:tcPr/>
                </a:tc>
                <a:tc>
                  <a:txBody>
                    <a:bodyPr/>
                    <a:lstStyle/>
                    <a:p>
                      <a:r>
                        <a:rPr lang="en-GB" dirty="0" smtClean="0"/>
                        <a:t>March 2015</a:t>
                      </a:r>
                      <a:endParaRPr lang="en-GB" dirty="0"/>
                    </a:p>
                  </a:txBody>
                  <a:tcPr/>
                </a:tc>
              </a:tr>
              <a:tr h="370840">
                <a:tc>
                  <a:txBody>
                    <a:bodyPr/>
                    <a:lstStyle/>
                    <a:p>
                      <a:r>
                        <a:rPr lang="en-GB" dirty="0" smtClean="0"/>
                        <a:t>17083</a:t>
                      </a:r>
                      <a:endParaRPr lang="en-GB" dirty="0"/>
                    </a:p>
                  </a:txBody>
                  <a:tcPr/>
                </a:tc>
                <a:tc>
                  <a:txBody>
                    <a:bodyPr/>
                    <a:lstStyle/>
                    <a:p>
                      <a:r>
                        <a:rPr lang="en-GB" dirty="0" smtClean="0"/>
                        <a:t>17084</a:t>
                      </a:r>
                      <a:endParaRPr lang="en-GB" dirty="0"/>
                    </a:p>
                  </a:txBody>
                  <a:tcPr/>
                </a:tc>
                <a:tc>
                  <a:txBody>
                    <a:bodyPr/>
                    <a:lstStyle/>
                    <a:p>
                      <a:r>
                        <a:rPr lang="en-GB" dirty="0" smtClean="0"/>
                        <a:t>Lead 2</a:t>
                      </a:r>
                      <a:r>
                        <a:rPr lang="en-GB" baseline="0" dirty="0" smtClean="0"/>
                        <a:t> mm by Seal</a:t>
                      </a:r>
                      <a:endParaRPr lang="en-GB" dirty="0"/>
                    </a:p>
                  </a:txBody>
                  <a:tcPr/>
                </a:tc>
                <a:tc>
                  <a:txBody>
                    <a:bodyPr/>
                    <a:lstStyle/>
                    <a:p>
                      <a:r>
                        <a:rPr lang="en-GB" dirty="0" smtClean="0"/>
                        <a:t>April 2014</a:t>
                      </a:r>
                      <a:endParaRPr lang="en-GB" dirty="0"/>
                    </a:p>
                  </a:txBody>
                  <a:tcPr/>
                </a:tc>
              </a:tr>
              <a:tr h="370840">
                <a:tc>
                  <a:txBody>
                    <a:bodyPr/>
                    <a:lstStyle/>
                    <a:p>
                      <a:r>
                        <a:rPr lang="en-GB" dirty="0" smtClean="0"/>
                        <a:t>15221</a:t>
                      </a:r>
                      <a:endParaRPr lang="en-GB" dirty="0"/>
                    </a:p>
                  </a:txBody>
                  <a:tcPr/>
                </a:tc>
                <a:tc>
                  <a:txBody>
                    <a:bodyPr/>
                    <a:lstStyle/>
                    <a:p>
                      <a:r>
                        <a:rPr lang="en-GB" dirty="0" smtClean="0"/>
                        <a:t>15223</a:t>
                      </a:r>
                      <a:endParaRPr lang="en-GB" dirty="0"/>
                    </a:p>
                  </a:txBody>
                  <a:tcPr/>
                </a:tc>
                <a:tc>
                  <a:txBody>
                    <a:bodyPr/>
                    <a:lstStyle/>
                    <a:p>
                      <a:r>
                        <a:rPr lang="en-GB" dirty="0" smtClean="0"/>
                        <a:t>Lead 2</a:t>
                      </a:r>
                      <a:r>
                        <a:rPr lang="en-GB" baseline="0" dirty="0" smtClean="0"/>
                        <a:t> mm by M. Adams</a:t>
                      </a:r>
                      <a:endParaRPr lang="en-GB" dirty="0"/>
                    </a:p>
                  </a:txBody>
                  <a:tcPr/>
                </a:tc>
                <a:tc>
                  <a:txBody>
                    <a:bodyPr/>
                    <a:lstStyle/>
                    <a:p>
                      <a:r>
                        <a:rPr lang="en-GB" dirty="0" smtClean="0"/>
                        <a:t>April 2011</a:t>
                      </a:r>
                      <a:endParaRPr lang="en-GB" dirty="0"/>
                    </a:p>
                  </a:txBody>
                  <a:tcPr/>
                </a:tc>
              </a:tr>
            </a:tbl>
          </a:graphicData>
        </a:graphic>
      </p:graphicFrame>
      <p:sp>
        <p:nvSpPr>
          <p:cNvPr id="4" name="TextBox 3"/>
          <p:cNvSpPr txBox="1"/>
          <p:nvPr/>
        </p:nvSpPr>
        <p:spPr>
          <a:xfrm>
            <a:off x="539552" y="3645024"/>
            <a:ext cx="8064896" cy="1754326"/>
          </a:xfrm>
          <a:prstGeom prst="rect">
            <a:avLst/>
          </a:prstGeom>
          <a:noFill/>
        </p:spPr>
        <p:txBody>
          <a:bodyPr wrap="square" rtlCol="0">
            <a:spAutoFit/>
          </a:bodyPr>
          <a:lstStyle/>
          <a:p>
            <a:r>
              <a:rPr lang="en-GB" dirty="0" smtClean="0"/>
              <a:t>While the position of the Bragg peaks in backscattering seem to m</a:t>
            </a:r>
            <a:r>
              <a:rPr lang="en-GB" dirty="0"/>
              <a:t>a</a:t>
            </a:r>
            <a:r>
              <a:rPr lang="en-GB" dirty="0" smtClean="0"/>
              <a:t>tch those obtained in the past, there should be some issues for those in forward scattering. In this case, the displacement of the Cadmium foil in front of each detector (principally those facing downwards) could be responsible for a mismatch of the peaks.</a:t>
            </a:r>
          </a:p>
          <a:p>
            <a:endParaRPr lang="en-GB" dirty="0"/>
          </a:p>
          <a:p>
            <a:r>
              <a:rPr lang="en-GB" dirty="0" smtClean="0">
                <a:solidFill>
                  <a:srgbClr val="FF0000"/>
                </a:solidFill>
              </a:rPr>
              <a:t>I still have to check this!</a:t>
            </a:r>
            <a:endParaRPr lang="en-GB" dirty="0">
              <a:solidFill>
                <a:srgbClr val="FF0000"/>
              </a:solidFill>
            </a:endParaRPr>
          </a:p>
        </p:txBody>
      </p:sp>
    </p:spTree>
    <p:extLst>
      <p:ext uri="{BB962C8B-B14F-4D97-AF65-F5344CB8AC3E}">
        <p14:creationId xmlns:p14="http://schemas.microsoft.com/office/powerpoint/2010/main" val="1203907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271463"/>
            <a:ext cx="8647113" cy="631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7239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32656"/>
            <a:ext cx="8064896" cy="461665"/>
          </a:xfrm>
          <a:prstGeom prst="rect">
            <a:avLst/>
          </a:prstGeom>
          <a:noFill/>
        </p:spPr>
        <p:txBody>
          <a:bodyPr wrap="square" rtlCol="0">
            <a:spAutoFit/>
          </a:bodyPr>
          <a:lstStyle/>
          <a:p>
            <a:pPr algn="ctr"/>
            <a:r>
              <a:rPr lang="en-GB" sz="2400" b="1" dirty="0" smtClean="0"/>
              <a:t>Effect of the displacement of a sample on the incident path</a:t>
            </a:r>
            <a:endParaRPr lang="en-GB" sz="2400" b="1" dirty="0"/>
          </a:p>
        </p:txBody>
      </p:sp>
      <p:graphicFrame>
        <p:nvGraphicFramePr>
          <p:cNvPr id="3" name="Table 2"/>
          <p:cNvGraphicFramePr>
            <a:graphicFrameLocks noGrp="1"/>
          </p:cNvGraphicFramePr>
          <p:nvPr>
            <p:extLst>
              <p:ext uri="{D42A27DB-BD31-4B8C-83A1-F6EECF244321}">
                <p14:modId xmlns:p14="http://schemas.microsoft.com/office/powerpoint/2010/main" val="3854750207"/>
              </p:ext>
            </p:extLst>
          </p:nvPr>
        </p:nvGraphicFramePr>
        <p:xfrm>
          <a:off x="251520" y="1484784"/>
          <a:ext cx="6480720" cy="1478280"/>
        </p:xfrm>
        <a:graphic>
          <a:graphicData uri="http://schemas.openxmlformats.org/drawingml/2006/table">
            <a:tbl>
              <a:tblPr firstRow="1" bandRow="1">
                <a:tableStyleId>{5C22544A-7EE6-4342-B048-85BDC9FD1C3A}</a:tableStyleId>
              </a:tblPr>
              <a:tblGrid>
                <a:gridCol w="1296144"/>
                <a:gridCol w="1152128"/>
                <a:gridCol w="4032448"/>
              </a:tblGrid>
              <a:tr h="370840">
                <a:tc>
                  <a:txBody>
                    <a:bodyPr/>
                    <a:lstStyle/>
                    <a:p>
                      <a:r>
                        <a:rPr lang="en-GB" dirty="0" smtClean="0"/>
                        <a:t>Start run</a:t>
                      </a:r>
                      <a:endParaRPr lang="en-GB" dirty="0"/>
                    </a:p>
                  </a:txBody>
                  <a:tcPr/>
                </a:tc>
                <a:tc>
                  <a:txBody>
                    <a:bodyPr/>
                    <a:lstStyle/>
                    <a:p>
                      <a:r>
                        <a:rPr lang="en-GB" dirty="0" smtClean="0"/>
                        <a:t>End run</a:t>
                      </a:r>
                      <a:endParaRPr lang="en-GB" dirty="0"/>
                    </a:p>
                  </a:txBody>
                  <a:tcPr/>
                </a:tc>
                <a:tc>
                  <a:txBody>
                    <a:bodyPr/>
                    <a:lstStyle/>
                    <a:p>
                      <a:r>
                        <a:rPr lang="en-GB" dirty="0" smtClean="0"/>
                        <a:t>Sample</a:t>
                      </a:r>
                      <a:endParaRPr lang="en-GB" dirty="0"/>
                    </a:p>
                  </a:txBody>
                  <a:tcPr/>
                </a:tc>
              </a:tr>
              <a:tr h="349240">
                <a:tc>
                  <a:txBody>
                    <a:bodyPr/>
                    <a:lstStyle/>
                    <a:p>
                      <a:r>
                        <a:rPr lang="en-GB" dirty="0" smtClean="0"/>
                        <a:t>17780</a:t>
                      </a:r>
                      <a:endParaRPr lang="en-GB" dirty="0"/>
                    </a:p>
                  </a:txBody>
                  <a:tcPr/>
                </a:tc>
                <a:tc>
                  <a:txBody>
                    <a:bodyPr/>
                    <a:lstStyle/>
                    <a:p>
                      <a:r>
                        <a:rPr lang="en-GB" dirty="0" smtClean="0"/>
                        <a:t>17784</a:t>
                      </a:r>
                      <a:endParaRPr lang="en-GB" dirty="0"/>
                    </a:p>
                  </a:txBody>
                  <a:tcPr/>
                </a:tc>
                <a:tc>
                  <a:txBody>
                    <a:bodyPr/>
                    <a:lstStyle/>
                    <a:p>
                      <a:r>
                        <a:rPr lang="en-GB" dirty="0" smtClean="0"/>
                        <a:t>Centred Sn 0.5 mm</a:t>
                      </a:r>
                      <a:endParaRPr lang="en-GB" dirty="0"/>
                    </a:p>
                  </a:txBody>
                  <a:tcPr/>
                </a:tc>
              </a:tr>
              <a:tr h="370840">
                <a:tc>
                  <a:txBody>
                    <a:bodyPr/>
                    <a:lstStyle/>
                    <a:p>
                      <a:r>
                        <a:rPr lang="en-GB" dirty="0" smtClean="0"/>
                        <a:t>17815</a:t>
                      </a:r>
                      <a:endParaRPr lang="en-GB" dirty="0"/>
                    </a:p>
                  </a:txBody>
                  <a:tcPr/>
                </a:tc>
                <a:tc>
                  <a:txBody>
                    <a:bodyPr/>
                    <a:lstStyle/>
                    <a:p>
                      <a:r>
                        <a:rPr lang="en-GB" dirty="0" smtClean="0"/>
                        <a:t>17819</a:t>
                      </a:r>
                      <a:endParaRPr lang="en-GB" dirty="0"/>
                    </a:p>
                  </a:txBody>
                  <a:tcPr/>
                </a:tc>
                <a:tc>
                  <a:txBody>
                    <a:bodyPr/>
                    <a:lstStyle/>
                    <a:p>
                      <a:r>
                        <a:rPr lang="en-GB" dirty="0" smtClean="0"/>
                        <a:t>Displaced 0.85 cm upstream</a:t>
                      </a:r>
                      <a:endParaRPr lang="en-GB" dirty="0"/>
                    </a:p>
                  </a:txBody>
                  <a:tcPr/>
                </a:tc>
              </a:tr>
              <a:tr h="370840">
                <a:tc>
                  <a:txBody>
                    <a:bodyPr/>
                    <a:lstStyle/>
                    <a:p>
                      <a:r>
                        <a:rPr lang="en-GB" dirty="0" smtClean="0"/>
                        <a:t>17820</a:t>
                      </a:r>
                      <a:endParaRPr lang="en-GB" dirty="0"/>
                    </a:p>
                  </a:txBody>
                  <a:tcPr/>
                </a:tc>
                <a:tc>
                  <a:txBody>
                    <a:bodyPr/>
                    <a:lstStyle/>
                    <a:p>
                      <a:r>
                        <a:rPr lang="en-GB" dirty="0" smtClean="0"/>
                        <a:t>17823</a:t>
                      </a:r>
                      <a:endParaRPr lang="en-GB" dirty="0"/>
                    </a:p>
                  </a:txBody>
                  <a:tcPr/>
                </a:tc>
                <a:tc>
                  <a:txBody>
                    <a:bodyPr/>
                    <a:lstStyle/>
                    <a:p>
                      <a:r>
                        <a:rPr lang="en-GB" dirty="0" smtClean="0"/>
                        <a:t>Displaced 0.85 cm</a:t>
                      </a:r>
                      <a:r>
                        <a:rPr lang="en-GB" baseline="0" dirty="0" smtClean="0"/>
                        <a:t> downstream</a:t>
                      </a:r>
                      <a:endParaRPr lang="en-GB" dirty="0"/>
                    </a:p>
                  </a:txBody>
                  <a:tcPr/>
                </a:tc>
              </a:tr>
            </a:tbl>
          </a:graphicData>
        </a:graphic>
      </p:graphicFrame>
      <p:sp>
        <p:nvSpPr>
          <p:cNvPr id="4" name="TextBox 3"/>
          <p:cNvSpPr txBox="1"/>
          <p:nvPr/>
        </p:nvSpPr>
        <p:spPr>
          <a:xfrm>
            <a:off x="611560" y="3717032"/>
            <a:ext cx="7848872" cy="646331"/>
          </a:xfrm>
          <a:prstGeom prst="rect">
            <a:avLst/>
          </a:prstGeom>
          <a:noFill/>
        </p:spPr>
        <p:txBody>
          <a:bodyPr wrap="square" rtlCol="0">
            <a:spAutoFit/>
          </a:bodyPr>
          <a:lstStyle/>
          <a:p>
            <a:r>
              <a:rPr lang="en-GB" dirty="0" smtClean="0"/>
              <a:t>I see no appreciable difference for the position of  the tin resonances. Any difference is hidden in the 0.5 us binning for the </a:t>
            </a:r>
            <a:r>
              <a:rPr lang="en-GB" dirty="0" err="1" smtClean="0"/>
              <a:t>t.o.f</a:t>
            </a:r>
            <a:r>
              <a:rPr lang="en-GB" dirty="0" smtClean="0"/>
              <a:t>. data.</a:t>
            </a:r>
            <a:endParaRPr lang="en-GB" dirty="0"/>
          </a:p>
        </p:txBody>
      </p:sp>
    </p:spTree>
    <p:extLst>
      <p:ext uri="{BB962C8B-B14F-4D97-AF65-F5344CB8AC3E}">
        <p14:creationId xmlns:p14="http://schemas.microsoft.com/office/powerpoint/2010/main" val="1257892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2516"/>
            <a:ext cx="8496943" cy="6405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2296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32656"/>
            <a:ext cx="8064896" cy="830997"/>
          </a:xfrm>
          <a:prstGeom prst="rect">
            <a:avLst/>
          </a:prstGeom>
          <a:noFill/>
        </p:spPr>
        <p:txBody>
          <a:bodyPr wrap="square" rtlCol="0">
            <a:spAutoFit/>
          </a:bodyPr>
          <a:lstStyle/>
          <a:p>
            <a:pPr algn="ctr"/>
            <a:r>
              <a:rPr lang="en-GB" sz="2400" b="1" dirty="0" smtClean="0"/>
              <a:t>Effect of the displacement of a sample on the recoiling position</a:t>
            </a:r>
            <a:endParaRPr lang="en-GB" sz="2400" b="1" dirty="0"/>
          </a:p>
        </p:txBody>
      </p:sp>
      <p:graphicFrame>
        <p:nvGraphicFramePr>
          <p:cNvPr id="3" name="Table 2"/>
          <p:cNvGraphicFramePr>
            <a:graphicFrameLocks noGrp="1"/>
          </p:cNvGraphicFramePr>
          <p:nvPr>
            <p:extLst>
              <p:ext uri="{D42A27DB-BD31-4B8C-83A1-F6EECF244321}">
                <p14:modId xmlns:p14="http://schemas.microsoft.com/office/powerpoint/2010/main" val="3937826197"/>
              </p:ext>
            </p:extLst>
          </p:nvPr>
        </p:nvGraphicFramePr>
        <p:xfrm>
          <a:off x="251520" y="1484784"/>
          <a:ext cx="6480720" cy="1478280"/>
        </p:xfrm>
        <a:graphic>
          <a:graphicData uri="http://schemas.openxmlformats.org/drawingml/2006/table">
            <a:tbl>
              <a:tblPr firstRow="1" bandRow="1">
                <a:tableStyleId>{5C22544A-7EE6-4342-B048-85BDC9FD1C3A}</a:tableStyleId>
              </a:tblPr>
              <a:tblGrid>
                <a:gridCol w="1296144"/>
                <a:gridCol w="1152128"/>
                <a:gridCol w="4032448"/>
              </a:tblGrid>
              <a:tr h="370840">
                <a:tc>
                  <a:txBody>
                    <a:bodyPr/>
                    <a:lstStyle/>
                    <a:p>
                      <a:r>
                        <a:rPr lang="en-GB" dirty="0" smtClean="0"/>
                        <a:t>Start run</a:t>
                      </a:r>
                      <a:endParaRPr lang="en-GB" dirty="0"/>
                    </a:p>
                  </a:txBody>
                  <a:tcPr/>
                </a:tc>
                <a:tc>
                  <a:txBody>
                    <a:bodyPr/>
                    <a:lstStyle/>
                    <a:p>
                      <a:r>
                        <a:rPr lang="en-GB" dirty="0" smtClean="0"/>
                        <a:t>End run</a:t>
                      </a:r>
                      <a:endParaRPr lang="en-GB" dirty="0"/>
                    </a:p>
                  </a:txBody>
                  <a:tcPr/>
                </a:tc>
                <a:tc>
                  <a:txBody>
                    <a:bodyPr/>
                    <a:lstStyle/>
                    <a:p>
                      <a:r>
                        <a:rPr lang="en-GB" dirty="0" smtClean="0"/>
                        <a:t>Sample</a:t>
                      </a:r>
                      <a:endParaRPr lang="en-GB" dirty="0"/>
                    </a:p>
                  </a:txBody>
                  <a:tcPr/>
                </a:tc>
              </a:tr>
              <a:tr h="349240">
                <a:tc>
                  <a:txBody>
                    <a:bodyPr/>
                    <a:lstStyle/>
                    <a:p>
                      <a:r>
                        <a:rPr lang="en-GB" dirty="0" smtClean="0"/>
                        <a:t>17713</a:t>
                      </a:r>
                      <a:endParaRPr lang="en-GB" dirty="0"/>
                    </a:p>
                  </a:txBody>
                  <a:tcPr/>
                </a:tc>
                <a:tc>
                  <a:txBody>
                    <a:bodyPr/>
                    <a:lstStyle/>
                    <a:p>
                      <a:r>
                        <a:rPr lang="en-GB" dirty="0" smtClean="0"/>
                        <a:t>17779</a:t>
                      </a:r>
                      <a:endParaRPr lang="en-GB" dirty="0"/>
                    </a:p>
                  </a:txBody>
                  <a:tcPr/>
                </a:tc>
                <a:tc>
                  <a:txBody>
                    <a:bodyPr/>
                    <a:lstStyle/>
                    <a:p>
                      <a:r>
                        <a:rPr lang="en-GB" dirty="0" smtClean="0"/>
                        <a:t>Centred PE 0.25 mm</a:t>
                      </a:r>
                      <a:endParaRPr lang="en-GB" dirty="0"/>
                    </a:p>
                  </a:txBody>
                  <a:tcPr/>
                </a:tc>
              </a:tr>
              <a:tr h="370840">
                <a:tc>
                  <a:txBody>
                    <a:bodyPr/>
                    <a:lstStyle/>
                    <a:p>
                      <a:r>
                        <a:rPr lang="en-GB" dirty="0" smtClean="0"/>
                        <a:t>17825</a:t>
                      </a:r>
                      <a:endParaRPr lang="en-GB" dirty="0"/>
                    </a:p>
                  </a:txBody>
                  <a:tcPr/>
                </a:tc>
                <a:tc>
                  <a:txBody>
                    <a:bodyPr/>
                    <a:lstStyle/>
                    <a:p>
                      <a:r>
                        <a:rPr lang="en-GB" dirty="0" smtClean="0"/>
                        <a:t>17848</a:t>
                      </a:r>
                      <a:endParaRPr lang="en-GB" dirty="0"/>
                    </a:p>
                  </a:txBody>
                  <a:tcPr/>
                </a:tc>
                <a:tc>
                  <a:txBody>
                    <a:bodyPr/>
                    <a:lstStyle/>
                    <a:p>
                      <a:r>
                        <a:rPr lang="en-GB" dirty="0" smtClean="0"/>
                        <a:t>Displaced 0.85 cm upstream</a:t>
                      </a:r>
                      <a:endParaRPr lang="en-GB" dirty="0"/>
                    </a:p>
                  </a:txBody>
                  <a:tcPr/>
                </a:tc>
              </a:tr>
              <a:tr h="370840">
                <a:tc>
                  <a:txBody>
                    <a:bodyPr/>
                    <a:lstStyle/>
                    <a:p>
                      <a:r>
                        <a:rPr lang="en-GB" dirty="0" smtClean="0"/>
                        <a:t>17849</a:t>
                      </a:r>
                      <a:endParaRPr lang="en-GB" dirty="0"/>
                    </a:p>
                  </a:txBody>
                  <a:tcPr/>
                </a:tc>
                <a:tc>
                  <a:txBody>
                    <a:bodyPr/>
                    <a:lstStyle/>
                    <a:p>
                      <a:r>
                        <a:rPr lang="en-GB" dirty="0" smtClean="0"/>
                        <a:t>17862</a:t>
                      </a:r>
                      <a:endParaRPr lang="en-GB" dirty="0"/>
                    </a:p>
                  </a:txBody>
                  <a:tcPr/>
                </a:tc>
                <a:tc>
                  <a:txBody>
                    <a:bodyPr/>
                    <a:lstStyle/>
                    <a:p>
                      <a:r>
                        <a:rPr lang="en-GB" dirty="0" smtClean="0"/>
                        <a:t>Displaced 0.85 cm</a:t>
                      </a:r>
                      <a:r>
                        <a:rPr lang="en-GB" baseline="0" dirty="0" smtClean="0"/>
                        <a:t> downstream</a:t>
                      </a:r>
                      <a:endParaRPr lang="en-GB" dirty="0"/>
                    </a:p>
                  </a:txBody>
                  <a:tcPr/>
                </a:tc>
              </a:tr>
            </a:tbl>
          </a:graphicData>
        </a:graphic>
      </p:graphicFrame>
      <p:sp>
        <p:nvSpPr>
          <p:cNvPr id="4" name="TextBox 3"/>
          <p:cNvSpPr txBox="1"/>
          <p:nvPr/>
        </p:nvSpPr>
        <p:spPr>
          <a:xfrm>
            <a:off x="315637" y="3144914"/>
            <a:ext cx="8352928" cy="3416320"/>
          </a:xfrm>
          <a:prstGeom prst="rect">
            <a:avLst/>
          </a:prstGeom>
          <a:noFill/>
        </p:spPr>
        <p:txBody>
          <a:bodyPr wrap="square" rtlCol="0">
            <a:spAutoFit/>
          </a:bodyPr>
          <a:lstStyle/>
          <a:p>
            <a:r>
              <a:rPr lang="en-GB" dirty="0" smtClean="0"/>
              <a:t>The position of the recoil peak for H in PE is sensitive to a displacement of about 1 cm.</a:t>
            </a:r>
          </a:p>
          <a:p>
            <a:endParaRPr lang="en-GB" dirty="0"/>
          </a:p>
          <a:p>
            <a:r>
              <a:rPr lang="en-GB" dirty="0" smtClean="0"/>
              <a:t>The two NCP for the PE sample upstream or downstream appear moved on the left or on the right against a well-centred sample.</a:t>
            </a:r>
          </a:p>
          <a:p>
            <a:endParaRPr lang="en-GB" dirty="0"/>
          </a:p>
          <a:p>
            <a:r>
              <a:rPr lang="en-GB" dirty="0" smtClean="0"/>
              <a:t>I think that for a large sample, when the multiple scattering is corrected and the principle of superposition of effects can be invoked, a NCP could appear broadened due to the different responses from the first layers against the last layers composing it.</a:t>
            </a:r>
          </a:p>
          <a:p>
            <a:endParaRPr lang="en-GB" dirty="0"/>
          </a:p>
          <a:p>
            <a:r>
              <a:rPr lang="en-GB" dirty="0" smtClean="0"/>
              <a:t>By the way, if this is applied to the elements composing air for a large volume around the sample position, it is possible to explain the broaden peak in the first figures of this document, for t~370 us.</a:t>
            </a:r>
            <a:endParaRPr lang="en-GB" dirty="0"/>
          </a:p>
        </p:txBody>
      </p:sp>
    </p:spTree>
    <p:extLst>
      <p:ext uri="{BB962C8B-B14F-4D97-AF65-F5344CB8AC3E}">
        <p14:creationId xmlns:p14="http://schemas.microsoft.com/office/powerpoint/2010/main" val="168520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470</Words>
  <Application>Microsoft Office PowerPoint</Application>
  <PresentationFormat>On-screen Show (4:3)</PresentationFormat>
  <Paragraphs>86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Assessment of VESUVIO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STFC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ktc05071</dc:creator>
  <cp:lastModifiedBy>ktc05071</cp:lastModifiedBy>
  <cp:revision>9</cp:revision>
  <dcterms:created xsi:type="dcterms:W3CDTF">2015-03-26T14:18:46Z</dcterms:created>
  <dcterms:modified xsi:type="dcterms:W3CDTF">2015-03-26T17:32:15Z</dcterms:modified>
</cp:coreProperties>
</file>