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76" r:id="rId3"/>
    <p:sldId id="280" r:id="rId4"/>
    <p:sldId id="283" r:id="rId5"/>
    <p:sldId id="279" r:id="rId6"/>
    <p:sldId id="278" r:id="rId7"/>
    <p:sldId id="282" r:id="rId8"/>
    <p:sldId id="281" r:id="rId9"/>
    <p:sldId id="285" r:id="rId10"/>
    <p:sldId id="277" r:id="rId11"/>
    <p:sldId id="28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45" autoAdjust="0"/>
  </p:normalViewPr>
  <p:slideViewPr>
    <p:cSldViewPr>
      <p:cViewPr>
        <p:scale>
          <a:sx n="110" d="100"/>
          <a:sy n="110" d="100"/>
        </p:scale>
        <p:origin x="164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0DD5-C4E8-4EE4-9936-F4344C2EA88E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CF5C-7C28-4E6C-80B1-7089E050B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577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0DD5-C4E8-4EE4-9936-F4344C2EA88E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CF5C-7C28-4E6C-80B1-7089E050B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64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0DD5-C4E8-4EE4-9936-F4344C2EA88E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CF5C-7C28-4E6C-80B1-7089E050B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892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0DD5-C4E8-4EE4-9936-F4344C2EA88E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CF5C-7C28-4E6C-80B1-7089E050B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03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0DD5-C4E8-4EE4-9936-F4344C2EA88E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CF5C-7C28-4E6C-80B1-7089E050B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936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0DD5-C4E8-4EE4-9936-F4344C2EA88E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CF5C-7C28-4E6C-80B1-7089E050B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943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0DD5-C4E8-4EE4-9936-F4344C2EA88E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CF5C-7C28-4E6C-80B1-7089E050B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489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0DD5-C4E8-4EE4-9936-F4344C2EA88E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CF5C-7C28-4E6C-80B1-7089E050B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374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0DD5-C4E8-4EE4-9936-F4344C2EA88E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CF5C-7C28-4E6C-80B1-7089E050B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534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0DD5-C4E8-4EE4-9936-F4344C2EA88E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CF5C-7C28-4E6C-80B1-7089E050B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0DD5-C4E8-4EE4-9936-F4344C2EA88E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CF5C-7C28-4E6C-80B1-7089E050B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282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40DD5-C4E8-4EE4-9936-F4344C2EA88E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6CF5C-7C28-4E6C-80B1-7089E050B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964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file:///\\isis\inst$\NDXVESUVIO\Instrument\logs\journal\journal_main.html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Vesuvio</a:t>
            </a:r>
            <a:r>
              <a:rPr lang="en-GB" dirty="0" smtClean="0"/>
              <a:t> </a:t>
            </a:r>
            <a:r>
              <a:rPr lang="en-GB" dirty="0" err="1" smtClean="0"/>
              <a:t>Mantid</a:t>
            </a:r>
            <a:r>
              <a:rPr lang="en-GB" dirty="0" smtClean="0"/>
              <a:t> calibration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151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140" y="188640"/>
            <a:ext cx="87523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 smtClean="0"/>
              <a:t>Mantid</a:t>
            </a:r>
            <a:r>
              <a:rPr lang="en-GB" sz="1600" dirty="0" smtClean="0"/>
              <a:t> version: 3.9.2</a:t>
            </a:r>
          </a:p>
          <a:p>
            <a:r>
              <a:rPr lang="en-GB" sz="1600" dirty="0" smtClean="0"/>
              <a:t>Calibration scripts</a:t>
            </a:r>
            <a:r>
              <a:rPr lang="en-GB" sz="1600" smtClean="0"/>
              <a:t>: </a:t>
            </a:r>
            <a:r>
              <a:rPr lang="en-GB" sz="1600" smtClean="0"/>
              <a:t>calibrate_vesuvio_uranium_martyn_MK4(5).py</a:t>
            </a:r>
            <a:endParaRPr lang="en-GB" sz="1600" dirty="0" smtClean="0"/>
          </a:p>
          <a:p>
            <a:r>
              <a:rPr lang="en-GB" sz="1600" dirty="0" smtClean="0"/>
              <a:t>Variant when L0 and t0 are not calibrated, but taken from the initial IP file</a:t>
            </a:r>
          </a:p>
          <a:p>
            <a:r>
              <a:rPr lang="en-GB" sz="1600" dirty="0"/>
              <a:t>In case </a:t>
            </a:r>
            <a:r>
              <a:rPr lang="en-GB" sz="1600" dirty="0" err="1"/>
              <a:t>CreateIPFile</a:t>
            </a:r>
            <a:r>
              <a:rPr lang="en-GB" sz="1600" dirty="0"/>
              <a:t> box is ticked, the algorithm saves a .par file with the same name as the</a:t>
            </a:r>
          </a:p>
          <a:p>
            <a:r>
              <a:rPr lang="en-GB" sz="1600" dirty="0"/>
              <a:t>Output workspace into the predefined output directory (usually the same as the input IP file directory) </a:t>
            </a:r>
          </a:p>
          <a:p>
            <a:endParaRPr lang="en-GB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1" y="1556792"/>
            <a:ext cx="9070976" cy="510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29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772816"/>
            <a:ext cx="790286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Outlook:</a:t>
            </a:r>
          </a:p>
          <a:p>
            <a:endParaRPr lang="en-GB" dirty="0"/>
          </a:p>
          <a:p>
            <a:pPr marL="342900" indent="-342900">
              <a:buAutoNum type="arabicPeriod"/>
            </a:pPr>
            <a:endParaRPr lang="en-GB" dirty="0" smtClean="0"/>
          </a:p>
          <a:p>
            <a:pPr marL="342900" indent="-342900">
              <a:buAutoNum type="arabicPeriod"/>
            </a:pPr>
            <a:r>
              <a:rPr lang="en-GB" dirty="0" smtClean="0"/>
              <a:t>A better peak finder/fitter algorithm can be employed;</a:t>
            </a:r>
          </a:p>
          <a:p>
            <a:pPr marL="342900" indent="-342900">
              <a:buAutoNum type="arabicPeriod"/>
            </a:pPr>
            <a:r>
              <a:rPr lang="en-GB" dirty="0" smtClean="0"/>
              <a:t>The script should be made compatible with the most recent version of </a:t>
            </a:r>
            <a:r>
              <a:rPr lang="en-GB" dirty="0" err="1" smtClean="0"/>
              <a:t>Mantid</a:t>
            </a:r>
            <a:r>
              <a:rPr lang="en-GB" dirty="0" smtClean="0"/>
              <a:t>;</a:t>
            </a:r>
          </a:p>
          <a:p>
            <a:pPr marL="342900" indent="-342900">
              <a:buAutoNum type="arabicPeriod"/>
            </a:pPr>
            <a:r>
              <a:rPr lang="en-GB" dirty="0" smtClean="0"/>
              <a:t>The problems with fitting different Vanadium/</a:t>
            </a:r>
            <a:r>
              <a:rPr lang="en-GB" dirty="0" err="1" smtClean="0"/>
              <a:t>Pb</a:t>
            </a:r>
            <a:r>
              <a:rPr lang="en-GB" dirty="0" smtClean="0"/>
              <a:t> data sets should be solved;</a:t>
            </a:r>
          </a:p>
          <a:p>
            <a:endParaRPr lang="en-GB" dirty="0" smtClean="0"/>
          </a:p>
          <a:p>
            <a:pPr marL="342900" indent="-342900">
              <a:buAutoNum type="arabicPeriod"/>
            </a:pPr>
            <a:endParaRPr lang="en-GB" dirty="0" smtClean="0"/>
          </a:p>
          <a:p>
            <a:pPr marL="342900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3864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188640"/>
            <a:ext cx="84327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1. Download and install </a:t>
            </a:r>
            <a:r>
              <a:rPr lang="en-GB" sz="1600" dirty="0" err="1" smtClean="0"/>
              <a:t>Mantid</a:t>
            </a:r>
            <a:r>
              <a:rPr lang="en-GB" sz="1600" dirty="0" smtClean="0"/>
              <a:t> </a:t>
            </a:r>
            <a:r>
              <a:rPr lang="en-GB" sz="1600" dirty="0" smtClean="0"/>
              <a:t>version: 3.9.2</a:t>
            </a:r>
          </a:p>
          <a:p>
            <a:r>
              <a:rPr lang="en-GB" sz="1600" dirty="0" smtClean="0"/>
              <a:t>2. Open and run the </a:t>
            </a:r>
            <a:r>
              <a:rPr lang="en-GB" sz="1600" dirty="0"/>
              <a:t>c</a:t>
            </a:r>
            <a:r>
              <a:rPr lang="en-GB" sz="1600" dirty="0" smtClean="0"/>
              <a:t>alibration script: calibrate_vesuvio_uranium_martyn_MK4.py</a:t>
            </a:r>
          </a:p>
          <a:p>
            <a:r>
              <a:rPr lang="en-GB" sz="1600" dirty="0" smtClean="0"/>
              <a:t>3. In Microsoft Internet Explorer (only!) open</a:t>
            </a:r>
            <a:r>
              <a:rPr lang="en-GB" sz="1600" dirty="0"/>
              <a:t>: </a:t>
            </a:r>
            <a:endParaRPr lang="en-GB" sz="1600" dirty="0" smtClean="0"/>
          </a:p>
          <a:p>
            <a:r>
              <a:rPr lang="en-GB" sz="1600" dirty="0" smtClean="0">
                <a:hlinkClick r:id="rId2" action="ppaction://hlinkfile"/>
              </a:rPr>
              <a:t>\\</a:t>
            </a:r>
            <a:r>
              <a:rPr lang="en-GB" sz="1600" dirty="0">
                <a:hlinkClick r:id="rId2" action="ppaction://hlinkfile"/>
              </a:rPr>
              <a:t>isis\inst$\</a:t>
            </a:r>
            <a:r>
              <a:rPr lang="en-GB" sz="1600" dirty="0" smtClean="0">
                <a:hlinkClick r:id="rId2" action="ppaction://hlinkfile"/>
              </a:rPr>
              <a:t>NDXVESUVIO\Instrument\logs\journal\journal_main.html</a:t>
            </a:r>
            <a:endParaRPr lang="en-GB" sz="1600" dirty="0" smtClean="0"/>
          </a:p>
          <a:p>
            <a:r>
              <a:rPr lang="en-GB" sz="1600" dirty="0" smtClean="0"/>
              <a:t>This will display </a:t>
            </a:r>
            <a:r>
              <a:rPr lang="en-GB" sz="1600" dirty="0" err="1" smtClean="0"/>
              <a:t>Vesuvio</a:t>
            </a:r>
            <a:r>
              <a:rPr lang="en-GB" sz="1600" dirty="0" smtClean="0"/>
              <a:t> journal.</a:t>
            </a:r>
          </a:p>
          <a:p>
            <a:r>
              <a:rPr lang="en-GB" sz="1600" dirty="0" smtClean="0"/>
              <a:t>In the journal, look for run numbers for V and </a:t>
            </a:r>
            <a:r>
              <a:rPr lang="en-GB" sz="1600" dirty="0" err="1" smtClean="0"/>
              <a:t>Pb</a:t>
            </a:r>
            <a:r>
              <a:rPr lang="en-GB" sz="1600" dirty="0" smtClean="0"/>
              <a:t> calibration by typing </a:t>
            </a:r>
            <a:r>
              <a:rPr lang="en-GB" sz="1600" dirty="0" err="1" smtClean="0"/>
              <a:t>Pb</a:t>
            </a:r>
            <a:r>
              <a:rPr lang="en-GB" sz="1600" dirty="0" smtClean="0"/>
              <a:t> (V) and using the settings: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-689" r="48419" b="37714"/>
          <a:stretch/>
        </p:blipFill>
        <p:spPr>
          <a:xfrm>
            <a:off x="467544" y="1742343"/>
            <a:ext cx="6981800" cy="47946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3120" y="6498310"/>
            <a:ext cx="8757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It will display the run numbers. They will correspond to different runs with different binning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979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33255"/>
            <a:ext cx="76765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4. The first problem encountered during testing of the script was that not all combinations</a:t>
            </a:r>
          </a:p>
          <a:p>
            <a:r>
              <a:rPr lang="en-GB" sz="1600" dirty="0"/>
              <a:t> </a:t>
            </a:r>
            <a:r>
              <a:rPr lang="en-GB" sz="1600" dirty="0" smtClean="0"/>
              <a:t>    of V and </a:t>
            </a:r>
            <a:r>
              <a:rPr lang="en-GB" sz="1600" dirty="0" err="1" smtClean="0"/>
              <a:t>Pb</a:t>
            </a:r>
            <a:r>
              <a:rPr lang="en-GB" sz="1600" dirty="0" smtClean="0"/>
              <a:t> runs (corresponding to background and signal, respectively) gave physically</a:t>
            </a:r>
          </a:p>
          <a:p>
            <a:r>
              <a:rPr lang="en-GB" sz="1600" dirty="0"/>
              <a:t> </a:t>
            </a:r>
            <a:r>
              <a:rPr lang="en-GB" sz="1600" dirty="0" smtClean="0"/>
              <a:t>   meaningful results: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255379"/>
              </p:ext>
            </p:extLst>
          </p:nvPr>
        </p:nvGraphicFramePr>
        <p:xfrm>
          <a:off x="1045910" y="834786"/>
          <a:ext cx="6548124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2708">
                  <a:extLst>
                    <a:ext uri="{9D8B030D-6E8A-4147-A177-3AD203B41FA5}">
                      <a16:colId xmlns:a16="http://schemas.microsoft.com/office/drawing/2014/main" val="1403004406"/>
                    </a:ext>
                  </a:extLst>
                </a:gridCol>
                <a:gridCol w="2182708">
                  <a:extLst>
                    <a:ext uri="{9D8B030D-6E8A-4147-A177-3AD203B41FA5}">
                      <a16:colId xmlns:a16="http://schemas.microsoft.com/office/drawing/2014/main" val="1118789662"/>
                    </a:ext>
                  </a:extLst>
                </a:gridCol>
                <a:gridCol w="2182708">
                  <a:extLst>
                    <a:ext uri="{9D8B030D-6E8A-4147-A177-3AD203B41FA5}">
                      <a16:colId xmlns:a16="http://schemas.microsoft.com/office/drawing/2014/main" val="1222198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V runs binning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Pb</a:t>
                      </a:r>
                      <a:r>
                        <a:rPr lang="en-GB" dirty="0" smtClean="0"/>
                        <a:t> runs binning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Meaningul</a:t>
                      </a:r>
                      <a:r>
                        <a:rPr lang="en-GB" baseline="0" dirty="0" smtClean="0"/>
                        <a:t> results</a:t>
                      </a:r>
                      <a:r>
                        <a:rPr lang="en-GB" dirty="0" smtClean="0"/>
                        <a:t> (Y/N)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544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20 </a:t>
                      </a:r>
                      <a:r>
                        <a:rPr lang="en-GB" dirty="0" err="1" smtClean="0"/>
                        <a:t>ms</a:t>
                      </a:r>
                      <a:r>
                        <a:rPr lang="en-GB" dirty="0" smtClean="0"/>
                        <a:t>, 0.5 us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20 </a:t>
                      </a:r>
                      <a:r>
                        <a:rPr lang="en-GB" dirty="0" err="1" smtClean="0"/>
                        <a:t>ms</a:t>
                      </a:r>
                      <a:r>
                        <a:rPr lang="en-GB" dirty="0" smtClean="0"/>
                        <a:t>, 0.5 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699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40 </a:t>
                      </a:r>
                      <a:r>
                        <a:rPr lang="en-GB" dirty="0" err="1" smtClean="0"/>
                        <a:t>ms</a:t>
                      </a:r>
                      <a:r>
                        <a:rPr lang="en-GB" dirty="0" smtClean="0"/>
                        <a:t>, 0.1 us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20 </a:t>
                      </a:r>
                      <a:r>
                        <a:rPr lang="en-GB" dirty="0" err="1" smtClean="0"/>
                        <a:t>ms</a:t>
                      </a:r>
                      <a:r>
                        <a:rPr lang="en-GB" dirty="0" smtClean="0"/>
                        <a:t>, 0.5 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842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40 </a:t>
                      </a:r>
                      <a:r>
                        <a:rPr lang="en-GB" dirty="0" err="1" smtClean="0"/>
                        <a:t>ms</a:t>
                      </a:r>
                      <a:r>
                        <a:rPr lang="en-GB" dirty="0" smtClean="0"/>
                        <a:t>, 0.1 us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40 </a:t>
                      </a:r>
                      <a:r>
                        <a:rPr lang="en-GB" dirty="0" err="1" smtClean="0"/>
                        <a:t>ms</a:t>
                      </a:r>
                      <a:r>
                        <a:rPr lang="en-GB" dirty="0" smtClean="0"/>
                        <a:t>, 0.5 us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64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40 </a:t>
                      </a:r>
                      <a:r>
                        <a:rPr lang="en-GB" dirty="0" err="1" smtClean="0"/>
                        <a:t>ms</a:t>
                      </a:r>
                      <a:r>
                        <a:rPr lang="en-GB" dirty="0" smtClean="0"/>
                        <a:t>, 0.1 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40 </a:t>
                      </a:r>
                      <a:r>
                        <a:rPr lang="en-GB" dirty="0" err="1" smtClean="0"/>
                        <a:t>ms</a:t>
                      </a:r>
                      <a:r>
                        <a:rPr lang="en-GB" dirty="0" smtClean="0"/>
                        <a:t>, 0.1 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827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20 </a:t>
                      </a:r>
                      <a:r>
                        <a:rPr lang="en-GB" dirty="0" err="1" smtClean="0"/>
                        <a:t>ms</a:t>
                      </a:r>
                      <a:r>
                        <a:rPr lang="en-GB" dirty="0" smtClean="0"/>
                        <a:t>, 0.5 us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40 </a:t>
                      </a:r>
                      <a:r>
                        <a:rPr lang="en-GB" dirty="0" err="1" smtClean="0"/>
                        <a:t>ms</a:t>
                      </a:r>
                      <a:r>
                        <a:rPr lang="en-GB" dirty="0" smtClean="0"/>
                        <a:t>, 0.1 us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150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20 </a:t>
                      </a:r>
                      <a:r>
                        <a:rPr lang="en-GB" dirty="0" err="1" smtClean="0"/>
                        <a:t>ms</a:t>
                      </a:r>
                      <a:r>
                        <a:rPr lang="en-GB" dirty="0" smtClean="0"/>
                        <a:t>, 0.5 us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40 </a:t>
                      </a:r>
                      <a:r>
                        <a:rPr lang="en-GB" dirty="0" err="1" smtClean="0"/>
                        <a:t>ms</a:t>
                      </a:r>
                      <a:r>
                        <a:rPr lang="en-GB" dirty="0" smtClean="0"/>
                        <a:t>, 0.5 us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1493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-10778" y="3699906"/>
            <a:ext cx="92632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In the table above, the first entry (20/40ms) corresponds to the length of the </a:t>
            </a:r>
            <a:r>
              <a:rPr lang="en-GB" sz="1600" dirty="0" smtClean="0"/>
              <a:t>frame in </a:t>
            </a:r>
            <a:r>
              <a:rPr lang="en-GB" sz="1600" dirty="0"/>
              <a:t>the TOF domain (which translates into the length of the data vector</a:t>
            </a:r>
            <a:r>
              <a:rPr lang="en-GB" sz="1600" dirty="0" smtClean="0"/>
              <a:t>). The </a:t>
            </a:r>
            <a:r>
              <a:rPr lang="en-GB" sz="1600" dirty="0"/>
              <a:t>second entry (0.5 us or 0.1 us) corresponds to the bin width for data </a:t>
            </a:r>
            <a:r>
              <a:rPr lang="en-GB" sz="1600" dirty="0" smtClean="0"/>
              <a:t>below 650 </a:t>
            </a:r>
            <a:r>
              <a:rPr lang="en-GB" sz="1600" dirty="0"/>
              <a:t>us (above 650 us the binning changes from linear to logarithmic to </a:t>
            </a:r>
            <a:r>
              <a:rPr lang="en-GB" sz="1600" dirty="0" smtClean="0"/>
              <a:t>accommodate </a:t>
            </a:r>
            <a:r>
              <a:rPr lang="en-GB" sz="1600" dirty="0"/>
              <a:t>d</a:t>
            </a:r>
            <a:r>
              <a:rPr lang="en-GB" sz="1600" dirty="0" smtClean="0"/>
              <a:t>iffraction </a:t>
            </a:r>
            <a:r>
              <a:rPr lang="en-GB" sz="1600" dirty="0"/>
              <a:t>data better). </a:t>
            </a:r>
            <a:r>
              <a:rPr lang="en-GB" sz="1600" dirty="0" smtClean="0"/>
              <a:t>Both settings are in DAE section of the instrument dashboard</a:t>
            </a:r>
          </a:p>
          <a:p>
            <a:r>
              <a:rPr lang="en-GB" sz="1600" dirty="0"/>
              <a:t>c</a:t>
            </a:r>
            <a:r>
              <a:rPr lang="en-GB" sz="1600" dirty="0" smtClean="0"/>
              <a:t>ontrolled by IBEX (these are not to be set in </a:t>
            </a:r>
            <a:r>
              <a:rPr lang="en-GB" sz="1600" dirty="0" err="1" smtClean="0"/>
              <a:t>Mantid</a:t>
            </a:r>
            <a:r>
              <a:rPr lang="en-GB" sz="1600" dirty="0" smtClean="0"/>
              <a:t>). In the example, below, the </a:t>
            </a:r>
            <a:r>
              <a:rPr lang="en-GB" sz="1600" dirty="0" err="1" smtClean="0"/>
              <a:t>LoadVesuvio</a:t>
            </a:r>
            <a:r>
              <a:rPr lang="en-GB" sz="1600" dirty="0" smtClean="0"/>
              <a:t> algorithm with </a:t>
            </a:r>
            <a:r>
              <a:rPr lang="en-GB" sz="1600" dirty="0" err="1" smtClean="0"/>
              <a:t>FoilOut</a:t>
            </a:r>
            <a:r>
              <a:rPr lang="en-GB" sz="1600" dirty="0"/>
              <a:t> </a:t>
            </a:r>
            <a:r>
              <a:rPr lang="en-GB" sz="1600" dirty="0" smtClean="0"/>
              <a:t>used by the script produces the following matrix workspace with 0.5 us binning below 650 us:</a:t>
            </a:r>
            <a:endParaRPr lang="en-GB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5908" t="52732" r="3598" b="38014"/>
          <a:stretch/>
        </p:blipFill>
        <p:spPr>
          <a:xfrm>
            <a:off x="107504" y="5255165"/>
            <a:ext cx="8424936" cy="6221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25745" t="52568" b="37021"/>
          <a:stretch/>
        </p:blipFill>
        <p:spPr>
          <a:xfrm>
            <a:off x="80851" y="6158307"/>
            <a:ext cx="8451589" cy="66651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61036" y="5833124"/>
            <a:ext cx="37639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a</a:t>
            </a:r>
            <a:r>
              <a:rPr lang="en-GB" sz="1600" dirty="0"/>
              <a:t>nd with logarithmic binning above 650 </a:t>
            </a:r>
            <a:r>
              <a:rPr lang="en-GB" sz="1600" dirty="0"/>
              <a:t>us:</a:t>
            </a:r>
          </a:p>
        </p:txBody>
      </p:sp>
    </p:spTree>
    <p:extLst>
      <p:ext uri="{BB962C8B-B14F-4D97-AF65-F5344CB8AC3E}">
        <p14:creationId xmlns:p14="http://schemas.microsoft.com/office/powerpoint/2010/main" val="50869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16632"/>
            <a:ext cx="6081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Some of the V and </a:t>
            </a:r>
            <a:r>
              <a:rPr lang="en-GB" dirty="0" err="1" smtClean="0"/>
              <a:t>Pb</a:t>
            </a:r>
            <a:r>
              <a:rPr lang="en-GB" dirty="0" smtClean="0"/>
              <a:t> data used in testing are displayed below: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56662" t="39016" r="34559" b="47506"/>
          <a:stretch/>
        </p:blipFill>
        <p:spPr>
          <a:xfrm>
            <a:off x="539552" y="620688"/>
            <a:ext cx="3168353" cy="27363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9552" y="3717032"/>
            <a:ext cx="73810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All of them have been obtained using </a:t>
            </a:r>
            <a:r>
              <a:rPr lang="en-GB" dirty="0" err="1" smtClean="0"/>
              <a:t>LoadVesuvio</a:t>
            </a:r>
            <a:r>
              <a:rPr lang="en-GB" dirty="0" smtClean="0"/>
              <a:t> Algorithm in </a:t>
            </a:r>
            <a:r>
              <a:rPr lang="en-GB" dirty="0" err="1" smtClean="0"/>
              <a:t>Mantid</a:t>
            </a:r>
            <a:r>
              <a:rPr lang="en-GB" dirty="0" smtClean="0"/>
              <a:t> 3.9.2</a:t>
            </a:r>
          </a:p>
          <a:p>
            <a:r>
              <a:rPr lang="en-GB" dirty="0"/>
              <a:t>w</a:t>
            </a:r>
            <a:r>
              <a:rPr lang="en-GB" dirty="0" smtClean="0"/>
              <a:t>ith the option </a:t>
            </a:r>
            <a:r>
              <a:rPr lang="en-GB" dirty="0" err="1" smtClean="0"/>
              <a:t>FoilOut</a:t>
            </a:r>
            <a:r>
              <a:rPr lang="en-GB" dirty="0" smtClean="0"/>
              <a:t> (as described in the previous slide).</a:t>
            </a:r>
          </a:p>
          <a:p>
            <a:r>
              <a:rPr lang="en-GB" dirty="0" smtClean="0"/>
              <a:t>(The first number is the run number from the </a:t>
            </a:r>
            <a:r>
              <a:rPr lang="en-GB" dirty="0" err="1" smtClean="0"/>
              <a:t>Vesuvio</a:t>
            </a:r>
            <a:r>
              <a:rPr lang="en-GB" dirty="0" smtClean="0"/>
              <a:t> journal,</a:t>
            </a:r>
          </a:p>
          <a:p>
            <a:r>
              <a:rPr lang="en-GB" dirty="0"/>
              <a:t>a</a:t>
            </a:r>
            <a:r>
              <a:rPr lang="en-GB" dirty="0" smtClean="0"/>
              <a:t>nd the numbers _</a:t>
            </a:r>
            <a:r>
              <a:rPr lang="en-GB" dirty="0" err="1" smtClean="0"/>
              <a:t>n_m</a:t>
            </a:r>
            <a:r>
              <a:rPr lang="en-GB" dirty="0" smtClean="0"/>
              <a:t> correspond to the first and last detector number)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4322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09" y="3933056"/>
            <a:ext cx="929023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5. Due to 4, </a:t>
            </a:r>
            <a:r>
              <a:rPr lang="en-GB" sz="1600" dirty="0" smtClean="0"/>
              <a:t>a mitigation strategy has been chosen to avoid non meaningful calibration results.</a:t>
            </a:r>
          </a:p>
          <a:p>
            <a:r>
              <a:rPr lang="en-GB" sz="1600" dirty="0"/>
              <a:t> </a:t>
            </a:r>
            <a:r>
              <a:rPr lang="en-GB" sz="1600" dirty="0" smtClean="0"/>
              <a:t>   For bot the sample </a:t>
            </a:r>
            <a:r>
              <a:rPr lang="en-GB" sz="1600" dirty="0" smtClean="0"/>
              <a:t>(</a:t>
            </a:r>
            <a:r>
              <a:rPr lang="en-GB" sz="1600" dirty="0" err="1" smtClean="0"/>
              <a:t>Pb</a:t>
            </a:r>
            <a:r>
              <a:rPr lang="en-GB" sz="1600" dirty="0" smtClean="0"/>
              <a:t>) and </a:t>
            </a:r>
            <a:r>
              <a:rPr lang="en-GB" sz="1600" dirty="0" smtClean="0"/>
              <a:t>the background </a:t>
            </a:r>
            <a:r>
              <a:rPr lang="en-GB" sz="1600" dirty="0" smtClean="0"/>
              <a:t>(</a:t>
            </a:r>
            <a:r>
              <a:rPr lang="en-GB" sz="1600" dirty="0" smtClean="0"/>
              <a:t>V) </a:t>
            </a:r>
            <a:r>
              <a:rPr lang="en-GB" sz="1600" dirty="0" smtClean="0"/>
              <a:t>r</a:t>
            </a:r>
            <a:r>
              <a:rPr lang="en-GB" sz="1600" dirty="0" smtClean="0"/>
              <a:t>uns, the </a:t>
            </a:r>
            <a:r>
              <a:rPr lang="en-GB" sz="1600" dirty="0" smtClean="0"/>
              <a:t>following </a:t>
            </a:r>
            <a:r>
              <a:rPr lang="en-GB" sz="1600" dirty="0" smtClean="0"/>
              <a:t>specifications should be used:</a:t>
            </a:r>
            <a:endParaRPr lang="en-GB" sz="1600" dirty="0" smtClean="0"/>
          </a:p>
          <a:p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Both </a:t>
            </a:r>
            <a:r>
              <a:rPr lang="en-GB" sz="1600" dirty="0" err="1" smtClean="0"/>
              <a:t>Pb</a:t>
            </a:r>
            <a:r>
              <a:rPr lang="en-GB" sz="1600" dirty="0" smtClean="0"/>
              <a:t> and V should have good statistics (in the region of 900 </a:t>
            </a:r>
            <a:r>
              <a:rPr lang="en-GB" sz="1600" dirty="0" err="1" smtClean="0"/>
              <a:t>uAmph</a:t>
            </a:r>
            <a:r>
              <a:rPr lang="en-GB" sz="1600" dirty="0" smtClean="0"/>
              <a:t> or more);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Ideally, both </a:t>
            </a:r>
            <a:r>
              <a:rPr lang="en-GB" sz="1600" dirty="0" err="1"/>
              <a:t>Pb</a:t>
            </a:r>
            <a:r>
              <a:rPr lang="en-GB" sz="1600" dirty="0"/>
              <a:t> and V should have </a:t>
            </a:r>
            <a:r>
              <a:rPr lang="en-GB" sz="1600" dirty="0" smtClean="0"/>
              <a:t>been recorded using the </a:t>
            </a:r>
            <a:r>
              <a:rPr lang="en-GB" sz="1600" dirty="0" smtClean="0"/>
              <a:t>20ms frame;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The </a:t>
            </a:r>
            <a:r>
              <a:rPr lang="en-GB" sz="1600" dirty="0" smtClean="0"/>
              <a:t>critical parameter for a successful calibration is the linear binning constant in TOF region below 650 us</a:t>
            </a:r>
          </a:p>
          <a:p>
            <a:r>
              <a:rPr lang="en-GB" sz="1600" dirty="0"/>
              <a:t> </a:t>
            </a:r>
            <a:r>
              <a:rPr lang="en-GB" sz="1600" dirty="0" smtClean="0"/>
              <a:t>      in the DAE (IBEX DAE setting).  It should be set to 0.5 us or more for both </a:t>
            </a:r>
            <a:r>
              <a:rPr lang="en-GB" sz="1600" dirty="0" err="1" smtClean="0"/>
              <a:t>Pb</a:t>
            </a:r>
            <a:r>
              <a:rPr lang="en-GB" sz="1600" dirty="0" smtClean="0"/>
              <a:t> and V runs. Any shorter </a:t>
            </a:r>
          </a:p>
          <a:p>
            <a:r>
              <a:rPr lang="en-GB" sz="1600" dirty="0"/>
              <a:t> </a:t>
            </a:r>
            <a:r>
              <a:rPr lang="en-GB" sz="1600" dirty="0" smtClean="0"/>
              <a:t>      binning constant (e.g. 0.1 us) will lead to problems with the </a:t>
            </a:r>
            <a:r>
              <a:rPr lang="en-GB" sz="1600" dirty="0" err="1" smtClean="0"/>
              <a:t>Mantid</a:t>
            </a:r>
            <a:r>
              <a:rPr lang="en-GB" sz="1600" dirty="0" smtClean="0"/>
              <a:t> Fit algorithm. The algorithm</a:t>
            </a:r>
          </a:p>
          <a:p>
            <a:r>
              <a:rPr lang="en-GB" sz="1600" dirty="0"/>
              <a:t> </a:t>
            </a:r>
            <a:r>
              <a:rPr lang="en-GB" sz="1600" dirty="0" smtClean="0"/>
              <a:t>      will not cope to fit E1 from </a:t>
            </a:r>
            <a:r>
              <a:rPr lang="en-GB" sz="1600" dirty="0" err="1" smtClean="0"/>
              <a:t>Pb</a:t>
            </a:r>
            <a:r>
              <a:rPr lang="en-GB" sz="1600" dirty="0" smtClean="0"/>
              <a:t> recoil peaks. It will then propagate as unphysical values of E1 into </a:t>
            </a:r>
          </a:p>
          <a:p>
            <a:r>
              <a:rPr lang="en-GB" sz="1600" dirty="0"/>
              <a:t> </a:t>
            </a:r>
            <a:r>
              <a:rPr lang="en-GB" sz="1600" dirty="0" smtClean="0"/>
              <a:t>     the L1 calculation. Both L1 and E1 being unphysical, leads to unphysical values of theta</a:t>
            </a:r>
            <a:r>
              <a:rPr lang="en-GB" sz="1600" dirty="0" smtClean="0"/>
              <a:t>.</a:t>
            </a:r>
            <a:endParaRPr lang="en-GB" sz="16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539552" y="332656"/>
            <a:ext cx="8166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Most likely, the errors reported in table above are caused by the function </a:t>
            </a:r>
            <a:r>
              <a:rPr lang="en-GB" dirty="0" err="1" smtClean="0"/>
              <a:t>preprocess</a:t>
            </a:r>
            <a:r>
              <a:rPr lang="en-GB" dirty="0" smtClean="0"/>
              <a:t>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7939" r="48563" b="48036"/>
          <a:stretch/>
        </p:blipFill>
        <p:spPr>
          <a:xfrm>
            <a:off x="323528" y="836711"/>
            <a:ext cx="7776864" cy="289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41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140" y="188640"/>
            <a:ext cx="87523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 smtClean="0"/>
              <a:t>Mantid</a:t>
            </a:r>
            <a:r>
              <a:rPr lang="en-GB" sz="1600" dirty="0" smtClean="0"/>
              <a:t> version: 3.9.2</a:t>
            </a:r>
          </a:p>
          <a:p>
            <a:r>
              <a:rPr lang="en-GB" sz="1600" dirty="0" smtClean="0"/>
              <a:t>Calibration scripts: </a:t>
            </a:r>
            <a:r>
              <a:rPr lang="en-GB" sz="1600" dirty="0" smtClean="0"/>
              <a:t>calibrate_vesuvio_uranium_martyn_MK4.py</a:t>
            </a:r>
            <a:endParaRPr lang="en-GB" sz="1600" dirty="0" smtClean="0"/>
          </a:p>
          <a:p>
            <a:r>
              <a:rPr lang="en-GB" sz="1600" dirty="0" smtClean="0"/>
              <a:t>Variant when L0 and t0 are calibrated</a:t>
            </a:r>
          </a:p>
          <a:p>
            <a:r>
              <a:rPr lang="en-GB" sz="1600" dirty="0" smtClean="0"/>
              <a:t>In case </a:t>
            </a:r>
            <a:r>
              <a:rPr lang="en-GB" sz="1600" dirty="0" err="1" smtClean="0"/>
              <a:t>CreateIPFile</a:t>
            </a:r>
            <a:r>
              <a:rPr lang="en-GB" sz="1600" dirty="0" smtClean="0"/>
              <a:t> box is ticked, the algorithm saves a .par file with the same name as the</a:t>
            </a:r>
          </a:p>
          <a:p>
            <a:r>
              <a:rPr lang="en-GB" sz="1600" dirty="0" smtClean="0"/>
              <a:t>Output workspace into the predefined output directory (usually the same as the input IP file directory) </a:t>
            </a:r>
            <a:endParaRPr lang="en-GB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3416147" y="-18382"/>
            <a:ext cx="97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9366" t="12636" r="38516" b="33527"/>
          <a:stretch/>
        </p:blipFill>
        <p:spPr>
          <a:xfrm>
            <a:off x="971600" y="1628800"/>
            <a:ext cx="5256584" cy="4956209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3416147" y="2348880"/>
            <a:ext cx="3532117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20272" y="2123564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Pb</a:t>
            </a:r>
            <a:r>
              <a:rPr lang="en-GB" dirty="0" smtClean="0"/>
              <a:t> runs</a:t>
            </a:r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275856" y="2708920"/>
            <a:ext cx="3816424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29276" y="2596262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V runs</a:t>
            </a:r>
            <a:endParaRPr lang="en-GB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932040" y="2965594"/>
            <a:ext cx="2016224" cy="391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48264" y="3068960"/>
            <a:ext cx="1800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Initial instrument</a:t>
            </a:r>
          </a:p>
          <a:p>
            <a:r>
              <a:rPr lang="en-GB" dirty="0"/>
              <a:t>p</a:t>
            </a:r>
            <a:r>
              <a:rPr lang="en-GB" dirty="0" smtClean="0"/>
              <a:t>arameter file</a:t>
            </a:r>
            <a:endParaRPr lang="en-GB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491880" y="3161293"/>
            <a:ext cx="3096344" cy="771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60232" y="3831431"/>
            <a:ext cx="2618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Mass corresponding to </a:t>
            </a:r>
            <a:r>
              <a:rPr lang="en-GB" dirty="0" err="1" smtClean="0"/>
              <a:t>Pb</a:t>
            </a:r>
            <a:endParaRPr lang="en-GB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491880" y="3392125"/>
            <a:ext cx="3168352" cy="1333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04248" y="4725144"/>
            <a:ext cx="1745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D-spacing values</a:t>
            </a:r>
          </a:p>
          <a:p>
            <a:r>
              <a:rPr lang="en-GB" dirty="0"/>
              <a:t>o</a:t>
            </a:r>
            <a:r>
              <a:rPr lang="en-GB" dirty="0" smtClean="0"/>
              <a:t>f </a:t>
            </a:r>
            <a:r>
              <a:rPr lang="en-GB" dirty="0" err="1" smtClean="0"/>
              <a:t>Pb</a:t>
            </a:r>
            <a:endParaRPr lang="en-GB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251520" y="1512080"/>
            <a:ext cx="2232248" cy="2997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656998" y="1268760"/>
            <a:ext cx="1826770" cy="2562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1331640" y="908720"/>
            <a:ext cx="1152128" cy="3107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94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6792"/>
            <a:ext cx="9062975" cy="50979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140" y="188640"/>
            <a:ext cx="87523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 smtClean="0"/>
              <a:t>Mantid</a:t>
            </a:r>
            <a:r>
              <a:rPr lang="en-GB" sz="1600" dirty="0" smtClean="0"/>
              <a:t> version: 3.9.2</a:t>
            </a:r>
          </a:p>
          <a:p>
            <a:r>
              <a:rPr lang="en-GB" sz="1600" dirty="0" smtClean="0"/>
              <a:t>Calibration scripts: </a:t>
            </a:r>
            <a:r>
              <a:rPr lang="en-GB" sz="1600" dirty="0" smtClean="0"/>
              <a:t>calibrate_vesuvio_uranium_martyn_MK4.py</a:t>
            </a:r>
            <a:endParaRPr lang="en-GB" sz="1600" dirty="0" smtClean="0"/>
          </a:p>
          <a:p>
            <a:r>
              <a:rPr lang="en-GB" sz="1600" dirty="0" smtClean="0"/>
              <a:t>Variant when L0 and t0 are calibrated</a:t>
            </a:r>
          </a:p>
          <a:p>
            <a:r>
              <a:rPr lang="en-GB" sz="1600" dirty="0" smtClean="0"/>
              <a:t>In case </a:t>
            </a:r>
            <a:r>
              <a:rPr lang="en-GB" sz="1600" dirty="0" err="1" smtClean="0"/>
              <a:t>CreateIPFile</a:t>
            </a:r>
            <a:r>
              <a:rPr lang="en-GB" sz="1600" dirty="0" smtClean="0"/>
              <a:t> box is ticked, the algorithm saves a .par file with the same name as the</a:t>
            </a:r>
          </a:p>
          <a:p>
            <a:r>
              <a:rPr lang="en-GB" sz="1600" dirty="0" smtClean="0"/>
              <a:t>Output workspace into the predefined output directory (usually the same as the input IP file directory) </a:t>
            </a:r>
            <a:endParaRPr lang="en-GB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3416147" y="-18382"/>
            <a:ext cx="97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Example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182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08720"/>
            <a:ext cx="8576952" cy="48245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79712" y="476672"/>
            <a:ext cx="5918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Calibrated values of the scattering angle vs detector numbers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356134" y="3451066"/>
            <a:ext cx="892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outliers</a:t>
            </a:r>
            <a:endParaRPr lang="en-GB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195736" y="2348880"/>
            <a:ext cx="360040" cy="122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27466" t="22305" r="45524" b="36346"/>
          <a:stretch/>
        </p:blipFill>
        <p:spPr>
          <a:xfrm>
            <a:off x="3419872" y="2942652"/>
            <a:ext cx="2592288" cy="2232249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2627784" y="3933056"/>
            <a:ext cx="620774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4400" y="5845914"/>
            <a:ext cx="92232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Outliers are caused by incomplete fits to the diffraction data. In the algorithm, for each peak</a:t>
            </a:r>
          </a:p>
          <a:p>
            <a:r>
              <a:rPr lang="en-GB" dirty="0"/>
              <a:t>a</a:t>
            </a:r>
            <a:r>
              <a:rPr lang="en-GB" dirty="0" smtClean="0"/>
              <a:t>bove, the Bragg equation is solved for the scattering angle theta. Here, only one out of 3 thetas</a:t>
            </a:r>
          </a:p>
          <a:p>
            <a:r>
              <a:rPr lang="en-GB" dirty="0"/>
              <a:t>a</a:t>
            </a:r>
            <a:r>
              <a:rPr lang="en-GB" dirty="0" smtClean="0"/>
              <a:t>re given and thus the statistics is poor (average form one value only).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4151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4692"/>
          <a:stretch/>
        </p:blipFill>
        <p:spPr>
          <a:xfrm>
            <a:off x="82830" y="384735"/>
            <a:ext cx="8932097" cy="47885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93183" y="15403"/>
            <a:ext cx="426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Calibrated values of t0 vs detector numbers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059396" y="1988840"/>
            <a:ext cx="892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outliers</a:t>
            </a:r>
            <a:endParaRPr lang="en-GB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 flipV="1">
            <a:off x="1835696" y="1988840"/>
            <a:ext cx="22370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865133" y="2178152"/>
            <a:ext cx="620774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9512" y="5362613"/>
            <a:ext cx="91651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Outliers are caused by incomplete fits to the resonance data. In the algorithm, for each peak</a:t>
            </a:r>
          </a:p>
          <a:p>
            <a:r>
              <a:rPr lang="en-GB" dirty="0"/>
              <a:t>a</a:t>
            </a:r>
            <a:r>
              <a:rPr lang="en-GB" dirty="0" smtClean="0"/>
              <a:t>bove, an equation is solved for the value of t0. Here, only one out of 3 equations can be solved</a:t>
            </a:r>
          </a:p>
          <a:p>
            <a:r>
              <a:rPr lang="en-GB" dirty="0" smtClean="0"/>
              <a:t>and thus the statistics is poor (average form one value only). 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b="4579"/>
          <a:stretch/>
        </p:blipFill>
        <p:spPr>
          <a:xfrm>
            <a:off x="3503581" y="1278051"/>
            <a:ext cx="4024712" cy="216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33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</TotalTime>
  <Words>940</Words>
  <Application>Microsoft Office PowerPoint</Application>
  <PresentationFormat>On-screen Show (4:3)</PresentationFormat>
  <Paragraphs>92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Vesuvio Mantid calibration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STFC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Krzystyniak, Matthew (STFC,RAL,ISIS)</dc:creator>
  <cp:lastModifiedBy>VESUVIO</cp:lastModifiedBy>
  <cp:revision>55</cp:revision>
  <dcterms:created xsi:type="dcterms:W3CDTF">2015-05-13T14:22:48Z</dcterms:created>
  <dcterms:modified xsi:type="dcterms:W3CDTF">2022-11-01T20:00:59Z</dcterms:modified>
</cp:coreProperties>
</file>