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76" r:id="rId5"/>
    <p:sldId id="278" r:id="rId6"/>
    <p:sldId id="277" r:id="rId7"/>
    <p:sldId id="256" r:id="rId8"/>
    <p:sldId id="257" r:id="rId9"/>
    <p:sldId id="258" r:id="rId10"/>
    <p:sldId id="259" r:id="rId11"/>
    <p:sldId id="274" r:id="rId12"/>
    <p:sldId id="275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5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7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64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89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0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93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94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8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7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3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0DD5-C4E8-4EE4-9936-F4344C2EA88E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28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0DD5-C4E8-4EE4-9936-F4344C2EA88E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CF5C-7C28-4E6C-80B1-7089E050B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6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Vesuvio</a:t>
            </a:r>
            <a:r>
              <a:rPr lang="en-GB" dirty="0" smtClean="0"/>
              <a:t> calibration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Comparison of old calibration runs with new runs with CCR in the beam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5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10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95536" y="0"/>
            <a:ext cx="842493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 smtClean="0"/>
              <a:t>comparison of </a:t>
            </a:r>
            <a:r>
              <a:rPr lang="en-GB" dirty="0"/>
              <a:t> </a:t>
            </a:r>
            <a:r>
              <a:rPr lang="en-GB" dirty="0" smtClean="0"/>
              <a:t>t0 values from different calibration starting points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419013"/>
              </p:ext>
            </p:extLst>
          </p:nvPr>
        </p:nvGraphicFramePr>
        <p:xfrm>
          <a:off x="611560" y="398542"/>
          <a:ext cx="8064896" cy="617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98542"/>
                        <a:ext cx="8064896" cy="6171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3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95536" y="0"/>
            <a:ext cx="842493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 smtClean="0"/>
              <a:t>comparison of </a:t>
            </a:r>
            <a:r>
              <a:rPr lang="en-GB" dirty="0"/>
              <a:t> </a:t>
            </a:r>
            <a:r>
              <a:rPr lang="en-GB" dirty="0" smtClean="0"/>
              <a:t>L0 values from different calibration starting points</a:t>
            </a:r>
            <a:endParaRPr lang="en-GB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768526"/>
              </p:ext>
            </p:extLst>
          </p:nvPr>
        </p:nvGraphicFramePr>
        <p:xfrm>
          <a:off x="611560" y="398542"/>
          <a:ext cx="8064896" cy="617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98542"/>
                        <a:ext cx="8064896" cy="6171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/>
              <a:t>CCR calibration based on VMS Fortran routines – additional information</a:t>
            </a:r>
          </a:p>
          <a:p>
            <a:endParaRPr lang="en-GB" sz="3600" dirty="0"/>
          </a:p>
          <a:p>
            <a:r>
              <a:rPr lang="en-GB" sz="3600" dirty="0" smtClean="0"/>
              <a:t>Setup:</a:t>
            </a:r>
          </a:p>
          <a:p>
            <a:endParaRPr lang="en-GB" sz="3600" dirty="0"/>
          </a:p>
          <a:p>
            <a:r>
              <a:rPr lang="en-GB" sz="3600" dirty="0" smtClean="0"/>
              <a:t>New </a:t>
            </a:r>
            <a:r>
              <a:rPr lang="en-GB" sz="3600" dirty="0"/>
              <a:t>runs:</a:t>
            </a:r>
          </a:p>
          <a:p>
            <a:r>
              <a:rPr lang="en-GB" sz="3600" dirty="0" err="1"/>
              <a:t>run_range</a:t>
            </a:r>
            <a:r>
              <a:rPr lang="en-GB" sz="3600" dirty="0"/>
              <a:t> = "18121-18139“ lead in CCR</a:t>
            </a:r>
          </a:p>
          <a:p>
            <a:r>
              <a:rPr lang="en-GB" sz="3600" dirty="0"/>
              <a:t>background = "17891“ vanadium in CCR</a:t>
            </a:r>
          </a:p>
        </p:txBody>
      </p:sp>
    </p:spTree>
    <p:extLst>
      <p:ext uri="{BB962C8B-B14F-4D97-AF65-F5344CB8AC3E}">
        <p14:creationId xmlns:p14="http://schemas.microsoft.com/office/powerpoint/2010/main" val="29941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1844825"/>
            <a:ext cx="54543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L0res (135-198): </a:t>
            </a:r>
          </a:p>
          <a:p>
            <a:r>
              <a:rPr lang="en-GB" dirty="0" smtClean="0"/>
              <a:t>CALCULATE </a:t>
            </a:r>
            <a:r>
              <a:rPr lang="en-GB" dirty="0"/>
              <a:t>MEAN VALUES</a:t>
            </a:r>
          </a:p>
          <a:p>
            <a:r>
              <a:rPr lang="en-GB" dirty="0"/>
              <a:t> ENTER FIRST AND LAST SPECTRUM NUMBERS</a:t>
            </a:r>
          </a:p>
          <a:p>
            <a:r>
              <a:rPr lang="en-GB" dirty="0"/>
              <a:t>1 64</a:t>
            </a:r>
          </a:p>
          <a:p>
            <a:r>
              <a:rPr lang="en-GB" dirty="0"/>
              <a:t> </a:t>
            </a:r>
            <a:r>
              <a:rPr lang="en-GB" dirty="0" err="1"/>
              <a:t>Wtd</a:t>
            </a:r>
            <a:r>
              <a:rPr lang="en-GB" dirty="0"/>
              <a:t> Mean </a:t>
            </a:r>
            <a:r>
              <a:rPr lang="en-GB" dirty="0" err="1"/>
              <a:t>dt</a:t>
            </a:r>
            <a:r>
              <a:rPr lang="en-GB" dirty="0"/>
              <a:t>=  0.3819361      +-  1.1590591E-02</a:t>
            </a:r>
          </a:p>
          <a:p>
            <a:r>
              <a:rPr lang="en-GB" dirty="0"/>
              <a:t> Mean=  0.3282174      St dev=  1.8783847E-02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err="1"/>
              <a:t>Wtd</a:t>
            </a:r>
            <a:r>
              <a:rPr lang="en-GB" dirty="0"/>
              <a:t> Mean </a:t>
            </a:r>
            <a:r>
              <a:rPr lang="en-GB" dirty="0" err="1"/>
              <a:t>dL</a:t>
            </a:r>
            <a:r>
              <a:rPr lang="en-GB" dirty="0"/>
              <a:t>=   2.292068      +-  7.8573026E-02</a:t>
            </a:r>
          </a:p>
          <a:p>
            <a:r>
              <a:rPr lang="en-GB" dirty="0"/>
              <a:t> Mean=   2.105789      St dev=  9.7702019E-02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7664" y="836712"/>
            <a:ext cx="224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L0 resolution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9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91871"/>
            <a:ext cx="60304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 smtClean="0"/>
              <a:t>ltres</a:t>
            </a:r>
            <a:r>
              <a:rPr lang="en-GB" sz="1600" dirty="0" smtClean="0"/>
              <a:t> (3-90):</a:t>
            </a:r>
          </a:p>
          <a:p>
            <a:r>
              <a:rPr lang="en-GB" sz="1600" dirty="0" smtClean="0"/>
              <a:t> </a:t>
            </a:r>
          </a:p>
          <a:p>
            <a:r>
              <a:rPr lang="en-GB" sz="1600" dirty="0" smtClean="0"/>
              <a:t>ENTER </a:t>
            </a:r>
            <a:r>
              <a:rPr lang="en-GB" sz="1600" dirty="0"/>
              <a:t>FIRST AND LAST SPECTRUM NUMBERS</a:t>
            </a:r>
          </a:p>
          <a:p>
            <a:r>
              <a:rPr lang="en-GB" sz="1600" dirty="0"/>
              <a:t>3 90</a:t>
            </a:r>
          </a:p>
          <a:p>
            <a:r>
              <a:rPr lang="en-GB" sz="1600" dirty="0"/>
              <a:t> </a:t>
            </a:r>
            <a:r>
              <a:rPr lang="en-GB" sz="1600" dirty="0" err="1"/>
              <a:t>Wtd</a:t>
            </a:r>
            <a:r>
              <a:rPr lang="en-GB" sz="1600" dirty="0"/>
              <a:t> Mean </a:t>
            </a:r>
            <a:r>
              <a:rPr lang="en-GB" sz="1600" dirty="0" err="1"/>
              <a:t>dt</a:t>
            </a:r>
            <a:r>
              <a:rPr lang="en-GB" sz="1600" dirty="0"/>
              <a:t>=  0.3905772      +-  1.3227118E-02</a:t>
            </a:r>
          </a:p>
          <a:p>
            <a:r>
              <a:rPr lang="en-GB" sz="1600" dirty="0"/>
              <a:t> Mean=  0.3391633      St dev=  1.7077133E-02</a:t>
            </a:r>
          </a:p>
          <a:p>
            <a:endParaRPr lang="en-GB" sz="1600" dirty="0"/>
          </a:p>
          <a:p>
            <a:r>
              <a:rPr lang="en-GB" sz="1600" dirty="0"/>
              <a:t> </a:t>
            </a:r>
            <a:r>
              <a:rPr lang="en-GB" sz="1600" dirty="0" err="1"/>
              <a:t>Wtd</a:t>
            </a:r>
            <a:r>
              <a:rPr lang="en-GB" sz="1600" dirty="0"/>
              <a:t> Mean </a:t>
            </a:r>
            <a:r>
              <a:rPr lang="en-GB" sz="1600" dirty="0" err="1"/>
              <a:t>dL</a:t>
            </a:r>
            <a:r>
              <a:rPr lang="en-GB" sz="1600" dirty="0"/>
              <a:t>=   3.349169      +-  4.7280148E-02</a:t>
            </a:r>
          </a:p>
          <a:p>
            <a:r>
              <a:rPr lang="en-GB" sz="1600" dirty="0"/>
              <a:t> Mean=   3.328438      St dev=  6.0077030E-02</a:t>
            </a:r>
          </a:p>
          <a:p>
            <a:r>
              <a:rPr lang="en-GB" sz="1600" dirty="0"/>
              <a:t> Enter value of DL0</a:t>
            </a:r>
          </a:p>
          <a:p>
            <a:r>
              <a:rPr lang="en-GB" sz="1600" dirty="0"/>
              <a:t>2.29</a:t>
            </a:r>
          </a:p>
          <a:p>
            <a:r>
              <a:rPr lang="en-GB" sz="1600" dirty="0"/>
              <a:t> </a:t>
            </a:r>
            <a:r>
              <a:rPr lang="en-GB" sz="1600" dirty="0" err="1"/>
              <a:t>Wtd</a:t>
            </a:r>
            <a:r>
              <a:rPr lang="en-GB" sz="1600" dirty="0"/>
              <a:t> Mean dL1=   2.399815      +-  4.7280148E-02</a:t>
            </a:r>
          </a:p>
          <a:p>
            <a:r>
              <a:rPr lang="en-GB" sz="1600" dirty="0"/>
              <a:t> Mean DL1=   2.415675      St dev=  7.9949789E-02</a:t>
            </a:r>
          </a:p>
          <a:p>
            <a:r>
              <a:rPr lang="en-GB" sz="1600" dirty="0"/>
              <a:t> PLOT DL1 VALUES (1),DT VALUES(2),NO PLOT (0)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5736" y="179348"/>
            <a:ext cx="289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L1 and t0 resolution function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355976" y="1268760"/>
            <a:ext cx="47880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 smtClean="0"/>
              <a:t>ltres</a:t>
            </a:r>
            <a:r>
              <a:rPr lang="en-GB" sz="1600" dirty="0" smtClean="0"/>
              <a:t> (91-134)</a:t>
            </a:r>
          </a:p>
          <a:p>
            <a:r>
              <a:rPr lang="en-GB" sz="1600" dirty="0" smtClean="0"/>
              <a:t> </a:t>
            </a:r>
          </a:p>
          <a:p>
            <a:r>
              <a:rPr lang="en-GB" sz="1600" dirty="0" smtClean="0"/>
              <a:t>CALCULATE </a:t>
            </a:r>
            <a:r>
              <a:rPr lang="en-GB" sz="1600" dirty="0"/>
              <a:t>MEAN VALUES</a:t>
            </a:r>
          </a:p>
          <a:p>
            <a:r>
              <a:rPr lang="en-GB" sz="1600" dirty="0"/>
              <a:t> ENTER FIRST AND LAST SPECTRUM NUMBERS</a:t>
            </a:r>
          </a:p>
          <a:p>
            <a:r>
              <a:rPr lang="en-GB" sz="1600" dirty="0"/>
              <a:t>1 44</a:t>
            </a:r>
          </a:p>
          <a:p>
            <a:r>
              <a:rPr lang="en-GB" sz="1600" dirty="0"/>
              <a:t> </a:t>
            </a:r>
            <a:r>
              <a:rPr lang="en-GB" sz="1600" dirty="0" err="1"/>
              <a:t>Wtd</a:t>
            </a:r>
            <a:r>
              <a:rPr lang="en-GB" sz="1600" dirty="0"/>
              <a:t> Mean </a:t>
            </a:r>
            <a:r>
              <a:rPr lang="en-GB" sz="1600" dirty="0" err="1"/>
              <a:t>dt</a:t>
            </a:r>
            <a:r>
              <a:rPr lang="en-GB" sz="1600" dirty="0"/>
              <a:t>=  0.3957492      +-  1.8820470E-02</a:t>
            </a:r>
          </a:p>
          <a:p>
            <a:r>
              <a:rPr lang="en-GB" sz="1600" dirty="0"/>
              <a:t> Mean=  0.3413751      St dev=  2.5977572E-02</a:t>
            </a:r>
          </a:p>
          <a:p>
            <a:endParaRPr lang="en-GB" sz="1600" dirty="0"/>
          </a:p>
          <a:p>
            <a:r>
              <a:rPr lang="en-GB" sz="1600" dirty="0"/>
              <a:t> </a:t>
            </a:r>
            <a:r>
              <a:rPr lang="en-GB" sz="1600" dirty="0" err="1"/>
              <a:t>Wtd</a:t>
            </a:r>
            <a:r>
              <a:rPr lang="en-GB" sz="1600" dirty="0"/>
              <a:t> Mean </a:t>
            </a:r>
            <a:r>
              <a:rPr lang="en-GB" sz="1600" dirty="0" err="1"/>
              <a:t>dL</a:t>
            </a:r>
            <a:r>
              <a:rPr lang="en-GB" sz="1600" dirty="0"/>
              <a:t>=   3.205979      +-  7.0191704E-02</a:t>
            </a:r>
          </a:p>
          <a:p>
            <a:r>
              <a:rPr lang="en-GB" sz="1600" dirty="0"/>
              <a:t> Mean=   3.098940      St dev=  8.7278746E-02</a:t>
            </a:r>
          </a:p>
          <a:p>
            <a:r>
              <a:rPr lang="en-GB" sz="1600" dirty="0"/>
              <a:t> Enter value of DL0</a:t>
            </a:r>
          </a:p>
          <a:p>
            <a:r>
              <a:rPr lang="en-GB" sz="1600" dirty="0"/>
              <a:t>2.29</a:t>
            </a:r>
          </a:p>
          <a:p>
            <a:r>
              <a:rPr lang="en-GB" sz="1600" dirty="0"/>
              <a:t> </a:t>
            </a:r>
            <a:r>
              <a:rPr lang="en-GB" sz="1600" dirty="0" err="1"/>
              <a:t>Wtd</a:t>
            </a:r>
            <a:r>
              <a:rPr lang="en-GB" sz="1600" dirty="0"/>
              <a:t> Mean dL1=   2.192405      +-  7.0191704E-02</a:t>
            </a:r>
          </a:p>
          <a:p>
            <a:r>
              <a:rPr lang="en-GB" sz="1600" dirty="0"/>
              <a:t> Mean DL1=   2.197295      St dev=  0.1087550</a:t>
            </a:r>
          </a:p>
          <a:p>
            <a:r>
              <a:rPr lang="en-GB" sz="1600" dirty="0"/>
              <a:t> PLOT DL1 VALUES (1),DT VALUES(2),NO PLOT (0)</a:t>
            </a:r>
          </a:p>
        </p:txBody>
      </p:sp>
    </p:spTree>
    <p:extLst>
      <p:ext uri="{BB962C8B-B14F-4D97-AF65-F5344CB8AC3E}">
        <p14:creationId xmlns:p14="http://schemas.microsoft.com/office/powerpoint/2010/main" val="1474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8" t="33554" r="23736" b="17193"/>
          <a:stretch/>
        </p:blipFill>
        <p:spPr bwMode="auto">
          <a:xfrm>
            <a:off x="-7804" y="0"/>
            <a:ext cx="9151804" cy="64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91719" y="260648"/>
            <a:ext cx="5152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Deviations from the mean of the values contained in </a:t>
            </a:r>
          </a:p>
          <a:p>
            <a:r>
              <a:rPr lang="en-GB" dirty="0" err="1" smtClean="0"/>
              <a:t>Pb</a:t>
            </a:r>
            <a:r>
              <a:rPr lang="en-GB" dirty="0" smtClean="0"/>
              <a:t> Bragg peaks in runs 18121-18138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0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27778" r="30000" b="38222"/>
          <a:stretch/>
        </p:blipFill>
        <p:spPr bwMode="auto">
          <a:xfrm>
            <a:off x="179512" y="1052736"/>
            <a:ext cx="8712968" cy="555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216" y="118373"/>
            <a:ext cx="8737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Differences in L0, L1, t0 values  between the first and the second iteration of the calibration</a:t>
            </a:r>
          </a:p>
          <a:p>
            <a:r>
              <a:rPr lang="en-GB" dirty="0"/>
              <a:t>a</a:t>
            </a:r>
            <a:r>
              <a:rPr lang="en-GB" dirty="0" smtClean="0"/>
              <a:t>re minimal. Only the difference in calibrated values of scattering angles are shown:</a:t>
            </a:r>
          </a:p>
          <a:p>
            <a:r>
              <a:rPr lang="en-GB" dirty="0" smtClean="0"/>
              <a:t>Detectors 135-198 (1-64) in forward scattering: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5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216" y="118373"/>
            <a:ext cx="8737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Differences in L0, L1, t0 values  between the first and the second iteration of the calibration</a:t>
            </a:r>
          </a:p>
          <a:p>
            <a:r>
              <a:rPr lang="en-GB" dirty="0"/>
              <a:t>a</a:t>
            </a:r>
            <a:r>
              <a:rPr lang="en-GB" dirty="0" smtClean="0"/>
              <a:t>re minimal. Only the difference in calibrated values of scattering angles are shown:</a:t>
            </a:r>
          </a:p>
          <a:p>
            <a:r>
              <a:rPr lang="en-GB" dirty="0" smtClean="0"/>
              <a:t>Detectors 3-90 in back-scattering: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6" t="27509" r="22157" b="36246"/>
          <a:stretch/>
        </p:blipFill>
        <p:spPr bwMode="auto">
          <a:xfrm>
            <a:off x="155216" y="1268760"/>
            <a:ext cx="8737264" cy="524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3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216" y="118373"/>
            <a:ext cx="8737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Differences in L0, L1, t0 values  between the first and the second iteration of the calibration</a:t>
            </a:r>
          </a:p>
          <a:p>
            <a:r>
              <a:rPr lang="en-GB" dirty="0"/>
              <a:t>a</a:t>
            </a:r>
            <a:r>
              <a:rPr lang="en-GB" dirty="0" smtClean="0"/>
              <a:t>re minimal. Only the difference in calibrated values of scattering angles are shown:</a:t>
            </a:r>
          </a:p>
          <a:p>
            <a:r>
              <a:rPr lang="en-GB" dirty="0" smtClean="0"/>
              <a:t>Detectors 91-134 in back-scattering: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5" t="28889" r="30688" b="35555"/>
          <a:stretch/>
        </p:blipFill>
        <p:spPr bwMode="auto">
          <a:xfrm>
            <a:off x="323528" y="1268759"/>
            <a:ext cx="8424936" cy="549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7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75371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Energy resolution from </a:t>
            </a:r>
            <a:r>
              <a:rPr lang="en-GB" dirty="0" err="1" smtClean="0"/>
              <a:t>Pb</a:t>
            </a:r>
            <a:r>
              <a:rPr lang="en-GB" dirty="0" smtClean="0"/>
              <a:t> recoil peaks, runs 18121 – 18138</a:t>
            </a:r>
          </a:p>
          <a:p>
            <a:endParaRPr lang="en-GB" dirty="0"/>
          </a:p>
          <a:p>
            <a:r>
              <a:rPr lang="en-GB" dirty="0" smtClean="0"/>
              <a:t>Detectors 3-90 </a:t>
            </a:r>
          </a:p>
          <a:p>
            <a:endParaRPr lang="en-GB" dirty="0"/>
          </a:p>
          <a:p>
            <a:r>
              <a:rPr lang="en-GB" dirty="0"/>
              <a:t> WEIGHTED MEAN ENERGY=   4889.327      +-  0.3616042</a:t>
            </a:r>
          </a:p>
          <a:p>
            <a:r>
              <a:rPr lang="en-GB" dirty="0"/>
              <a:t> MEAN ENERGY=   4888.976      STANDARD DEVIATION=   3.353462</a:t>
            </a:r>
          </a:p>
          <a:p>
            <a:endParaRPr lang="en-GB" dirty="0" smtClean="0"/>
          </a:p>
          <a:p>
            <a:r>
              <a:rPr lang="en-GB" dirty="0"/>
              <a:t>WEIGHTED MEAN LORENZIAN HWHM=   57.55604      +-   1.495098</a:t>
            </a:r>
          </a:p>
          <a:p>
            <a:r>
              <a:rPr lang="en-GB" dirty="0"/>
              <a:t> MEAN LORENTZIAN HWHM=   58.90231      STANDARD DEVIATION=   </a:t>
            </a:r>
            <a:r>
              <a:rPr lang="en-GB" dirty="0" smtClean="0"/>
              <a:t>4.129919</a:t>
            </a:r>
          </a:p>
          <a:p>
            <a:endParaRPr lang="en-GB" dirty="0"/>
          </a:p>
          <a:p>
            <a:r>
              <a:rPr lang="en-GB" dirty="0"/>
              <a:t> WEIGHTED MEAN GAUSSIAN WIDTH=   81.28121      +-   1.267896</a:t>
            </a:r>
          </a:p>
          <a:p>
            <a:r>
              <a:rPr lang="en-GB" dirty="0"/>
              <a:t> MEAN GAUSSIAN WIDTH=   74.47047      STANDARD DEVIATION=   3.153275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5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27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CCR calibration based on </a:t>
            </a:r>
            <a:r>
              <a:rPr lang="en-GB" dirty="0" err="1" smtClean="0"/>
              <a:t>Mantid</a:t>
            </a:r>
            <a:r>
              <a:rPr lang="en-GB" dirty="0" smtClean="0"/>
              <a:t> routines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69368"/>
            <a:ext cx="8229600" cy="568863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3 different initial starting IP files: </a:t>
            </a:r>
          </a:p>
          <a:p>
            <a:pPr lvl="1"/>
            <a:r>
              <a:rPr lang="en-GB" dirty="0" smtClean="0"/>
              <a:t>IP0004</a:t>
            </a:r>
          </a:p>
          <a:p>
            <a:pPr lvl="1"/>
            <a:r>
              <a:rPr lang="en-GB" dirty="0" smtClean="0"/>
              <a:t>IP0005</a:t>
            </a:r>
          </a:p>
          <a:p>
            <a:pPr lvl="1"/>
            <a:r>
              <a:rPr lang="en-GB" dirty="0" smtClean="0"/>
              <a:t>IP from 2015 survey (CAD) with t0 and L0 columns replaced by values taken from IP0005 file;</a:t>
            </a:r>
          </a:p>
          <a:p>
            <a:r>
              <a:rPr lang="en-GB" dirty="0" smtClean="0"/>
              <a:t>Old runs: </a:t>
            </a:r>
          </a:p>
          <a:p>
            <a:pPr lvl="1"/>
            <a:r>
              <a:rPr lang="en-GB" dirty="0" err="1" smtClean="0"/>
              <a:t>run_range</a:t>
            </a:r>
            <a:r>
              <a:rPr lang="en-GB" dirty="0" smtClean="0"/>
              <a:t> = "17083-17084“ - lead</a:t>
            </a:r>
          </a:p>
          <a:p>
            <a:pPr lvl="1"/>
            <a:r>
              <a:rPr lang="en-GB" dirty="0" smtClean="0"/>
              <a:t>background = "17086“ – Vanadium</a:t>
            </a:r>
          </a:p>
          <a:p>
            <a:r>
              <a:rPr lang="en-GB" dirty="0" smtClean="0"/>
              <a:t>New runs:</a:t>
            </a:r>
          </a:p>
          <a:p>
            <a:pPr lvl="1"/>
            <a:r>
              <a:rPr lang="en-GB" dirty="0" err="1" smtClean="0"/>
              <a:t>run_range</a:t>
            </a:r>
            <a:r>
              <a:rPr lang="en-GB" dirty="0" smtClean="0"/>
              <a:t> = "18121-18139“ lead in CCR</a:t>
            </a:r>
          </a:p>
          <a:p>
            <a:pPr lvl="1"/>
            <a:r>
              <a:rPr lang="en-GB" dirty="0" smtClean="0"/>
              <a:t>background = "17891“ vanadium in CCR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180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75371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Energy resolution from </a:t>
            </a:r>
            <a:r>
              <a:rPr lang="en-GB" dirty="0" err="1" smtClean="0"/>
              <a:t>Pb</a:t>
            </a:r>
            <a:r>
              <a:rPr lang="en-GB" dirty="0" smtClean="0"/>
              <a:t> recoil peaks, runs 18121 – 18138</a:t>
            </a:r>
          </a:p>
          <a:p>
            <a:endParaRPr lang="en-GB" dirty="0"/>
          </a:p>
          <a:p>
            <a:r>
              <a:rPr lang="en-GB" dirty="0" smtClean="0"/>
              <a:t>Detectors  91-134</a:t>
            </a:r>
          </a:p>
          <a:p>
            <a:endParaRPr lang="en-GB" dirty="0"/>
          </a:p>
          <a:p>
            <a:r>
              <a:rPr lang="en-GB" dirty="0"/>
              <a:t> WEIGHTED MEAN ENERGY=   4902.117      +-  0.3996506</a:t>
            </a:r>
          </a:p>
          <a:p>
            <a:r>
              <a:rPr lang="en-GB" dirty="0"/>
              <a:t> MEAN ENERGY=   4900.841      STANDARD DEVIATION=   </a:t>
            </a:r>
            <a:r>
              <a:rPr lang="en-GB" dirty="0" smtClean="0"/>
              <a:t>2.447103</a:t>
            </a:r>
          </a:p>
          <a:p>
            <a:endParaRPr lang="en-GB" dirty="0"/>
          </a:p>
          <a:p>
            <a:r>
              <a:rPr lang="en-GB" dirty="0"/>
              <a:t> WEIGHTED MEAN LORENZIAN HWHM=   81.57863      +-   1.394901</a:t>
            </a:r>
          </a:p>
          <a:p>
            <a:r>
              <a:rPr lang="en-GB" dirty="0"/>
              <a:t> MEAN LORENTZIAN HWHM=   65.30816      STANDARD DEVIATION=   3.869351</a:t>
            </a:r>
          </a:p>
          <a:p>
            <a:endParaRPr lang="en-GB" dirty="0" smtClean="0"/>
          </a:p>
          <a:p>
            <a:r>
              <a:rPr lang="en-GB" dirty="0"/>
              <a:t>WEIGHTED MEAN GAUSSIAN WIDTH=   71.18367      +-   1.443864</a:t>
            </a:r>
          </a:p>
          <a:p>
            <a:r>
              <a:rPr lang="en-GB" dirty="0"/>
              <a:t> MEAN GAUSSIAN WIDTH=   68.89130      STANDARD DEVIATION=   3.518112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4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75371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Energy resolution from </a:t>
            </a:r>
            <a:r>
              <a:rPr lang="en-GB" dirty="0" err="1" smtClean="0"/>
              <a:t>Pb</a:t>
            </a:r>
            <a:r>
              <a:rPr lang="en-GB" dirty="0" smtClean="0"/>
              <a:t> recoil peaks, runs 18121 – 18138</a:t>
            </a:r>
          </a:p>
          <a:p>
            <a:endParaRPr lang="en-GB" dirty="0"/>
          </a:p>
          <a:p>
            <a:r>
              <a:rPr lang="en-GB" dirty="0" smtClean="0"/>
              <a:t>Detectors  135 - 198</a:t>
            </a:r>
          </a:p>
          <a:p>
            <a:endParaRPr lang="en-GB" dirty="0"/>
          </a:p>
          <a:p>
            <a:r>
              <a:rPr lang="en-GB" dirty="0"/>
              <a:t>  WEIGHTED MEAN ENERGY=   4905.936      +-  0.3655033</a:t>
            </a:r>
          </a:p>
          <a:p>
            <a:r>
              <a:rPr lang="en-GB" dirty="0"/>
              <a:t> MEAN ENERGY=   4902.953      STANDARD DEVIATION=   1.727237</a:t>
            </a:r>
          </a:p>
          <a:p>
            <a:endParaRPr lang="en-GB" dirty="0" smtClean="0"/>
          </a:p>
          <a:p>
            <a:r>
              <a:rPr lang="en-GB" dirty="0"/>
              <a:t> WEIGHTED MEAN LORENZIAN HWHM=   26.90205      +-   1.342764</a:t>
            </a:r>
          </a:p>
          <a:p>
            <a:r>
              <a:rPr lang="en-GB" dirty="0"/>
              <a:t> MEAN LORENTZIAN HWHM=   32.75595      STANDARD DEVIATION=   3.123089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 WEIGHTED MEAN GAUSSIAN WIDTH=   75.62093      +-   1.048077</a:t>
            </a:r>
          </a:p>
          <a:p>
            <a:r>
              <a:rPr lang="en-GB" dirty="0"/>
              <a:t> MEAN GAUSSIAN WIDTH=   68.69099      STANDARD DEVIATION=   2.790778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/>
              <a:t>CCR calibration based on VMS Fortran routines.</a:t>
            </a:r>
          </a:p>
          <a:p>
            <a:endParaRPr lang="en-GB" sz="3600" dirty="0"/>
          </a:p>
          <a:p>
            <a:r>
              <a:rPr lang="en-GB" sz="3600" dirty="0" smtClean="0"/>
              <a:t>New </a:t>
            </a:r>
            <a:r>
              <a:rPr lang="en-GB" sz="3600" dirty="0"/>
              <a:t>runs:</a:t>
            </a:r>
          </a:p>
          <a:p>
            <a:r>
              <a:rPr lang="en-GB" sz="3600" dirty="0" err="1"/>
              <a:t>run_range</a:t>
            </a:r>
            <a:r>
              <a:rPr lang="en-GB" sz="3600" dirty="0"/>
              <a:t> = "18121-18139“ lead in CCR</a:t>
            </a:r>
          </a:p>
          <a:p>
            <a:r>
              <a:rPr lang="en-GB" sz="3600" dirty="0"/>
              <a:t>background = "17891“ vanadium in CCR</a:t>
            </a:r>
          </a:p>
        </p:txBody>
      </p:sp>
    </p:spTree>
    <p:extLst>
      <p:ext uri="{BB962C8B-B14F-4D97-AF65-F5344CB8AC3E}">
        <p14:creationId xmlns:p14="http://schemas.microsoft.com/office/powerpoint/2010/main" val="42036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0" y="188640"/>
            <a:ext cx="929023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Mantid</a:t>
            </a:r>
            <a:r>
              <a:rPr lang="en-GB" sz="1600" dirty="0" smtClean="0"/>
              <a:t> version: 3.9.2</a:t>
            </a:r>
          </a:p>
          <a:p>
            <a:r>
              <a:rPr lang="en-GB" sz="1600" dirty="0" smtClean="0"/>
              <a:t>Calibration scripts: calibrate_vesuvio_uranium_martyn_MK4(5).</a:t>
            </a:r>
            <a:r>
              <a:rPr lang="en-GB" sz="1600" dirty="0" err="1" smtClean="0"/>
              <a:t>py</a:t>
            </a:r>
            <a:endParaRPr lang="en-GB" sz="1600" dirty="0" smtClean="0"/>
          </a:p>
          <a:p>
            <a:r>
              <a:rPr lang="en-GB" sz="1600" dirty="0" smtClean="0"/>
              <a:t>Variant when L0 and t0 are calibrated</a:t>
            </a:r>
          </a:p>
          <a:p>
            <a:r>
              <a:rPr lang="en-GB" sz="1600" dirty="0" smtClean="0"/>
              <a:t>In case </a:t>
            </a:r>
            <a:r>
              <a:rPr lang="en-GB" sz="1600" dirty="0" err="1" smtClean="0"/>
              <a:t>CreateIPFile</a:t>
            </a:r>
            <a:r>
              <a:rPr lang="en-GB" sz="1600" dirty="0" smtClean="0"/>
              <a:t> box is ticked, the algorithm saves a .par file with the same name as the</a:t>
            </a:r>
          </a:p>
          <a:p>
            <a:r>
              <a:rPr lang="en-GB" sz="1600" dirty="0" smtClean="0"/>
              <a:t>Output workspace into the predefined output directory (usually the same as the input IP file directory</a:t>
            </a:r>
            <a:r>
              <a:rPr lang="en-GB" sz="1600" dirty="0" smtClean="0"/>
              <a:t>)</a:t>
            </a:r>
          </a:p>
          <a:p>
            <a:endParaRPr lang="en-GB" sz="1600" dirty="0"/>
          </a:p>
          <a:p>
            <a:r>
              <a:rPr lang="en-GB" sz="1600" dirty="0"/>
              <a:t>Both  calibrate_vesuvio_uranium_martyn_MK4(5).</a:t>
            </a:r>
            <a:r>
              <a:rPr lang="en-GB" sz="1600" dirty="0" err="1" smtClean="0"/>
              <a:t>py</a:t>
            </a:r>
            <a:r>
              <a:rPr lang="en-GB" sz="1600" dirty="0"/>
              <a:t> </a:t>
            </a:r>
            <a:r>
              <a:rPr lang="en-GB" sz="1600" dirty="0" smtClean="0"/>
              <a:t> require the sample (</a:t>
            </a:r>
            <a:r>
              <a:rPr lang="en-GB" sz="1600" dirty="0" err="1" smtClean="0"/>
              <a:t>Pb</a:t>
            </a:r>
            <a:r>
              <a:rPr lang="en-GB" sz="1600" dirty="0" smtClean="0"/>
              <a:t>) and background (V)</a:t>
            </a:r>
          </a:p>
          <a:p>
            <a:r>
              <a:rPr lang="en-GB" sz="1600" dirty="0" smtClean="0"/>
              <a:t>Runs with the following specifications:</a:t>
            </a:r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Both </a:t>
            </a:r>
            <a:r>
              <a:rPr lang="en-GB" sz="1600" dirty="0" err="1" smtClean="0"/>
              <a:t>Pb</a:t>
            </a:r>
            <a:r>
              <a:rPr lang="en-GB" sz="1600" dirty="0" smtClean="0"/>
              <a:t> and V should have good statistics (in the region of 900 </a:t>
            </a:r>
            <a:r>
              <a:rPr lang="en-GB" sz="1600" dirty="0" err="1" smtClean="0"/>
              <a:t>uAmph</a:t>
            </a:r>
            <a:r>
              <a:rPr lang="en-GB" sz="1600" dirty="0" smtClean="0"/>
              <a:t> or more);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Ideally, both </a:t>
            </a:r>
            <a:r>
              <a:rPr lang="en-GB" sz="1600" dirty="0" err="1"/>
              <a:t>Pb</a:t>
            </a:r>
            <a:r>
              <a:rPr lang="en-GB" sz="1600" dirty="0"/>
              <a:t> and V should have </a:t>
            </a:r>
            <a:r>
              <a:rPr lang="en-GB" sz="1600" dirty="0" smtClean="0"/>
              <a:t>been recorded using the same 20ms or 40 </a:t>
            </a:r>
            <a:r>
              <a:rPr lang="en-GB" sz="1600" dirty="0" err="1" smtClean="0"/>
              <a:t>ms</a:t>
            </a:r>
            <a:r>
              <a:rPr lang="en-GB" sz="1600" dirty="0" smtClean="0"/>
              <a:t> frame, but 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  both routines should cope with mixed 20/40ms frames;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The critical parameter for a successful calibration is the linear binning constant in TOF region below 650 us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   in the DAE (IBEX DAE setting).  It should be set to 0.5 us or more for both </a:t>
            </a:r>
            <a:r>
              <a:rPr lang="en-GB" sz="1600" dirty="0" err="1" smtClean="0"/>
              <a:t>Pb</a:t>
            </a:r>
            <a:r>
              <a:rPr lang="en-GB" sz="1600" dirty="0" smtClean="0"/>
              <a:t> and V runs. Any shorter 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   binning constant (e.g. 0.1 us) will lead to problems with the </a:t>
            </a:r>
            <a:r>
              <a:rPr lang="en-GB" sz="1600" dirty="0" err="1" smtClean="0"/>
              <a:t>Mantid</a:t>
            </a:r>
            <a:r>
              <a:rPr lang="en-GB" sz="1600" dirty="0" smtClean="0"/>
              <a:t> Fit algorithm. The algorithm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   will not cope to fit E1 from </a:t>
            </a:r>
            <a:r>
              <a:rPr lang="en-GB" sz="1600" dirty="0" err="1" smtClean="0"/>
              <a:t>Pb</a:t>
            </a:r>
            <a:r>
              <a:rPr lang="en-GB" sz="1600" dirty="0" smtClean="0"/>
              <a:t> recoil peaks. It will then propagate as unphysical values of E1 into 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     the L1 calculation. Both L1 and E1 being unphysical, leads to unphysical values of theta.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697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062975" cy="50979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40" y="188640"/>
            <a:ext cx="87523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Mantid</a:t>
            </a:r>
            <a:r>
              <a:rPr lang="en-GB" sz="1600" dirty="0" smtClean="0"/>
              <a:t> version: 3.9.2</a:t>
            </a:r>
          </a:p>
          <a:p>
            <a:r>
              <a:rPr lang="en-GB" sz="1600" dirty="0" smtClean="0"/>
              <a:t>Calibration scripts: calibrate_vesuvio_uranium_martyn_MK4(5).</a:t>
            </a:r>
            <a:r>
              <a:rPr lang="en-GB" sz="1600" dirty="0" err="1" smtClean="0"/>
              <a:t>py</a:t>
            </a:r>
            <a:endParaRPr lang="en-GB" sz="1600" dirty="0" smtClean="0"/>
          </a:p>
          <a:p>
            <a:r>
              <a:rPr lang="en-GB" sz="1600" dirty="0" smtClean="0"/>
              <a:t>Variant when L0 and t0 are calibrated</a:t>
            </a:r>
          </a:p>
          <a:p>
            <a:r>
              <a:rPr lang="en-GB" sz="1600" dirty="0" smtClean="0"/>
              <a:t>In case </a:t>
            </a:r>
            <a:r>
              <a:rPr lang="en-GB" sz="1600" dirty="0" err="1" smtClean="0"/>
              <a:t>CreateIPFile</a:t>
            </a:r>
            <a:r>
              <a:rPr lang="en-GB" sz="1600" dirty="0" smtClean="0"/>
              <a:t> box is ticked, the algorithm saves a .par file with the same name as the</a:t>
            </a:r>
          </a:p>
          <a:p>
            <a:r>
              <a:rPr lang="en-GB" sz="1600" dirty="0" smtClean="0"/>
              <a:t>Output workspace into the predefined output directory (usually the same as the input IP file directory)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909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40" y="188640"/>
            <a:ext cx="87523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Mantid</a:t>
            </a:r>
            <a:r>
              <a:rPr lang="en-GB" sz="1600" dirty="0" smtClean="0"/>
              <a:t> version: 3.9.2</a:t>
            </a:r>
          </a:p>
          <a:p>
            <a:r>
              <a:rPr lang="en-GB" sz="1600" dirty="0" smtClean="0"/>
              <a:t>Calibration scripts: calibrate_vesuvio_uranium_martyn_MK4(5).</a:t>
            </a:r>
            <a:r>
              <a:rPr lang="en-GB" sz="1600" dirty="0" err="1" smtClean="0"/>
              <a:t>py</a:t>
            </a:r>
            <a:endParaRPr lang="en-GB" sz="1600" dirty="0" smtClean="0"/>
          </a:p>
          <a:p>
            <a:r>
              <a:rPr lang="en-GB" sz="1600" dirty="0" smtClean="0"/>
              <a:t>Variant when L0 and t0 are not calibrated, but taken from the initial IP file</a:t>
            </a:r>
          </a:p>
          <a:p>
            <a:r>
              <a:rPr lang="en-GB" sz="1600" dirty="0"/>
              <a:t>In case </a:t>
            </a:r>
            <a:r>
              <a:rPr lang="en-GB" sz="1600" dirty="0" err="1"/>
              <a:t>CreateIPFile</a:t>
            </a:r>
            <a:r>
              <a:rPr lang="en-GB" sz="1600" dirty="0"/>
              <a:t> box is ticked, the algorithm saves a .par file with the same name as the</a:t>
            </a:r>
          </a:p>
          <a:p>
            <a:r>
              <a:rPr lang="en-GB" sz="1600" dirty="0"/>
              <a:t>Output workspace into the predefined output directory (usually the same as the input IP file directory) </a:t>
            </a:r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" y="1556792"/>
            <a:ext cx="9070976" cy="51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0"/>
            <a:ext cx="741682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 smtClean="0"/>
              <a:t>comparison of L1 values from different calibration starting points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352279"/>
              </p:ext>
            </p:extLst>
          </p:nvPr>
        </p:nvGraphicFramePr>
        <p:xfrm>
          <a:off x="574212" y="369332"/>
          <a:ext cx="8030236" cy="6144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212" y="369332"/>
                        <a:ext cx="8030236" cy="6144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7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0"/>
            <a:ext cx="849694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 smtClean="0"/>
              <a:t>comparison of E1 values from different calibration starting points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47525"/>
              </p:ext>
            </p:extLst>
          </p:nvPr>
        </p:nvGraphicFramePr>
        <p:xfrm>
          <a:off x="539552" y="343443"/>
          <a:ext cx="8208912" cy="62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343443"/>
                        <a:ext cx="8208912" cy="628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81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0"/>
            <a:ext cx="842493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GB" dirty="0" smtClean="0"/>
              <a:t>comparison of theta values from different calibration starting points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CF5C-7C28-4E6C-80B1-7089E050B603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466429"/>
              </p:ext>
            </p:extLst>
          </p:nvPr>
        </p:nvGraphicFramePr>
        <p:xfrm>
          <a:off x="539552" y="343444"/>
          <a:ext cx="8424936" cy="644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343444"/>
                        <a:ext cx="8424936" cy="6446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1107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Office Theme</vt:lpstr>
      <vt:lpstr>Graph</vt:lpstr>
      <vt:lpstr>Vesuvio calibration </vt:lpstr>
      <vt:lpstr>CCR calibration based on Mantid routines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Krzystyniak, Matthew (STFC,RAL,ISIS)</dc:creator>
  <cp:lastModifiedBy>VESUVIO</cp:lastModifiedBy>
  <cp:revision>44</cp:revision>
  <dcterms:created xsi:type="dcterms:W3CDTF">2015-05-13T14:22:48Z</dcterms:created>
  <dcterms:modified xsi:type="dcterms:W3CDTF">2022-10-31T17:23:48Z</dcterms:modified>
</cp:coreProperties>
</file>