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4.jpeg" ContentType="image/jpeg"/>
  <Override PartName="/ppt/media/image12.png" ContentType="image/png"/>
  <Override PartName="/ppt/media/image7.png" ContentType="image/png"/>
  <Override PartName="/ppt/media/image22.jpeg" ContentType="image/jpe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5.png" ContentType="image/png"/>
  <Override PartName="/ppt/media/image23.png" ContentType="image/png"/>
  <Override PartName="/ppt/media/image20.png" ContentType="image/png"/>
  <Override PartName="/ppt/media/image2.jpeg" ContentType="image/jpeg"/>
  <Override PartName="/ppt/media/image3.png" ContentType="image/png"/>
  <Override PartName="/ppt/media/image21.png" ContentType="image/png"/>
  <Override PartName="/ppt/media/image19.png" ContentType="image/png"/>
  <Override PartName="/ppt/media/image1.png" ContentType="image/png"/>
  <Override PartName="/ppt/media/image18.jpeg" ContentType="image/jpeg"/>
  <Override PartName="/ppt/media/image17.png" ContentType="image/png"/>
  <Override PartName="/ppt/media/image16.png" ContentType="image/png"/>
  <Override PartName="/ppt/media/image24.jpeg" ContentType="image/jpeg"/>
  <Override PartName="/ppt/media/image15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0845463-E88C-42B7-AB0E-524224E5010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400" cy="400824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280" cy="481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This is math heavy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</a:rPr>
              <a:t>Goal is to familiarize not teach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11428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48200" y="3767400"/>
            <a:ext cx="11428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44820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30468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312440" y="165384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8176680" y="165384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48200" y="376740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312440" y="376740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8176680" y="376740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448200" y="1653840"/>
            <a:ext cx="114289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114289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429840" y="231120"/>
            <a:ext cx="1142892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4820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48200" y="1653840"/>
            <a:ext cx="114289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30468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448200" y="3767400"/>
            <a:ext cx="11428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11428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48200" y="3767400"/>
            <a:ext cx="11428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44820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30468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312440" y="165384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8176680" y="165384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/>
          </p:nvPr>
        </p:nvSpPr>
        <p:spPr>
          <a:xfrm>
            <a:off x="448200" y="376740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/>
          </p:nvPr>
        </p:nvSpPr>
        <p:spPr>
          <a:xfrm>
            <a:off x="4312440" y="376740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/>
          </p:nvPr>
        </p:nvSpPr>
        <p:spPr>
          <a:xfrm>
            <a:off x="8176680" y="376740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48200" y="1653840"/>
            <a:ext cx="114289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114289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114289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429840" y="231120"/>
            <a:ext cx="1142892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4820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630468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48200" y="3767400"/>
            <a:ext cx="11428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11428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48200" y="3767400"/>
            <a:ext cx="11428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4820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630468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4312440" y="165384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8176680" y="165384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/>
          </p:nvPr>
        </p:nvSpPr>
        <p:spPr>
          <a:xfrm>
            <a:off x="448200" y="376740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/>
          </p:nvPr>
        </p:nvSpPr>
        <p:spPr>
          <a:xfrm>
            <a:off x="4312440" y="376740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/>
          </p:nvPr>
        </p:nvSpPr>
        <p:spPr>
          <a:xfrm>
            <a:off x="8176680" y="376740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448200" y="1653840"/>
            <a:ext cx="114289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114289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429840" y="231120"/>
            <a:ext cx="1142892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44820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630468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/>
          </p:nvPr>
        </p:nvSpPr>
        <p:spPr>
          <a:xfrm>
            <a:off x="448200" y="3767400"/>
            <a:ext cx="11428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11428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48200" y="3767400"/>
            <a:ext cx="11428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44820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/>
          </p:nvPr>
        </p:nvSpPr>
        <p:spPr>
          <a:xfrm>
            <a:off x="630468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4312440" y="165384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8176680" y="165384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/>
          </p:nvPr>
        </p:nvSpPr>
        <p:spPr>
          <a:xfrm>
            <a:off x="448200" y="376740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/>
          </p:nvPr>
        </p:nvSpPr>
        <p:spPr>
          <a:xfrm>
            <a:off x="4312440" y="376740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/>
          </p:nvPr>
        </p:nvSpPr>
        <p:spPr>
          <a:xfrm>
            <a:off x="8176680" y="376740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subTitle"/>
          </p:nvPr>
        </p:nvSpPr>
        <p:spPr>
          <a:xfrm>
            <a:off x="448200" y="1653840"/>
            <a:ext cx="114289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114289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ubTitle"/>
          </p:nvPr>
        </p:nvSpPr>
        <p:spPr>
          <a:xfrm>
            <a:off x="429840" y="231120"/>
            <a:ext cx="1142892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44820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/>
          </p:nvPr>
        </p:nvSpPr>
        <p:spPr>
          <a:xfrm>
            <a:off x="630468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/>
          </p:nvPr>
        </p:nvSpPr>
        <p:spPr>
          <a:xfrm>
            <a:off x="448200" y="3767400"/>
            <a:ext cx="11428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11428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448200" y="3767400"/>
            <a:ext cx="11428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44820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/>
          </p:nvPr>
        </p:nvSpPr>
        <p:spPr>
          <a:xfrm>
            <a:off x="630468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29840" y="231120"/>
            <a:ext cx="11428920" cy="289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312440" y="165384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8176680" y="165384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448200" y="376740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6"/>
          <p:cNvSpPr>
            <a:spLocks noGrp="1"/>
          </p:cNvSpPr>
          <p:nvPr>
            <p:ph/>
          </p:nvPr>
        </p:nvSpPr>
        <p:spPr>
          <a:xfrm>
            <a:off x="4312440" y="376740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7"/>
          <p:cNvSpPr>
            <a:spLocks noGrp="1"/>
          </p:cNvSpPr>
          <p:nvPr>
            <p:ph/>
          </p:nvPr>
        </p:nvSpPr>
        <p:spPr>
          <a:xfrm>
            <a:off x="8176680" y="3767400"/>
            <a:ext cx="3679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44820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304680" y="376740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304680" y="1653840"/>
            <a:ext cx="55771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48200" y="3767400"/>
            <a:ext cx="11428920" cy="192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 flipH="1">
            <a:off x="-5040" y="6626160"/>
            <a:ext cx="279360" cy="15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230040"/>
              </a:tabLst>
            </a:pPr>
            <a:fld id="{C3D49290-EBDB-4A9F-92FB-D6AC831D398B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" name="Rectangle 11" hidden="1"/>
          <p:cNvSpPr/>
          <p:nvPr/>
        </p:nvSpPr>
        <p:spPr>
          <a:xfrm>
            <a:off x="0" y="320040"/>
            <a:ext cx="273240" cy="6536880"/>
          </a:xfrm>
          <a:prstGeom prst="rect">
            <a:avLst/>
          </a:prstGeom>
          <a:solidFill>
            <a:srgbClr val="447e59"/>
          </a:solidFill>
          <a:ln w="0">
            <a:noFill/>
          </a:ln>
          <a:effectLst>
            <a:outerShdw blurRad="44280" dir="5400000" dist="1404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2" name="Rectangle 6" hidden="1"/>
          <p:cNvSpPr/>
          <p:nvPr/>
        </p:nvSpPr>
        <p:spPr>
          <a:xfrm flipH="1">
            <a:off x="-5040" y="6616440"/>
            <a:ext cx="279360" cy="15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230040"/>
              </a:tabLst>
            </a:pPr>
            <a:fld id="{35070A9B-5873-4141-B039-71760C92E016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3" name="Picture 8" descr=""/>
          <p:cNvPicPr/>
          <p:nvPr/>
        </p:nvPicPr>
        <p:blipFill>
          <a:blip r:embed="rId2"/>
          <a:stretch/>
        </p:blipFill>
        <p:spPr>
          <a:xfrm>
            <a:off x="413280" y="6477120"/>
            <a:ext cx="1087200" cy="260640"/>
          </a:xfrm>
          <a:prstGeom prst="rect">
            <a:avLst/>
          </a:prstGeom>
          <a:ln w="0">
            <a:noFill/>
          </a:ln>
        </p:spPr>
      </p:pic>
      <p:sp>
        <p:nvSpPr>
          <p:cNvPr id="4" name="Rectangle 256" hidden="1"/>
          <p:cNvSpPr/>
          <p:nvPr/>
        </p:nvSpPr>
        <p:spPr>
          <a:xfrm>
            <a:off x="8010360" y="6583680"/>
            <a:ext cx="385956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bfbfbf"/>
                </a:solidFill>
                <a:latin typeface="Century Gothic"/>
                <a:ea typeface="DejaVu Sans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0" y="320040"/>
            <a:ext cx="273240" cy="509760"/>
          </a:xfrm>
          <a:prstGeom prst="rect">
            <a:avLst/>
          </a:prstGeom>
          <a:solidFill>
            <a:srgbClr val="447e59"/>
          </a:solidFill>
          <a:ln w="0">
            <a:noFill/>
          </a:ln>
          <a:effectLst>
            <a:outerShdw blurRad="44280" dir="5400000" dist="1404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6" name="Rectangle 11"/>
          <p:cNvSpPr/>
          <p:nvPr/>
        </p:nvSpPr>
        <p:spPr>
          <a:xfrm>
            <a:off x="274320" y="320040"/>
            <a:ext cx="1411560" cy="509760"/>
          </a:xfrm>
          <a:prstGeom prst="rect">
            <a:avLst/>
          </a:prstGeom>
          <a:solidFill>
            <a:srgbClr val="d9d9d9"/>
          </a:solidFill>
          <a:ln w="0">
            <a:noFill/>
          </a:ln>
          <a:effectLst>
            <a:outerShdw blurRad="44280" dir="5400000" dist="1404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7" name="Picture 4" descr=""/>
          <p:cNvPicPr/>
          <p:nvPr/>
        </p:nvPicPr>
        <p:blipFill>
          <a:blip r:embed="rId3"/>
          <a:stretch/>
        </p:blipFill>
        <p:spPr>
          <a:xfrm>
            <a:off x="274320" y="1074600"/>
            <a:ext cx="11333520" cy="4232160"/>
          </a:xfrm>
          <a:prstGeom prst="rect">
            <a:avLst/>
          </a:prstGeom>
          <a:ln w="0">
            <a:noFill/>
          </a:ln>
        </p:spPr>
      </p:pic>
      <p:sp>
        <p:nvSpPr>
          <p:cNvPr id="8" name="TextBox 9"/>
          <p:cNvSpPr/>
          <p:nvPr/>
        </p:nvSpPr>
        <p:spPr>
          <a:xfrm>
            <a:off x="267120" y="5343840"/>
            <a:ext cx="53838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entury Gothic"/>
                <a:ea typeface="DejaVu Sans"/>
              </a:rPr>
              <a:t>ORNL is managed by UT-Battelle, LLC for the US Department of Energy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" name="Picture 12" descr=""/>
          <p:cNvPicPr/>
          <p:nvPr/>
        </p:nvPicPr>
        <p:blipFill>
          <a:blip r:embed="rId4"/>
          <a:stretch/>
        </p:blipFill>
        <p:spPr>
          <a:xfrm>
            <a:off x="413280" y="456120"/>
            <a:ext cx="1087200" cy="260640"/>
          </a:xfrm>
          <a:prstGeom prst="rect">
            <a:avLst/>
          </a:prstGeom>
          <a:ln w="0">
            <a:noFill/>
          </a:ln>
        </p:spPr>
      </p:pic>
      <p:sp>
        <p:nvSpPr>
          <p:cNvPr id="10" name="Freeform 7"/>
          <p:cNvSpPr/>
          <p:nvPr/>
        </p:nvSpPr>
        <p:spPr>
          <a:xfrm>
            <a:off x="6095880" y="0"/>
            <a:ext cx="6094800" cy="6856920"/>
          </a:xfrm>
          <a:custGeom>
            <a:avLst/>
            <a:gdLst/>
            <a:ahLst/>
            <a:rect l="l" t="t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 w="0">
            <a:noFill/>
          </a:ln>
          <a:effectLst>
            <a:outerShdw blurRad="44280" dir="5400000" dist="1404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pic>
        <p:nvPicPr>
          <p:cNvPr id="11" name="Picture 13" descr=""/>
          <p:cNvPicPr/>
          <p:nvPr/>
        </p:nvPicPr>
        <p:blipFill>
          <a:blip r:embed="rId5"/>
          <a:stretch/>
        </p:blipFill>
        <p:spPr>
          <a:xfrm>
            <a:off x="9934560" y="5409360"/>
            <a:ext cx="1602720" cy="38736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48200" y="1653840"/>
            <a:ext cx="11428920" cy="404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6" hidden="1"/>
          <p:cNvSpPr/>
          <p:nvPr/>
        </p:nvSpPr>
        <p:spPr>
          <a:xfrm flipH="1">
            <a:off x="-5040" y="6626160"/>
            <a:ext cx="279360" cy="15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230040"/>
              </a:tabLst>
            </a:pPr>
            <a:fld id="{2CE04312-9FB9-42E5-A9B2-655E3E590E06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51" name="Rectangle 11" hidden="1"/>
          <p:cNvSpPr/>
          <p:nvPr/>
        </p:nvSpPr>
        <p:spPr>
          <a:xfrm>
            <a:off x="0" y="320040"/>
            <a:ext cx="273240" cy="6536880"/>
          </a:xfrm>
          <a:prstGeom prst="rect">
            <a:avLst/>
          </a:prstGeom>
          <a:solidFill>
            <a:srgbClr val="447e59"/>
          </a:solidFill>
          <a:ln w="0">
            <a:noFill/>
          </a:ln>
          <a:effectLst>
            <a:outerShdw blurRad="44280" dir="5400000" dist="1404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2" name="Rectangle 6" hidden="1"/>
          <p:cNvSpPr/>
          <p:nvPr/>
        </p:nvSpPr>
        <p:spPr>
          <a:xfrm flipH="1">
            <a:off x="-5040" y="6616440"/>
            <a:ext cx="279360" cy="15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230040"/>
              </a:tabLst>
            </a:pPr>
            <a:fld id="{D344E92F-AF3B-4D60-B9CD-D9195C1669F4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53" name="Picture 8" descr=""/>
          <p:cNvPicPr/>
          <p:nvPr/>
        </p:nvPicPr>
        <p:blipFill>
          <a:blip r:embed="rId2"/>
          <a:stretch/>
        </p:blipFill>
        <p:spPr>
          <a:xfrm>
            <a:off x="413280" y="6477120"/>
            <a:ext cx="1087200" cy="260640"/>
          </a:xfrm>
          <a:prstGeom prst="rect">
            <a:avLst/>
          </a:prstGeom>
          <a:ln w="0">
            <a:noFill/>
          </a:ln>
        </p:spPr>
      </p:pic>
      <p:sp>
        <p:nvSpPr>
          <p:cNvPr id="54" name="Rectangle 256" hidden="1"/>
          <p:cNvSpPr/>
          <p:nvPr/>
        </p:nvSpPr>
        <p:spPr>
          <a:xfrm>
            <a:off x="8010360" y="6583680"/>
            <a:ext cx="385956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bfbfbf"/>
                </a:solidFill>
                <a:latin typeface="Century Gothic"/>
                <a:ea typeface="DejaVu Sans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5" name="Rectangle 9"/>
          <p:cNvSpPr/>
          <p:nvPr/>
        </p:nvSpPr>
        <p:spPr>
          <a:xfrm>
            <a:off x="0" y="320040"/>
            <a:ext cx="273240" cy="6536880"/>
          </a:xfrm>
          <a:prstGeom prst="rect">
            <a:avLst/>
          </a:prstGeom>
          <a:solidFill>
            <a:srgbClr val="447e59"/>
          </a:solidFill>
          <a:ln w="0">
            <a:noFill/>
          </a:ln>
          <a:effectLst>
            <a:outerShdw blurRad="44280" dir="5400000" dist="1404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56" name="Rectangle 6"/>
          <p:cNvSpPr/>
          <p:nvPr/>
        </p:nvSpPr>
        <p:spPr>
          <a:xfrm flipH="1">
            <a:off x="-5040" y="6626160"/>
            <a:ext cx="279360" cy="15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230040"/>
              </a:tabLst>
            </a:pPr>
            <a:fld id="{FA50730D-1506-4D99-A41F-4EC46827EF3A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57" name="Picture 6" descr=""/>
          <p:cNvPicPr/>
          <p:nvPr/>
        </p:nvPicPr>
        <p:blipFill>
          <a:blip r:embed="rId3"/>
          <a:stretch/>
        </p:blipFill>
        <p:spPr>
          <a:xfrm>
            <a:off x="413280" y="6477120"/>
            <a:ext cx="1087200" cy="260640"/>
          </a:xfrm>
          <a:prstGeom prst="rect">
            <a:avLst/>
          </a:prstGeom>
          <a:ln w="0">
            <a:noFill/>
          </a:ln>
        </p:spPr>
      </p:pic>
      <p:sp>
        <p:nvSpPr>
          <p:cNvPr id="58" name="Rectangle 256"/>
          <p:cNvSpPr/>
          <p:nvPr/>
        </p:nvSpPr>
        <p:spPr>
          <a:xfrm>
            <a:off x="8010360" y="6583680"/>
            <a:ext cx="385956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bfbfbf"/>
                </a:solidFill>
                <a:latin typeface="Century Gothic"/>
                <a:ea typeface="DejaVu Sans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6" hidden="1"/>
          <p:cNvSpPr/>
          <p:nvPr/>
        </p:nvSpPr>
        <p:spPr>
          <a:xfrm flipH="1">
            <a:off x="-5040" y="6626160"/>
            <a:ext cx="279360" cy="15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230040"/>
              </a:tabLst>
            </a:pPr>
            <a:fld id="{D7E75D70-40BB-453D-8463-BCF855FA26F2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98" name="Rectangle 11" hidden="1"/>
          <p:cNvSpPr/>
          <p:nvPr/>
        </p:nvSpPr>
        <p:spPr>
          <a:xfrm>
            <a:off x="0" y="320040"/>
            <a:ext cx="273240" cy="6536880"/>
          </a:xfrm>
          <a:prstGeom prst="rect">
            <a:avLst/>
          </a:prstGeom>
          <a:solidFill>
            <a:srgbClr val="447e59"/>
          </a:solidFill>
          <a:ln w="0">
            <a:noFill/>
          </a:ln>
          <a:effectLst>
            <a:outerShdw blurRad="44280" dir="5400000" dist="1404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9" name="Rectangle 6" hidden="1"/>
          <p:cNvSpPr/>
          <p:nvPr/>
        </p:nvSpPr>
        <p:spPr>
          <a:xfrm flipH="1">
            <a:off x="-5040" y="6616440"/>
            <a:ext cx="279360" cy="15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230040"/>
              </a:tabLst>
            </a:pPr>
            <a:fld id="{101D06EE-31F2-41C5-B6BE-99B15B3DEB5A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00" name="Picture 8" descr=""/>
          <p:cNvPicPr/>
          <p:nvPr/>
        </p:nvPicPr>
        <p:blipFill>
          <a:blip r:embed="rId2"/>
          <a:stretch/>
        </p:blipFill>
        <p:spPr>
          <a:xfrm>
            <a:off x="413280" y="6477120"/>
            <a:ext cx="1087200" cy="260640"/>
          </a:xfrm>
          <a:prstGeom prst="rect">
            <a:avLst/>
          </a:prstGeom>
          <a:ln w="0">
            <a:noFill/>
          </a:ln>
        </p:spPr>
      </p:pic>
      <p:sp>
        <p:nvSpPr>
          <p:cNvPr id="101" name="Rectangle 256" hidden="1"/>
          <p:cNvSpPr/>
          <p:nvPr/>
        </p:nvSpPr>
        <p:spPr>
          <a:xfrm>
            <a:off x="8010360" y="6583680"/>
            <a:ext cx="385956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bfbfbf"/>
                </a:solidFill>
                <a:latin typeface="Century Gothic"/>
                <a:ea typeface="DejaVu Sans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2" name="Rectangle 9"/>
          <p:cNvSpPr/>
          <p:nvPr/>
        </p:nvSpPr>
        <p:spPr>
          <a:xfrm>
            <a:off x="0" y="320040"/>
            <a:ext cx="273240" cy="6536880"/>
          </a:xfrm>
          <a:prstGeom prst="rect">
            <a:avLst/>
          </a:prstGeom>
          <a:solidFill>
            <a:srgbClr val="447e59"/>
          </a:solidFill>
          <a:ln w="0">
            <a:noFill/>
          </a:ln>
          <a:effectLst>
            <a:outerShdw blurRad="44280" dir="5400000" dist="1404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03" name="Rectangle 6"/>
          <p:cNvSpPr/>
          <p:nvPr/>
        </p:nvSpPr>
        <p:spPr>
          <a:xfrm flipH="1">
            <a:off x="-5040" y="6626160"/>
            <a:ext cx="279360" cy="15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230040"/>
              </a:tabLst>
            </a:pPr>
            <a:fld id="{0F49DD96-1729-428D-9F14-40AB0CA59D86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04" name="Picture 6" descr=""/>
          <p:cNvPicPr/>
          <p:nvPr/>
        </p:nvPicPr>
        <p:blipFill>
          <a:blip r:embed="rId3"/>
          <a:stretch/>
        </p:blipFill>
        <p:spPr>
          <a:xfrm>
            <a:off x="413280" y="6477120"/>
            <a:ext cx="1087200" cy="260640"/>
          </a:xfrm>
          <a:prstGeom prst="rect">
            <a:avLst/>
          </a:prstGeom>
          <a:ln w="0">
            <a:noFill/>
          </a:ln>
        </p:spPr>
      </p:pic>
      <p:sp>
        <p:nvSpPr>
          <p:cNvPr id="105" name="Rectangle 256"/>
          <p:cNvSpPr/>
          <p:nvPr/>
        </p:nvSpPr>
        <p:spPr>
          <a:xfrm>
            <a:off x="8010360" y="6583680"/>
            <a:ext cx="385956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bfbfbf"/>
                </a:solidFill>
                <a:latin typeface="Century Gothic"/>
                <a:ea typeface="DejaVu Sans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4820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305040" y="1653840"/>
            <a:ext cx="5577120" cy="4046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6" hidden="1"/>
          <p:cNvSpPr/>
          <p:nvPr/>
        </p:nvSpPr>
        <p:spPr>
          <a:xfrm flipH="1">
            <a:off x="-5040" y="6626160"/>
            <a:ext cx="279360" cy="15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230040"/>
              </a:tabLst>
            </a:pPr>
            <a:fld id="{BEE44822-9359-4F06-B0E2-D46A8191DCE8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46" name="Rectangle 11" hidden="1"/>
          <p:cNvSpPr/>
          <p:nvPr/>
        </p:nvSpPr>
        <p:spPr>
          <a:xfrm>
            <a:off x="0" y="320040"/>
            <a:ext cx="273240" cy="6536880"/>
          </a:xfrm>
          <a:prstGeom prst="rect">
            <a:avLst/>
          </a:prstGeom>
          <a:solidFill>
            <a:srgbClr val="447e59"/>
          </a:solidFill>
          <a:ln w="0">
            <a:noFill/>
          </a:ln>
          <a:effectLst>
            <a:outerShdw blurRad="44280" dir="5400000" dist="1404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47" name="Rectangle 6" hidden="1"/>
          <p:cNvSpPr/>
          <p:nvPr/>
        </p:nvSpPr>
        <p:spPr>
          <a:xfrm flipH="1">
            <a:off x="-5040" y="6616440"/>
            <a:ext cx="279360" cy="15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230040"/>
              </a:tabLst>
            </a:pPr>
            <a:fld id="{B8BB7C84-6F0E-4041-B3B1-2C4ACC230A4A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48" name="Picture 8" descr=""/>
          <p:cNvPicPr/>
          <p:nvPr/>
        </p:nvPicPr>
        <p:blipFill>
          <a:blip r:embed="rId2"/>
          <a:stretch/>
        </p:blipFill>
        <p:spPr>
          <a:xfrm>
            <a:off x="413280" y="6477120"/>
            <a:ext cx="1087200" cy="260640"/>
          </a:xfrm>
          <a:prstGeom prst="rect">
            <a:avLst/>
          </a:prstGeom>
          <a:ln w="0">
            <a:noFill/>
          </a:ln>
        </p:spPr>
      </p:pic>
      <p:sp>
        <p:nvSpPr>
          <p:cNvPr id="149" name="Rectangle 256" hidden="1"/>
          <p:cNvSpPr/>
          <p:nvPr/>
        </p:nvSpPr>
        <p:spPr>
          <a:xfrm>
            <a:off x="8010360" y="6583680"/>
            <a:ext cx="385956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bfbfbf"/>
                </a:solidFill>
                <a:latin typeface="Century Gothic"/>
                <a:ea typeface="DejaVu Sans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0" name="Rectangle 9"/>
          <p:cNvSpPr/>
          <p:nvPr/>
        </p:nvSpPr>
        <p:spPr>
          <a:xfrm>
            <a:off x="0" y="320040"/>
            <a:ext cx="273240" cy="6536880"/>
          </a:xfrm>
          <a:prstGeom prst="rect">
            <a:avLst/>
          </a:prstGeom>
          <a:solidFill>
            <a:srgbClr val="447e59"/>
          </a:solidFill>
          <a:ln w="0">
            <a:noFill/>
          </a:ln>
          <a:effectLst>
            <a:outerShdw blurRad="44280" dir="5400000" dist="1404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51" name="Rectangle 6"/>
          <p:cNvSpPr/>
          <p:nvPr/>
        </p:nvSpPr>
        <p:spPr>
          <a:xfrm flipH="1">
            <a:off x="-5040" y="6626160"/>
            <a:ext cx="279360" cy="15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230040"/>
              </a:tabLst>
            </a:pPr>
            <a:fld id="{5C3CF549-8795-44FC-B2E5-E4845A6AE9C6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52" name="Picture 6" descr=""/>
          <p:cNvPicPr/>
          <p:nvPr/>
        </p:nvPicPr>
        <p:blipFill>
          <a:blip r:embed="rId3"/>
          <a:stretch/>
        </p:blipFill>
        <p:spPr>
          <a:xfrm>
            <a:off x="413280" y="6477120"/>
            <a:ext cx="1087200" cy="260640"/>
          </a:xfrm>
          <a:prstGeom prst="rect">
            <a:avLst/>
          </a:prstGeom>
          <a:ln w="0">
            <a:noFill/>
          </a:ln>
        </p:spPr>
      </p:pic>
      <p:sp>
        <p:nvSpPr>
          <p:cNvPr id="153" name="Rectangle 256"/>
          <p:cNvSpPr/>
          <p:nvPr/>
        </p:nvSpPr>
        <p:spPr>
          <a:xfrm>
            <a:off x="8010360" y="6583680"/>
            <a:ext cx="385956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bfbfbf"/>
                </a:solidFill>
                <a:latin typeface="Century Gothic"/>
                <a:ea typeface="DejaVu Sans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48200" y="1653840"/>
            <a:ext cx="11428920" cy="4046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6" hidden="1"/>
          <p:cNvSpPr/>
          <p:nvPr/>
        </p:nvSpPr>
        <p:spPr>
          <a:xfrm flipH="1">
            <a:off x="-5040" y="6626160"/>
            <a:ext cx="279360" cy="15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230040"/>
              </a:tabLst>
            </a:pPr>
            <a:fld id="{6B17706A-D416-4884-99F9-4DEC95B19386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93" name="Rectangle 11" hidden="1"/>
          <p:cNvSpPr/>
          <p:nvPr/>
        </p:nvSpPr>
        <p:spPr>
          <a:xfrm>
            <a:off x="0" y="320040"/>
            <a:ext cx="273240" cy="6536880"/>
          </a:xfrm>
          <a:prstGeom prst="rect">
            <a:avLst/>
          </a:prstGeom>
          <a:solidFill>
            <a:srgbClr val="447e59"/>
          </a:solidFill>
          <a:ln w="0">
            <a:noFill/>
          </a:ln>
          <a:effectLst>
            <a:outerShdw blurRad="44280" dir="5400000" dist="1404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4" name="Rectangle 6" hidden="1"/>
          <p:cNvSpPr/>
          <p:nvPr/>
        </p:nvSpPr>
        <p:spPr>
          <a:xfrm flipH="1">
            <a:off x="-5040" y="6616440"/>
            <a:ext cx="279360" cy="15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230040"/>
              </a:tabLst>
            </a:pPr>
            <a:fld id="{37F78EE5-2E9F-44DC-94AA-BE5172066252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95" name="Picture 8" descr=""/>
          <p:cNvPicPr/>
          <p:nvPr/>
        </p:nvPicPr>
        <p:blipFill>
          <a:blip r:embed="rId2"/>
          <a:stretch/>
        </p:blipFill>
        <p:spPr>
          <a:xfrm>
            <a:off x="413280" y="6477120"/>
            <a:ext cx="1087200" cy="260640"/>
          </a:xfrm>
          <a:prstGeom prst="rect">
            <a:avLst/>
          </a:prstGeom>
          <a:ln w="0">
            <a:noFill/>
          </a:ln>
        </p:spPr>
      </p:pic>
      <p:sp>
        <p:nvSpPr>
          <p:cNvPr id="196" name="Rectangle 256" hidden="1"/>
          <p:cNvSpPr/>
          <p:nvPr/>
        </p:nvSpPr>
        <p:spPr>
          <a:xfrm>
            <a:off x="8010360" y="6583680"/>
            <a:ext cx="385956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bfbfbf"/>
                </a:solidFill>
                <a:latin typeface="Century Gothic"/>
                <a:ea typeface="DejaVu Sans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97" name="Rectangle 9"/>
          <p:cNvSpPr/>
          <p:nvPr/>
        </p:nvSpPr>
        <p:spPr>
          <a:xfrm>
            <a:off x="0" y="320040"/>
            <a:ext cx="273240" cy="6536880"/>
          </a:xfrm>
          <a:prstGeom prst="rect">
            <a:avLst/>
          </a:prstGeom>
          <a:solidFill>
            <a:srgbClr val="447e59"/>
          </a:solidFill>
          <a:ln w="0">
            <a:noFill/>
          </a:ln>
          <a:effectLst>
            <a:outerShdw blurRad="44280" dir="5400000" dist="14040" rotWithShape="0">
              <a:srgbClr val="000000">
                <a:alpha val="45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98" name="Rectangle 6"/>
          <p:cNvSpPr/>
          <p:nvPr/>
        </p:nvSpPr>
        <p:spPr>
          <a:xfrm flipH="1">
            <a:off x="-5040" y="6626160"/>
            <a:ext cx="279360" cy="1512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230040"/>
              </a:tabLst>
            </a:pPr>
            <a:fld id="{4055790D-68F2-4A5C-B287-A45862FF84A5}" type="slidenum">
              <a:rPr b="0" lang="en-US" sz="900" spc="-1" strike="noStrike">
                <a:solidFill>
                  <a:srgbClr val="000000"/>
                </a:solidFill>
                <a:latin typeface="Century Gothic"/>
                <a:ea typeface="DejaVu Sans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pic>
        <p:nvPicPr>
          <p:cNvPr id="199" name="Picture 6" descr=""/>
          <p:cNvPicPr/>
          <p:nvPr/>
        </p:nvPicPr>
        <p:blipFill>
          <a:blip r:embed="rId3"/>
          <a:stretch/>
        </p:blipFill>
        <p:spPr>
          <a:xfrm>
            <a:off x="413280" y="6477120"/>
            <a:ext cx="1087200" cy="260640"/>
          </a:xfrm>
          <a:prstGeom prst="rect">
            <a:avLst/>
          </a:prstGeom>
          <a:ln w="0">
            <a:noFill/>
          </a:ln>
        </p:spPr>
      </p:pic>
      <p:sp>
        <p:nvSpPr>
          <p:cNvPr id="200" name="Rectangle 256"/>
          <p:cNvSpPr/>
          <p:nvPr/>
        </p:nvSpPr>
        <p:spPr>
          <a:xfrm>
            <a:off x="8010360" y="6583680"/>
            <a:ext cx="3859560" cy="18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bfbfbf"/>
                </a:solidFill>
                <a:latin typeface="Century Gothic"/>
                <a:ea typeface="DejaVu Sans"/>
              </a:rPr>
              <a:t> 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hyperlink" Target="https://github.com/mantidproject/mantid/blob/main/Framework/Kernel/inc/MantidKernel/Timer.h" TargetMode="External"/><Relationship Id="rId3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mantidproject/mantid/blob/main/Framework/Algorithms/src/FilterEvents.cpp#L579" TargetMode="External"/><Relationship Id="rId2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stackoverflow.com/questions/48754619/what-are-cmake-build-type-debug-release-relwithdebinfo-and-minsizerel" TargetMode="External"/><Relationship Id="rId2" Type="http://schemas.openxmlformats.org/officeDocument/2006/relationships/hyperlink" Target="https://github.com/mantidproject/mantid/blob/main/Framework/API/src/AlgoTimeRegister.cpp" TargetMode="Externa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4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28760" y="1388880"/>
            <a:ext cx="8677080" cy="534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ffff"/>
                </a:solidFill>
                <a:latin typeface="Cambria"/>
                <a:ea typeface="Cambria"/>
              </a:rPr>
              <a:t>Performance profiling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430200" y="3013560"/>
            <a:ext cx="7394040" cy="2027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400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Cambria"/>
                <a:ea typeface="Cambria"/>
              </a:rPr>
              <a:t>Pete Peterson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00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  <a:ea typeface="Arial"/>
              </a:rPr>
              <a:t>https://developer.mantidproject.org/ProfilingOverview.html</a:t>
            </a:r>
            <a:endParaRPr b="0" lang="en-US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00"/>
              </a:spcBef>
              <a:buNone/>
              <a:tabLst>
                <a:tab algn="l" pos="0"/>
              </a:tabLst>
            </a:pPr>
            <a:br>
              <a:rPr sz="2000"/>
            </a:br>
            <a:endParaRPr b="0" lang="en-US" sz="2000" spc="-1" strike="noStrike">
              <a:latin typeface="Arial"/>
            </a:endParaRPr>
          </a:p>
        </p:txBody>
      </p:sp>
      <p:pic>
        <p:nvPicPr>
          <p:cNvPr id="247" name="Picture 1" descr="E3Rohima: January 2014"/>
          <p:cNvPicPr/>
          <p:nvPr/>
        </p:nvPicPr>
        <p:blipFill>
          <a:blip r:embed="rId1"/>
          <a:stretch/>
        </p:blipFill>
        <p:spPr>
          <a:xfrm>
            <a:off x="7824240" y="1801800"/>
            <a:ext cx="2742840" cy="250920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" descr="A cat holding a sign&#10;&#10;Description automatically generated"/>
          <p:cNvPicPr/>
          <p:nvPr/>
        </p:nvPicPr>
        <p:blipFill>
          <a:blip r:embed="rId2"/>
          <a:stretch/>
        </p:blipFill>
        <p:spPr>
          <a:xfrm>
            <a:off x="519480" y="3359880"/>
            <a:ext cx="441360" cy="44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How about debug print statements?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1" name="" descr=""/>
          <p:cNvPicPr/>
          <p:nvPr/>
        </p:nvPicPr>
        <p:blipFill>
          <a:blip r:embed="rId1"/>
          <a:stretch/>
        </p:blipFill>
        <p:spPr>
          <a:xfrm>
            <a:off x="2208240" y="2057400"/>
            <a:ext cx="8307360" cy="2971800"/>
          </a:xfrm>
          <a:prstGeom prst="rect">
            <a:avLst/>
          </a:prstGeom>
          <a:ln w="0">
            <a:noFill/>
          </a:ln>
        </p:spPr>
      </p:pic>
      <p:sp>
        <p:nvSpPr>
          <p:cNvPr id="272" name=""/>
          <p:cNvSpPr txBox="1"/>
          <p:nvPr/>
        </p:nvSpPr>
        <p:spPr>
          <a:xfrm>
            <a:off x="3606480" y="5825880"/>
            <a:ext cx="6113520" cy="4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400" spc="-1" strike="noStrike">
                <a:latin typeface="Arial"/>
                <a:hlinkClick r:id="rId2"/>
              </a:rPr>
              <a:t>Framework/Kernel/inc/MantidKernel/Timer.h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Permanent “print” statements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4070160" y="3208320"/>
            <a:ext cx="4109400" cy="48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  <a:hlinkClick r:id="rId1"/>
              </a:rPr>
              <a:t>FilterEvents example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Linux Perf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Intel vtune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Picture 152" descr=""/>
          <p:cNvPicPr/>
          <p:nvPr/>
        </p:nvPicPr>
        <p:blipFill>
          <a:blip r:embed="rId1"/>
          <a:srcRect l="1964" t="3059" r="4734" b="6936"/>
          <a:stretch/>
        </p:blipFill>
        <p:spPr>
          <a:xfrm>
            <a:off x="3479760" y="8640"/>
            <a:ext cx="533340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Tiny bit about me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31640" y="1653840"/>
            <a:ext cx="7355160" cy="4046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7000"/>
          </a:bodyPr>
          <a:p>
            <a:pPr marL="22860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1st &amp; only job since university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Contributing to Mantid since 2010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Mantid TWG chair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Deleted more of Mantid than almost everyone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Picture 5" descr="A screenshot of a computer&#10;&#10;Description automatically generated"/>
          <p:cNvPicPr/>
          <p:nvPr/>
        </p:nvPicPr>
        <p:blipFill>
          <a:blip r:embed="rId1"/>
          <a:stretch/>
        </p:blipFill>
        <p:spPr>
          <a:xfrm>
            <a:off x="7842600" y="1463400"/>
            <a:ext cx="4154400" cy="4195800"/>
          </a:xfrm>
          <a:prstGeom prst="rect">
            <a:avLst/>
          </a:prstGeom>
          <a:ln w="0">
            <a:noFill/>
          </a:ln>
        </p:spPr>
      </p:pic>
      <p:pic>
        <p:nvPicPr>
          <p:cNvPr id="253" name="Picture 7" descr="A screenshot of a computer&#10;&#10;Description automatically generated"/>
          <p:cNvPicPr/>
          <p:nvPr/>
        </p:nvPicPr>
        <p:blipFill>
          <a:blip r:embed="rId2"/>
          <a:stretch/>
        </p:blipFill>
        <p:spPr>
          <a:xfrm>
            <a:off x="8037720" y="1717200"/>
            <a:ext cx="4180320" cy="422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Arial"/>
              </a:rPr>
              <a:t>What you will learn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48200" y="1653840"/>
            <a:ext cx="11428920" cy="4046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Mantid is (quantitatively) slow 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You can measure it 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Algorithm Profiler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Mantid::Kernel::Timer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Perf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Intel's vtune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Don't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trust your intuition 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Picture 4" descr="Happy Star Wars Day to all fans! Motivation Movies, Happy Star Wars Day ..."/>
          <p:cNvPicPr/>
          <p:nvPr/>
        </p:nvPicPr>
        <p:blipFill>
          <a:blip r:embed="rId1"/>
          <a:stretch/>
        </p:blipFill>
        <p:spPr>
          <a:xfrm>
            <a:off x="6305760" y="1483920"/>
            <a:ext cx="4275000" cy="428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/>
          </p:nvPr>
        </p:nvSpPr>
        <p:spPr>
          <a:xfrm>
            <a:off x="448200" y="1653840"/>
            <a:ext cx="11428920" cy="4046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https://stackoverflow.com/questions/48754619/what-are-cmake-build-type-debug-release-relwithdebinfo-and-minsizerel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Mantid::API::AlgoTimeRegister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Picture 2" descr=""/>
          <p:cNvPicPr/>
          <p:nvPr/>
        </p:nvPicPr>
        <p:blipFill>
          <a:blip r:embed="rId3"/>
          <a:srcRect l="931" t="0" r="87" b="-1590"/>
          <a:stretch/>
        </p:blipFill>
        <p:spPr>
          <a:xfrm>
            <a:off x="1324080" y="1797480"/>
            <a:ext cx="9527040" cy="525960"/>
          </a:xfrm>
          <a:prstGeom prst="rect">
            <a:avLst/>
          </a:prstGeom>
          <a:ln w="0">
            <a:noFill/>
          </a:ln>
        </p:spPr>
      </p:pic>
      <p:sp>
        <p:nvSpPr>
          <p:cNvPr id="259" name="PlaceHolder 2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Change your cmake configuration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Picture 5" descr=""/>
          <p:cNvPicPr/>
          <p:nvPr/>
        </p:nvPicPr>
        <p:blipFill>
          <a:blip r:embed="rId4"/>
          <a:srcRect l="0" t="0" r="3027" b="1778"/>
          <a:stretch/>
        </p:blipFill>
        <p:spPr>
          <a:xfrm>
            <a:off x="1320840" y="2413800"/>
            <a:ext cx="7345800" cy="48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Our example – from TOFPD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2" name="Content Placeholder 3" descr="A computer screen shot of a program&#10;&#10;Description automatically generated"/>
          <p:cNvPicPr/>
          <p:nvPr/>
        </p:nvPicPr>
        <p:blipFill>
          <a:blip r:embed="rId1"/>
          <a:stretch/>
        </p:blipFill>
        <p:spPr>
          <a:xfrm>
            <a:off x="2223000" y="891720"/>
            <a:ext cx="7936920" cy="576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ubTitle"/>
          </p:nvPr>
        </p:nvSpPr>
        <p:spPr>
          <a:xfrm>
            <a:off x="429840" y="274320"/>
            <a:ext cx="11428920" cy="24991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https://docs.mantidproject.org/nightly/algorithms/AlignAndFocusPowderFromFiles.html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264" name="Picture 1" descr="Lost buildings of the world | Blog &amp; Journal"/>
          <p:cNvPicPr/>
          <p:nvPr/>
        </p:nvPicPr>
        <p:blipFill>
          <a:blip r:embed="rId1"/>
          <a:stretch/>
        </p:blipFill>
        <p:spPr>
          <a:xfrm>
            <a:off x="3298680" y="2418840"/>
            <a:ext cx="5782680" cy="385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448200" y="1653840"/>
            <a:ext cx="11428920" cy="4046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Records thread, start/stop time, and “algorithm name”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mantid-profiler.py combines this with process table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title"/>
          </p:nvPr>
        </p:nvSpPr>
        <p:spPr>
          <a:xfrm>
            <a:off x="429840" y="231120"/>
            <a:ext cx="11428920" cy="62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Algorithm Profiler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" descr=""/>
          <p:cNvPicPr/>
          <p:nvPr/>
        </p:nvPicPr>
        <p:blipFill>
          <a:blip r:embed="rId1"/>
          <a:stretch/>
        </p:blipFill>
        <p:spPr>
          <a:xfrm>
            <a:off x="1828800" y="2570760"/>
            <a:ext cx="8340840" cy="3601440"/>
          </a:xfrm>
          <a:prstGeom prst="rect">
            <a:avLst/>
          </a:prstGeom>
          <a:ln w="0">
            <a:noFill/>
          </a:ln>
        </p:spPr>
      </p:pic>
      <p:sp>
        <p:nvSpPr>
          <p:cNvPr id="268" name="Subtitle 3"/>
          <p:cNvSpPr txBox="1"/>
          <p:nvPr/>
        </p:nvSpPr>
        <p:spPr>
          <a:xfrm>
            <a:off x="1828800" y="5943600"/>
            <a:ext cx="8467200" cy="457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https://github.com/mantidproject/mantid-profiler</a:t>
            </a:r>
            <a:endParaRPr b="0" lang="en-US" sz="2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Picture 4" descr="Star Wars Movie Poster Print - Kylo Ren - After The Rain Comes The ..."/>
          <p:cNvPicPr/>
          <p:nvPr/>
        </p:nvPicPr>
        <p:blipFill>
          <a:blip r:embed="rId1"/>
          <a:stretch/>
        </p:blipFill>
        <p:spPr>
          <a:xfrm>
            <a:off x="4196160" y="415800"/>
            <a:ext cx="3576240" cy="552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2018-07-12T19:30:01Z</dcterms:created>
  <dc:creator/>
  <dc:description/>
  <dc:language>en-US</dc:language>
  <cp:lastModifiedBy/>
  <dcterms:modified xsi:type="dcterms:W3CDTF">2023-10-15T21:55:15Z</dcterms:modified>
  <cp:revision>713</cp:revision>
  <dc:subject/>
  <dc:title>ORNL Presentation Template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0x010100D18D35376F38FA45918F9370E518E1DA</vt:lpwstr>
  </property>
  <property fmtid="{D5CDD505-2E9C-101B-9397-08002B2CF9AE}" pid="3" name="GUID">
    <vt:lpwstr>2c30a500-43a0-49f6-9faa-7b91c79b70d0</vt:lpwstr>
  </property>
  <property fmtid="{D5CDD505-2E9C-101B-9397-08002B2CF9AE}" pid="4" name="Notes">
    <vt:i4>1</vt:i4>
  </property>
  <property fmtid="{D5CDD505-2E9C-101B-9397-08002B2CF9AE}" pid="5" name="Order">
    <vt:r8>22800</vt:r8>
  </property>
  <property fmtid="{D5CDD505-2E9C-101B-9397-08002B2CF9AE}" pid="6" name="PresentationFormat">
    <vt:lpwstr>Widescreen</vt:lpwstr>
  </property>
  <property fmtid="{D5CDD505-2E9C-101B-9397-08002B2CF9AE}" pid="7" name="Slides">
    <vt:i4>9</vt:i4>
  </property>
</Properties>
</file>