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7" r:id="rId4"/>
    <p:sldMasterId id="2147483719" r:id="rId5"/>
    <p:sldMasterId id="2147483663" r:id="rId6"/>
    <p:sldMasterId id="2147483734" r:id="rId7"/>
  </p:sldMasterIdLst>
  <p:handoutMasterIdLst>
    <p:handoutMasterId r:id="rId15"/>
  </p:handoutMasterIdLst>
  <p:sldIdLst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1B"/>
    <a:srgbClr val="676767"/>
    <a:srgbClr val="003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D1A73-4725-496D-AD1B-4811BDA42C1E}" v="5" dt="2023-10-17T04:00:25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Mial (STFC,RAL,ISIS)" userId="790e1a61-6dc7-44ff-919b-e103deb196da" providerId="ADAL" clId="{8FED1A73-4725-496D-AD1B-4811BDA42C1E}"/>
    <pc:docChg chg="undo custSel modSld sldOrd">
      <pc:chgData name="Lewis, Mial (STFC,RAL,ISIS)" userId="790e1a61-6dc7-44ff-919b-e103deb196da" providerId="ADAL" clId="{8FED1A73-4725-496D-AD1B-4811BDA42C1E}" dt="2023-10-17T14:40:50.838" v="453" actId="20577"/>
      <pc:docMkLst>
        <pc:docMk/>
      </pc:docMkLst>
      <pc:sldChg chg="modSp mod ord">
        <pc:chgData name="Lewis, Mial (STFC,RAL,ISIS)" userId="790e1a61-6dc7-44ff-919b-e103deb196da" providerId="ADAL" clId="{8FED1A73-4725-496D-AD1B-4811BDA42C1E}" dt="2023-10-17T14:39:39.046" v="398"/>
        <pc:sldMkLst>
          <pc:docMk/>
          <pc:sldMk cId="3699373884" sldId="258"/>
        </pc:sldMkLst>
        <pc:spChg chg="mod">
          <ac:chgData name="Lewis, Mial (STFC,RAL,ISIS)" userId="790e1a61-6dc7-44ff-919b-e103deb196da" providerId="ADAL" clId="{8FED1A73-4725-496D-AD1B-4811BDA42C1E}" dt="2023-10-17T03:49:12.792" v="18" actId="1036"/>
          <ac:spMkLst>
            <pc:docMk/>
            <pc:sldMk cId="3699373884" sldId="258"/>
            <ac:spMk id="2" creationId="{FF4B5DD4-54C4-9FA0-21EC-F7C92DED45D9}"/>
          </ac:spMkLst>
        </pc:spChg>
        <pc:spChg chg="mod">
          <ac:chgData name="Lewis, Mial (STFC,RAL,ISIS)" userId="790e1a61-6dc7-44ff-919b-e103deb196da" providerId="ADAL" clId="{8FED1A73-4725-496D-AD1B-4811BDA42C1E}" dt="2023-10-17T14:39:12.891" v="373" actId="20577"/>
          <ac:spMkLst>
            <pc:docMk/>
            <pc:sldMk cId="3699373884" sldId="258"/>
            <ac:spMk id="3" creationId="{10BCF89A-D571-A0A1-5DC2-ADEFE16721D9}"/>
          </ac:spMkLst>
        </pc:spChg>
      </pc:sldChg>
      <pc:sldChg chg="modSp mod">
        <pc:chgData name="Lewis, Mial (STFC,RAL,ISIS)" userId="790e1a61-6dc7-44ff-919b-e103deb196da" providerId="ADAL" clId="{8FED1A73-4725-496D-AD1B-4811BDA42C1E}" dt="2023-10-17T14:39:18.003" v="377" actId="20577"/>
        <pc:sldMkLst>
          <pc:docMk/>
          <pc:sldMk cId="67218123" sldId="259"/>
        </pc:sldMkLst>
        <pc:spChg chg="mod">
          <ac:chgData name="Lewis, Mial (STFC,RAL,ISIS)" userId="790e1a61-6dc7-44ff-919b-e103deb196da" providerId="ADAL" clId="{8FED1A73-4725-496D-AD1B-4811BDA42C1E}" dt="2023-10-17T03:49:18.798" v="36" actId="1036"/>
          <ac:spMkLst>
            <pc:docMk/>
            <pc:sldMk cId="67218123" sldId="259"/>
            <ac:spMk id="2" creationId="{D0278800-18B9-BF77-85D1-F827D2E8ABFF}"/>
          </ac:spMkLst>
        </pc:spChg>
        <pc:spChg chg="mod">
          <ac:chgData name="Lewis, Mial (STFC,RAL,ISIS)" userId="790e1a61-6dc7-44ff-919b-e103deb196da" providerId="ADAL" clId="{8FED1A73-4725-496D-AD1B-4811BDA42C1E}" dt="2023-10-17T14:39:18.003" v="377" actId="20577"/>
          <ac:spMkLst>
            <pc:docMk/>
            <pc:sldMk cId="67218123" sldId="259"/>
            <ac:spMk id="3" creationId="{B74B90BE-02C6-4767-E6CF-9C6CD27268D0}"/>
          </ac:spMkLst>
        </pc:spChg>
      </pc:sldChg>
      <pc:sldChg chg="addSp delSp modSp mod">
        <pc:chgData name="Lewis, Mial (STFC,RAL,ISIS)" userId="790e1a61-6dc7-44ff-919b-e103deb196da" providerId="ADAL" clId="{8FED1A73-4725-496D-AD1B-4811BDA42C1E}" dt="2023-10-17T04:05:48.778" v="278" actId="20577"/>
        <pc:sldMkLst>
          <pc:docMk/>
          <pc:sldMk cId="3906542340" sldId="260"/>
        </pc:sldMkLst>
        <pc:spChg chg="del mod">
          <ac:chgData name="Lewis, Mial (STFC,RAL,ISIS)" userId="790e1a61-6dc7-44ff-919b-e103deb196da" providerId="ADAL" clId="{8FED1A73-4725-496D-AD1B-4811BDA42C1E}" dt="2023-10-17T03:49:42.259" v="52" actId="478"/>
          <ac:spMkLst>
            <pc:docMk/>
            <pc:sldMk cId="3906542340" sldId="260"/>
            <ac:spMk id="5" creationId="{8BE3A582-D0CE-4F04-61B2-4CA96B0A39AF}"/>
          </ac:spMkLst>
        </pc:spChg>
        <pc:spChg chg="del">
          <ac:chgData name="Lewis, Mial (STFC,RAL,ISIS)" userId="790e1a61-6dc7-44ff-919b-e103deb196da" providerId="ADAL" clId="{8FED1A73-4725-496D-AD1B-4811BDA42C1E}" dt="2023-10-17T04:00:10.007" v="90" actId="478"/>
          <ac:spMkLst>
            <pc:docMk/>
            <pc:sldMk cId="3906542340" sldId="260"/>
            <ac:spMk id="6" creationId="{E41B8895-FB8C-F24B-D535-0C569A55A757}"/>
          </ac:spMkLst>
        </pc:spChg>
        <pc:spChg chg="add del mod">
          <ac:chgData name="Lewis, Mial (STFC,RAL,ISIS)" userId="790e1a61-6dc7-44ff-919b-e103deb196da" providerId="ADAL" clId="{8FED1A73-4725-496D-AD1B-4811BDA42C1E}" dt="2023-10-17T04:00:08.863" v="89" actId="478"/>
          <ac:spMkLst>
            <pc:docMk/>
            <pc:sldMk cId="3906542340" sldId="260"/>
            <ac:spMk id="7" creationId="{08ADF98F-8D32-A61E-EA5A-B35E3D91E21B}"/>
          </ac:spMkLst>
        </pc:spChg>
        <pc:spChg chg="add del mod">
          <ac:chgData name="Lewis, Mial (STFC,RAL,ISIS)" userId="790e1a61-6dc7-44ff-919b-e103deb196da" providerId="ADAL" clId="{8FED1A73-4725-496D-AD1B-4811BDA42C1E}" dt="2023-10-17T04:00:23.127" v="93" actId="478"/>
          <ac:spMkLst>
            <pc:docMk/>
            <pc:sldMk cId="3906542340" sldId="260"/>
            <ac:spMk id="8" creationId="{936CC773-DA5C-C096-EBEA-991C829BBDF5}"/>
          </ac:spMkLst>
        </pc:spChg>
        <pc:spChg chg="add mod">
          <ac:chgData name="Lewis, Mial (STFC,RAL,ISIS)" userId="790e1a61-6dc7-44ff-919b-e103deb196da" providerId="ADAL" clId="{8FED1A73-4725-496D-AD1B-4811BDA42C1E}" dt="2023-10-17T04:05:48.778" v="278" actId="20577"/>
          <ac:spMkLst>
            <pc:docMk/>
            <pc:sldMk cId="3906542340" sldId="260"/>
            <ac:spMk id="9" creationId="{EDCED906-CBAF-E51D-2F47-506B45B1EAD5}"/>
          </ac:spMkLst>
        </pc:spChg>
        <pc:spChg chg="add del mod">
          <ac:chgData name="Lewis, Mial (STFC,RAL,ISIS)" userId="790e1a61-6dc7-44ff-919b-e103deb196da" providerId="ADAL" clId="{8FED1A73-4725-496D-AD1B-4811BDA42C1E}" dt="2023-10-17T04:00:29.243" v="95" actId="478"/>
          <ac:spMkLst>
            <pc:docMk/>
            <pc:sldMk cId="3906542340" sldId="260"/>
            <ac:spMk id="11" creationId="{7C98FC9B-7835-5641-E8AB-1496CA242663}"/>
          </ac:spMkLst>
        </pc:spChg>
        <pc:spChg chg="add mod">
          <ac:chgData name="Lewis, Mial (STFC,RAL,ISIS)" userId="790e1a61-6dc7-44ff-919b-e103deb196da" providerId="ADAL" clId="{8FED1A73-4725-496D-AD1B-4811BDA42C1E}" dt="2023-10-17T04:00:25.934" v="94"/>
          <ac:spMkLst>
            <pc:docMk/>
            <pc:sldMk cId="3906542340" sldId="260"/>
            <ac:spMk id="12" creationId="{FF3A4C4A-1B19-9552-01B6-ED2A344074F5}"/>
          </ac:spMkLst>
        </pc:spChg>
      </pc:sldChg>
      <pc:sldChg chg="addSp delSp modSp mod">
        <pc:chgData name="Lewis, Mial (STFC,RAL,ISIS)" userId="790e1a61-6dc7-44ff-919b-e103deb196da" providerId="ADAL" clId="{8FED1A73-4725-496D-AD1B-4811BDA42C1E}" dt="2023-10-17T14:40:50.838" v="453" actId="20577"/>
        <pc:sldMkLst>
          <pc:docMk/>
          <pc:sldMk cId="1705541743" sldId="261"/>
        </pc:sldMkLst>
        <pc:spChg chg="del">
          <ac:chgData name="Lewis, Mial (STFC,RAL,ISIS)" userId="790e1a61-6dc7-44ff-919b-e103deb196da" providerId="ADAL" clId="{8FED1A73-4725-496D-AD1B-4811BDA42C1E}" dt="2023-10-17T03:49:54.788" v="54" actId="478"/>
          <ac:spMkLst>
            <pc:docMk/>
            <pc:sldMk cId="1705541743" sldId="261"/>
            <ac:spMk id="6" creationId="{73C87146-34CB-DE35-7C7C-1245A50F4C6B}"/>
          </ac:spMkLst>
        </pc:spChg>
        <pc:spChg chg="mod">
          <ac:chgData name="Lewis, Mial (STFC,RAL,ISIS)" userId="790e1a61-6dc7-44ff-919b-e103deb196da" providerId="ADAL" clId="{8FED1A73-4725-496D-AD1B-4811BDA42C1E}" dt="2023-10-17T14:40:50.838" v="453" actId="20577"/>
          <ac:spMkLst>
            <pc:docMk/>
            <pc:sldMk cId="1705541743" sldId="261"/>
            <ac:spMk id="7" creationId="{21BB955E-20F0-CCE0-8BEC-C5E750EEEC0F}"/>
          </ac:spMkLst>
        </pc:spChg>
        <pc:spChg chg="add del mod">
          <ac:chgData name="Lewis, Mial (STFC,RAL,ISIS)" userId="790e1a61-6dc7-44ff-919b-e103deb196da" providerId="ADAL" clId="{8FED1A73-4725-496D-AD1B-4811BDA42C1E}" dt="2023-10-17T03:49:59.499" v="56" actId="478"/>
          <ac:spMkLst>
            <pc:docMk/>
            <pc:sldMk cId="1705541743" sldId="261"/>
            <ac:spMk id="9" creationId="{9E35AA4E-D9A2-7F0B-B666-00FF263131F6}"/>
          </ac:spMkLst>
        </pc:spChg>
        <pc:spChg chg="add mod">
          <ac:chgData name="Lewis, Mial (STFC,RAL,ISIS)" userId="790e1a61-6dc7-44ff-919b-e103deb196da" providerId="ADAL" clId="{8FED1A73-4725-496D-AD1B-4811BDA42C1E}" dt="2023-10-17T03:49:57.582" v="55"/>
          <ac:spMkLst>
            <pc:docMk/>
            <pc:sldMk cId="1705541743" sldId="261"/>
            <ac:spMk id="10" creationId="{00395920-CB7E-B36A-6B38-61F65B2B7942}"/>
          </ac:spMkLst>
        </pc:spChg>
      </pc:sldChg>
      <pc:sldChg chg="addSp delSp modSp mod">
        <pc:chgData name="Lewis, Mial (STFC,RAL,ISIS)" userId="790e1a61-6dc7-44ff-919b-e103deb196da" providerId="ADAL" clId="{8FED1A73-4725-496D-AD1B-4811BDA42C1E}" dt="2023-10-17T03:50:07.242" v="59" actId="478"/>
        <pc:sldMkLst>
          <pc:docMk/>
          <pc:sldMk cId="1713348189" sldId="262"/>
        </pc:sldMkLst>
        <pc:spChg chg="del">
          <ac:chgData name="Lewis, Mial (STFC,RAL,ISIS)" userId="790e1a61-6dc7-44ff-919b-e103deb196da" providerId="ADAL" clId="{8FED1A73-4725-496D-AD1B-4811BDA42C1E}" dt="2023-10-17T03:50:04.595" v="58" actId="478"/>
          <ac:spMkLst>
            <pc:docMk/>
            <pc:sldMk cId="1713348189" sldId="262"/>
            <ac:spMk id="2" creationId="{926B9E5D-FAD5-D08D-1CA2-7E4D08860F54}"/>
          </ac:spMkLst>
        </pc:spChg>
        <pc:spChg chg="add mod">
          <ac:chgData name="Lewis, Mial (STFC,RAL,ISIS)" userId="790e1a61-6dc7-44ff-919b-e103deb196da" providerId="ADAL" clId="{8FED1A73-4725-496D-AD1B-4811BDA42C1E}" dt="2023-10-17T03:50:01.779" v="57"/>
          <ac:spMkLst>
            <pc:docMk/>
            <pc:sldMk cId="1713348189" sldId="262"/>
            <ac:spMk id="4" creationId="{9019DC79-091D-9C4C-7AC4-E12C4CC475F9}"/>
          </ac:spMkLst>
        </pc:spChg>
        <pc:spChg chg="add del mod">
          <ac:chgData name="Lewis, Mial (STFC,RAL,ISIS)" userId="790e1a61-6dc7-44ff-919b-e103deb196da" providerId="ADAL" clId="{8FED1A73-4725-496D-AD1B-4811BDA42C1E}" dt="2023-10-17T03:50:07.242" v="59" actId="478"/>
          <ac:spMkLst>
            <pc:docMk/>
            <pc:sldMk cId="1713348189" sldId="262"/>
            <ac:spMk id="6" creationId="{D9AD14B8-675F-AAA6-28E4-4DE34159A539}"/>
          </ac:spMkLst>
        </pc:spChg>
      </pc:sldChg>
      <pc:sldChg chg="modSp mod">
        <pc:chgData name="Lewis, Mial (STFC,RAL,ISIS)" userId="790e1a61-6dc7-44ff-919b-e103deb196da" providerId="ADAL" clId="{8FED1A73-4725-496D-AD1B-4811BDA42C1E}" dt="2023-10-17T04:07:51.528" v="314" actId="20577"/>
        <pc:sldMkLst>
          <pc:docMk/>
          <pc:sldMk cId="1794480104" sldId="263"/>
        </pc:sldMkLst>
        <pc:spChg chg="mod">
          <ac:chgData name="Lewis, Mial (STFC,RAL,ISIS)" userId="790e1a61-6dc7-44ff-919b-e103deb196da" providerId="ADAL" clId="{8FED1A73-4725-496D-AD1B-4811BDA42C1E}" dt="2023-10-17T03:50:11.896" v="60" actId="1076"/>
          <ac:spMkLst>
            <pc:docMk/>
            <pc:sldMk cId="1794480104" sldId="263"/>
            <ac:spMk id="2" creationId="{A0823A48-E44D-C22D-4B26-8902E1B599F2}"/>
          </ac:spMkLst>
        </pc:spChg>
        <pc:spChg chg="mod">
          <ac:chgData name="Lewis, Mial (STFC,RAL,ISIS)" userId="790e1a61-6dc7-44ff-919b-e103deb196da" providerId="ADAL" clId="{8FED1A73-4725-496D-AD1B-4811BDA42C1E}" dt="2023-10-17T04:07:51.528" v="314" actId="20577"/>
          <ac:spMkLst>
            <pc:docMk/>
            <pc:sldMk cId="1794480104" sldId="263"/>
            <ac:spMk id="3" creationId="{075411AC-314E-48F6-EE9C-06562597C72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C82ED0-7452-4354-A24E-35FB24BF9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969E9-2182-2FF9-A02F-A1842CE2A4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6A77-BC89-4E24-A414-B6543411FF58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84D48-5E89-47EA-5EE7-5780CF041D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9F5C8-55D8-4294-92FA-96C28702B9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A80C6-5E9B-493C-B5B8-6FAC8DE86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83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136145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89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67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4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45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54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967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5305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93287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222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2777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780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70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00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34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79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15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50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071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199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627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28347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675949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155470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916302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84310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473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50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0530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1619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624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7109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7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6236092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17/10/2023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48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74781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39100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2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8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" y="0"/>
            <a:ext cx="12190811" cy="6857998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79682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0"/>
            <a:ext cx="12190813" cy="6857998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2325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6" r:id="rId3"/>
    <p:sldLayoutId id="2147483724" r:id="rId4"/>
    <p:sldLayoutId id="2147483725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0"/>
            <a:ext cx="12189289" cy="685799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3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0"/>
            <a:ext cx="12189289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17/10/2023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3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2" r:id="rId12"/>
    <p:sldLayoutId id="214748374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E098-371B-5797-E71B-F6986ECCE051}"/>
              </a:ext>
            </a:extLst>
          </p:cNvPr>
          <p:cNvSpPr txBox="1">
            <a:spLocks/>
          </p:cNvSpPr>
          <p:nvPr/>
        </p:nvSpPr>
        <p:spPr>
          <a:xfrm>
            <a:off x="1604682" y="2802358"/>
            <a:ext cx="8489576" cy="12532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0" kern="1200">
                <a:solidFill>
                  <a:schemeClr val="accent3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sz="4400"/>
              <a:t>The case for logging into Mantid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58398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5DD4-54C4-9FA0-21EC-F7C92DED45D9}"/>
              </a:ext>
            </a:extLst>
          </p:cNvPr>
          <p:cNvSpPr txBox="1">
            <a:spLocks/>
          </p:cNvSpPr>
          <p:nvPr/>
        </p:nvSpPr>
        <p:spPr>
          <a:xfrm>
            <a:off x="838200" y="795433"/>
            <a:ext cx="10515600" cy="4416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308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CF89A-D571-A0A1-5DC2-ADEFE16721D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35621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767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6767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6767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6767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How many error reports are received? </a:t>
            </a:r>
            <a:r>
              <a:rPr lang="en-GB" dirty="0">
                <a:solidFill>
                  <a:schemeClr val="accent2"/>
                </a:solidFill>
              </a:rPr>
              <a:t>216 last month</a:t>
            </a:r>
          </a:p>
          <a:p>
            <a:r>
              <a:rPr lang="en-GB" dirty="0"/>
              <a:t>How many error reports are actioned? (We don’t know, this is a problem in itself).</a:t>
            </a:r>
          </a:p>
          <a:p>
            <a:r>
              <a:rPr lang="en-GB" dirty="0"/>
              <a:t>Why are these error reports not actioned?</a:t>
            </a:r>
          </a:p>
          <a:p>
            <a:pPr lvl="1"/>
            <a:r>
              <a:rPr lang="en-GB" dirty="0"/>
              <a:t>Not enough information to reproduce.</a:t>
            </a:r>
          </a:p>
          <a:p>
            <a:pPr lvl="1"/>
            <a:r>
              <a:rPr lang="en-GB" b="1" dirty="0"/>
              <a:t>No contact information to follow up for more information.</a:t>
            </a:r>
          </a:p>
          <a:p>
            <a:pPr lvl="1"/>
            <a:r>
              <a:rPr lang="en-GB" b="1" dirty="0"/>
              <a:t>High priority items not identified.</a:t>
            </a:r>
          </a:p>
          <a:p>
            <a:pPr lvl="1"/>
            <a:r>
              <a:rPr lang="en-GB" dirty="0"/>
              <a:t>Maybe they have been actioned, how do we communicate this to the suffering user?</a:t>
            </a:r>
          </a:p>
          <a:p>
            <a:r>
              <a:rPr lang="en-GB" dirty="0"/>
              <a:t>This leads to a general perception that the mantid team are unreactive.</a:t>
            </a:r>
          </a:p>
        </p:txBody>
      </p:sp>
    </p:spTree>
    <p:extLst>
      <p:ext uri="{BB962C8B-B14F-4D97-AF65-F5344CB8AC3E}">
        <p14:creationId xmlns:p14="http://schemas.microsoft.com/office/powerpoint/2010/main" val="369937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8800-18B9-BF77-85D1-F827D2E8ABFF}"/>
              </a:ext>
            </a:extLst>
          </p:cNvPr>
          <p:cNvSpPr txBox="1">
            <a:spLocks/>
          </p:cNvSpPr>
          <p:nvPr/>
        </p:nvSpPr>
        <p:spPr>
          <a:xfrm>
            <a:off x="838200" y="831291"/>
            <a:ext cx="10515600" cy="594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308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A possible Solution – enhancement of error reporting.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90BE-02C6-4767-E6CF-9C6CD27268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767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6767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6767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67676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Problem 1: No user contact information.</a:t>
            </a:r>
          </a:p>
          <a:p>
            <a:pPr lvl="1"/>
            <a:r>
              <a:rPr lang="en-GB" dirty="0"/>
              <a:t>Users perceive mantid team as unreactive, not worth putting description or details into error report? Vicious cycle.</a:t>
            </a:r>
          </a:p>
          <a:p>
            <a:pPr lvl="1"/>
            <a:r>
              <a:rPr lang="en-GB" dirty="0"/>
              <a:t>Don’t want to provide personal details.</a:t>
            </a:r>
          </a:p>
          <a:p>
            <a:pPr lvl="1"/>
            <a:endParaRPr lang="en-GB" dirty="0"/>
          </a:p>
          <a:p>
            <a:r>
              <a:rPr lang="en-GB" dirty="0"/>
              <a:t>How can we incentivise users to provide their details?</a:t>
            </a:r>
          </a:p>
          <a:p>
            <a:pPr lvl="1"/>
            <a:r>
              <a:rPr lang="en-GB" dirty="0"/>
              <a:t>Demonstrate benefit:</a:t>
            </a:r>
          </a:p>
          <a:p>
            <a:pPr lvl="2"/>
            <a:r>
              <a:rPr lang="en-GB" dirty="0"/>
              <a:t>Provide feedback from error reports sent.</a:t>
            </a:r>
          </a:p>
          <a:p>
            <a:pPr lvl="2"/>
            <a:r>
              <a:rPr lang="en-GB" dirty="0"/>
              <a:t>Provide ability to carry over settings from one workstation to another.</a:t>
            </a:r>
          </a:p>
          <a:p>
            <a:pPr lvl="2"/>
            <a:r>
              <a:rPr lang="en-GB" dirty="0"/>
              <a:t>Any other benefits?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218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DCED906-CBAF-E51D-2F47-506B45B1E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What could a solution look like?</a:t>
            </a:r>
          </a:p>
          <a:p>
            <a:pPr lvl="1"/>
            <a:r>
              <a:rPr lang="en-GB" dirty="0"/>
              <a:t>Logging in to Mantid:</a:t>
            </a:r>
          </a:p>
          <a:p>
            <a:pPr lvl="2"/>
            <a:r>
              <a:rPr lang="en-GB" dirty="0"/>
              <a:t>Prompted to login on workbench start (before/on `about` window?).</a:t>
            </a:r>
          </a:p>
          <a:p>
            <a:pPr lvl="2"/>
            <a:r>
              <a:rPr lang="en-GB" dirty="0"/>
              <a:t>Limited information taken – email and set password.</a:t>
            </a:r>
          </a:p>
          <a:p>
            <a:pPr lvl="2"/>
            <a:r>
              <a:rPr lang="en-GB" dirty="0"/>
              <a:t>Widget to display current status of sent error reports (send/seen/issue raised/resolved/ice box etc.).</a:t>
            </a:r>
          </a:p>
          <a:p>
            <a:pPr lvl="2"/>
            <a:r>
              <a:rPr lang="en-GB" dirty="0"/>
              <a:t>This could eventually link to the </a:t>
            </a:r>
            <a:r>
              <a:rPr lang="en-GB" dirty="0" err="1"/>
              <a:t>github</a:t>
            </a:r>
            <a:r>
              <a:rPr lang="en-GB" dirty="0"/>
              <a:t> issue/PR – provide users with greater visibility of the work that is ongoing</a:t>
            </a:r>
          </a:p>
          <a:p>
            <a:pPr lvl="2"/>
            <a:r>
              <a:rPr lang="en-GB" dirty="0"/>
              <a:t>Notifications sent (inobtrusive) when an error report is updated.</a:t>
            </a:r>
          </a:p>
          <a:p>
            <a:pPr lvl="2"/>
            <a:r>
              <a:rPr lang="en-GB" dirty="0"/>
              <a:t>Slimline the reporting process – error reports sent automatically (after an initial opt-in) as details are provided in advance.</a:t>
            </a:r>
          </a:p>
          <a:p>
            <a:pPr lvl="2"/>
            <a:r>
              <a:rPr lang="en-GB" dirty="0"/>
              <a:t>IMPORTANTLY: This is highly optional, and a clear option to proceed without logging in would will be provided.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F3A4C4A-1B19-9552-01B6-ED2A344074F5}"/>
              </a:ext>
            </a:extLst>
          </p:cNvPr>
          <p:cNvSpPr txBox="1">
            <a:spLocks/>
          </p:cNvSpPr>
          <p:nvPr/>
        </p:nvSpPr>
        <p:spPr>
          <a:xfrm>
            <a:off x="838200" y="831291"/>
            <a:ext cx="10515600" cy="594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308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A possible Solution – enhancement of error reporting.</a:t>
            </a:r>
          </a:p>
        </p:txBody>
      </p:sp>
    </p:spTree>
    <p:extLst>
      <p:ext uri="{BB962C8B-B14F-4D97-AF65-F5344CB8AC3E}">
        <p14:creationId xmlns:p14="http://schemas.microsoft.com/office/powerpoint/2010/main" val="3906542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BB955E-20F0-CCE0-8BEC-C5E750EEE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6495"/>
          </a:xfrm>
        </p:spPr>
        <p:txBody>
          <a:bodyPr>
            <a:normAutofit/>
          </a:bodyPr>
          <a:lstStyle/>
          <a:p>
            <a:r>
              <a:rPr lang="en-GB" dirty="0"/>
              <a:t>Problem 2: High priority items not identified.</a:t>
            </a:r>
          </a:p>
          <a:p>
            <a:pPr lvl="1"/>
            <a:r>
              <a:rPr lang="en-GB" dirty="0"/>
              <a:t>How are error reports processed currently.</a:t>
            </a:r>
          </a:p>
          <a:p>
            <a:pPr lvl="2"/>
            <a:r>
              <a:rPr lang="en-GB" dirty="0"/>
              <a:t>Stored in a data base, output in a raw format to a slack channel.</a:t>
            </a:r>
          </a:p>
          <a:p>
            <a:pPr lvl="2"/>
            <a:r>
              <a:rPr lang="en-GB" dirty="0"/>
              <a:t>ISIS member on support rota monitors and responds/delegates where they can.</a:t>
            </a:r>
          </a:p>
          <a:p>
            <a:pPr lvl="2"/>
            <a:r>
              <a:rPr lang="en-GB" dirty="0"/>
              <a:t>Issues manually raised on support board, where they are not tracked well.</a:t>
            </a:r>
          </a:p>
          <a:p>
            <a:pPr lvl="1"/>
            <a:r>
              <a:rPr lang="en-GB" dirty="0"/>
              <a:t>Weaknesses of this approach.</a:t>
            </a:r>
          </a:p>
          <a:p>
            <a:pPr lvl="2"/>
            <a:r>
              <a:rPr lang="en-GB" dirty="0"/>
              <a:t>Advantage not taken of collected data – most error reports largely ignored.</a:t>
            </a:r>
          </a:p>
          <a:p>
            <a:pPr lvl="2"/>
            <a:r>
              <a:rPr lang="en-GB" dirty="0"/>
              <a:t>Lack of automated support tracking for error reports and emails to mantid help – manual and unclear process is not used well by developers with priorities elsewhere.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0395920-CB7E-B36A-6B38-61F65B2B7942}"/>
              </a:ext>
            </a:extLst>
          </p:cNvPr>
          <p:cNvSpPr txBox="1">
            <a:spLocks/>
          </p:cNvSpPr>
          <p:nvPr/>
        </p:nvSpPr>
        <p:spPr>
          <a:xfrm>
            <a:off x="838200" y="831291"/>
            <a:ext cx="10515600" cy="594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308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A possible Solution – enhancement of error reporting.</a:t>
            </a:r>
          </a:p>
        </p:txBody>
      </p:sp>
    </p:spTree>
    <p:extLst>
      <p:ext uri="{BB962C8B-B14F-4D97-AF65-F5344CB8AC3E}">
        <p14:creationId xmlns:p14="http://schemas.microsoft.com/office/powerpoint/2010/main" val="170554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441C7-90F0-0BFE-DBC8-52E8A6FAA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7568"/>
          </a:xfrm>
        </p:spPr>
        <p:txBody>
          <a:bodyPr>
            <a:normAutofit/>
          </a:bodyPr>
          <a:lstStyle/>
          <a:p>
            <a:r>
              <a:rPr lang="en-GB" dirty="0"/>
              <a:t>How could these weaknesses be alleviated?</a:t>
            </a:r>
          </a:p>
          <a:p>
            <a:pPr lvl="1"/>
            <a:r>
              <a:rPr lang="en-GB" dirty="0"/>
              <a:t>Analysis of collected data.</a:t>
            </a:r>
          </a:p>
          <a:p>
            <a:pPr lvl="2"/>
            <a:r>
              <a:rPr lang="en-GB" dirty="0"/>
              <a:t>Database front-end, similar to usage reporter.</a:t>
            </a:r>
          </a:p>
          <a:p>
            <a:pPr lvl="2"/>
            <a:r>
              <a:rPr lang="en-GB" dirty="0"/>
              <a:t>Could be tracking the frequency of bugs – how best to identify a unique instance/match instances of a bug (line numbers in stack trace?).</a:t>
            </a:r>
          </a:p>
          <a:p>
            <a:pPr lvl="2"/>
            <a:r>
              <a:rPr lang="en-GB" dirty="0"/>
              <a:t>This would help categorise bugs into low/high priority.</a:t>
            </a:r>
          </a:p>
          <a:p>
            <a:pPr lvl="2"/>
            <a:r>
              <a:rPr lang="en-GB" dirty="0"/>
              <a:t>If bugs are matched, we can get follow up to multiple users for more complete information/</a:t>
            </a:r>
          </a:p>
          <a:p>
            <a:pPr lvl="1"/>
            <a:r>
              <a:rPr lang="en-GB" dirty="0"/>
              <a:t>Automated issue raising systems.</a:t>
            </a:r>
          </a:p>
          <a:p>
            <a:pPr lvl="2"/>
            <a:r>
              <a:rPr lang="en-GB" dirty="0"/>
              <a:t>Issues could be raised automatically for error reports received (labels on these issues could be part of the feedback mechanism?).</a:t>
            </a:r>
          </a:p>
          <a:p>
            <a:pPr lvl="2"/>
            <a:r>
              <a:rPr lang="en-GB" dirty="0"/>
              <a:t>Issues could be raised automatically for error reports received to mantid help.</a:t>
            </a:r>
          </a:p>
          <a:p>
            <a:pPr lvl="2"/>
            <a:r>
              <a:rPr lang="en-GB" dirty="0"/>
              <a:t>How would duplicate issues be identified, linked, then closed.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19DC79-091D-9C4C-7AC4-E12C4CC475F9}"/>
              </a:ext>
            </a:extLst>
          </p:cNvPr>
          <p:cNvSpPr txBox="1">
            <a:spLocks/>
          </p:cNvSpPr>
          <p:nvPr/>
        </p:nvSpPr>
        <p:spPr>
          <a:xfrm>
            <a:off x="838200" y="831291"/>
            <a:ext cx="10515600" cy="5940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rgbClr val="003088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A possible Solution – enhancement of error reporting.</a:t>
            </a:r>
          </a:p>
        </p:txBody>
      </p:sp>
    </p:spTree>
    <p:extLst>
      <p:ext uri="{BB962C8B-B14F-4D97-AF65-F5344CB8AC3E}">
        <p14:creationId xmlns:p14="http://schemas.microsoft.com/office/powerpoint/2010/main" val="171334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3A48-E44D-C22D-4B26-8902E1B5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0961"/>
            <a:ext cx="10515600" cy="1325563"/>
          </a:xfrm>
        </p:spPr>
        <p:txBody>
          <a:bodyPr/>
          <a:lstStyle/>
          <a:p>
            <a:r>
              <a:rPr lang="en-GB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11AC-314E-48F6-EE9C-06562597C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719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We need to encourage users to provide more information to us so that we can find and fix existing bugs.</a:t>
            </a:r>
          </a:p>
          <a:p>
            <a:r>
              <a:rPr lang="en-GB" dirty="0"/>
              <a:t>To do this, we could overhaul the error reporter to provide feedback to the user on bugs reported.</a:t>
            </a:r>
          </a:p>
          <a:p>
            <a:r>
              <a:rPr lang="en-GB" dirty="0"/>
              <a:t>One solution is to use an optional login system, which would allow us to provide feedback direct to workbench.</a:t>
            </a:r>
          </a:p>
          <a:p>
            <a:r>
              <a:rPr lang="en-GB" dirty="0"/>
              <a:t>Using this login system we could also automate </a:t>
            </a:r>
            <a:r>
              <a:rPr lang="en-GB"/>
              <a:t>the reporting (</a:t>
            </a:r>
            <a:r>
              <a:rPr lang="en-GB" dirty="0"/>
              <a:t>permission granted upon sign up).</a:t>
            </a:r>
          </a:p>
          <a:p>
            <a:r>
              <a:rPr lang="en-GB" dirty="0"/>
              <a:t>Simultaneously, we could improve error report data, the analysis of this data, and the support systems used to track the reports.</a:t>
            </a:r>
          </a:p>
        </p:txBody>
      </p:sp>
    </p:spTree>
    <p:extLst>
      <p:ext uri="{BB962C8B-B14F-4D97-AF65-F5344CB8AC3E}">
        <p14:creationId xmlns:p14="http://schemas.microsoft.com/office/powerpoint/2010/main" val="1794480104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riangle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Pattern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ank Layout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67b676-3231-4229-b246-27e36f6a6ea0" xsi:nil="true"/>
    <lcf76f155ced4ddcb4097134ff3c332f xmlns="7a6c5452-7205-4e2c-a322-0d36e47a409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453390EE4BA43A5D6133E94472E90" ma:contentTypeVersion="16" ma:contentTypeDescription="Create a new document." ma:contentTypeScope="" ma:versionID="3f32205e828f7673b0b9b0d9eebf48ef">
  <xsd:schema xmlns:xsd="http://www.w3.org/2001/XMLSchema" xmlns:xs="http://www.w3.org/2001/XMLSchema" xmlns:p="http://schemas.microsoft.com/office/2006/metadata/properties" xmlns:ns2="7a6c5452-7205-4e2c-a322-0d36e47a4095" xmlns:ns3="4367b676-3231-4229-b246-27e36f6a6ea0" targetNamespace="http://schemas.microsoft.com/office/2006/metadata/properties" ma:root="true" ma:fieldsID="eb6983e8a2aa9e49efed4522fdaf97eb" ns2:_="" ns3:_="">
    <xsd:import namespace="7a6c5452-7205-4e2c-a322-0d36e47a4095"/>
    <xsd:import namespace="4367b676-3231-4229-b246-27e36f6a6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c5452-7205-4e2c-a322-0d36e47a4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07c91c-676c-4292-ab42-0332d43006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7b676-3231-4229-b246-27e36f6a6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5bb8876-a7eb-42f8-850b-785a27f532ba}" ma:internalName="TaxCatchAll" ma:showField="CatchAllData" ma:web="4367b676-3231-4229-b246-27e36f6a6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DF670E-3DD2-40A0-8524-D0B4771A7312}">
  <ds:schemaRefs>
    <ds:schemaRef ds:uri="http://schemas.microsoft.com/office/2006/metadata/properties"/>
    <ds:schemaRef ds:uri="http://schemas.microsoft.com/office/infopath/2007/PartnerControls"/>
    <ds:schemaRef ds:uri="4367b676-3231-4229-b246-27e36f6a6ea0"/>
    <ds:schemaRef ds:uri="7a6c5452-7205-4e2c-a322-0d36e47a4095"/>
  </ds:schemaRefs>
</ds:datastoreItem>
</file>

<file path=customXml/itemProps2.xml><?xml version="1.0" encoding="utf-8"?>
<ds:datastoreItem xmlns:ds="http://schemas.openxmlformats.org/officeDocument/2006/customXml" ds:itemID="{97253726-C6DC-4C48-BF6A-3E1423463D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c5452-7205-4e2c-a322-0d36e47a4095"/>
    <ds:schemaRef ds:uri="4367b676-3231-4229-b246-27e36f6a6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9237DF-6E98-4AFD-A1AD-E1C9D616A3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680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1_Title slide</vt:lpstr>
      <vt:lpstr>2_Triangles</vt:lpstr>
      <vt:lpstr>3_Pattern</vt:lpstr>
      <vt:lpstr>4_Blank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Summary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Richardson, Stephanie (STFC,RAL,ISIS)</dc:creator>
  <cp:lastModifiedBy>Lewis, Mial (STFC,RAL,ISIS)</cp:lastModifiedBy>
  <cp:revision>5</cp:revision>
  <dcterms:created xsi:type="dcterms:W3CDTF">2023-01-10T12:41:06Z</dcterms:created>
  <dcterms:modified xsi:type="dcterms:W3CDTF">2023-10-17T14:40:59Z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0x010100FC2453390EE4BA43A5D6133E94472E90</vt:lpwstr>
  </property>
</Properties>
</file>