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AF847-06D3-42E9-A213-879D0632600A}" v="566" dt="2023-10-12T19:38:05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1" autoAdjust="0"/>
    <p:restoredTop sz="95161" autoAdjust="0"/>
  </p:normalViewPr>
  <p:slideViewPr>
    <p:cSldViewPr snapToGrid="0" showGuides="1">
      <p:cViewPr varScale="1">
        <p:scale>
          <a:sx n="154" d="100"/>
          <a:sy n="154" d="100"/>
        </p:scale>
        <p:origin x="642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10/12/2023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10/12/2023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030A5-C7D7-48D4-B261-45DC936EE5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409488"/>
            <a:ext cx="1603756" cy="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031D8B-25E9-D440-A0B7-53853A82E6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98622-4D3C-4849-B0FA-4101271A78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Rectangle 256">
            <a:extLst>
              <a:ext uri="{FF2B5EF4-FFF2-40B4-BE49-F238E27FC236}">
                <a16:creationId xmlns:a16="http://schemas.microsoft.com/office/drawing/2014/main" id="{BF6A1C92-1EE6-4390-85D8-ACD208CF9DB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DD0A2A-0355-AA49-9A3F-AB977E14F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6DB211-F94D-644A-8C58-020193A03AAA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10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010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C0632-ACDA-4D24-A2CC-14539B91BC55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F833AF-F2DD-B245-B5D3-AAD481D065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C5867-1737-E84C-B42D-608A49EBBAA6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B83B09-CF3A-4A36-84C0-D32086A13DE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BAAAD4-FBA9-4334-AA6C-9B74AC2A83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5840756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585" y="1435551"/>
            <a:ext cx="5840415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583867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584" y="948037"/>
            <a:ext cx="584041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80804" y="966165"/>
            <a:ext cx="5815195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0804" y="1517523"/>
            <a:ext cx="5815195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7344" y="966165"/>
            <a:ext cx="5811876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7344" y="1517523"/>
            <a:ext cx="5811876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2737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17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35551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000" y="966165"/>
            <a:ext cx="3833880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3833880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312016" y="966165"/>
            <a:ext cx="3831692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319831" y="1517904"/>
            <a:ext cx="3831692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37939" y="966165"/>
            <a:ext cx="3797323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45754" y="1517904"/>
            <a:ext cx="3797323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936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2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816" y="966459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914400" indent="-227013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3916" y="969264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30537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lnSpc>
                <a:spcPct val="90000"/>
              </a:lnSpc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04922" y="969264"/>
            <a:ext cx="286809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2498" y="969264"/>
            <a:ext cx="2879502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3193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69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862842F-612F-3641-9908-4224FD3698B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736" r:id="rId4"/>
    <p:sldLayoutId id="2147483663" r:id="rId5"/>
    <p:sldLayoutId id="2147483685" r:id="rId6"/>
    <p:sldLayoutId id="2147483750" r:id="rId7"/>
    <p:sldLayoutId id="2147483755" r:id="rId8"/>
    <p:sldLayoutId id="2147483754" r:id="rId9"/>
    <p:sldLayoutId id="2147483667" r:id="rId10"/>
    <p:sldLayoutId id="2147483725" r:id="rId11"/>
    <p:sldLayoutId id="2147483756" r:id="rId12"/>
    <p:sldLayoutId id="2147483678" r:id="rId1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7/S160057672200964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00C1-4BD0-4441-9F02-CABA00D22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6" y="1388962"/>
            <a:ext cx="8678194" cy="978729"/>
          </a:xfrm>
        </p:spPr>
        <p:txBody>
          <a:bodyPr/>
          <a:lstStyle/>
          <a:p>
            <a:r>
              <a:rPr lang="en-US" dirty="0">
                <a:latin typeface="Century Gothic"/>
              </a:rPr>
              <a:t>SHIVER – Spectroscopy </a:t>
            </a:r>
            <a:r>
              <a:rPr lang="en-US" dirty="0" err="1">
                <a:latin typeface="Century Gothic"/>
              </a:rPr>
              <a:t>HIstogram</a:t>
            </a:r>
            <a:r>
              <a:rPr lang="en-US" dirty="0">
                <a:latin typeface="Century Gothic"/>
              </a:rPr>
              <a:t> Visualization for Event Reduction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12E8D-8CA8-4596-914D-BD6FE6956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entury Gothic"/>
                <a:cs typeface="Arial"/>
              </a:rPr>
              <a:t>Andrei </a:t>
            </a:r>
            <a:r>
              <a:rPr lang="en-US" dirty="0" err="1">
                <a:latin typeface="Century Gothic"/>
                <a:cs typeface="Arial"/>
              </a:rPr>
              <a:t>Savici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71318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53A6-79FE-82CC-5534-0035B588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Why SHIVER?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1A26-2AEE-3722-FFF7-19DFB185B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70" y="1096174"/>
            <a:ext cx="11430000" cy="4047778"/>
          </a:xfrm>
        </p:spPr>
        <p:txBody>
          <a:bodyPr/>
          <a:lstStyle/>
          <a:p>
            <a:r>
              <a:rPr lang="en-US">
                <a:latin typeface="Century Gothic"/>
              </a:rPr>
              <a:t>Events are smaller in size</a:t>
            </a:r>
          </a:p>
          <a:p>
            <a:pPr>
              <a:buClr>
                <a:srgbClr val="000000"/>
              </a:buClr>
            </a:pPr>
            <a:r>
              <a:rPr lang="en-US">
                <a:latin typeface="Century Gothic"/>
              </a:rPr>
              <a:t>We have a statistically correct way to reduce the data </a:t>
            </a:r>
          </a:p>
          <a:p>
            <a:pPr>
              <a:buClr>
                <a:srgbClr val="000000"/>
              </a:buClr>
            </a:pPr>
            <a:r>
              <a:rPr lang="en-US">
                <a:latin typeface="Century Gothic"/>
              </a:rPr>
              <a:t>Algorithms already implemented in Mantid</a:t>
            </a:r>
          </a:p>
          <a:p>
            <a:pPr>
              <a:buClr>
                <a:srgbClr val="000000"/>
              </a:buClr>
            </a:pPr>
            <a:r>
              <a:rPr lang="en-US">
                <a:latin typeface="Century Gothic"/>
              </a:rPr>
              <a:t>The most often used aspect is taking slices / cuts</a:t>
            </a:r>
            <a:endParaRPr lang="en-US"/>
          </a:p>
          <a:p>
            <a:pPr>
              <a:buClr>
                <a:srgbClr val="000000"/>
              </a:buClr>
            </a:pPr>
            <a:endParaRPr lang="en-US"/>
          </a:p>
          <a:p>
            <a:pPr marL="0" indent="0">
              <a:buClr>
                <a:srgbClr val="000000"/>
              </a:buClr>
              <a:buNone/>
            </a:pPr>
            <a:r>
              <a:rPr lang="en-US">
                <a:latin typeface="Century Gothic"/>
              </a:rPr>
              <a:t>A. T. </a:t>
            </a:r>
            <a:r>
              <a:rPr lang="en-US" err="1">
                <a:latin typeface="Century Gothic"/>
              </a:rPr>
              <a:t>Savici</a:t>
            </a:r>
            <a:r>
              <a:rPr lang="en-US">
                <a:latin typeface="Century Gothic"/>
              </a:rPr>
              <a:t> </a:t>
            </a:r>
            <a:r>
              <a:rPr lang="en-US" i="1">
                <a:latin typeface="Century Gothic"/>
              </a:rPr>
              <a:t>et al.</a:t>
            </a:r>
            <a:r>
              <a:rPr lang="en-US">
                <a:latin typeface="Century Gothic"/>
              </a:rPr>
              <a:t> - J</a:t>
            </a:r>
            <a:r>
              <a:rPr lang="en-US" i="1">
                <a:latin typeface="Century Gothic"/>
              </a:rPr>
              <a:t>. Appl. </a:t>
            </a:r>
            <a:r>
              <a:rPr lang="en-US" i="1" err="1">
                <a:latin typeface="Century Gothic"/>
              </a:rPr>
              <a:t>Cryst</a:t>
            </a:r>
            <a:r>
              <a:rPr lang="en-US" i="1">
                <a:latin typeface="Century Gothic"/>
              </a:rPr>
              <a:t>.</a:t>
            </a:r>
            <a:r>
              <a:rPr lang="en-US">
                <a:latin typeface="Century Gothic"/>
              </a:rPr>
              <a:t> (2022). </a:t>
            </a:r>
            <a:r>
              <a:rPr lang="en-US" b="1">
                <a:latin typeface="Century Gothic"/>
              </a:rPr>
              <a:t>55</a:t>
            </a:r>
            <a:r>
              <a:rPr lang="en-US">
                <a:latin typeface="Century Gothic"/>
              </a:rPr>
              <a:t>, 1514-1527</a:t>
            </a:r>
            <a:br>
              <a:rPr lang="en-US"/>
            </a:br>
            <a:r>
              <a:rPr lang="en-US">
                <a:latin typeface="Century Gothic"/>
                <a:hlinkClick r:id="rId2"/>
              </a:rPr>
              <a:t>https://doi.org/10.1107/S1600576722009645</a:t>
            </a:r>
            <a:endParaRPr lang="en-US">
              <a:latin typeface="Century Gothic"/>
            </a:endParaRPr>
          </a:p>
          <a:p>
            <a:pPr>
              <a:buClr>
                <a:srgbClr val="000000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3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7878D-2A01-D806-B6DB-FF8E7956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Main entry point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13F959-6516-BC66-4DB6-65BD3009D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99" t="602" r="-50" b="100"/>
          <a:stretch/>
        </p:blipFill>
        <p:spPr>
          <a:xfrm>
            <a:off x="1144404" y="1198394"/>
            <a:ext cx="9400772" cy="4591428"/>
          </a:xfrm>
        </p:spPr>
      </p:pic>
    </p:spTree>
    <p:extLst>
      <p:ext uri="{BB962C8B-B14F-4D97-AF65-F5344CB8AC3E}">
        <p14:creationId xmlns:p14="http://schemas.microsoft.com/office/powerpoint/2010/main" val="117012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CCC6-8435-9439-4BBD-C2044B77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Plotting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314F7F-00FD-72D1-4136-C5C2B1E08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7164" y="273772"/>
            <a:ext cx="6851954" cy="6301253"/>
          </a:xfrm>
        </p:spPr>
      </p:pic>
    </p:spTree>
    <p:extLst>
      <p:ext uri="{BB962C8B-B14F-4D97-AF65-F5344CB8AC3E}">
        <p14:creationId xmlns:p14="http://schemas.microsoft.com/office/powerpoint/2010/main" val="36833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40FD-A689-18D6-C572-37CD3F15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Generating intermediate data sets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149837-1B56-0346-57DD-382A3ECDC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953" y="1309905"/>
            <a:ext cx="9086803" cy="4465948"/>
          </a:xfrm>
        </p:spPr>
      </p:pic>
    </p:spTree>
    <p:extLst>
      <p:ext uri="{BB962C8B-B14F-4D97-AF65-F5344CB8AC3E}">
        <p14:creationId xmlns:p14="http://schemas.microsoft.com/office/powerpoint/2010/main" val="417952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A004-B56F-2FFE-B7E4-CC838E74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Other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58DD-22E3-D50A-AC27-0CB343768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/>
              </a:rPr>
              <a:t>Lattice parameters</a:t>
            </a:r>
          </a:p>
          <a:p>
            <a:pPr>
              <a:buClr>
                <a:srgbClr val="000000"/>
              </a:buClr>
            </a:pPr>
            <a:r>
              <a:rPr lang="en-US">
                <a:latin typeface="Century Gothic"/>
              </a:rPr>
              <a:t>Reduction parameters</a:t>
            </a:r>
            <a:endParaRPr lang="en-US"/>
          </a:p>
          <a:p>
            <a:pPr>
              <a:buClr>
                <a:srgbClr val="000000"/>
              </a:buClr>
            </a:pPr>
            <a:r>
              <a:rPr lang="en-US">
                <a:latin typeface="Century Gothic"/>
              </a:rPr>
              <a:t>Polarization options</a:t>
            </a:r>
          </a:p>
          <a:p>
            <a:pPr>
              <a:buClr>
                <a:srgbClr val="000000"/>
              </a:buClr>
            </a:pPr>
            <a:r>
              <a:rPr lang="en-US">
                <a:latin typeface="Century Gothic"/>
              </a:rPr>
              <a:t>Other corrections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17F2FB-4179-237A-61E4-0CFA9BCC6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156" y="736130"/>
            <a:ext cx="2743200" cy="2068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B5945B-56CC-064B-B8B7-EFB8317EA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962" y="639205"/>
            <a:ext cx="2743200" cy="2029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7F9B84-56FE-9E0F-DE9D-581055CCE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985" y="3576980"/>
            <a:ext cx="5661102" cy="2803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36A808-0BE3-BE28-055F-3F6CD96A2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302" y="3000393"/>
            <a:ext cx="2743200" cy="126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0236-E16E-D985-F0CA-0AF7481A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Current and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08921-191B-54EF-0862-CFC1E4CCD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/>
              </a:rPr>
              <a:t>Polarization options</a:t>
            </a:r>
          </a:p>
          <a:p>
            <a:pPr>
              <a:buClr>
                <a:srgbClr val="000000"/>
              </a:buClr>
            </a:pPr>
            <a:r>
              <a:rPr lang="en-US">
                <a:latin typeface="Century Gothic"/>
              </a:rPr>
              <a:t>Lattice parameters/orientation refinement</a:t>
            </a:r>
          </a:p>
          <a:p>
            <a:pPr>
              <a:buClr>
                <a:srgbClr val="000000"/>
              </a:buClr>
            </a:pPr>
            <a:r>
              <a:rPr lang="en-US">
                <a:latin typeface="Century Gothic"/>
              </a:rPr>
              <a:t>Adding more correction options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3044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>
          <a:solidFill>
            <a:schemeClr val="bg2"/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16x9 template 180719" id="{91F5A9DE-0FF5-42D2-8B71-414341298470}" vid="{19B61368-BE15-4FF9-B836-7A1A3976FBB8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BF2F0920324DBAB88FC649EFBEC9" ma:contentTypeVersion="2" ma:contentTypeDescription="Create a new document." ma:contentTypeScope="" ma:versionID="0f589504a14c6630f09031423a09b396">
  <xsd:schema xmlns:xsd="http://www.w3.org/2001/XMLSchema" xmlns:xs="http://www.w3.org/2001/XMLSchema" xmlns:p="http://schemas.microsoft.com/office/2006/metadata/properties" xmlns:ns2="092a311b-0f09-48f0-bd19-b8aa1763b1ad" targetNamespace="http://schemas.microsoft.com/office/2006/metadata/properties" ma:root="true" ma:fieldsID="e8654ed5ad786cf54d6649391e8e4e4d" ns2:_="">
    <xsd:import namespace="092a311b-0f09-48f0-bd19-b8aa1763b1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a311b-0f09-48f0-bd19-b8aa1763b1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F1CA81-B025-421E-9746-B1FF59551E5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534DC9-4F4D-4A50-822A-1A3F56AD72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2a311b-0f09-48f0-bd19-b8aa1763b1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6F5DE5-FF42-42F2-9962-F83010572F4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ORNL</vt:lpstr>
      <vt:lpstr>SHIVER – Spectroscopy HIstogram Visualization for Event Reduction</vt:lpstr>
      <vt:lpstr>Why SHIVER?</vt:lpstr>
      <vt:lpstr>Main entry point</vt:lpstr>
      <vt:lpstr>Plotting</vt:lpstr>
      <vt:lpstr>Generating intermediate data sets</vt:lpstr>
      <vt:lpstr>Other options</vt:lpstr>
      <vt:lpstr>Current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</dc:title>
  <dc:subject/>
  <dc:creator/>
  <cp:keywords/>
  <dc:description/>
  <cp:lastModifiedBy/>
  <cp:revision>103</cp:revision>
  <dcterms:created xsi:type="dcterms:W3CDTF">2018-07-12T19:30:01Z</dcterms:created>
  <dcterms:modified xsi:type="dcterms:W3CDTF">2023-10-12T19:44:38Z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0x010100FC2ABF2F0920324DBAB88FC649EFBEC9</vt:lpwstr>
  </property>
</Properties>
</file>