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3"/>
  </p:notesMasterIdLst>
  <p:sldIdLst>
    <p:sldId id="256" r:id="rId3"/>
    <p:sldId id="258" r:id="rId4"/>
    <p:sldId id="259" r:id="rId5"/>
    <p:sldId id="261" r:id="rId6"/>
    <p:sldId id="274" r:id="rId7"/>
    <p:sldId id="273" r:id="rId8"/>
    <p:sldId id="264" r:id="rId9"/>
    <p:sldId id="267" r:id="rId10"/>
    <p:sldId id="269" r:id="rId11"/>
    <p:sldId id="272" r:id="rId12"/>
  </p:sldIdLst>
  <p:sldSz cx="9144000" cy="5143500" type="screen16x9"/>
  <p:notesSz cx="6858000" cy="9144000"/>
  <p:embeddedFontLst>
    <p:embeddedFont>
      <p:font typeface="Inter" panose="020B0604020202020204" charset="0"/>
      <p:regular r:id="rId14"/>
      <p:bold r:id="rId15"/>
      <p:italic r:id="rId16"/>
      <p:boldItalic r:id="rId17"/>
    </p:embeddedFont>
    <p:embeddedFont>
      <p:font typeface="Inter Medium" panose="020B0604020202020204" charset="0"/>
      <p:regular r:id="rId18"/>
      <p:bold r:id="rId19"/>
      <p:italic r:id="rId20"/>
      <p:boldItalic r:id="rId21"/>
    </p:embeddedFont>
    <p:embeddedFont>
      <p:font typeface="Inter Semi Bold" panose="020B0604020202020204" charset="0"/>
      <p:regular r:id="rId22"/>
    </p:embeddedFont>
    <p:embeddedFont>
      <p:font typeface="Inter SemiBold"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s+zeGYRBCCZUbqzGSvGl4NYg/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F42ED-92E0-42CD-95FF-692EAA9148B6}">
  <a:tblStyle styleId="{7E7F42ED-92E0-42CD-95FF-692EAA9148B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0" y="9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E9EB8-F7C3-4AB8-A83A-0481B7B940A0}" type="doc">
      <dgm:prSet loTypeId="urn:microsoft.com/office/officeart/2016/7/layout/RepeatingBendingProcessNew" loCatId="process" qsTypeId="urn:microsoft.com/office/officeart/2005/8/quickstyle/simple1" qsCatId="simple" csTypeId="urn:microsoft.com/office/officeart/2005/8/colors/accent0_2" csCatId="mainScheme" phldr="1"/>
      <dgm:spPr/>
      <dgm:t>
        <a:bodyPr/>
        <a:lstStyle/>
        <a:p>
          <a:endParaRPr lang="en-US"/>
        </a:p>
      </dgm:t>
    </dgm:pt>
    <dgm:pt modelId="{2CC0282B-BA0E-457B-9547-67866240803A}">
      <dgm:prSet/>
      <dgm:spPr/>
      <dgm:t>
        <a:bodyPr/>
        <a:lstStyle/>
        <a:p>
          <a:r>
            <a:rPr lang="en-GB" sz="1200" b="1" dirty="0">
              <a:latin typeface="Inter" panose="020B0604020202020204" charset="0"/>
              <a:ea typeface="Inter" panose="020B0604020202020204" charset="0"/>
            </a:rPr>
            <a:t>2. Data Quality &amp; Compliance</a:t>
          </a:r>
          <a:endParaRPr lang="en-US" sz="1200" dirty="0">
            <a:latin typeface="Inter" panose="020B0604020202020204" charset="0"/>
            <a:ea typeface="Inter" panose="020B0604020202020204" charset="0"/>
          </a:endParaRPr>
        </a:p>
      </dgm:t>
    </dgm:pt>
    <dgm:pt modelId="{67E8828B-E75E-47C2-A112-9664638A9BB4}" type="parTrans" cxnId="{6FE97510-C2A8-4F25-8B3E-D281D4967C59}">
      <dgm:prSet/>
      <dgm:spPr/>
      <dgm:t>
        <a:bodyPr/>
        <a:lstStyle/>
        <a:p>
          <a:endParaRPr lang="en-US"/>
        </a:p>
      </dgm:t>
    </dgm:pt>
    <dgm:pt modelId="{5D9674F4-CE4F-4CBA-9EDB-15939F0D529F}" type="sibTrans" cxnId="{6FE97510-C2A8-4F25-8B3E-D281D4967C59}">
      <dgm:prSet/>
      <dgm:spPr/>
      <dgm:t>
        <a:bodyPr/>
        <a:lstStyle/>
        <a:p>
          <a:endParaRPr lang="en-US"/>
        </a:p>
      </dgm:t>
    </dgm:pt>
    <dgm:pt modelId="{BEC689B9-EDF0-4D57-88B4-E880B3B9C23B}">
      <dgm:prSet custT="1"/>
      <dgm:spPr/>
      <dgm:t>
        <a:bodyPr/>
        <a:lstStyle/>
        <a:p>
          <a:r>
            <a:rPr lang="en-GB" sz="900" dirty="0">
              <a:latin typeface="Inter" panose="020B0604020202020204" charset="0"/>
              <a:ea typeface="Inter" panose="020B0604020202020204" charset="0"/>
            </a:rPr>
            <a:t> </a:t>
          </a:r>
          <a:r>
            <a:rPr lang="en-US" sz="1000" dirty="0">
              <a:latin typeface="Inter" panose="020B0604020202020204" charset="0"/>
              <a:ea typeface="Inter" panose="020B0604020202020204" charset="0"/>
            </a:rPr>
            <a:t>Data quality difficult to maintain with non-integrated data management systems and siloed data and different department needs</a:t>
          </a:r>
        </a:p>
      </dgm:t>
    </dgm:pt>
    <dgm:pt modelId="{15650D09-1499-48E7-8EFE-E5A0EB53AABC}" type="parTrans" cxnId="{D0F4CDB4-196D-4EC8-ACB5-9D8A4D497994}">
      <dgm:prSet/>
      <dgm:spPr/>
      <dgm:t>
        <a:bodyPr/>
        <a:lstStyle/>
        <a:p>
          <a:endParaRPr lang="en-US"/>
        </a:p>
      </dgm:t>
    </dgm:pt>
    <dgm:pt modelId="{63679D11-DBB8-4986-9C9F-9C507F207292}" type="sibTrans" cxnId="{D0F4CDB4-196D-4EC8-ACB5-9D8A4D497994}">
      <dgm:prSet/>
      <dgm:spPr/>
      <dgm:t>
        <a:bodyPr/>
        <a:lstStyle/>
        <a:p>
          <a:endParaRPr lang="en-US"/>
        </a:p>
      </dgm:t>
    </dgm:pt>
    <dgm:pt modelId="{EAC54592-5887-4A03-87F8-AC8EA71DB881}">
      <dgm:prSet/>
      <dgm:spPr/>
      <dgm:t>
        <a:bodyPr/>
        <a:lstStyle/>
        <a:p>
          <a:r>
            <a:rPr lang="en-GB" sz="1200" b="1" dirty="0">
              <a:latin typeface="Inter" panose="020B0604020202020204" charset="0"/>
              <a:ea typeface="Inter" panose="020B0604020202020204" charset="0"/>
            </a:rPr>
            <a:t>3. Communication &amp; internal collaboration</a:t>
          </a:r>
          <a:endParaRPr lang="en-US" sz="1200" dirty="0">
            <a:latin typeface="Inter" panose="020B0604020202020204" charset="0"/>
            <a:ea typeface="Inter" panose="020B0604020202020204" charset="0"/>
          </a:endParaRPr>
        </a:p>
      </dgm:t>
    </dgm:pt>
    <dgm:pt modelId="{D5F2D424-EFCF-4BC6-9919-6DA02B178BB9}" type="parTrans" cxnId="{AF052234-523B-4E91-B90F-10313FC521F7}">
      <dgm:prSet/>
      <dgm:spPr/>
      <dgm:t>
        <a:bodyPr/>
        <a:lstStyle/>
        <a:p>
          <a:endParaRPr lang="en-US"/>
        </a:p>
      </dgm:t>
    </dgm:pt>
    <dgm:pt modelId="{9C56B29E-ED7A-424B-AAD8-2917CFA40810}" type="sibTrans" cxnId="{AF052234-523B-4E91-B90F-10313FC521F7}">
      <dgm:prSet/>
      <dgm:spPr/>
      <dgm:t>
        <a:bodyPr/>
        <a:lstStyle/>
        <a:p>
          <a:endParaRPr lang="en-US"/>
        </a:p>
      </dgm:t>
    </dgm:pt>
    <dgm:pt modelId="{D0C887C5-29E6-462E-AECE-39B58AC24426}">
      <dgm:prSet custT="1"/>
      <dgm:spPr/>
      <dgm:t>
        <a:bodyPr/>
        <a:lstStyle/>
        <a:p>
          <a:r>
            <a:rPr lang="en-GB" sz="900" dirty="0">
              <a:latin typeface="Inter" panose="020B0604020202020204" charset="0"/>
              <a:ea typeface="Inter" panose="020B0604020202020204" charset="0"/>
            </a:rPr>
            <a:t> </a:t>
          </a:r>
          <a:r>
            <a:rPr lang="en-US" sz="1000" dirty="0">
              <a:latin typeface="Inter" panose="020B0604020202020204" charset="0"/>
              <a:ea typeface="Inter" panose="020B0604020202020204" charset="0"/>
            </a:rPr>
            <a:t>Difficulty in sharing a single data management vision and a common repository between business, IT and data teams ( optimal organizational chart )</a:t>
          </a:r>
        </a:p>
      </dgm:t>
    </dgm:pt>
    <dgm:pt modelId="{D8DD37BC-2B8D-4D00-A4AE-DCB4A1E9652A}" type="parTrans" cxnId="{86098B6E-C56D-49C8-AA9C-D39EB17B70E3}">
      <dgm:prSet/>
      <dgm:spPr/>
      <dgm:t>
        <a:bodyPr/>
        <a:lstStyle/>
        <a:p>
          <a:endParaRPr lang="en-US"/>
        </a:p>
      </dgm:t>
    </dgm:pt>
    <dgm:pt modelId="{655DA5F9-2108-4888-963F-9ECB2684D739}" type="sibTrans" cxnId="{86098B6E-C56D-49C8-AA9C-D39EB17B70E3}">
      <dgm:prSet/>
      <dgm:spPr/>
      <dgm:t>
        <a:bodyPr/>
        <a:lstStyle/>
        <a:p>
          <a:endParaRPr lang="en-US"/>
        </a:p>
      </dgm:t>
    </dgm:pt>
    <dgm:pt modelId="{D4BEB5B1-0077-479E-AEDC-9BA95289199F}">
      <dgm:prSet/>
      <dgm:spPr/>
      <dgm:t>
        <a:bodyPr/>
        <a:lstStyle/>
        <a:p>
          <a:endParaRPr lang="en-US" sz="900" dirty="0">
            <a:latin typeface="Inter" panose="020B0604020202020204" charset="0"/>
            <a:ea typeface="Inter" panose="020B0604020202020204" charset="0"/>
          </a:endParaRPr>
        </a:p>
      </dgm:t>
    </dgm:pt>
    <dgm:pt modelId="{C4E6887C-59B2-4ABF-8F43-86147E873FAD}" type="parTrans" cxnId="{AB0271A6-36B2-4D37-9CAD-C466FE1C4FF0}">
      <dgm:prSet/>
      <dgm:spPr/>
      <dgm:t>
        <a:bodyPr/>
        <a:lstStyle/>
        <a:p>
          <a:endParaRPr lang="en-US"/>
        </a:p>
      </dgm:t>
    </dgm:pt>
    <dgm:pt modelId="{9103A14D-F059-410A-8867-D1F958FA309F}" type="sibTrans" cxnId="{AB0271A6-36B2-4D37-9CAD-C466FE1C4FF0}">
      <dgm:prSet/>
      <dgm:spPr/>
      <dgm:t>
        <a:bodyPr/>
        <a:lstStyle/>
        <a:p>
          <a:endParaRPr lang="en-US"/>
        </a:p>
      </dgm:t>
    </dgm:pt>
    <dgm:pt modelId="{D87C9709-9037-4229-BAD2-125167AABDCD}">
      <dgm:prSet/>
      <dgm:spPr/>
      <dgm:t>
        <a:bodyPr/>
        <a:lstStyle/>
        <a:p>
          <a:r>
            <a:rPr lang="en-GB" sz="1200" b="1" dirty="0">
              <a:latin typeface="Inter" panose="020B0604020202020204" charset="0"/>
              <a:ea typeface="Inter" panose="020B0604020202020204" charset="0"/>
            </a:rPr>
            <a:t>4. Sensibilisation &amp; compliance</a:t>
          </a:r>
          <a:endParaRPr lang="en-US" sz="1200" dirty="0">
            <a:latin typeface="Inter" panose="020B0604020202020204" charset="0"/>
            <a:ea typeface="Inter" panose="020B0604020202020204" charset="0"/>
          </a:endParaRPr>
        </a:p>
      </dgm:t>
    </dgm:pt>
    <dgm:pt modelId="{63715885-6CDA-413C-B53D-07CFFAC29940}" type="parTrans" cxnId="{446C9555-08ED-4F9F-B3D5-6BA402AAEA0C}">
      <dgm:prSet/>
      <dgm:spPr/>
      <dgm:t>
        <a:bodyPr/>
        <a:lstStyle/>
        <a:p>
          <a:endParaRPr lang="en-US"/>
        </a:p>
      </dgm:t>
    </dgm:pt>
    <dgm:pt modelId="{1F4761A1-9ED5-414A-AFFB-A159925AC751}" type="sibTrans" cxnId="{446C9555-08ED-4F9F-B3D5-6BA402AAEA0C}">
      <dgm:prSet/>
      <dgm:spPr/>
      <dgm:t>
        <a:bodyPr/>
        <a:lstStyle/>
        <a:p>
          <a:endParaRPr lang="en-US"/>
        </a:p>
      </dgm:t>
    </dgm:pt>
    <dgm:pt modelId="{5ABABF71-3CCD-4306-BC88-90360007C6E6}">
      <dgm:prSet custT="1"/>
      <dgm:spPr/>
      <dgm:t>
        <a:bodyPr/>
        <a:lstStyle/>
        <a:p>
          <a:r>
            <a:rPr lang="en-US" sz="1000" dirty="0">
              <a:latin typeface="Inter" panose="020B0604020202020204" charset="0"/>
              <a:ea typeface="Inter" panose="020B0604020202020204" charset="0"/>
            </a:rPr>
            <a:t> Complex addressing to all international legal frameworks (GDPR, CCPA, PDPA)</a:t>
          </a:r>
        </a:p>
      </dgm:t>
    </dgm:pt>
    <dgm:pt modelId="{427B8424-7C61-4D9B-969F-EB430BCB4F61}" type="parTrans" cxnId="{324D40A0-3148-41A0-95B8-1FCFE2FCDD26}">
      <dgm:prSet/>
      <dgm:spPr/>
      <dgm:t>
        <a:bodyPr/>
        <a:lstStyle/>
        <a:p>
          <a:endParaRPr lang="en-US"/>
        </a:p>
      </dgm:t>
    </dgm:pt>
    <dgm:pt modelId="{5FB05FE7-0DC3-4E6D-A7CB-31BAC03DEFE9}" type="sibTrans" cxnId="{324D40A0-3148-41A0-95B8-1FCFE2FCDD26}">
      <dgm:prSet/>
      <dgm:spPr/>
      <dgm:t>
        <a:bodyPr/>
        <a:lstStyle/>
        <a:p>
          <a:endParaRPr lang="en-US"/>
        </a:p>
      </dgm:t>
    </dgm:pt>
    <dgm:pt modelId="{888C427E-2E91-44E0-A455-C898DC7759A2}">
      <dgm:prSet custT="1"/>
      <dgm:spPr/>
      <dgm:t>
        <a:bodyPr/>
        <a:lstStyle/>
        <a:p>
          <a:r>
            <a:rPr lang="en-US" sz="1000" dirty="0">
              <a:latin typeface="Inter" panose="020B0604020202020204" charset="0"/>
              <a:ea typeface="Inter" panose="020B0604020202020204" charset="0"/>
            </a:rPr>
            <a:t> Raising awareness of ethical issues among all employees (AI, users, data usage, etc.) </a:t>
          </a:r>
        </a:p>
      </dgm:t>
    </dgm:pt>
    <dgm:pt modelId="{740096BE-06E0-4C2D-8F88-02AA3BBB85DA}" type="parTrans" cxnId="{F359DC99-FA84-4A4E-9E9C-396DE5968233}">
      <dgm:prSet/>
      <dgm:spPr/>
      <dgm:t>
        <a:bodyPr/>
        <a:lstStyle/>
        <a:p>
          <a:endParaRPr lang="en-US"/>
        </a:p>
      </dgm:t>
    </dgm:pt>
    <dgm:pt modelId="{4D142858-69F8-457C-B89F-B1FF31771C4C}" type="sibTrans" cxnId="{F359DC99-FA84-4A4E-9E9C-396DE5968233}">
      <dgm:prSet/>
      <dgm:spPr/>
      <dgm:t>
        <a:bodyPr/>
        <a:lstStyle/>
        <a:p>
          <a:endParaRPr lang="en-US"/>
        </a:p>
      </dgm:t>
    </dgm:pt>
    <dgm:pt modelId="{7619175A-E33C-4845-B291-1D928BDED2BB}">
      <dgm:prSet/>
      <dgm:spPr/>
      <dgm:t>
        <a:bodyPr/>
        <a:lstStyle/>
        <a:p>
          <a:r>
            <a:rPr lang="en-GB" b="1" dirty="0">
              <a:latin typeface="Inter" panose="020B0604020202020204" charset="0"/>
              <a:ea typeface="Inter" panose="020B0604020202020204" charset="0"/>
            </a:rPr>
            <a:t>5. Change Management</a:t>
          </a:r>
          <a:endParaRPr lang="en-US" dirty="0">
            <a:latin typeface="Inter" panose="020B0604020202020204" charset="0"/>
            <a:ea typeface="Inter" panose="020B0604020202020204" charset="0"/>
          </a:endParaRPr>
        </a:p>
      </dgm:t>
    </dgm:pt>
    <dgm:pt modelId="{CCA940F5-F3CA-4179-912E-1337AF138B9F}" type="parTrans" cxnId="{CA2A58E7-7F23-4D17-9C86-4B78F77CE43D}">
      <dgm:prSet/>
      <dgm:spPr/>
      <dgm:t>
        <a:bodyPr/>
        <a:lstStyle/>
        <a:p>
          <a:endParaRPr lang="en-US"/>
        </a:p>
      </dgm:t>
    </dgm:pt>
    <dgm:pt modelId="{780B2D28-C1E0-493F-8AAB-B607A0882EE3}" type="sibTrans" cxnId="{CA2A58E7-7F23-4D17-9C86-4B78F77CE43D}">
      <dgm:prSet/>
      <dgm:spPr/>
      <dgm:t>
        <a:bodyPr/>
        <a:lstStyle/>
        <a:p>
          <a:endParaRPr lang="en-US"/>
        </a:p>
      </dgm:t>
    </dgm:pt>
    <dgm:pt modelId="{C51A9B5F-C594-4AE9-A9E5-463F80F83CF0}">
      <dgm:prSet/>
      <dgm:spPr/>
      <dgm:t>
        <a:bodyPr/>
        <a:lstStyle/>
        <a:p>
          <a:r>
            <a:rPr lang="en-US" dirty="0">
              <a:latin typeface="Inter" panose="020B0604020202020204" charset="0"/>
              <a:ea typeface="Inter" panose="020B0604020202020204" charset="0"/>
            </a:rPr>
            <a:t> Practices by extensive and international teams</a:t>
          </a:r>
        </a:p>
      </dgm:t>
    </dgm:pt>
    <dgm:pt modelId="{60688ACF-3F90-4E1B-B562-8C9129449A81}" type="parTrans" cxnId="{1769E32C-904A-46AF-B856-C39A1AD133AE}">
      <dgm:prSet/>
      <dgm:spPr/>
      <dgm:t>
        <a:bodyPr/>
        <a:lstStyle/>
        <a:p>
          <a:endParaRPr lang="en-US"/>
        </a:p>
      </dgm:t>
    </dgm:pt>
    <dgm:pt modelId="{75E1EE2E-F051-4F40-8423-14A067A77D9A}" type="sibTrans" cxnId="{1769E32C-904A-46AF-B856-C39A1AD133AE}">
      <dgm:prSet/>
      <dgm:spPr/>
      <dgm:t>
        <a:bodyPr/>
        <a:lstStyle/>
        <a:p>
          <a:endParaRPr lang="en-US"/>
        </a:p>
      </dgm:t>
    </dgm:pt>
    <dgm:pt modelId="{B8EB1DF2-40A8-4DDA-A306-5C00A07DA9A8}">
      <dgm:prSet/>
      <dgm:spPr/>
      <dgm:t>
        <a:bodyPr/>
        <a:lstStyle/>
        <a:p>
          <a:r>
            <a:rPr lang="en-GB" b="1" dirty="0">
              <a:latin typeface="Inter" panose="020B0604020202020204" charset="0"/>
              <a:ea typeface="Inter" panose="020B0604020202020204" charset="0"/>
            </a:rPr>
            <a:t>6. Security and scalability</a:t>
          </a:r>
          <a:endParaRPr lang="en-US" dirty="0">
            <a:latin typeface="Inter" panose="020B0604020202020204" charset="0"/>
            <a:ea typeface="Inter" panose="020B0604020202020204" charset="0"/>
          </a:endParaRPr>
        </a:p>
      </dgm:t>
    </dgm:pt>
    <dgm:pt modelId="{C6787254-4AFF-4F12-B275-D179DDECB8A3}" type="parTrans" cxnId="{1232796D-5304-475B-99F1-F9428C9C847E}">
      <dgm:prSet/>
      <dgm:spPr/>
      <dgm:t>
        <a:bodyPr/>
        <a:lstStyle/>
        <a:p>
          <a:endParaRPr lang="en-US"/>
        </a:p>
      </dgm:t>
    </dgm:pt>
    <dgm:pt modelId="{ED464E99-D12B-4245-81C7-B2CA6712AE20}" type="sibTrans" cxnId="{1232796D-5304-475B-99F1-F9428C9C847E}">
      <dgm:prSet/>
      <dgm:spPr/>
      <dgm:t>
        <a:bodyPr/>
        <a:lstStyle/>
        <a:p>
          <a:endParaRPr lang="en-US"/>
        </a:p>
      </dgm:t>
    </dgm:pt>
    <dgm:pt modelId="{A09B486A-6B85-4E5B-A1F7-616141A386D2}">
      <dgm:prSet/>
      <dgm:spPr/>
      <dgm:t>
        <a:bodyPr/>
        <a:lstStyle/>
        <a:p>
          <a:r>
            <a:rPr lang="en-US" dirty="0">
              <a:latin typeface="Inter" panose="020B0604020202020204" charset="0"/>
              <a:ea typeface="Inter" panose="020B0604020202020204" charset="0"/>
            </a:rPr>
            <a:t> Adapting devices to Spotify's rapid growth
 Implementation of audits, regular checks, and automated alerting</a:t>
          </a:r>
        </a:p>
      </dgm:t>
    </dgm:pt>
    <dgm:pt modelId="{FD459AED-C022-406E-A033-2E9711F9D70C}" type="parTrans" cxnId="{38047A37-DF34-4DDE-9009-DA021A2E5D79}">
      <dgm:prSet/>
      <dgm:spPr/>
      <dgm:t>
        <a:bodyPr/>
        <a:lstStyle/>
        <a:p>
          <a:endParaRPr lang="en-US"/>
        </a:p>
      </dgm:t>
    </dgm:pt>
    <dgm:pt modelId="{833112D1-2CDE-4EB8-815F-605E20C43769}" type="sibTrans" cxnId="{38047A37-DF34-4DDE-9009-DA021A2E5D79}">
      <dgm:prSet/>
      <dgm:spPr/>
      <dgm:t>
        <a:bodyPr/>
        <a:lstStyle/>
        <a:p>
          <a:endParaRPr lang="en-US"/>
        </a:p>
      </dgm:t>
    </dgm:pt>
    <dgm:pt modelId="{FDA5C03B-8486-4131-B38D-805A5602CD13}">
      <dgm:prSet custT="1"/>
      <dgm:spPr/>
      <dgm:t>
        <a:bodyPr/>
        <a:lstStyle/>
        <a:p>
          <a:r>
            <a:rPr lang="en-GB" sz="1200" b="1" dirty="0">
              <a:latin typeface="Inter" panose="020B0604020202020204" charset="0"/>
              <a:ea typeface="Inter" panose="020B0604020202020204" charset="0"/>
            </a:rPr>
            <a:t>1. Market context</a:t>
          </a:r>
        </a:p>
      </dgm:t>
    </dgm:pt>
    <dgm:pt modelId="{C97A107D-C27C-4091-BF4C-33A9D6D475B4}" type="sibTrans" cxnId="{F9A66CD2-DDAC-4881-BF67-5824A4F339BF}">
      <dgm:prSet/>
      <dgm:spPr/>
      <dgm:t>
        <a:bodyPr/>
        <a:lstStyle/>
        <a:p>
          <a:endParaRPr lang="en-US"/>
        </a:p>
      </dgm:t>
    </dgm:pt>
    <dgm:pt modelId="{18936921-8036-454E-A60D-59AC23A37408}" type="parTrans" cxnId="{F9A66CD2-DDAC-4881-BF67-5824A4F339BF}">
      <dgm:prSet/>
      <dgm:spPr/>
      <dgm:t>
        <a:bodyPr/>
        <a:lstStyle/>
        <a:p>
          <a:endParaRPr lang="en-US"/>
        </a:p>
      </dgm:t>
    </dgm:pt>
    <dgm:pt modelId="{6381A9C6-0126-4B49-AE8E-36FFB237D3FE}">
      <dgm:prSet custT="1"/>
      <dgm:spPr/>
      <dgm:t>
        <a:bodyPr/>
        <a:lstStyle/>
        <a:p>
          <a:r>
            <a:rPr lang="en-US" sz="1000" dirty="0">
              <a:latin typeface="Inter" panose="020B0604020202020204" charset="0"/>
              <a:ea typeface="Inter" panose="020B0604020202020204" charset="0"/>
            </a:rPr>
            <a:t> Rapid technological evolution due to increasing demand for user needs and marked competition
 Multiplicity of sources and massive volume of data (catalogue, listening, playlists, interactions, etc.)</a:t>
          </a:r>
        </a:p>
      </dgm:t>
    </dgm:pt>
    <dgm:pt modelId="{B8141577-D241-4316-A1A8-331BD8C9DDAE}" type="sibTrans" cxnId="{96EBF6B8-3183-4A32-8B95-A15883CA8285}">
      <dgm:prSet/>
      <dgm:spPr/>
      <dgm:t>
        <a:bodyPr/>
        <a:lstStyle/>
        <a:p>
          <a:endParaRPr lang="fr-BE"/>
        </a:p>
      </dgm:t>
    </dgm:pt>
    <dgm:pt modelId="{CAB94434-2A5A-41A3-A5B0-B028FE6037BB}" type="parTrans" cxnId="{96EBF6B8-3183-4A32-8B95-A15883CA8285}">
      <dgm:prSet/>
      <dgm:spPr/>
      <dgm:t>
        <a:bodyPr/>
        <a:lstStyle/>
        <a:p>
          <a:endParaRPr lang="fr-BE"/>
        </a:p>
      </dgm:t>
    </dgm:pt>
    <dgm:pt modelId="{963CFDBC-70BE-4410-956C-AAFB232099C4}">
      <dgm:prSet custT="1"/>
      <dgm:spPr/>
      <dgm:t>
        <a:bodyPr/>
        <a:lstStyle/>
        <a:p>
          <a:r>
            <a:rPr lang="en-US" sz="1000" dirty="0">
              <a:latin typeface="Inter" panose="020B0604020202020204" charset="0"/>
              <a:ea typeface="Inter" panose="020B0604020202020204" charset="0"/>
            </a:rPr>
            <a:t>Users are still awake</a:t>
          </a:r>
        </a:p>
      </dgm:t>
    </dgm:pt>
    <dgm:pt modelId="{F5DA4298-CCC2-456C-9309-F8B00FC25409}" type="parTrans" cxnId="{CE06CCE4-A1D5-4AE5-8996-A867976505D3}">
      <dgm:prSet/>
      <dgm:spPr/>
      <dgm:t>
        <a:bodyPr/>
        <a:lstStyle/>
        <a:p>
          <a:endParaRPr lang="fr-BE"/>
        </a:p>
      </dgm:t>
    </dgm:pt>
    <dgm:pt modelId="{A08D9D36-0628-444A-A1A1-A7ED7B7A1D30}" type="sibTrans" cxnId="{CE06CCE4-A1D5-4AE5-8996-A867976505D3}">
      <dgm:prSet/>
      <dgm:spPr/>
      <dgm:t>
        <a:bodyPr/>
        <a:lstStyle/>
        <a:p>
          <a:endParaRPr lang="fr-BE"/>
        </a:p>
      </dgm:t>
    </dgm:pt>
    <dgm:pt modelId="{87CC56EE-131F-4182-9897-8D3C84180489}">
      <dgm:prSet/>
      <dgm:spPr/>
      <dgm:t>
        <a:bodyPr/>
        <a:lstStyle/>
        <a:p>
          <a:r>
            <a:rPr lang="en-US" dirty="0">
              <a:latin typeface="Inter" panose="020B0604020202020204" charset="0"/>
              <a:ea typeface="Inter" panose="020B0604020202020204" charset="0"/>
            </a:rPr>
            <a:t>High technology to hand-on 
 Measuring ROI and governance performance
 Reduced resistance to change</a:t>
          </a:r>
        </a:p>
      </dgm:t>
    </dgm:pt>
    <dgm:pt modelId="{CA0CE57A-32B6-4C86-92B7-BC1552EEE1FB}" type="parTrans" cxnId="{CF938F75-F98B-472C-B076-A879F512BDF2}">
      <dgm:prSet/>
      <dgm:spPr/>
      <dgm:t>
        <a:bodyPr/>
        <a:lstStyle/>
        <a:p>
          <a:endParaRPr lang="fr-BE"/>
        </a:p>
      </dgm:t>
    </dgm:pt>
    <dgm:pt modelId="{4AFAED5E-6415-452C-A420-E11025423498}" type="sibTrans" cxnId="{CF938F75-F98B-472C-B076-A879F512BDF2}">
      <dgm:prSet/>
      <dgm:spPr/>
      <dgm:t>
        <a:bodyPr/>
        <a:lstStyle/>
        <a:p>
          <a:endParaRPr lang="fr-BE"/>
        </a:p>
      </dgm:t>
    </dgm:pt>
    <dgm:pt modelId="{9A3C9107-2B92-41AD-828D-9498E62AD638}" type="pres">
      <dgm:prSet presAssocID="{C90E9EB8-F7C3-4AB8-A83A-0481B7B940A0}" presName="Name0" presStyleCnt="0">
        <dgm:presLayoutVars>
          <dgm:dir/>
          <dgm:resizeHandles val="exact"/>
        </dgm:presLayoutVars>
      </dgm:prSet>
      <dgm:spPr/>
    </dgm:pt>
    <dgm:pt modelId="{2B752373-42D9-4A85-BEB8-9947E6DACE77}" type="pres">
      <dgm:prSet presAssocID="{FDA5C03B-8486-4131-B38D-805A5602CD13}" presName="node" presStyleLbl="node1" presStyleIdx="0" presStyleCnt="6" custScaleX="111788" custLinFactNeighborX="-662" custLinFactNeighborY="-493">
        <dgm:presLayoutVars>
          <dgm:bulletEnabled val="1"/>
        </dgm:presLayoutVars>
      </dgm:prSet>
      <dgm:spPr/>
    </dgm:pt>
    <dgm:pt modelId="{D6C2EFB7-837C-48AF-90D8-B3A4273BADD1}" type="pres">
      <dgm:prSet presAssocID="{C97A107D-C27C-4091-BF4C-33A9D6D475B4}" presName="sibTrans" presStyleLbl="sibTrans1D1" presStyleIdx="0" presStyleCnt="5"/>
      <dgm:spPr/>
    </dgm:pt>
    <dgm:pt modelId="{7DD380C6-D9E1-41FE-919B-A3A3E1138415}" type="pres">
      <dgm:prSet presAssocID="{C97A107D-C27C-4091-BF4C-33A9D6D475B4}" presName="connectorText" presStyleLbl="sibTrans1D1" presStyleIdx="0" presStyleCnt="5"/>
      <dgm:spPr/>
    </dgm:pt>
    <dgm:pt modelId="{17CF1862-5DAA-466B-B82A-762AF5DEC6A4}" type="pres">
      <dgm:prSet presAssocID="{2CC0282B-BA0E-457B-9547-67866240803A}" presName="node" presStyleLbl="node1" presStyleIdx="1" presStyleCnt="6">
        <dgm:presLayoutVars>
          <dgm:bulletEnabled val="1"/>
        </dgm:presLayoutVars>
      </dgm:prSet>
      <dgm:spPr/>
    </dgm:pt>
    <dgm:pt modelId="{53C8651F-BB13-46E3-90D4-46B0BED0649B}" type="pres">
      <dgm:prSet presAssocID="{5D9674F4-CE4F-4CBA-9EDB-15939F0D529F}" presName="sibTrans" presStyleLbl="sibTrans1D1" presStyleIdx="1" presStyleCnt="5"/>
      <dgm:spPr/>
    </dgm:pt>
    <dgm:pt modelId="{59158302-5091-4BEE-9674-685D93650FDA}" type="pres">
      <dgm:prSet presAssocID="{5D9674F4-CE4F-4CBA-9EDB-15939F0D529F}" presName="connectorText" presStyleLbl="sibTrans1D1" presStyleIdx="1" presStyleCnt="5"/>
      <dgm:spPr/>
    </dgm:pt>
    <dgm:pt modelId="{2C3BAD1B-5AE9-4D46-9622-76BF3D67C845}" type="pres">
      <dgm:prSet presAssocID="{EAC54592-5887-4A03-87F8-AC8EA71DB881}" presName="node" presStyleLbl="node1" presStyleIdx="2" presStyleCnt="6">
        <dgm:presLayoutVars>
          <dgm:bulletEnabled val="1"/>
        </dgm:presLayoutVars>
      </dgm:prSet>
      <dgm:spPr/>
    </dgm:pt>
    <dgm:pt modelId="{0B7400B7-7235-4199-AB02-6AD30C9D0BF7}" type="pres">
      <dgm:prSet presAssocID="{9C56B29E-ED7A-424B-AAD8-2917CFA40810}" presName="sibTrans" presStyleLbl="sibTrans1D1" presStyleIdx="2" presStyleCnt="5"/>
      <dgm:spPr/>
    </dgm:pt>
    <dgm:pt modelId="{59F26EEE-332E-4A44-B5C2-4C6E46D325AC}" type="pres">
      <dgm:prSet presAssocID="{9C56B29E-ED7A-424B-AAD8-2917CFA40810}" presName="connectorText" presStyleLbl="sibTrans1D1" presStyleIdx="2" presStyleCnt="5"/>
      <dgm:spPr/>
    </dgm:pt>
    <dgm:pt modelId="{7ACC5A64-9172-478C-B8D4-88A950217D1C}" type="pres">
      <dgm:prSet presAssocID="{D87C9709-9037-4229-BAD2-125167AABDCD}" presName="node" presStyleLbl="node1" presStyleIdx="3" presStyleCnt="6">
        <dgm:presLayoutVars>
          <dgm:bulletEnabled val="1"/>
        </dgm:presLayoutVars>
      </dgm:prSet>
      <dgm:spPr/>
    </dgm:pt>
    <dgm:pt modelId="{58FE9939-63D2-478E-9718-CC523F1D86F1}" type="pres">
      <dgm:prSet presAssocID="{1F4761A1-9ED5-414A-AFFB-A159925AC751}" presName="sibTrans" presStyleLbl="sibTrans1D1" presStyleIdx="3" presStyleCnt="5"/>
      <dgm:spPr/>
    </dgm:pt>
    <dgm:pt modelId="{6B47BB7E-2699-4DBB-9169-46562472416F}" type="pres">
      <dgm:prSet presAssocID="{1F4761A1-9ED5-414A-AFFB-A159925AC751}" presName="connectorText" presStyleLbl="sibTrans1D1" presStyleIdx="3" presStyleCnt="5"/>
      <dgm:spPr/>
    </dgm:pt>
    <dgm:pt modelId="{7A14872F-ED33-402D-9B15-2D7DEFD5B2A3}" type="pres">
      <dgm:prSet presAssocID="{7619175A-E33C-4845-B291-1D928BDED2BB}" presName="node" presStyleLbl="node1" presStyleIdx="4" presStyleCnt="6">
        <dgm:presLayoutVars>
          <dgm:bulletEnabled val="1"/>
        </dgm:presLayoutVars>
      </dgm:prSet>
      <dgm:spPr/>
    </dgm:pt>
    <dgm:pt modelId="{C796A487-7139-4F89-A7DF-7037AD326B50}" type="pres">
      <dgm:prSet presAssocID="{780B2D28-C1E0-493F-8AAB-B607A0882EE3}" presName="sibTrans" presStyleLbl="sibTrans1D1" presStyleIdx="4" presStyleCnt="5"/>
      <dgm:spPr/>
    </dgm:pt>
    <dgm:pt modelId="{3B3A1D68-FF98-42C9-A9A9-8D40BE3AE4D9}" type="pres">
      <dgm:prSet presAssocID="{780B2D28-C1E0-493F-8AAB-B607A0882EE3}" presName="connectorText" presStyleLbl="sibTrans1D1" presStyleIdx="4" presStyleCnt="5"/>
      <dgm:spPr/>
    </dgm:pt>
    <dgm:pt modelId="{A4063112-90B4-4650-94EC-E5C2F4E038A6}" type="pres">
      <dgm:prSet presAssocID="{B8EB1DF2-40A8-4DDA-A306-5C00A07DA9A8}" presName="node" presStyleLbl="node1" presStyleIdx="5" presStyleCnt="6" custScaleX="107816" custScaleY="98835">
        <dgm:presLayoutVars>
          <dgm:bulletEnabled val="1"/>
        </dgm:presLayoutVars>
      </dgm:prSet>
      <dgm:spPr/>
    </dgm:pt>
  </dgm:ptLst>
  <dgm:cxnLst>
    <dgm:cxn modelId="{6FE97510-C2A8-4F25-8B3E-D281D4967C59}" srcId="{C90E9EB8-F7C3-4AB8-A83A-0481B7B940A0}" destId="{2CC0282B-BA0E-457B-9547-67866240803A}" srcOrd="1" destOrd="0" parTransId="{67E8828B-E75E-47C2-A112-9664638A9BB4}" sibTransId="{5D9674F4-CE4F-4CBA-9EDB-15939F0D529F}"/>
    <dgm:cxn modelId="{DBF0811A-A8A5-4F6C-AE19-C6D9F96F8B56}" type="presOf" srcId="{C97A107D-C27C-4091-BF4C-33A9D6D475B4}" destId="{D6C2EFB7-837C-48AF-90D8-B3A4273BADD1}" srcOrd="0" destOrd="0" presId="urn:microsoft.com/office/officeart/2016/7/layout/RepeatingBendingProcessNew"/>
    <dgm:cxn modelId="{4168D31D-27D1-4963-8A53-A57BC6B53543}" type="presOf" srcId="{780B2D28-C1E0-493F-8AAB-B607A0882EE3}" destId="{C796A487-7139-4F89-A7DF-7037AD326B50}" srcOrd="0" destOrd="0" presId="urn:microsoft.com/office/officeart/2016/7/layout/RepeatingBendingProcessNew"/>
    <dgm:cxn modelId="{54374425-FEDC-431D-B93C-477A75D804DA}" type="presOf" srcId="{87CC56EE-131F-4182-9897-8D3C84180489}" destId="{7A14872F-ED33-402D-9B15-2D7DEFD5B2A3}" srcOrd="0" destOrd="2" presId="urn:microsoft.com/office/officeart/2016/7/layout/RepeatingBendingProcessNew"/>
    <dgm:cxn modelId="{DCF8E92B-5691-4B01-94D4-361130ACC630}" type="presOf" srcId="{C97A107D-C27C-4091-BF4C-33A9D6D475B4}" destId="{7DD380C6-D9E1-41FE-919B-A3A3E1138415}" srcOrd="1" destOrd="0" presId="urn:microsoft.com/office/officeart/2016/7/layout/RepeatingBendingProcessNew"/>
    <dgm:cxn modelId="{1769E32C-904A-46AF-B856-C39A1AD133AE}" srcId="{7619175A-E33C-4845-B291-1D928BDED2BB}" destId="{C51A9B5F-C594-4AE9-A9E5-463F80F83CF0}" srcOrd="0" destOrd="0" parTransId="{60688ACF-3F90-4E1B-B562-8C9129449A81}" sibTransId="{75E1EE2E-F051-4F40-8423-14A067A77D9A}"/>
    <dgm:cxn modelId="{B4742533-CC8C-4329-89FA-ED88768CEF71}" type="presOf" srcId="{5D9674F4-CE4F-4CBA-9EDB-15939F0D529F}" destId="{59158302-5091-4BEE-9674-685D93650FDA}" srcOrd="1" destOrd="0" presId="urn:microsoft.com/office/officeart/2016/7/layout/RepeatingBendingProcessNew"/>
    <dgm:cxn modelId="{AF052234-523B-4E91-B90F-10313FC521F7}" srcId="{C90E9EB8-F7C3-4AB8-A83A-0481B7B940A0}" destId="{EAC54592-5887-4A03-87F8-AC8EA71DB881}" srcOrd="2" destOrd="0" parTransId="{D5F2D424-EFCF-4BC6-9919-6DA02B178BB9}" sibTransId="{9C56B29E-ED7A-424B-AAD8-2917CFA40810}"/>
    <dgm:cxn modelId="{58A10336-DCF1-4DF9-BEEF-32FDC6E7410B}" type="presOf" srcId="{D87C9709-9037-4229-BAD2-125167AABDCD}" destId="{7ACC5A64-9172-478C-B8D4-88A950217D1C}" srcOrd="0" destOrd="0" presId="urn:microsoft.com/office/officeart/2016/7/layout/RepeatingBendingProcessNew"/>
    <dgm:cxn modelId="{38047A37-DF34-4DDE-9009-DA021A2E5D79}" srcId="{B8EB1DF2-40A8-4DDA-A306-5C00A07DA9A8}" destId="{A09B486A-6B85-4E5B-A1F7-616141A386D2}" srcOrd="0" destOrd="0" parTransId="{FD459AED-C022-406E-A033-2E9711F9D70C}" sibTransId="{833112D1-2CDE-4EB8-815F-605E20C43769}"/>
    <dgm:cxn modelId="{57CCF93B-870D-488A-848A-CFF3D266D43C}" type="presOf" srcId="{FDA5C03B-8486-4131-B38D-805A5602CD13}" destId="{2B752373-42D9-4A85-BEB8-9947E6DACE77}" srcOrd="0" destOrd="0" presId="urn:microsoft.com/office/officeart/2016/7/layout/RepeatingBendingProcessNew"/>
    <dgm:cxn modelId="{9DC9325D-DB19-477D-A12A-D08A9C207169}" type="presOf" srcId="{1F4761A1-9ED5-414A-AFFB-A159925AC751}" destId="{6B47BB7E-2699-4DBB-9169-46562472416F}" srcOrd="1" destOrd="0" presId="urn:microsoft.com/office/officeart/2016/7/layout/RepeatingBendingProcessNew"/>
    <dgm:cxn modelId="{13FB6963-E730-4064-963B-880FF09BB1D8}" type="presOf" srcId="{5ABABF71-3CCD-4306-BC88-90360007C6E6}" destId="{7ACC5A64-9172-478C-B8D4-88A950217D1C}" srcOrd="0" destOrd="1" presId="urn:microsoft.com/office/officeart/2016/7/layout/RepeatingBendingProcessNew"/>
    <dgm:cxn modelId="{1232796D-5304-475B-99F1-F9428C9C847E}" srcId="{C90E9EB8-F7C3-4AB8-A83A-0481B7B940A0}" destId="{B8EB1DF2-40A8-4DDA-A306-5C00A07DA9A8}" srcOrd="5" destOrd="0" parTransId="{C6787254-4AFF-4F12-B275-D179DDECB8A3}" sibTransId="{ED464E99-D12B-4245-81C7-B2CA6712AE20}"/>
    <dgm:cxn modelId="{86098B6E-C56D-49C8-AA9C-D39EB17B70E3}" srcId="{EAC54592-5887-4A03-87F8-AC8EA71DB881}" destId="{D0C887C5-29E6-462E-AECE-39B58AC24426}" srcOrd="0" destOrd="0" parTransId="{D8DD37BC-2B8D-4D00-A4AE-DCB4A1E9652A}" sibTransId="{655DA5F9-2108-4888-963F-9ECB2684D739}"/>
    <dgm:cxn modelId="{798BF370-B4DA-4415-B31D-5396527EEEFB}" type="presOf" srcId="{2CC0282B-BA0E-457B-9547-67866240803A}" destId="{17CF1862-5DAA-466B-B82A-762AF5DEC6A4}" srcOrd="0" destOrd="0" presId="urn:microsoft.com/office/officeart/2016/7/layout/RepeatingBendingProcessNew"/>
    <dgm:cxn modelId="{FBB75171-EE74-47B8-BAEE-A126FE2D0EC4}" type="presOf" srcId="{963CFDBC-70BE-4410-956C-AAFB232099C4}" destId="{2B752373-42D9-4A85-BEB8-9947E6DACE77}" srcOrd="0" destOrd="2" presId="urn:microsoft.com/office/officeart/2016/7/layout/RepeatingBendingProcessNew"/>
    <dgm:cxn modelId="{1ED49C72-58AA-42B7-8C8F-D3AC23F9D3E4}" type="presOf" srcId="{B8EB1DF2-40A8-4DDA-A306-5C00A07DA9A8}" destId="{A4063112-90B4-4650-94EC-E5C2F4E038A6}" srcOrd="0" destOrd="0" presId="urn:microsoft.com/office/officeart/2016/7/layout/RepeatingBendingProcessNew"/>
    <dgm:cxn modelId="{CF938F75-F98B-472C-B076-A879F512BDF2}" srcId="{7619175A-E33C-4845-B291-1D928BDED2BB}" destId="{87CC56EE-131F-4182-9897-8D3C84180489}" srcOrd="1" destOrd="0" parTransId="{CA0CE57A-32B6-4C86-92B7-BC1552EEE1FB}" sibTransId="{4AFAED5E-6415-452C-A420-E11025423498}"/>
    <dgm:cxn modelId="{446C9555-08ED-4F9F-B3D5-6BA402AAEA0C}" srcId="{C90E9EB8-F7C3-4AB8-A83A-0481B7B940A0}" destId="{D87C9709-9037-4229-BAD2-125167AABDCD}" srcOrd="3" destOrd="0" parTransId="{63715885-6CDA-413C-B53D-07CFFAC29940}" sibTransId="{1F4761A1-9ED5-414A-AFFB-A159925AC751}"/>
    <dgm:cxn modelId="{86C5D87B-49FD-488D-AAC1-09DA70319A15}" type="presOf" srcId="{5D9674F4-CE4F-4CBA-9EDB-15939F0D529F}" destId="{53C8651F-BB13-46E3-90D4-46B0BED0649B}" srcOrd="0" destOrd="0" presId="urn:microsoft.com/office/officeart/2016/7/layout/RepeatingBendingProcessNew"/>
    <dgm:cxn modelId="{B8D6408D-D812-4BB3-8326-EB1CFEAB9317}" type="presOf" srcId="{BEC689B9-EDF0-4D57-88B4-E880B3B9C23B}" destId="{17CF1862-5DAA-466B-B82A-762AF5DEC6A4}" srcOrd="0" destOrd="1" presId="urn:microsoft.com/office/officeart/2016/7/layout/RepeatingBendingProcessNew"/>
    <dgm:cxn modelId="{967E1D92-9CA6-4D43-B81A-774A34731B8E}" type="presOf" srcId="{C51A9B5F-C594-4AE9-A9E5-463F80F83CF0}" destId="{7A14872F-ED33-402D-9B15-2D7DEFD5B2A3}" srcOrd="0" destOrd="1" presId="urn:microsoft.com/office/officeart/2016/7/layout/RepeatingBendingProcessNew"/>
    <dgm:cxn modelId="{D8C85E93-85F1-42EF-83FF-DCC538C4ADBE}" type="presOf" srcId="{EAC54592-5887-4A03-87F8-AC8EA71DB881}" destId="{2C3BAD1B-5AE9-4D46-9622-76BF3D67C845}" srcOrd="0" destOrd="0" presId="urn:microsoft.com/office/officeart/2016/7/layout/RepeatingBendingProcessNew"/>
    <dgm:cxn modelId="{154E6196-A916-4F03-A581-CECA73C168C2}" type="presOf" srcId="{9C56B29E-ED7A-424B-AAD8-2917CFA40810}" destId="{59F26EEE-332E-4A44-B5C2-4C6E46D325AC}" srcOrd="1" destOrd="0" presId="urn:microsoft.com/office/officeart/2016/7/layout/RepeatingBendingProcessNew"/>
    <dgm:cxn modelId="{F359DC99-FA84-4A4E-9E9C-396DE5968233}" srcId="{D87C9709-9037-4229-BAD2-125167AABDCD}" destId="{888C427E-2E91-44E0-A455-C898DC7759A2}" srcOrd="1" destOrd="0" parTransId="{740096BE-06E0-4C2D-8F88-02AA3BBB85DA}" sibTransId="{4D142858-69F8-457C-B89F-B1FF31771C4C}"/>
    <dgm:cxn modelId="{5C1CC29D-6CA3-48BA-8FD9-F379180CC4FE}" type="presOf" srcId="{A09B486A-6B85-4E5B-A1F7-616141A386D2}" destId="{A4063112-90B4-4650-94EC-E5C2F4E038A6}" srcOrd="0" destOrd="1" presId="urn:microsoft.com/office/officeart/2016/7/layout/RepeatingBendingProcessNew"/>
    <dgm:cxn modelId="{324D40A0-3148-41A0-95B8-1FCFE2FCDD26}" srcId="{D87C9709-9037-4229-BAD2-125167AABDCD}" destId="{5ABABF71-3CCD-4306-BC88-90360007C6E6}" srcOrd="0" destOrd="0" parTransId="{427B8424-7C61-4D9B-969F-EB430BCB4F61}" sibTransId="{5FB05FE7-0DC3-4E6D-A7CB-31BAC03DEFE9}"/>
    <dgm:cxn modelId="{F6F767A2-E361-495D-B25A-E7407B7C2020}" type="presOf" srcId="{C90E9EB8-F7C3-4AB8-A83A-0481B7B940A0}" destId="{9A3C9107-2B92-41AD-828D-9498E62AD638}" srcOrd="0" destOrd="0" presId="urn:microsoft.com/office/officeart/2016/7/layout/RepeatingBendingProcessNew"/>
    <dgm:cxn modelId="{3A7090A4-A8BD-477B-AFF6-05BE3779B416}" type="presOf" srcId="{6381A9C6-0126-4B49-AE8E-36FFB237D3FE}" destId="{2B752373-42D9-4A85-BEB8-9947E6DACE77}" srcOrd="0" destOrd="1" presId="urn:microsoft.com/office/officeart/2016/7/layout/RepeatingBendingProcessNew"/>
    <dgm:cxn modelId="{AB0271A6-36B2-4D37-9CAD-C466FE1C4FF0}" srcId="{EAC54592-5887-4A03-87F8-AC8EA71DB881}" destId="{D4BEB5B1-0077-479E-AEDC-9BA95289199F}" srcOrd="1" destOrd="0" parTransId="{C4E6887C-59B2-4ABF-8F43-86147E873FAD}" sibTransId="{9103A14D-F059-410A-8867-D1F958FA309F}"/>
    <dgm:cxn modelId="{D0F4CDB4-196D-4EC8-ACB5-9D8A4D497994}" srcId="{2CC0282B-BA0E-457B-9547-67866240803A}" destId="{BEC689B9-EDF0-4D57-88B4-E880B3B9C23B}" srcOrd="0" destOrd="0" parTransId="{15650D09-1499-48E7-8EFE-E5A0EB53AABC}" sibTransId="{63679D11-DBB8-4986-9C9F-9C507F207292}"/>
    <dgm:cxn modelId="{3CC2B1B8-8014-4CDF-8951-71B1FB3FBE91}" type="presOf" srcId="{D0C887C5-29E6-462E-AECE-39B58AC24426}" destId="{2C3BAD1B-5AE9-4D46-9622-76BF3D67C845}" srcOrd="0" destOrd="1" presId="urn:microsoft.com/office/officeart/2016/7/layout/RepeatingBendingProcessNew"/>
    <dgm:cxn modelId="{96EBF6B8-3183-4A32-8B95-A15883CA8285}" srcId="{FDA5C03B-8486-4131-B38D-805A5602CD13}" destId="{6381A9C6-0126-4B49-AE8E-36FFB237D3FE}" srcOrd="0" destOrd="0" parTransId="{CAB94434-2A5A-41A3-A5B0-B028FE6037BB}" sibTransId="{B8141577-D241-4316-A1A8-331BD8C9DDAE}"/>
    <dgm:cxn modelId="{57F22ABA-250F-4127-B826-2B0F5CB73D55}" type="presOf" srcId="{D4BEB5B1-0077-479E-AEDC-9BA95289199F}" destId="{2C3BAD1B-5AE9-4D46-9622-76BF3D67C845}" srcOrd="0" destOrd="2" presId="urn:microsoft.com/office/officeart/2016/7/layout/RepeatingBendingProcessNew"/>
    <dgm:cxn modelId="{CC8E21C3-8EED-445B-8698-6BBA73CE26FE}" type="presOf" srcId="{9C56B29E-ED7A-424B-AAD8-2917CFA40810}" destId="{0B7400B7-7235-4199-AB02-6AD30C9D0BF7}" srcOrd="0" destOrd="0" presId="urn:microsoft.com/office/officeart/2016/7/layout/RepeatingBendingProcessNew"/>
    <dgm:cxn modelId="{7F4E1FC6-10AA-470F-A839-72C2BE20E6C3}" type="presOf" srcId="{780B2D28-C1E0-493F-8AAB-B607A0882EE3}" destId="{3B3A1D68-FF98-42C9-A9A9-8D40BE3AE4D9}" srcOrd="1" destOrd="0" presId="urn:microsoft.com/office/officeart/2016/7/layout/RepeatingBendingProcessNew"/>
    <dgm:cxn modelId="{14FD9BC9-161E-425B-B563-08072A48BAA5}" type="presOf" srcId="{888C427E-2E91-44E0-A455-C898DC7759A2}" destId="{7ACC5A64-9172-478C-B8D4-88A950217D1C}" srcOrd="0" destOrd="2" presId="urn:microsoft.com/office/officeart/2016/7/layout/RepeatingBendingProcessNew"/>
    <dgm:cxn modelId="{F9A66CD2-DDAC-4881-BF67-5824A4F339BF}" srcId="{C90E9EB8-F7C3-4AB8-A83A-0481B7B940A0}" destId="{FDA5C03B-8486-4131-B38D-805A5602CD13}" srcOrd="0" destOrd="0" parTransId="{18936921-8036-454E-A60D-59AC23A37408}" sibTransId="{C97A107D-C27C-4091-BF4C-33A9D6D475B4}"/>
    <dgm:cxn modelId="{C80D4CE0-0966-425C-BBC2-04D74E5D45C8}" type="presOf" srcId="{1F4761A1-9ED5-414A-AFFB-A159925AC751}" destId="{58FE9939-63D2-478E-9718-CC523F1D86F1}" srcOrd="0" destOrd="0" presId="urn:microsoft.com/office/officeart/2016/7/layout/RepeatingBendingProcessNew"/>
    <dgm:cxn modelId="{CE06CCE4-A1D5-4AE5-8996-A867976505D3}" srcId="{FDA5C03B-8486-4131-B38D-805A5602CD13}" destId="{963CFDBC-70BE-4410-956C-AAFB232099C4}" srcOrd="1" destOrd="0" parTransId="{F5DA4298-CCC2-456C-9309-F8B00FC25409}" sibTransId="{A08D9D36-0628-444A-A1A1-A7ED7B7A1D30}"/>
    <dgm:cxn modelId="{88D37AE6-03E0-4A32-B048-955998D63BA4}" type="presOf" srcId="{7619175A-E33C-4845-B291-1D928BDED2BB}" destId="{7A14872F-ED33-402D-9B15-2D7DEFD5B2A3}" srcOrd="0" destOrd="0" presId="urn:microsoft.com/office/officeart/2016/7/layout/RepeatingBendingProcessNew"/>
    <dgm:cxn modelId="{CA2A58E7-7F23-4D17-9C86-4B78F77CE43D}" srcId="{C90E9EB8-F7C3-4AB8-A83A-0481B7B940A0}" destId="{7619175A-E33C-4845-B291-1D928BDED2BB}" srcOrd="4" destOrd="0" parTransId="{CCA940F5-F3CA-4179-912E-1337AF138B9F}" sibTransId="{780B2D28-C1E0-493F-8AAB-B607A0882EE3}"/>
    <dgm:cxn modelId="{328E554F-A3FE-4864-BC6E-858B6B0F89F3}" type="presParOf" srcId="{9A3C9107-2B92-41AD-828D-9498E62AD638}" destId="{2B752373-42D9-4A85-BEB8-9947E6DACE77}" srcOrd="0" destOrd="0" presId="urn:microsoft.com/office/officeart/2016/7/layout/RepeatingBendingProcessNew"/>
    <dgm:cxn modelId="{20770D61-8915-4500-9D91-7B4E7E03E9C4}" type="presParOf" srcId="{9A3C9107-2B92-41AD-828D-9498E62AD638}" destId="{D6C2EFB7-837C-48AF-90D8-B3A4273BADD1}" srcOrd="1" destOrd="0" presId="urn:microsoft.com/office/officeart/2016/7/layout/RepeatingBendingProcessNew"/>
    <dgm:cxn modelId="{43BAC1BA-FC22-453F-AF65-55AC963F6C43}" type="presParOf" srcId="{D6C2EFB7-837C-48AF-90D8-B3A4273BADD1}" destId="{7DD380C6-D9E1-41FE-919B-A3A3E1138415}" srcOrd="0" destOrd="0" presId="urn:microsoft.com/office/officeart/2016/7/layout/RepeatingBendingProcessNew"/>
    <dgm:cxn modelId="{3CBDB600-0018-437E-81FB-D2577EE26B53}" type="presParOf" srcId="{9A3C9107-2B92-41AD-828D-9498E62AD638}" destId="{17CF1862-5DAA-466B-B82A-762AF5DEC6A4}" srcOrd="2" destOrd="0" presId="urn:microsoft.com/office/officeart/2016/7/layout/RepeatingBendingProcessNew"/>
    <dgm:cxn modelId="{7BA21BD7-B62D-4BD8-97B7-3F364C4B48DB}" type="presParOf" srcId="{9A3C9107-2B92-41AD-828D-9498E62AD638}" destId="{53C8651F-BB13-46E3-90D4-46B0BED0649B}" srcOrd="3" destOrd="0" presId="urn:microsoft.com/office/officeart/2016/7/layout/RepeatingBendingProcessNew"/>
    <dgm:cxn modelId="{8C9E9F55-7F17-4A50-B402-F40DF32A0FD1}" type="presParOf" srcId="{53C8651F-BB13-46E3-90D4-46B0BED0649B}" destId="{59158302-5091-4BEE-9674-685D93650FDA}" srcOrd="0" destOrd="0" presId="urn:microsoft.com/office/officeart/2016/7/layout/RepeatingBendingProcessNew"/>
    <dgm:cxn modelId="{F428B103-F470-4D1C-AE3C-626D48BE1D85}" type="presParOf" srcId="{9A3C9107-2B92-41AD-828D-9498E62AD638}" destId="{2C3BAD1B-5AE9-4D46-9622-76BF3D67C845}" srcOrd="4" destOrd="0" presId="urn:microsoft.com/office/officeart/2016/7/layout/RepeatingBendingProcessNew"/>
    <dgm:cxn modelId="{FCDD237F-636A-4366-A1F0-D5A973312CBA}" type="presParOf" srcId="{9A3C9107-2B92-41AD-828D-9498E62AD638}" destId="{0B7400B7-7235-4199-AB02-6AD30C9D0BF7}" srcOrd="5" destOrd="0" presId="urn:microsoft.com/office/officeart/2016/7/layout/RepeatingBendingProcessNew"/>
    <dgm:cxn modelId="{15B0223F-861A-491C-B833-0736FB264361}" type="presParOf" srcId="{0B7400B7-7235-4199-AB02-6AD30C9D0BF7}" destId="{59F26EEE-332E-4A44-B5C2-4C6E46D325AC}" srcOrd="0" destOrd="0" presId="urn:microsoft.com/office/officeart/2016/7/layout/RepeatingBendingProcessNew"/>
    <dgm:cxn modelId="{3753089F-8309-4275-A9F6-3C20BF5A3309}" type="presParOf" srcId="{9A3C9107-2B92-41AD-828D-9498E62AD638}" destId="{7ACC5A64-9172-478C-B8D4-88A950217D1C}" srcOrd="6" destOrd="0" presId="urn:microsoft.com/office/officeart/2016/7/layout/RepeatingBendingProcessNew"/>
    <dgm:cxn modelId="{FAAD38AF-073B-4273-B39C-AD32A29B9391}" type="presParOf" srcId="{9A3C9107-2B92-41AD-828D-9498E62AD638}" destId="{58FE9939-63D2-478E-9718-CC523F1D86F1}" srcOrd="7" destOrd="0" presId="urn:microsoft.com/office/officeart/2016/7/layout/RepeatingBendingProcessNew"/>
    <dgm:cxn modelId="{11A8E9D9-D674-4420-8E60-A32E236B3C48}" type="presParOf" srcId="{58FE9939-63D2-478E-9718-CC523F1D86F1}" destId="{6B47BB7E-2699-4DBB-9169-46562472416F}" srcOrd="0" destOrd="0" presId="urn:microsoft.com/office/officeart/2016/7/layout/RepeatingBendingProcessNew"/>
    <dgm:cxn modelId="{B5DF60F2-E864-42C4-AF2E-0C3FA07FBD54}" type="presParOf" srcId="{9A3C9107-2B92-41AD-828D-9498E62AD638}" destId="{7A14872F-ED33-402D-9B15-2D7DEFD5B2A3}" srcOrd="8" destOrd="0" presId="urn:microsoft.com/office/officeart/2016/7/layout/RepeatingBendingProcessNew"/>
    <dgm:cxn modelId="{9BF22079-26BC-48C6-BA65-C0895217F0EC}" type="presParOf" srcId="{9A3C9107-2B92-41AD-828D-9498E62AD638}" destId="{C796A487-7139-4F89-A7DF-7037AD326B50}" srcOrd="9" destOrd="0" presId="urn:microsoft.com/office/officeart/2016/7/layout/RepeatingBendingProcessNew"/>
    <dgm:cxn modelId="{9A9DB335-2E77-410A-90DC-625F5F9F7303}" type="presParOf" srcId="{C796A487-7139-4F89-A7DF-7037AD326B50}" destId="{3B3A1D68-FF98-42C9-A9A9-8D40BE3AE4D9}" srcOrd="0" destOrd="0" presId="urn:microsoft.com/office/officeart/2016/7/layout/RepeatingBendingProcessNew"/>
    <dgm:cxn modelId="{A2788874-057B-479A-9228-E46DD9D4693B}" type="presParOf" srcId="{9A3C9107-2B92-41AD-828D-9498E62AD638}" destId="{A4063112-90B4-4650-94EC-E5C2F4E038A6}" srcOrd="10" destOrd="0" presId="urn:microsoft.com/office/officeart/2016/7/layout/RepeatingBendingProcessNew"/>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2EFB7-837C-48AF-90D8-B3A4273BADD1}">
      <dsp:nvSpPr>
        <dsp:cNvPr id="0" name=""/>
        <dsp:cNvSpPr/>
      </dsp:nvSpPr>
      <dsp:spPr>
        <a:xfrm>
          <a:off x="2655907" y="754195"/>
          <a:ext cx="523393" cy="91440"/>
        </a:xfrm>
        <a:custGeom>
          <a:avLst/>
          <a:gdLst/>
          <a:ahLst/>
          <a:cxnLst/>
          <a:rect l="0" t="0" r="0" b="0"/>
          <a:pathLst>
            <a:path>
              <a:moveTo>
                <a:pt x="0" y="45720"/>
              </a:moveTo>
              <a:lnTo>
                <a:pt x="278796" y="45720"/>
              </a:lnTo>
              <a:lnTo>
                <a:pt x="278796" y="52752"/>
              </a:lnTo>
              <a:lnTo>
                <a:pt x="523393" y="52752"/>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3752" y="797178"/>
        <a:ext cx="27701" cy="5473"/>
      </dsp:txXfrm>
    </dsp:sp>
    <dsp:sp modelId="{2B752373-42D9-4A85-BEB8-9947E6DACE77}">
      <dsp:nvSpPr>
        <dsp:cNvPr id="0" name=""/>
        <dsp:cNvSpPr/>
      </dsp:nvSpPr>
      <dsp:spPr>
        <a:xfrm>
          <a:off x="0" y="86679"/>
          <a:ext cx="2657707"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1. Market context</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Rapid technological evolution due to increasing demand for user needs and marked competition
 Multiplicity of sources and massive volume of data (catalogue, listening, playlists, interactions, etc.)</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Users are still awake</a:t>
          </a:r>
        </a:p>
      </dsp:txBody>
      <dsp:txXfrm>
        <a:off x="0" y="86679"/>
        <a:ext cx="2657707" cy="1426471"/>
      </dsp:txXfrm>
    </dsp:sp>
    <dsp:sp modelId="{53C8651F-BB13-46E3-90D4-46B0BED0649B}">
      <dsp:nvSpPr>
        <dsp:cNvPr id="0" name=""/>
        <dsp:cNvSpPr/>
      </dsp:nvSpPr>
      <dsp:spPr>
        <a:xfrm>
          <a:off x="5587353" y="761227"/>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1790" y="804210"/>
        <a:ext cx="27340" cy="5473"/>
      </dsp:txXfrm>
    </dsp:sp>
    <dsp:sp modelId="{17CF1862-5DAA-466B-B82A-762AF5DEC6A4}">
      <dsp:nvSpPr>
        <dsp:cNvPr id="0" name=""/>
        <dsp:cNvSpPr/>
      </dsp:nvSpPr>
      <dsp:spPr>
        <a:xfrm>
          <a:off x="3211700" y="93711"/>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2. Data Quality &amp; Compliance</a:t>
          </a:r>
          <a:endParaRPr lang="en-US" sz="1200" kern="1200" dirty="0">
            <a:latin typeface="Inter" panose="020B0604020202020204" charset="0"/>
            <a:ea typeface="Inter" panose="020B0604020202020204" charset="0"/>
          </a:endParaRPr>
        </a:p>
        <a:p>
          <a:pPr marL="57150" lvl="1" indent="-57150" algn="l" defTabSz="400050">
            <a:lnSpc>
              <a:spcPct val="90000"/>
            </a:lnSpc>
            <a:spcBef>
              <a:spcPct val="0"/>
            </a:spcBef>
            <a:spcAft>
              <a:spcPct val="15000"/>
            </a:spcAft>
            <a:buChar char="•"/>
          </a:pPr>
          <a:r>
            <a:rPr lang="en-GB" sz="900" kern="1200" dirty="0">
              <a:latin typeface="Inter" panose="020B0604020202020204" charset="0"/>
              <a:ea typeface="Inter" panose="020B0604020202020204" charset="0"/>
            </a:rPr>
            <a:t> </a:t>
          </a:r>
          <a:r>
            <a:rPr lang="en-US" sz="1000" kern="1200" dirty="0">
              <a:latin typeface="Inter" panose="020B0604020202020204" charset="0"/>
              <a:ea typeface="Inter" panose="020B0604020202020204" charset="0"/>
            </a:rPr>
            <a:t>Data quality difficult to maintain with non-integrated data management systems and siloed data and different department needs</a:t>
          </a:r>
        </a:p>
      </dsp:txBody>
      <dsp:txXfrm>
        <a:off x="3211700" y="93711"/>
        <a:ext cx="2377452" cy="1426471"/>
      </dsp:txXfrm>
    </dsp:sp>
    <dsp:sp modelId="{0B7400B7-7235-4199-AB02-6AD30C9D0BF7}">
      <dsp:nvSpPr>
        <dsp:cNvPr id="0" name=""/>
        <dsp:cNvSpPr/>
      </dsp:nvSpPr>
      <dsp:spPr>
        <a:xfrm>
          <a:off x="1195905" y="1518383"/>
          <a:ext cx="6128788" cy="516214"/>
        </a:xfrm>
        <a:custGeom>
          <a:avLst/>
          <a:gdLst/>
          <a:ahLst/>
          <a:cxnLst/>
          <a:rect l="0" t="0" r="0" b="0"/>
          <a:pathLst>
            <a:path>
              <a:moveTo>
                <a:pt x="6128788" y="0"/>
              </a:moveTo>
              <a:lnTo>
                <a:pt x="6128788" y="275207"/>
              </a:lnTo>
              <a:lnTo>
                <a:pt x="0" y="275207"/>
              </a:lnTo>
              <a:lnTo>
                <a:pt x="0" y="516214"/>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471" y="1773753"/>
        <a:ext cx="307656" cy="5473"/>
      </dsp:txXfrm>
    </dsp:sp>
    <dsp:sp modelId="{2C3BAD1B-5AE9-4D46-9622-76BF3D67C845}">
      <dsp:nvSpPr>
        <dsp:cNvPr id="0" name=""/>
        <dsp:cNvSpPr/>
      </dsp:nvSpPr>
      <dsp:spPr>
        <a:xfrm>
          <a:off x="6135967" y="93711"/>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3. Communication &amp; internal collaboration</a:t>
          </a:r>
          <a:endParaRPr lang="en-US" sz="1200" kern="1200" dirty="0">
            <a:latin typeface="Inter" panose="020B0604020202020204" charset="0"/>
            <a:ea typeface="Inter" panose="020B0604020202020204" charset="0"/>
          </a:endParaRPr>
        </a:p>
        <a:p>
          <a:pPr marL="57150" lvl="1" indent="-57150" algn="l" defTabSz="400050">
            <a:lnSpc>
              <a:spcPct val="90000"/>
            </a:lnSpc>
            <a:spcBef>
              <a:spcPct val="0"/>
            </a:spcBef>
            <a:spcAft>
              <a:spcPct val="15000"/>
            </a:spcAft>
            <a:buChar char="•"/>
          </a:pPr>
          <a:r>
            <a:rPr lang="en-GB" sz="900" kern="1200" dirty="0">
              <a:latin typeface="Inter" panose="020B0604020202020204" charset="0"/>
              <a:ea typeface="Inter" panose="020B0604020202020204" charset="0"/>
            </a:rPr>
            <a:t> </a:t>
          </a:r>
          <a:r>
            <a:rPr lang="en-US" sz="1000" kern="1200" dirty="0">
              <a:latin typeface="Inter" panose="020B0604020202020204" charset="0"/>
              <a:ea typeface="Inter" panose="020B0604020202020204" charset="0"/>
            </a:rPr>
            <a:t>Difficulty in sharing a single data management vision and a common repository between business, IT and data teams ( optimal organizational chart )</a:t>
          </a:r>
        </a:p>
        <a:p>
          <a:pPr marL="57150" lvl="1" indent="-57150" algn="l" defTabSz="400050">
            <a:lnSpc>
              <a:spcPct val="90000"/>
            </a:lnSpc>
            <a:spcBef>
              <a:spcPct val="0"/>
            </a:spcBef>
            <a:spcAft>
              <a:spcPct val="15000"/>
            </a:spcAft>
            <a:buChar char="•"/>
          </a:pPr>
          <a:endParaRPr lang="en-US" sz="900" kern="1200" dirty="0">
            <a:latin typeface="Inter" panose="020B0604020202020204" charset="0"/>
            <a:ea typeface="Inter" panose="020B0604020202020204" charset="0"/>
          </a:endParaRPr>
        </a:p>
      </dsp:txBody>
      <dsp:txXfrm>
        <a:off x="6135967" y="93711"/>
        <a:ext cx="2377452" cy="1426471"/>
      </dsp:txXfrm>
    </dsp:sp>
    <dsp:sp modelId="{58FE9939-63D2-478E-9718-CC523F1D86F1}">
      <dsp:nvSpPr>
        <dsp:cNvPr id="0" name=""/>
        <dsp:cNvSpPr/>
      </dsp:nvSpPr>
      <dsp:spPr>
        <a:xfrm>
          <a:off x="2382832" y="2734513"/>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7269" y="2777496"/>
        <a:ext cx="27340" cy="5473"/>
      </dsp:txXfrm>
    </dsp:sp>
    <dsp:sp modelId="{7ACC5A64-9172-478C-B8D4-88A950217D1C}">
      <dsp:nvSpPr>
        <dsp:cNvPr id="0" name=""/>
        <dsp:cNvSpPr/>
      </dsp:nvSpPr>
      <dsp:spPr>
        <a:xfrm>
          <a:off x="7179" y="2066997"/>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4. Sensibilisation &amp; compliance</a:t>
          </a:r>
          <a:endParaRPr lang="en-US" sz="12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Complex addressing to all international legal frameworks (GDPR, CCPA, PDPA)</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Raising awareness of ethical issues among all employees (AI, users, data usage, etc.) </a:t>
          </a:r>
        </a:p>
      </dsp:txBody>
      <dsp:txXfrm>
        <a:off x="7179" y="2066997"/>
        <a:ext cx="2377452" cy="1426471"/>
      </dsp:txXfrm>
    </dsp:sp>
    <dsp:sp modelId="{C796A487-7139-4F89-A7DF-7037AD326B50}">
      <dsp:nvSpPr>
        <dsp:cNvPr id="0" name=""/>
        <dsp:cNvSpPr/>
      </dsp:nvSpPr>
      <dsp:spPr>
        <a:xfrm>
          <a:off x="5307099" y="2734513"/>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1536" y="2777496"/>
        <a:ext cx="27340" cy="5473"/>
      </dsp:txXfrm>
    </dsp:sp>
    <dsp:sp modelId="{7A14872F-ED33-402D-9B15-2D7DEFD5B2A3}">
      <dsp:nvSpPr>
        <dsp:cNvPr id="0" name=""/>
        <dsp:cNvSpPr/>
      </dsp:nvSpPr>
      <dsp:spPr>
        <a:xfrm>
          <a:off x="2931446" y="2066997"/>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77850">
            <a:lnSpc>
              <a:spcPct val="90000"/>
            </a:lnSpc>
            <a:spcBef>
              <a:spcPct val="0"/>
            </a:spcBef>
            <a:spcAft>
              <a:spcPct val="35000"/>
            </a:spcAft>
            <a:buNone/>
          </a:pPr>
          <a:r>
            <a:rPr lang="en-GB" sz="1300" b="1" kern="1200" dirty="0">
              <a:latin typeface="Inter" panose="020B0604020202020204" charset="0"/>
              <a:ea typeface="Inter" panose="020B0604020202020204" charset="0"/>
            </a:rPr>
            <a:t>5. Change Management</a:t>
          </a:r>
          <a:endParaRPr lang="en-US" sz="13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Practices by extensive and international teams</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High technology to hand-on 
 Measuring ROI and governance performance
 Reduced resistance to change</a:t>
          </a:r>
        </a:p>
      </dsp:txBody>
      <dsp:txXfrm>
        <a:off x="2931446" y="2066997"/>
        <a:ext cx="2377452" cy="1426471"/>
      </dsp:txXfrm>
    </dsp:sp>
    <dsp:sp modelId="{A4063112-90B4-4650-94EC-E5C2F4E038A6}">
      <dsp:nvSpPr>
        <dsp:cNvPr id="0" name=""/>
        <dsp:cNvSpPr/>
      </dsp:nvSpPr>
      <dsp:spPr>
        <a:xfrm>
          <a:off x="5855713" y="2075306"/>
          <a:ext cx="2563274" cy="140985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77850">
            <a:lnSpc>
              <a:spcPct val="90000"/>
            </a:lnSpc>
            <a:spcBef>
              <a:spcPct val="0"/>
            </a:spcBef>
            <a:spcAft>
              <a:spcPct val="35000"/>
            </a:spcAft>
            <a:buNone/>
          </a:pPr>
          <a:r>
            <a:rPr lang="en-GB" sz="1300" b="1" kern="1200" dirty="0">
              <a:latin typeface="Inter" panose="020B0604020202020204" charset="0"/>
              <a:ea typeface="Inter" panose="020B0604020202020204" charset="0"/>
            </a:rPr>
            <a:t>6. Security and scalability</a:t>
          </a:r>
          <a:endParaRPr lang="en-US" sz="13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Adapting devices to Spotify's rapid growth
 Implementation of audits, regular checks, and automated alerting</a:t>
          </a:r>
        </a:p>
      </dsp:txBody>
      <dsp:txXfrm>
        <a:off x="5855713" y="2075306"/>
        <a:ext cx="2563274" cy="14098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d73b946e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4d73b946e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E6E6E6"/>
          </a:solidFill>
          <a:ln/>
        </p:spPr>
      </p:sp>
      <p:sp>
        <p:nvSpPr>
          <p:cNvPr id="3" name="Shape 1"/>
          <p:cNvSpPr/>
          <p:nvPr/>
        </p:nvSpPr>
        <p:spPr>
          <a:xfrm>
            <a:off x="0" y="0"/>
            <a:ext cx="9144000" cy="51435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735475" y="1710025"/>
            <a:ext cx="6478200" cy="61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a:solidFill>
                  <a:srgbClr val="0E3449"/>
                </a:solidFill>
                <a:latin typeface="Inter SemiBold"/>
                <a:ea typeface="Inter SemiBold"/>
                <a:cs typeface="Inter SemiBold"/>
                <a:sym typeface="Inter SemiBold"/>
              </a:rPr>
              <a:t>Spotify</a:t>
            </a:r>
            <a:endParaRPr sz="4000">
              <a:solidFill>
                <a:srgbClr val="0E3449"/>
              </a:solidFill>
              <a:latin typeface="Inter SemiBold"/>
              <a:ea typeface="Inter SemiBold"/>
              <a:cs typeface="Inter SemiBold"/>
              <a:sym typeface="Inter SemiBold"/>
            </a:endParaRPr>
          </a:p>
        </p:txBody>
      </p:sp>
      <p:pic>
        <p:nvPicPr>
          <p:cNvPr id="55" name="Google Shape;55;p1"/>
          <p:cNvPicPr preferRelativeResize="0"/>
          <p:nvPr/>
        </p:nvPicPr>
        <p:blipFill rotWithShape="1">
          <a:blip r:embed="rId3">
            <a:alphaModFix/>
          </a:blip>
          <a:srcRect/>
          <a:stretch/>
        </p:blipFill>
        <p:spPr>
          <a:xfrm>
            <a:off x="4685550" y="2595750"/>
            <a:ext cx="3818450" cy="2547749"/>
          </a:xfrm>
          <a:prstGeom prst="rect">
            <a:avLst/>
          </a:prstGeom>
          <a:noFill/>
          <a:ln>
            <a:noFill/>
          </a:ln>
        </p:spPr>
      </p:pic>
      <p:pic>
        <p:nvPicPr>
          <p:cNvPr id="56" name="Google Shape;56;p1"/>
          <p:cNvPicPr preferRelativeResize="0"/>
          <p:nvPr/>
        </p:nvPicPr>
        <p:blipFill rotWithShape="1">
          <a:blip r:embed="rId4">
            <a:alphaModFix/>
          </a:blip>
          <a:srcRect/>
          <a:stretch/>
        </p:blipFill>
        <p:spPr>
          <a:xfrm>
            <a:off x="840550" y="787375"/>
            <a:ext cx="973275" cy="651050"/>
          </a:xfrm>
          <a:prstGeom prst="rect">
            <a:avLst/>
          </a:prstGeom>
          <a:noFill/>
          <a:ln>
            <a:noFill/>
          </a:ln>
        </p:spPr>
      </p:pic>
      <p:sp>
        <p:nvSpPr>
          <p:cNvPr id="57" name="Google Shape;57;p1"/>
          <p:cNvSpPr txBox="1">
            <a:spLocks noGrp="1"/>
          </p:cNvSpPr>
          <p:nvPr>
            <p:ph type="ctrTitle"/>
          </p:nvPr>
        </p:nvSpPr>
        <p:spPr>
          <a:xfrm>
            <a:off x="735464" y="2615991"/>
            <a:ext cx="5315100" cy="53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500">
                <a:solidFill>
                  <a:schemeClr val="lt1"/>
                </a:solidFill>
                <a:latin typeface="Inter Medium"/>
                <a:ea typeface="Inter Medium"/>
                <a:cs typeface="Inter Medium"/>
                <a:sym typeface="Inter Medium"/>
              </a:rPr>
              <a:t>Data Governance Framework &amp; Implementation Plan</a:t>
            </a:r>
            <a:endParaRPr/>
          </a:p>
        </p:txBody>
      </p:sp>
      <p:sp>
        <p:nvSpPr>
          <p:cNvPr id="2" name="ZoneTexte 1">
            <a:extLst>
              <a:ext uri="{FF2B5EF4-FFF2-40B4-BE49-F238E27FC236}">
                <a16:creationId xmlns:a16="http://schemas.microsoft.com/office/drawing/2014/main" id="{9A2D4060-7DF5-B134-A133-46C672E5BB9D}"/>
              </a:ext>
            </a:extLst>
          </p:cNvPr>
          <p:cNvSpPr txBox="1"/>
          <p:nvPr/>
        </p:nvSpPr>
        <p:spPr>
          <a:xfrm>
            <a:off x="840550" y="4210259"/>
            <a:ext cx="2185516" cy="738664"/>
          </a:xfrm>
          <a:prstGeom prst="rect">
            <a:avLst/>
          </a:prstGeom>
          <a:noFill/>
        </p:spPr>
        <p:txBody>
          <a:bodyPr wrap="square" rtlCol="0">
            <a:spAutoFit/>
          </a:bodyPr>
          <a:lstStyle/>
          <a:p>
            <a:r>
              <a:rPr lang="fr-FR" dirty="0" err="1">
                <a:solidFill>
                  <a:schemeClr val="bg1"/>
                </a:solidFill>
              </a:rPr>
              <a:t>Designed</a:t>
            </a:r>
            <a:r>
              <a:rPr lang="fr-FR" dirty="0">
                <a:solidFill>
                  <a:schemeClr val="bg1"/>
                </a:solidFill>
              </a:rPr>
              <a:t> by </a:t>
            </a:r>
          </a:p>
          <a:p>
            <a:r>
              <a:rPr lang="fr-FR" dirty="0">
                <a:solidFill>
                  <a:schemeClr val="bg1"/>
                </a:solidFill>
              </a:rPr>
              <a:t>Arthur Mbomo : Data </a:t>
            </a:r>
            <a:r>
              <a:rPr lang="fr-FR" dirty="0" err="1">
                <a:solidFill>
                  <a:schemeClr val="bg1"/>
                </a:solidFill>
              </a:rPr>
              <a:t>governance</a:t>
            </a:r>
            <a:r>
              <a:rPr lang="fr-FR" dirty="0">
                <a:solidFill>
                  <a:schemeClr val="bg1"/>
                </a:solidFill>
              </a:rPr>
              <a:t> </a:t>
            </a:r>
            <a:r>
              <a:rPr lang="fr-FR" dirty="0" err="1">
                <a:solidFill>
                  <a:schemeClr val="bg1"/>
                </a:solidFill>
              </a:rPr>
              <a:t>analyst</a:t>
            </a:r>
            <a:r>
              <a:rPr lang="fr-FR" dirty="0">
                <a:solidFill>
                  <a:schemeClr val="bg1"/>
                </a:solidFill>
              </a:rPr>
              <a:t> </a:t>
            </a:r>
            <a:endParaRPr lang="fr-BE"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70"/>
        <p:cNvGrpSpPr/>
        <p:nvPr/>
      </p:nvGrpSpPr>
      <p:grpSpPr>
        <a:xfrm>
          <a:off x="0" y="0"/>
          <a:ext cx="0" cy="0"/>
          <a:chOff x="0" y="0"/>
          <a:chExt cx="0" cy="0"/>
        </a:xfrm>
      </p:grpSpPr>
      <p:sp>
        <p:nvSpPr>
          <p:cNvPr id="171" name="Google Shape;171;p16"/>
          <p:cNvSpPr txBox="1">
            <a:spLocks noGrp="1"/>
          </p:cNvSpPr>
          <p:nvPr>
            <p:ph type="ctrTitle" idx="4294967295"/>
          </p:nvPr>
        </p:nvSpPr>
        <p:spPr>
          <a:xfrm>
            <a:off x="1235600" y="1742168"/>
            <a:ext cx="5315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5600" b="1" i="0" u="none" strike="noStrike" cap="none">
                <a:solidFill>
                  <a:srgbClr val="0E3449"/>
                </a:solidFill>
                <a:latin typeface="Inter"/>
                <a:ea typeface="Inter"/>
                <a:cs typeface="Inter"/>
                <a:sym typeface="Inter"/>
              </a:rPr>
              <a:t>Thanks! </a:t>
            </a:r>
            <a:endParaRPr sz="5600" b="1" i="0" u="none" strike="noStrike" cap="none">
              <a:solidFill>
                <a:srgbClr val="0E3449"/>
              </a:solidFill>
              <a:latin typeface="Inter"/>
              <a:ea typeface="Inter"/>
              <a:cs typeface="Inter"/>
              <a:sym typeface="Inter"/>
            </a:endParaRPr>
          </a:p>
        </p:txBody>
      </p:sp>
      <p:pic>
        <p:nvPicPr>
          <p:cNvPr id="172" name="Google Shape;172;p16"/>
          <p:cNvPicPr preferRelativeResize="0"/>
          <p:nvPr/>
        </p:nvPicPr>
        <p:blipFill rotWithShape="1">
          <a:blip r:embed="rId3">
            <a:alphaModFix/>
          </a:blip>
          <a:srcRect/>
          <a:stretch/>
        </p:blipFill>
        <p:spPr>
          <a:xfrm>
            <a:off x="3918625" y="3006625"/>
            <a:ext cx="4599299" cy="2136876"/>
          </a:xfrm>
          <a:prstGeom prst="rect">
            <a:avLst/>
          </a:prstGeom>
          <a:noFill/>
          <a:ln>
            <a:noFill/>
          </a:ln>
        </p:spPr>
      </p:pic>
      <p:sp>
        <p:nvSpPr>
          <p:cNvPr id="173" name="Google Shape;173;p16"/>
          <p:cNvSpPr txBox="1">
            <a:spLocks noGrp="1"/>
          </p:cNvSpPr>
          <p:nvPr>
            <p:ph type="ctrTitle" idx="4294967295"/>
          </p:nvPr>
        </p:nvSpPr>
        <p:spPr>
          <a:xfrm>
            <a:off x="1274764" y="2606043"/>
            <a:ext cx="5315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400" b="0" i="0" u="none" strike="noStrike" cap="none">
                <a:solidFill>
                  <a:srgbClr val="0E3449"/>
                </a:solidFill>
                <a:latin typeface="Inter Medium"/>
                <a:ea typeface="Inter Medium"/>
                <a:cs typeface="Inter Medium"/>
                <a:sym typeface="Inter Medium"/>
              </a:rPr>
              <a:t>See you in the next course</a:t>
            </a:r>
            <a:endParaRPr sz="2400" b="0" i="0" u="none" strike="noStrike" cap="none">
              <a:solidFill>
                <a:srgbClr val="0E3449"/>
              </a:solidFill>
              <a:latin typeface="Inter Medium"/>
              <a:ea typeface="Inter Medium"/>
              <a:cs typeface="Inter Medium"/>
              <a:sym typeface="Inter Medium"/>
            </a:endParaRPr>
          </a:p>
        </p:txBody>
      </p:sp>
      <p:pic>
        <p:nvPicPr>
          <p:cNvPr id="174" name="Google Shape;174;p16"/>
          <p:cNvPicPr preferRelativeResize="0"/>
          <p:nvPr/>
        </p:nvPicPr>
        <p:blipFill rotWithShape="1">
          <a:blip r:embed="rId4">
            <a:alphaModFix/>
          </a:blip>
          <a:srcRect/>
          <a:stretch/>
        </p:blipFill>
        <p:spPr>
          <a:xfrm>
            <a:off x="463375" y="482852"/>
            <a:ext cx="576900" cy="3859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ctrTitle" idx="4294967295"/>
          </p:nvPr>
        </p:nvSpPr>
        <p:spPr>
          <a:xfrm>
            <a:off x="1102414" y="2626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1. Current State Overview</a:t>
            </a:r>
            <a:endParaRPr sz="2500" b="0" i="0" u="none" strike="noStrike" cap="none" dirty="0">
              <a:solidFill>
                <a:srgbClr val="0E3449"/>
              </a:solidFill>
              <a:latin typeface="Inter SemiBold"/>
              <a:ea typeface="Inter SemiBold"/>
              <a:cs typeface="Inter SemiBold"/>
              <a:sym typeface="Inter SemiBold"/>
            </a:endParaRPr>
          </a:p>
        </p:txBody>
      </p:sp>
      <p:pic>
        <p:nvPicPr>
          <p:cNvPr id="69" name="Google Shape;69;p3"/>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70" name="Google Shape;70;p3"/>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
          <p:cNvSpPr txBox="1">
            <a:spLocks noGrp="1"/>
          </p:cNvSpPr>
          <p:nvPr>
            <p:ph type="body" idx="1"/>
          </p:nvPr>
        </p:nvSpPr>
        <p:spPr>
          <a:xfrm>
            <a:off x="356825" y="901125"/>
            <a:ext cx="8724300" cy="3990900"/>
          </a:xfrm>
          <a:prstGeom prst="rect">
            <a:avLst/>
          </a:prstGeom>
          <a:noFill/>
          <a:ln>
            <a:noFill/>
          </a:ln>
        </p:spPr>
        <p:txBody>
          <a:bodyPr spcFirstLastPara="1" wrap="square" lIns="91425" tIns="91425" rIns="91425" bIns="91425" anchor="t" anchorCtr="0">
            <a:noAutofit/>
          </a:bodyPr>
          <a:lstStyle/>
          <a:p>
            <a:pPr marL="457200" lvl="0" indent="-342900" algn="l" rtl="0">
              <a:lnSpc>
                <a:spcPct val="133937"/>
              </a:lnSpc>
              <a:spcBef>
                <a:spcPts val="1029"/>
              </a:spcBef>
              <a:spcAft>
                <a:spcPts val="0"/>
              </a:spcAft>
              <a:buSzPts val="1800"/>
              <a:buNone/>
            </a:pPr>
            <a:r>
              <a:rPr lang="en-GB" sz="1600" b="1" i="0" dirty="0">
                <a:solidFill>
                  <a:srgbClr val="404040"/>
                </a:solidFill>
                <a:latin typeface="Inter"/>
                <a:ea typeface="Inter"/>
                <a:cs typeface="Inter"/>
                <a:sym typeface="Inter"/>
              </a:rPr>
              <a:t>Maturity Level</a:t>
            </a:r>
            <a:r>
              <a:rPr lang="en-GB" sz="1600" b="0" i="0" dirty="0">
                <a:solidFill>
                  <a:srgbClr val="404040"/>
                </a:solidFill>
                <a:latin typeface="Inter"/>
                <a:ea typeface="Inter"/>
                <a:cs typeface="Inter"/>
                <a:sym typeface="Inter"/>
              </a:rPr>
              <a:t>: </a:t>
            </a:r>
            <a:r>
              <a:rPr lang="en-GB" sz="1600" dirty="0">
                <a:solidFill>
                  <a:srgbClr val="404040"/>
                </a:solidFill>
                <a:latin typeface="Inter"/>
                <a:ea typeface="Inter"/>
                <a:cs typeface="Inter"/>
                <a:sym typeface="Inter"/>
              </a:rPr>
              <a:t>Globally </a:t>
            </a:r>
            <a:r>
              <a:rPr lang="en-GB" sz="1600" b="0" i="1" dirty="0">
                <a:solidFill>
                  <a:srgbClr val="404040"/>
                </a:solidFill>
                <a:latin typeface="Inter"/>
                <a:ea typeface="Inter"/>
                <a:cs typeface="Inter"/>
                <a:sym typeface="Inter"/>
              </a:rPr>
              <a:t>Proactive</a:t>
            </a:r>
            <a:r>
              <a:rPr lang="en-GB" sz="1600" b="0" i="0" dirty="0">
                <a:solidFill>
                  <a:srgbClr val="404040"/>
                </a:solidFill>
                <a:latin typeface="Inter"/>
                <a:ea typeface="Inter"/>
                <a:cs typeface="Inter"/>
                <a:sym typeface="Inter"/>
              </a:rPr>
              <a:t> (Gartner Scale: </a:t>
            </a:r>
            <a:r>
              <a:rPr lang="en-GB" sz="1600" dirty="0">
                <a:solidFill>
                  <a:srgbClr val="404040"/>
                </a:solidFill>
                <a:latin typeface="Inter"/>
                <a:ea typeface="Inter"/>
                <a:cs typeface="Inter"/>
                <a:sym typeface="Inter"/>
              </a:rPr>
              <a:t>3</a:t>
            </a:r>
            <a:r>
              <a:rPr lang="en-GB" sz="1600" b="0" i="0" dirty="0">
                <a:solidFill>
                  <a:srgbClr val="404040"/>
                </a:solidFill>
                <a:latin typeface="Inter"/>
                <a:ea typeface="Inter"/>
                <a:cs typeface="Inter"/>
                <a:sym typeface="Inter"/>
              </a:rPr>
              <a:t>)</a:t>
            </a:r>
            <a:endParaRPr dirty="0"/>
          </a:p>
          <a:p>
            <a:pPr marL="457200" lvl="0" indent="-342900" algn="l" rtl="0">
              <a:lnSpc>
                <a:spcPct val="133937"/>
              </a:lnSpc>
              <a:spcBef>
                <a:spcPts val="2058"/>
              </a:spcBef>
              <a:spcAft>
                <a:spcPts val="0"/>
              </a:spcAft>
              <a:buSzPts val="1800"/>
              <a:buNone/>
            </a:pPr>
            <a:r>
              <a:rPr lang="en-GB" sz="1600" b="1" i="0" dirty="0">
                <a:solidFill>
                  <a:srgbClr val="404040"/>
                </a:solidFill>
                <a:latin typeface="Inter"/>
                <a:ea typeface="Inter"/>
                <a:cs typeface="Inter"/>
                <a:sym typeface="Inter"/>
              </a:rPr>
              <a:t>Strengths</a:t>
            </a:r>
            <a:r>
              <a:rPr lang="en-GB" sz="1600" b="0" i="0" dirty="0">
                <a:solidFill>
                  <a:srgbClr val="404040"/>
                </a:solidFill>
                <a:latin typeface="Inter"/>
                <a:ea typeface="Inter"/>
                <a:cs typeface="Inter"/>
                <a:sym typeface="Inter"/>
              </a:rPr>
              <a:t>:</a:t>
            </a:r>
            <a:endParaRPr dirty="0"/>
          </a:p>
          <a:p>
            <a:pPr marL="900113" lvl="0" indent="-814388" algn="l" rtl="0">
              <a:lnSpc>
                <a:spcPct val="115000"/>
              </a:lnSpc>
              <a:spcBef>
                <a:spcPts val="1029"/>
              </a:spcBef>
              <a:spcAft>
                <a:spcPts val="0"/>
              </a:spcAft>
              <a:buSzPts val="1800"/>
              <a:buChar char="•"/>
            </a:pPr>
            <a:r>
              <a:rPr lang="en-GB" sz="1600" dirty="0">
                <a:latin typeface="Inter"/>
                <a:ea typeface="Inter"/>
                <a:cs typeface="Inter"/>
                <a:sym typeface="Inter"/>
              </a:rPr>
              <a:t>Robust regulatory compliance (GDPR, CCPA) and data quality practices.</a:t>
            </a:r>
            <a:endParaRPr dirty="0"/>
          </a:p>
          <a:p>
            <a:pPr marL="900112" lvl="0" indent="-814387" algn="l" rtl="0">
              <a:lnSpc>
                <a:spcPct val="115000"/>
              </a:lnSpc>
              <a:spcBef>
                <a:spcPts val="0"/>
              </a:spcBef>
              <a:spcAft>
                <a:spcPts val="0"/>
              </a:spcAft>
              <a:buSzPts val="1800"/>
              <a:buChar char="•"/>
            </a:pPr>
            <a:r>
              <a:rPr lang="en-GB" sz="1600" dirty="0">
                <a:latin typeface="Inter"/>
                <a:ea typeface="Inter"/>
                <a:cs typeface="Inter"/>
                <a:sym typeface="Inter"/>
              </a:rPr>
              <a:t>Advanced data infrastructure (data lakes, databases, cloud) and rapid ingestion and data processing.</a:t>
            </a:r>
            <a:endParaRPr sz="1600" dirty="0">
              <a:latin typeface="Inter"/>
              <a:ea typeface="Inter"/>
              <a:cs typeface="Inter"/>
              <a:sym typeface="Inter"/>
            </a:endParaRPr>
          </a:p>
          <a:p>
            <a:pPr marL="900113" lvl="0" indent="-801688" algn="l" rtl="0">
              <a:lnSpc>
                <a:spcPct val="115000"/>
              </a:lnSpc>
              <a:spcBef>
                <a:spcPts val="0"/>
              </a:spcBef>
              <a:spcAft>
                <a:spcPts val="0"/>
              </a:spcAft>
              <a:buSzPts val="1600"/>
              <a:buFont typeface="Inter"/>
              <a:buChar char="•"/>
            </a:pPr>
            <a:r>
              <a:rPr lang="en-GB" sz="1600" dirty="0">
                <a:latin typeface="Inter"/>
                <a:ea typeface="Inter"/>
                <a:cs typeface="Inter"/>
                <a:sym typeface="Inter"/>
              </a:rPr>
              <a:t>Business &amp; Data operations teams highly specialized and autonomous</a:t>
            </a:r>
            <a:endParaRPr sz="1600" dirty="0">
              <a:latin typeface="Inter"/>
              <a:ea typeface="Inter"/>
              <a:cs typeface="Inter"/>
              <a:sym typeface="Inter"/>
            </a:endParaRPr>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Existing collaboration between DPO, CDO, and cross-functional teams.</a:t>
            </a:r>
            <a:endParaRPr dirty="0"/>
          </a:p>
          <a:p>
            <a:pPr marL="457200" lvl="0" indent="-342900" algn="l" rtl="0">
              <a:lnSpc>
                <a:spcPct val="133937"/>
              </a:lnSpc>
              <a:spcBef>
                <a:spcPts val="1029"/>
              </a:spcBef>
              <a:spcAft>
                <a:spcPts val="0"/>
              </a:spcAft>
              <a:buSzPts val="1800"/>
              <a:buNone/>
            </a:pPr>
            <a:r>
              <a:rPr lang="en-GB" sz="1600" b="1" i="0" dirty="0">
                <a:solidFill>
                  <a:srgbClr val="404040"/>
                </a:solidFill>
                <a:latin typeface="Inter"/>
                <a:ea typeface="Inter"/>
                <a:cs typeface="Inter"/>
                <a:sym typeface="Inter"/>
              </a:rPr>
              <a:t>Weaknesses</a:t>
            </a:r>
            <a:r>
              <a:rPr lang="en-GB" sz="1600" b="0" i="0" dirty="0">
                <a:solidFill>
                  <a:srgbClr val="404040"/>
                </a:solidFill>
                <a:latin typeface="Inter"/>
                <a:ea typeface="Inter"/>
                <a:cs typeface="Inter"/>
                <a:sym typeface="Inter"/>
              </a:rPr>
              <a:t>:</a:t>
            </a:r>
            <a:endParaRPr dirty="0"/>
          </a:p>
          <a:p>
            <a:pPr marL="900113" lvl="0" indent="-814388" algn="l" rtl="0">
              <a:lnSpc>
                <a:spcPct val="115000"/>
              </a:lnSpc>
              <a:spcBef>
                <a:spcPts val="1029"/>
              </a:spcBef>
              <a:spcAft>
                <a:spcPts val="0"/>
              </a:spcAft>
              <a:buSzPts val="1800"/>
              <a:buChar char="•"/>
            </a:pPr>
            <a:r>
              <a:rPr lang="en-GB" sz="1600" dirty="0">
                <a:latin typeface="Inter"/>
                <a:ea typeface="Inter"/>
                <a:cs typeface="Inter"/>
                <a:sym typeface="Inter"/>
              </a:rPr>
              <a:t>Fragmented data and siloed systems.</a:t>
            </a:r>
            <a:endParaRPr dirty="0"/>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Inconsistent security controls and lack of centralized governance.</a:t>
            </a:r>
            <a:endParaRPr dirty="0"/>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Limited automation and AI bias management.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34d73b946e9_0_1"/>
          <p:cNvSpPr txBox="1">
            <a:spLocks noGrp="1"/>
          </p:cNvSpPr>
          <p:nvPr>
            <p:ph type="title"/>
          </p:nvPr>
        </p:nvSpPr>
        <p:spPr>
          <a:xfrm>
            <a:off x="1040275" y="730713"/>
            <a:ext cx="5038408" cy="307778"/>
          </a:xfrm>
        </p:spPr>
        <p:txBody>
          <a:bodyPr spcFirstLastPara="1" wrap="square" lIns="91425" tIns="91425" rIns="91425" bIns="91425" anchor="ctr" anchorCtr="0">
            <a:noAutofit/>
          </a:bodyPr>
          <a:lstStyle/>
          <a:p>
            <a:pPr>
              <a:lnSpc>
                <a:spcPct val="90000"/>
              </a:lnSpc>
            </a:pPr>
            <a:r>
              <a:rPr lang="en-US" sz="1600" b="1" dirty="0">
                <a:latin typeface="Inter" panose="020B0604020202020204" charset="0"/>
                <a:ea typeface="Inter" panose="020B0604020202020204" charset="0"/>
              </a:rPr>
              <a:t>Major challenges of Data Governance at Spotify</a:t>
            </a:r>
            <a:endParaRPr lang="fr-FR" sz="1600" dirty="0">
              <a:latin typeface="Inter" panose="020B0604020202020204" charset="0"/>
              <a:ea typeface="Inter" panose="020B0604020202020204" charset="0"/>
            </a:endParaRPr>
          </a:p>
        </p:txBody>
      </p:sp>
      <p:graphicFrame>
        <p:nvGraphicFramePr>
          <p:cNvPr id="81" name="Google Shape;77;g34d73b946e9_0_1">
            <a:extLst>
              <a:ext uri="{FF2B5EF4-FFF2-40B4-BE49-F238E27FC236}">
                <a16:creationId xmlns:a16="http://schemas.microsoft.com/office/drawing/2014/main" id="{75E9C696-42F3-6630-4E7D-F4FFA80EE3E0}"/>
              </a:ext>
            </a:extLst>
          </p:cNvPr>
          <p:cNvGraphicFramePr/>
          <p:nvPr>
            <p:extLst>
              <p:ext uri="{D42A27DB-BD31-4B8C-83A1-F6EECF244321}">
                <p14:modId xmlns:p14="http://schemas.microsoft.com/office/powerpoint/2010/main" val="37016094"/>
              </p:ext>
            </p:extLst>
          </p:nvPr>
        </p:nvGraphicFramePr>
        <p:xfrm>
          <a:off x="311700" y="1208224"/>
          <a:ext cx="8520600" cy="3587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Google Shape;69;p3">
            <a:extLst>
              <a:ext uri="{FF2B5EF4-FFF2-40B4-BE49-F238E27FC236}">
                <a16:creationId xmlns:a16="http://schemas.microsoft.com/office/drawing/2014/main" id="{264CEA24-8094-3ACA-4736-7C0069E20146}"/>
              </a:ext>
            </a:extLst>
          </p:cNvPr>
          <p:cNvPicPr preferRelativeResize="0"/>
          <p:nvPr/>
        </p:nvPicPr>
        <p:blipFill rotWithShape="1">
          <a:blip r:embed="rId8">
            <a:alphaModFix/>
          </a:blip>
          <a:srcRect/>
          <a:stretch/>
        </p:blipFill>
        <p:spPr>
          <a:xfrm>
            <a:off x="463375" y="482852"/>
            <a:ext cx="576900" cy="385904"/>
          </a:xfrm>
          <a:prstGeom prst="rect">
            <a:avLst/>
          </a:prstGeom>
          <a:noFill/>
          <a:ln>
            <a:noFill/>
          </a:ln>
        </p:spPr>
      </p:pic>
      <p:sp>
        <p:nvSpPr>
          <p:cNvPr id="4" name="ZoneTexte 3">
            <a:extLst>
              <a:ext uri="{FF2B5EF4-FFF2-40B4-BE49-F238E27FC236}">
                <a16:creationId xmlns:a16="http://schemas.microsoft.com/office/drawing/2014/main" id="{EC87C5FF-B7A1-7A01-8277-57C5F33C9E3D}"/>
              </a:ext>
            </a:extLst>
          </p:cNvPr>
          <p:cNvSpPr txBox="1"/>
          <p:nvPr/>
        </p:nvSpPr>
        <p:spPr>
          <a:xfrm>
            <a:off x="989762" y="143384"/>
            <a:ext cx="4833258" cy="477054"/>
          </a:xfrm>
          <a:prstGeom prst="rect">
            <a:avLst/>
          </a:prstGeom>
          <a:noFill/>
        </p:spPr>
        <p:txBody>
          <a:bodyPr wrap="square">
            <a:spAutoFit/>
          </a:bodyPr>
          <a:lstStyle/>
          <a:p>
            <a:r>
              <a:rPr lang="en-GB" sz="2500" b="0" i="0" u="none" strike="noStrike" cap="none" dirty="0">
                <a:solidFill>
                  <a:srgbClr val="0E3449"/>
                </a:solidFill>
                <a:latin typeface="Inter SemiBold"/>
                <a:ea typeface="Inter SemiBold"/>
                <a:cs typeface="Inter SemiBold"/>
                <a:sym typeface="Inter SemiBold"/>
              </a:rPr>
              <a:t>1. Current </a:t>
            </a:r>
            <a:r>
              <a:rPr lang="en-GB" sz="2500" dirty="0">
                <a:solidFill>
                  <a:srgbClr val="0E3449"/>
                </a:solidFill>
                <a:latin typeface="Inter SemiBold"/>
                <a:ea typeface="Inter SemiBold"/>
                <a:sym typeface="Inter SemiBold"/>
              </a:rPr>
              <a:t>State</a:t>
            </a:r>
            <a:r>
              <a:rPr lang="en-GB" sz="2500" b="0" i="0" u="none" strike="noStrike" cap="none" dirty="0">
                <a:solidFill>
                  <a:srgbClr val="0E3449"/>
                </a:solidFill>
                <a:latin typeface="Inter SemiBold"/>
                <a:ea typeface="Inter SemiBold"/>
                <a:cs typeface="Inter SemiBold"/>
                <a:sym typeface="Inter SemiBold"/>
              </a:rPr>
              <a:t> Overview</a:t>
            </a:r>
            <a:endParaRPr lang="fr-BE" sz="2500" dirty="0"/>
          </a:p>
        </p:txBody>
      </p:sp>
      <p:sp>
        <p:nvSpPr>
          <p:cNvPr id="5" name="Google Shape;70;p3">
            <a:extLst>
              <a:ext uri="{FF2B5EF4-FFF2-40B4-BE49-F238E27FC236}">
                <a16:creationId xmlns:a16="http://schemas.microsoft.com/office/drawing/2014/main" id="{583B8566-51D9-337D-B84C-9185B980C750}"/>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p:nvPr/>
        </p:nvSpPr>
        <p:spPr>
          <a:xfrm>
            <a:off x="5500" y="-17775"/>
            <a:ext cx="2456346" cy="51612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800" b="1" dirty="0">
                <a:solidFill>
                  <a:srgbClr val="015955"/>
                </a:solidFill>
                <a:latin typeface="Inter"/>
                <a:ea typeface="Inter"/>
                <a:cs typeface="Inter"/>
                <a:sym typeface="Inter"/>
              </a:rPr>
              <a:t>Three-Tier Governance Structure:</a:t>
            </a:r>
            <a:br>
              <a:rPr lang="en-GB" sz="1800" b="1" dirty="0">
                <a:solidFill>
                  <a:srgbClr val="015955"/>
                </a:solidFill>
                <a:latin typeface="Inter"/>
                <a:ea typeface="Inter"/>
                <a:cs typeface="Inter"/>
                <a:sym typeface="Inter"/>
              </a:rPr>
            </a:br>
            <a:endParaRPr sz="1800" b="1" dirty="0">
              <a:solidFill>
                <a:srgbClr val="015955"/>
              </a:solidFill>
              <a:latin typeface="Inter"/>
              <a:ea typeface="Inter"/>
              <a:cs typeface="Inter"/>
              <a:sym typeface="Inter"/>
            </a:endParaRPr>
          </a:p>
        </p:txBody>
      </p:sp>
      <p:pic>
        <p:nvPicPr>
          <p:cNvPr id="90" name="Google Shape;90;p5"/>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91" name="Google Shape;91;p5"/>
          <p:cNvSpPr txBox="1"/>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a:solidFill>
                  <a:srgbClr val="0E3449"/>
                </a:solidFill>
                <a:latin typeface="Inter SemiBold"/>
                <a:ea typeface="Inter SemiBold"/>
                <a:cs typeface="Inter SemiBold"/>
                <a:sym typeface="Inter SemiBold"/>
              </a:rPr>
              <a:t>2. Data Governance Framework</a:t>
            </a:r>
            <a:endParaRPr/>
          </a:p>
        </p:txBody>
      </p:sp>
      <p:pic>
        <p:nvPicPr>
          <p:cNvPr id="92" name="Google Shape;92;p5"/>
          <p:cNvPicPr preferRelativeResize="0"/>
          <p:nvPr/>
        </p:nvPicPr>
        <p:blipFill>
          <a:blip r:embed="rId4">
            <a:alphaModFix/>
          </a:blip>
          <a:stretch>
            <a:fillRect/>
          </a:stretch>
        </p:blipFill>
        <p:spPr>
          <a:xfrm>
            <a:off x="3288800" y="936409"/>
            <a:ext cx="4094676" cy="4057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96119" y="946919"/>
            <a:ext cx="5407298" cy="442987"/>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3469"/>
              </a:lnSpc>
              <a:buNone/>
            </a:pPr>
            <a:r>
              <a:rPr lang="en-US" sz="2400" dirty="0">
                <a:solidFill>
                  <a:srgbClr val="0E3449"/>
                </a:solidFill>
                <a:latin typeface="Inter" panose="020B0604020202020204" charset="0"/>
                <a:ea typeface="Inter" panose="020B0604020202020204" charset="0"/>
                <a:cs typeface="Inter Semi Bold" pitchFamily="34" charset="-120"/>
              </a:rPr>
              <a:t>Spotify Data Governance Policy</a:t>
            </a:r>
            <a:endParaRPr lang="en-US" sz="2400" dirty="0">
              <a:latin typeface="Inter" panose="020B0604020202020204" charset="0"/>
              <a:ea typeface="Inter" panose="020B0604020202020204" charset="0"/>
            </a:endParaRPr>
          </a:p>
        </p:txBody>
      </p:sp>
      <p:sp>
        <p:nvSpPr>
          <p:cNvPr id="4" name="Text 2"/>
          <p:cNvSpPr/>
          <p:nvPr/>
        </p:nvSpPr>
        <p:spPr>
          <a:xfrm>
            <a:off x="496119" y="1988791"/>
            <a:ext cx="7838331" cy="226814"/>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Data is classified into three sensitivity levels, each with specific protection measures:</a:t>
            </a:r>
            <a:endParaRPr lang="en-US" sz="1094" dirty="0">
              <a:latin typeface="Inter" panose="020B0604020202020204" charset="0"/>
              <a:ea typeface="Inter" panose="020B0604020202020204" charset="0"/>
            </a:endParaRPr>
          </a:p>
        </p:txBody>
      </p:sp>
      <p:sp>
        <p:nvSpPr>
          <p:cNvPr id="5" name="Shape 3"/>
          <p:cNvSpPr/>
          <p:nvPr/>
        </p:nvSpPr>
        <p:spPr>
          <a:xfrm>
            <a:off x="496119"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6" name="Image 0" descr="preencoded.png"/>
          <p:cNvPicPr>
            <a:picLocks noChangeAspect="1"/>
          </p:cNvPicPr>
          <p:nvPr/>
        </p:nvPicPr>
        <p:blipFill>
          <a:blip r:embed="rId3"/>
          <a:stretch>
            <a:fillRect/>
          </a:stretch>
        </p:blipFill>
        <p:spPr>
          <a:xfrm>
            <a:off x="549288" y="2561109"/>
            <a:ext cx="212601" cy="265807"/>
          </a:xfrm>
          <a:prstGeom prst="rect">
            <a:avLst/>
          </a:prstGeom>
        </p:spPr>
      </p:pic>
      <p:sp>
        <p:nvSpPr>
          <p:cNvPr id="7" name="Text 4"/>
          <p:cNvSpPr/>
          <p:nvPr/>
        </p:nvSpPr>
        <p:spPr>
          <a:xfrm>
            <a:off x="956816"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Red Level (Sensitive Data)</a:t>
            </a:r>
            <a:endParaRPr lang="en-US" sz="1375" dirty="0">
              <a:latin typeface="Inter" panose="020B0604020202020204" charset="0"/>
              <a:ea typeface="Inter" panose="020B0604020202020204" charset="0"/>
            </a:endParaRPr>
          </a:p>
        </p:txBody>
      </p:sp>
      <p:sp>
        <p:nvSpPr>
          <p:cNvPr id="8" name="Text 5"/>
          <p:cNvSpPr/>
          <p:nvPr/>
        </p:nvSpPr>
        <p:spPr>
          <a:xfrm>
            <a:off x="956816" y="3062511"/>
            <a:ext cx="2057549" cy="1134071"/>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User identification data protected with AES-256 encryption, pseudonymization, and strict least-privilege access</a:t>
            </a:r>
            <a:endParaRPr lang="en-US" sz="1094" dirty="0">
              <a:latin typeface="Inter" panose="020B0604020202020204" charset="0"/>
              <a:ea typeface="Inter" panose="020B0604020202020204" charset="0"/>
            </a:endParaRPr>
          </a:p>
        </p:txBody>
      </p:sp>
      <p:sp>
        <p:nvSpPr>
          <p:cNvPr id="9" name="Shape 6"/>
          <p:cNvSpPr/>
          <p:nvPr/>
        </p:nvSpPr>
        <p:spPr>
          <a:xfrm>
            <a:off x="3156124"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10" name="Image 1" descr="preencoded.png"/>
          <p:cNvPicPr>
            <a:picLocks noChangeAspect="1"/>
          </p:cNvPicPr>
          <p:nvPr/>
        </p:nvPicPr>
        <p:blipFill>
          <a:blip r:embed="rId4"/>
          <a:stretch>
            <a:fillRect/>
          </a:stretch>
        </p:blipFill>
        <p:spPr>
          <a:xfrm>
            <a:off x="3209293" y="2561109"/>
            <a:ext cx="212601" cy="265807"/>
          </a:xfrm>
          <a:prstGeom prst="rect">
            <a:avLst/>
          </a:prstGeom>
        </p:spPr>
      </p:pic>
      <p:sp>
        <p:nvSpPr>
          <p:cNvPr id="11" name="Text 7"/>
          <p:cNvSpPr/>
          <p:nvPr/>
        </p:nvSpPr>
        <p:spPr>
          <a:xfrm>
            <a:off x="3616821"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Orange Level (Operational Data)</a:t>
            </a:r>
            <a:endParaRPr lang="en-US" sz="1375" dirty="0">
              <a:latin typeface="Inter" panose="020B0604020202020204" charset="0"/>
              <a:ea typeface="Inter" panose="020B0604020202020204" charset="0"/>
            </a:endParaRPr>
          </a:p>
        </p:txBody>
      </p:sp>
      <p:sp>
        <p:nvSpPr>
          <p:cNvPr id="12" name="Text 8"/>
          <p:cNvSpPr/>
          <p:nvPr/>
        </p:nvSpPr>
        <p:spPr>
          <a:xfrm>
            <a:off x="3616821" y="3062511"/>
            <a:ext cx="2057549" cy="1134071"/>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Music preferences and interaction logs managed with anonymization, role-based access control, and Collibra catalog tagging</a:t>
            </a:r>
            <a:endParaRPr lang="en-US" sz="1094" dirty="0">
              <a:latin typeface="Inter" panose="020B0604020202020204" charset="0"/>
              <a:ea typeface="Inter" panose="020B0604020202020204" charset="0"/>
            </a:endParaRPr>
          </a:p>
        </p:txBody>
      </p:sp>
      <p:sp>
        <p:nvSpPr>
          <p:cNvPr id="13" name="Shape 9"/>
          <p:cNvSpPr/>
          <p:nvPr/>
        </p:nvSpPr>
        <p:spPr>
          <a:xfrm>
            <a:off x="5816129"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14" name="Image 2" descr="preencoded.png"/>
          <p:cNvPicPr>
            <a:picLocks noChangeAspect="1"/>
          </p:cNvPicPr>
          <p:nvPr/>
        </p:nvPicPr>
        <p:blipFill>
          <a:blip r:embed="rId5"/>
          <a:stretch>
            <a:fillRect/>
          </a:stretch>
        </p:blipFill>
        <p:spPr>
          <a:xfrm>
            <a:off x="5869298" y="2561109"/>
            <a:ext cx="212601" cy="265807"/>
          </a:xfrm>
          <a:prstGeom prst="rect">
            <a:avLst/>
          </a:prstGeom>
        </p:spPr>
      </p:pic>
      <p:sp>
        <p:nvSpPr>
          <p:cNvPr id="15" name="Text 10"/>
          <p:cNvSpPr/>
          <p:nvPr/>
        </p:nvSpPr>
        <p:spPr>
          <a:xfrm>
            <a:off x="6276826"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Green Level (Public Data)</a:t>
            </a:r>
            <a:endParaRPr lang="en-US" sz="1375" dirty="0">
              <a:latin typeface="Inter" panose="020B0604020202020204" charset="0"/>
              <a:ea typeface="Inter" panose="020B0604020202020204" charset="0"/>
            </a:endParaRPr>
          </a:p>
        </p:txBody>
      </p:sp>
      <p:sp>
        <p:nvSpPr>
          <p:cNvPr id="16" name="Text 11"/>
          <p:cNvSpPr/>
          <p:nvPr/>
        </p:nvSpPr>
        <p:spPr>
          <a:xfrm>
            <a:off x="6276826" y="3062510"/>
            <a:ext cx="2057549" cy="68044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Artist metadata and catalogs with rigorous quality checks and open internal access</a:t>
            </a:r>
            <a:endParaRPr lang="en-US" sz="1094" dirty="0">
              <a:latin typeface="Inter" panose="020B0604020202020204" charset="0"/>
              <a:ea typeface="Inter" panose="020B0604020202020204" charset="0"/>
            </a:endParaRPr>
          </a:p>
        </p:txBody>
      </p:sp>
      <p:pic>
        <p:nvPicPr>
          <p:cNvPr id="17" name="Image 3" descr="preencoded.png"/>
          <p:cNvPicPr>
            <a:picLocks noChangeAspect="1"/>
          </p:cNvPicPr>
          <p:nvPr/>
        </p:nvPicPr>
        <p:blipFill>
          <a:blip r:embed="rId6"/>
          <a:stretch>
            <a:fillRect/>
          </a:stretch>
        </p:blipFill>
        <p:spPr>
          <a:xfrm>
            <a:off x="8477250" y="142875"/>
            <a:ext cx="523875" cy="350416"/>
          </a:xfrm>
          <a:prstGeom prst="rect">
            <a:avLst/>
          </a:prstGeom>
        </p:spPr>
      </p:pic>
      <p:sp>
        <p:nvSpPr>
          <p:cNvPr id="21" name="Google Shape;70;p3">
            <a:extLst>
              <a:ext uri="{FF2B5EF4-FFF2-40B4-BE49-F238E27FC236}">
                <a16:creationId xmlns:a16="http://schemas.microsoft.com/office/drawing/2014/main" id="{6D5F3E64-6116-EA13-40A9-AC98F032DCB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2265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03920" y="317376"/>
            <a:ext cx="6196533" cy="36061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2813"/>
              </a:lnSpc>
              <a:buNone/>
            </a:pPr>
            <a:r>
              <a:rPr lang="en-US" sz="2250" dirty="0">
                <a:solidFill>
                  <a:srgbClr val="0E3449"/>
                </a:solidFill>
                <a:latin typeface="Inter Semi Bold" pitchFamily="34" charset="0"/>
                <a:ea typeface="Inter Semi Bold" pitchFamily="34" charset="-122"/>
                <a:cs typeface="Inter Semi Bold" pitchFamily="34" charset="-120"/>
              </a:rPr>
              <a:t>Security, Compliance and Data Management</a:t>
            </a:r>
            <a:endParaRPr lang="en-US" sz="2250" dirty="0"/>
          </a:p>
        </p:txBody>
      </p:sp>
      <p:sp>
        <p:nvSpPr>
          <p:cNvPr id="3" name="Text 1"/>
          <p:cNvSpPr/>
          <p:nvPr/>
        </p:nvSpPr>
        <p:spPr>
          <a:xfrm>
            <a:off x="403919" y="908744"/>
            <a:ext cx="7930530" cy="36924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Spotify implements robust security measures and compliance protocols while fostering a strong data culture. The infrastructure leverages multiple specialized tools to ensure data integrity throughout its lifecycle.</a:t>
            </a:r>
            <a:endParaRPr lang="en-US" sz="906" dirty="0">
              <a:latin typeface="Inter" panose="020B0604020202020204" charset="0"/>
              <a:ea typeface="Inter" panose="020B0604020202020204" charset="0"/>
            </a:endParaRPr>
          </a:p>
        </p:txBody>
      </p:sp>
      <p:pic>
        <p:nvPicPr>
          <p:cNvPr id="4" name="Image 0" descr="preencoded.png"/>
          <p:cNvPicPr>
            <a:picLocks noChangeAspect="1"/>
          </p:cNvPicPr>
          <p:nvPr/>
        </p:nvPicPr>
        <p:blipFill>
          <a:blip r:embed="rId3"/>
          <a:stretch>
            <a:fillRect/>
          </a:stretch>
        </p:blipFill>
        <p:spPr>
          <a:xfrm>
            <a:off x="1732211" y="1407765"/>
            <a:ext cx="1308497" cy="664815"/>
          </a:xfrm>
          <a:prstGeom prst="rect">
            <a:avLst/>
          </a:prstGeom>
        </p:spPr>
      </p:pic>
      <p:pic>
        <p:nvPicPr>
          <p:cNvPr id="5" name="Image 1" descr="preencoded.png"/>
          <p:cNvPicPr>
            <a:picLocks noChangeAspect="1"/>
          </p:cNvPicPr>
          <p:nvPr/>
        </p:nvPicPr>
        <p:blipFill>
          <a:blip r:embed="rId4"/>
          <a:stretch>
            <a:fillRect/>
          </a:stretch>
        </p:blipFill>
        <p:spPr>
          <a:xfrm>
            <a:off x="2305273" y="1721123"/>
            <a:ext cx="162297" cy="202853"/>
          </a:xfrm>
          <a:prstGeom prst="rect">
            <a:avLst/>
          </a:prstGeom>
        </p:spPr>
      </p:pic>
      <p:sp>
        <p:nvSpPr>
          <p:cNvPr id="6" name="Text 2"/>
          <p:cNvSpPr/>
          <p:nvPr/>
        </p:nvSpPr>
        <p:spPr>
          <a:xfrm>
            <a:off x="3156050" y="1523107"/>
            <a:ext cx="1442591"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Data Culture</a:t>
            </a:r>
            <a:endParaRPr lang="en-US" sz="1125" dirty="0">
              <a:latin typeface="Inter" panose="020B0604020202020204" charset="0"/>
              <a:ea typeface="Inter" panose="020B0604020202020204" charset="0"/>
            </a:endParaRPr>
          </a:p>
        </p:txBody>
      </p:sp>
      <p:sp>
        <p:nvSpPr>
          <p:cNvPr id="7" name="Text 3"/>
          <p:cNvSpPr/>
          <p:nvPr/>
        </p:nvSpPr>
        <p:spPr>
          <a:xfrm>
            <a:off x="3156050" y="1772618"/>
            <a:ext cx="3167807"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Modular literacy programs, workshops, and ambassadors</a:t>
            </a:r>
            <a:endParaRPr lang="en-US" sz="906" dirty="0">
              <a:latin typeface="Inter" panose="020B0604020202020204" charset="0"/>
              <a:ea typeface="Inter" panose="020B0604020202020204" charset="0"/>
            </a:endParaRPr>
          </a:p>
        </p:txBody>
      </p:sp>
      <p:sp>
        <p:nvSpPr>
          <p:cNvPr id="8" name="Shape 4"/>
          <p:cNvSpPr/>
          <p:nvPr/>
        </p:nvSpPr>
        <p:spPr>
          <a:xfrm>
            <a:off x="3069506" y="2080989"/>
            <a:ext cx="5236146" cy="7144"/>
          </a:xfrm>
          <a:prstGeom prst="roundRect">
            <a:avLst>
              <a:gd name="adj" fmla="val 678542"/>
            </a:avLst>
          </a:prstGeom>
          <a:solidFill>
            <a:srgbClr val="C5CED2"/>
          </a:solidFill>
          <a:ln/>
        </p:spPr>
        <p:txBody>
          <a:bodyPr/>
          <a:lstStyle/>
          <a:p>
            <a:endParaRPr lang="fr-BE"/>
          </a:p>
        </p:txBody>
      </p:sp>
      <p:pic>
        <p:nvPicPr>
          <p:cNvPr id="9" name="Image 2" descr="preencoded.png"/>
          <p:cNvPicPr>
            <a:picLocks noChangeAspect="1"/>
          </p:cNvPicPr>
          <p:nvPr/>
        </p:nvPicPr>
        <p:blipFill>
          <a:blip r:embed="rId5"/>
          <a:stretch>
            <a:fillRect/>
          </a:stretch>
        </p:blipFill>
        <p:spPr>
          <a:xfrm>
            <a:off x="1077962" y="2101379"/>
            <a:ext cx="2617068" cy="664815"/>
          </a:xfrm>
          <a:prstGeom prst="rect">
            <a:avLst/>
          </a:prstGeom>
        </p:spPr>
      </p:pic>
      <p:pic>
        <p:nvPicPr>
          <p:cNvPr id="10" name="Image 3" descr="preencoded.png"/>
          <p:cNvPicPr>
            <a:picLocks noChangeAspect="1"/>
          </p:cNvPicPr>
          <p:nvPr/>
        </p:nvPicPr>
        <p:blipFill>
          <a:blip r:embed="rId6"/>
          <a:stretch>
            <a:fillRect/>
          </a:stretch>
        </p:blipFill>
        <p:spPr>
          <a:xfrm>
            <a:off x="2305348" y="2332360"/>
            <a:ext cx="162297" cy="202853"/>
          </a:xfrm>
          <a:prstGeom prst="rect">
            <a:avLst/>
          </a:prstGeom>
        </p:spPr>
      </p:pic>
      <p:sp>
        <p:nvSpPr>
          <p:cNvPr id="11" name="Text 5"/>
          <p:cNvSpPr/>
          <p:nvPr/>
        </p:nvSpPr>
        <p:spPr>
          <a:xfrm>
            <a:off x="3810372" y="2216721"/>
            <a:ext cx="1584127"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Security &amp; Compliance</a:t>
            </a:r>
            <a:endParaRPr lang="en-US" sz="1125" dirty="0">
              <a:latin typeface="Inter" panose="020B0604020202020204" charset="0"/>
              <a:ea typeface="Inter" panose="020B0604020202020204" charset="0"/>
            </a:endParaRPr>
          </a:p>
        </p:txBody>
      </p:sp>
      <p:sp>
        <p:nvSpPr>
          <p:cNvPr id="12" name="Text 6"/>
          <p:cNvSpPr/>
          <p:nvPr/>
        </p:nvSpPr>
        <p:spPr>
          <a:xfrm>
            <a:off x="3810372" y="2466231"/>
            <a:ext cx="3455566"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Zero Trust Architecture okta, RBAC, 2FA, ISO 27001, Splunk,Firewall</a:t>
            </a:r>
            <a:endParaRPr lang="en-US" sz="906" dirty="0">
              <a:latin typeface="Inter" panose="020B0604020202020204" charset="0"/>
              <a:ea typeface="Inter" panose="020B0604020202020204" charset="0"/>
            </a:endParaRPr>
          </a:p>
        </p:txBody>
      </p:sp>
      <p:sp>
        <p:nvSpPr>
          <p:cNvPr id="13" name="Shape 7"/>
          <p:cNvSpPr/>
          <p:nvPr/>
        </p:nvSpPr>
        <p:spPr>
          <a:xfrm>
            <a:off x="3723829" y="2774602"/>
            <a:ext cx="4581823" cy="7144"/>
          </a:xfrm>
          <a:prstGeom prst="roundRect">
            <a:avLst>
              <a:gd name="adj" fmla="val 678542"/>
            </a:avLst>
          </a:prstGeom>
          <a:solidFill>
            <a:srgbClr val="C5CED2"/>
          </a:solidFill>
          <a:ln/>
        </p:spPr>
        <p:txBody>
          <a:bodyPr/>
          <a:lstStyle/>
          <a:p>
            <a:endParaRPr lang="fr-BE"/>
          </a:p>
        </p:txBody>
      </p:sp>
      <p:pic>
        <p:nvPicPr>
          <p:cNvPr id="14" name="Image 4" descr="preencoded.png"/>
          <p:cNvPicPr>
            <a:picLocks noChangeAspect="1"/>
          </p:cNvPicPr>
          <p:nvPr/>
        </p:nvPicPr>
        <p:blipFill>
          <a:blip r:embed="rId7"/>
          <a:stretch>
            <a:fillRect/>
          </a:stretch>
        </p:blipFill>
        <p:spPr>
          <a:xfrm>
            <a:off x="423714" y="2794993"/>
            <a:ext cx="3925565" cy="664815"/>
          </a:xfrm>
          <a:prstGeom prst="rect">
            <a:avLst/>
          </a:prstGeom>
        </p:spPr>
      </p:pic>
      <p:pic>
        <p:nvPicPr>
          <p:cNvPr id="15" name="Image 5" descr="preencoded.png"/>
          <p:cNvPicPr>
            <a:picLocks noChangeAspect="1"/>
          </p:cNvPicPr>
          <p:nvPr/>
        </p:nvPicPr>
        <p:blipFill>
          <a:blip r:embed="rId8"/>
          <a:stretch>
            <a:fillRect/>
          </a:stretch>
        </p:blipFill>
        <p:spPr>
          <a:xfrm>
            <a:off x="2305273" y="3025974"/>
            <a:ext cx="162297" cy="202853"/>
          </a:xfrm>
          <a:prstGeom prst="rect">
            <a:avLst/>
          </a:prstGeom>
        </p:spPr>
      </p:pic>
      <p:sp>
        <p:nvSpPr>
          <p:cNvPr id="16" name="Text 8"/>
          <p:cNvSpPr/>
          <p:nvPr/>
        </p:nvSpPr>
        <p:spPr>
          <a:xfrm>
            <a:off x="4464621" y="2910334"/>
            <a:ext cx="1505992"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Tools &amp; Infrastructure</a:t>
            </a:r>
            <a:endParaRPr lang="en-US" sz="1125" dirty="0">
              <a:latin typeface="Inter" panose="020B0604020202020204" charset="0"/>
              <a:ea typeface="Inter" panose="020B0604020202020204" charset="0"/>
            </a:endParaRPr>
          </a:p>
        </p:txBody>
      </p:sp>
      <p:sp>
        <p:nvSpPr>
          <p:cNvPr id="17" name="Text 9"/>
          <p:cNvSpPr/>
          <p:nvPr/>
        </p:nvSpPr>
        <p:spPr>
          <a:xfrm>
            <a:off x="4464621" y="3159845"/>
            <a:ext cx="2776761"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Databricks, Collibra, AWS, Informatica, API Spotify</a:t>
            </a:r>
            <a:endParaRPr lang="en-US" sz="906" dirty="0">
              <a:latin typeface="Inter" panose="020B0604020202020204" charset="0"/>
              <a:ea typeface="Inter" panose="020B0604020202020204" charset="0"/>
            </a:endParaRPr>
          </a:p>
        </p:txBody>
      </p:sp>
      <p:sp>
        <p:nvSpPr>
          <p:cNvPr id="18" name="Text 10"/>
          <p:cNvSpPr/>
          <p:nvPr/>
        </p:nvSpPr>
        <p:spPr>
          <a:xfrm>
            <a:off x="403919" y="3589586"/>
            <a:ext cx="7930530" cy="553864"/>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Security is maintained through Zero Trust Architecture with Okta, role-based access control via Splunk, mandatory 2FA, and AES-256 encryption for sensitive data. Regulatory compliance is ensured through VeraSafe and TrustArc, with strict adherence to user rights and 72-hour breach notification.</a:t>
            </a:r>
            <a:endParaRPr lang="en-US" sz="906" dirty="0">
              <a:latin typeface="Inter" panose="020B0604020202020204" charset="0"/>
              <a:ea typeface="Inter" panose="020B0604020202020204" charset="0"/>
            </a:endParaRPr>
          </a:p>
        </p:txBody>
      </p:sp>
      <p:sp>
        <p:nvSpPr>
          <p:cNvPr id="19" name="Text 11"/>
          <p:cNvSpPr/>
          <p:nvPr/>
        </p:nvSpPr>
        <p:spPr>
          <a:xfrm>
            <a:off x="403919" y="4273227"/>
            <a:ext cx="7930530" cy="553864"/>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Data quality is measured through Informatica dashboards with KPIs for completeness, accuracy, consistency, and integrity. The architecture integrates AWS Redshift for master data, Microsoft SQL Server for operational relational databases, and AWS S3 for unstructured data, all connected through APIs to eliminate silos.</a:t>
            </a:r>
            <a:endParaRPr lang="en-US" sz="906" dirty="0">
              <a:latin typeface="Inter" panose="020B0604020202020204" charset="0"/>
              <a:ea typeface="Inter" panose="020B0604020202020204" charset="0"/>
            </a:endParaRPr>
          </a:p>
        </p:txBody>
      </p:sp>
      <p:pic>
        <p:nvPicPr>
          <p:cNvPr id="20" name="Image 6" descr="preencoded.png"/>
          <p:cNvPicPr>
            <a:picLocks noChangeAspect="1"/>
          </p:cNvPicPr>
          <p:nvPr/>
        </p:nvPicPr>
        <p:blipFill>
          <a:blip r:embed="rId9"/>
          <a:stretch>
            <a:fillRect/>
          </a:stretch>
        </p:blipFill>
        <p:spPr>
          <a:xfrm>
            <a:off x="8477250" y="142875"/>
            <a:ext cx="523875" cy="350416"/>
          </a:xfrm>
          <a:prstGeom prst="rect">
            <a:avLst/>
          </a:prstGeom>
        </p:spPr>
      </p:pic>
      <p:sp>
        <p:nvSpPr>
          <p:cNvPr id="21" name="Google Shape;70;p3">
            <a:extLst>
              <a:ext uri="{FF2B5EF4-FFF2-40B4-BE49-F238E27FC236}">
                <a16:creationId xmlns:a16="http://schemas.microsoft.com/office/drawing/2014/main" id="{B880AF9E-DDF0-87BD-EC3E-97E2EA66B145}"/>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2686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p:nvPr/>
        </p:nvSpPr>
        <p:spPr>
          <a:xfrm>
            <a:off x="-103356" y="0"/>
            <a:ext cx="1398756" cy="51435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8"/>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15" name="Google Shape;115;p8"/>
          <p:cNvSpPr txBox="1"/>
          <p:nvPr/>
        </p:nvSpPr>
        <p:spPr>
          <a:xfrm>
            <a:off x="544545" y="0"/>
            <a:ext cx="4494703" cy="572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3. Implementation Plan</a:t>
            </a:r>
            <a:endParaRPr dirty="0"/>
          </a:p>
        </p:txBody>
      </p:sp>
      <p:pic>
        <p:nvPicPr>
          <p:cNvPr id="7" name="Image 6">
            <a:extLst>
              <a:ext uri="{FF2B5EF4-FFF2-40B4-BE49-F238E27FC236}">
                <a16:creationId xmlns:a16="http://schemas.microsoft.com/office/drawing/2014/main" id="{0B6EB2D8-FD31-503B-5860-3D237B63492F}"/>
              </a:ext>
            </a:extLst>
          </p:cNvPr>
          <p:cNvPicPr>
            <a:picLocks noChangeAspect="1"/>
          </p:cNvPicPr>
          <p:nvPr/>
        </p:nvPicPr>
        <p:blipFill>
          <a:blip r:embed="rId4"/>
          <a:stretch>
            <a:fillRect/>
          </a:stretch>
        </p:blipFill>
        <p:spPr>
          <a:xfrm>
            <a:off x="4389370" y="868756"/>
            <a:ext cx="4563347" cy="3563379"/>
          </a:xfrm>
          <a:prstGeom prst="rect">
            <a:avLst/>
          </a:prstGeom>
        </p:spPr>
      </p:pic>
      <p:pic>
        <p:nvPicPr>
          <p:cNvPr id="9" name="Image 8">
            <a:extLst>
              <a:ext uri="{FF2B5EF4-FFF2-40B4-BE49-F238E27FC236}">
                <a16:creationId xmlns:a16="http://schemas.microsoft.com/office/drawing/2014/main" id="{54C9D81F-7AA9-664D-E090-15ACE7EB8FE2}"/>
              </a:ext>
            </a:extLst>
          </p:cNvPr>
          <p:cNvPicPr>
            <a:picLocks noChangeAspect="1"/>
          </p:cNvPicPr>
          <p:nvPr/>
        </p:nvPicPr>
        <p:blipFill>
          <a:blip r:embed="rId5"/>
          <a:stretch>
            <a:fillRect/>
          </a:stretch>
        </p:blipFill>
        <p:spPr>
          <a:xfrm>
            <a:off x="1315510" y="1507360"/>
            <a:ext cx="2952772" cy="1838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4. Expected Outcomes</a:t>
            </a:r>
            <a:endParaRPr dirty="0"/>
          </a:p>
        </p:txBody>
      </p:sp>
      <p:pic>
        <p:nvPicPr>
          <p:cNvPr id="134" name="Google Shape;134;p11"/>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35" name="Google Shape;135;p11"/>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1"/>
          <p:cNvSpPr txBox="1">
            <a:spLocks noGrp="1"/>
          </p:cNvSpPr>
          <p:nvPr>
            <p:ph type="body" idx="1"/>
          </p:nvPr>
        </p:nvSpPr>
        <p:spPr>
          <a:xfrm>
            <a:off x="311700" y="868756"/>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08000"/>
              </a:lnSpc>
              <a:spcBef>
                <a:spcPts val="0"/>
              </a:spcBef>
              <a:spcAft>
                <a:spcPts val="0"/>
              </a:spcAft>
              <a:buSzPts val="1800"/>
              <a:buNone/>
            </a:pPr>
            <a:r>
              <a:rPr lang="en-GB" b="1" dirty="0">
                <a:solidFill>
                  <a:srgbClr val="404040"/>
                </a:solidFill>
                <a:latin typeface="Inter"/>
                <a:ea typeface="Inter"/>
                <a:cs typeface="Inter"/>
                <a:sym typeface="Inter"/>
              </a:rPr>
              <a:t>By 2025:</a:t>
            </a:r>
            <a:endParaRPr dirty="0"/>
          </a:p>
          <a:p>
            <a:pPr marL="446088" lvl="1" indent="-360363" algn="l" rtl="0">
              <a:lnSpc>
                <a:spcPct val="108000"/>
              </a:lnSpc>
              <a:spcBef>
                <a:spcPts val="900"/>
              </a:spcBef>
              <a:spcAft>
                <a:spcPts val="0"/>
              </a:spcAft>
              <a:buSzPts val="1800"/>
              <a:buChar char="•"/>
            </a:pPr>
            <a:r>
              <a:rPr lang="en-GB" sz="1800" b="1" dirty="0">
                <a:solidFill>
                  <a:srgbClr val="404040"/>
                </a:solidFill>
                <a:latin typeface="Inter"/>
                <a:ea typeface="Inter"/>
                <a:cs typeface="Inter"/>
                <a:sym typeface="Inter"/>
              </a:rPr>
              <a:t>Security: </a:t>
            </a:r>
            <a:r>
              <a:rPr lang="en-GB" sz="1800" dirty="0">
                <a:solidFill>
                  <a:srgbClr val="404040"/>
                </a:solidFill>
                <a:latin typeface="Inter"/>
                <a:ea typeface="Inter"/>
                <a:cs typeface="Inter"/>
                <a:sym typeface="Inter"/>
              </a:rPr>
              <a:t>0 major incidents/year.</a:t>
            </a:r>
            <a:endParaRPr dirty="0"/>
          </a:p>
          <a:p>
            <a:pPr marL="446088" lvl="1" indent="-360363" algn="l" rtl="0">
              <a:lnSpc>
                <a:spcPct val="108000"/>
              </a:lnSpc>
              <a:spcBef>
                <a:spcPts val="800"/>
              </a:spcBef>
              <a:spcAft>
                <a:spcPts val="0"/>
              </a:spcAft>
              <a:buSzPts val="1800"/>
              <a:buChar char="•"/>
            </a:pPr>
            <a:r>
              <a:rPr lang="en-GB" sz="1800" b="1" dirty="0">
                <a:solidFill>
                  <a:srgbClr val="404040"/>
                </a:solidFill>
                <a:latin typeface="Inter"/>
                <a:ea typeface="Inter"/>
                <a:cs typeface="Inter"/>
                <a:sym typeface="Inter"/>
              </a:rPr>
              <a:t>Quality: </a:t>
            </a:r>
            <a:r>
              <a:rPr lang="en-GB" sz="1800" dirty="0">
                <a:solidFill>
                  <a:srgbClr val="404040"/>
                </a:solidFill>
                <a:latin typeface="Inter"/>
                <a:ea typeface="Inter"/>
                <a:cs typeface="Inter"/>
                <a:sym typeface="Inter"/>
              </a:rPr>
              <a:t>&lt;0.5% data errors.</a:t>
            </a:r>
            <a:endParaRPr dirty="0"/>
          </a:p>
          <a:p>
            <a:pPr marL="446088" lvl="1" indent="-360363" algn="l" rtl="0">
              <a:lnSpc>
                <a:spcPct val="108000"/>
              </a:lnSpc>
              <a:spcBef>
                <a:spcPts val="800"/>
              </a:spcBef>
              <a:spcAft>
                <a:spcPts val="0"/>
              </a:spcAft>
              <a:buSzPts val="1800"/>
              <a:buChar char="•"/>
            </a:pPr>
            <a:r>
              <a:rPr lang="en-GB" sz="1800" b="1" dirty="0">
                <a:solidFill>
                  <a:srgbClr val="404040"/>
                </a:solidFill>
                <a:latin typeface="Inter"/>
                <a:ea typeface="Inter"/>
                <a:cs typeface="Inter"/>
                <a:sym typeface="Inter"/>
              </a:rPr>
              <a:t>Compliance: </a:t>
            </a:r>
            <a:r>
              <a:rPr lang="en-GB" sz="1800" dirty="0">
                <a:solidFill>
                  <a:srgbClr val="404040"/>
                </a:solidFill>
                <a:latin typeface="Inter"/>
                <a:ea typeface="Inter"/>
                <a:cs typeface="Inter"/>
                <a:sym typeface="Inter"/>
              </a:rPr>
              <a:t>GDPR response ≤10 days</a:t>
            </a:r>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Data privacy : alert on 72 hours.</a:t>
            </a:r>
            <a:endParaRPr dirty="0"/>
          </a:p>
          <a:p>
            <a:pPr marL="457200" lvl="0" indent="-342900" algn="l" rtl="0">
              <a:lnSpc>
                <a:spcPct val="108000"/>
              </a:lnSpc>
              <a:spcBef>
                <a:spcPts val="500"/>
              </a:spcBef>
              <a:spcAft>
                <a:spcPts val="0"/>
              </a:spcAft>
              <a:buSzPts val="1800"/>
              <a:buNone/>
            </a:pPr>
            <a:endParaRPr b="1" dirty="0">
              <a:solidFill>
                <a:srgbClr val="404040"/>
              </a:solidFill>
              <a:latin typeface="Inter"/>
              <a:ea typeface="Inter"/>
              <a:cs typeface="Inter"/>
              <a:sym typeface="Inter"/>
            </a:endParaRPr>
          </a:p>
          <a:p>
            <a:pPr marL="457200" lvl="0" indent="-342900" algn="l" rtl="0">
              <a:lnSpc>
                <a:spcPct val="108000"/>
              </a:lnSpc>
              <a:spcBef>
                <a:spcPts val="600"/>
              </a:spcBef>
              <a:spcAft>
                <a:spcPts val="0"/>
              </a:spcAft>
              <a:buSzPts val="1800"/>
              <a:buNone/>
            </a:pPr>
            <a:r>
              <a:rPr lang="en-GB" b="1" dirty="0">
                <a:solidFill>
                  <a:srgbClr val="404040"/>
                </a:solidFill>
                <a:latin typeface="Inter"/>
                <a:ea typeface="Inter"/>
                <a:cs typeface="Inter"/>
                <a:sym typeface="Inter"/>
              </a:rPr>
              <a:t>Long-Term:</a:t>
            </a:r>
            <a:endParaRPr dirty="0"/>
          </a:p>
          <a:p>
            <a:pPr marL="446088" lvl="1" indent="-360363" algn="l" rtl="0">
              <a:lnSpc>
                <a:spcPct val="108000"/>
              </a:lnSpc>
              <a:spcBef>
                <a:spcPts val="900"/>
              </a:spcBef>
              <a:spcAft>
                <a:spcPts val="0"/>
              </a:spcAft>
              <a:buSzPts val="1800"/>
              <a:buChar char="•"/>
            </a:pPr>
            <a:r>
              <a:rPr lang="en-GB" sz="1800" dirty="0">
                <a:solidFill>
                  <a:srgbClr val="404040"/>
                </a:solidFill>
                <a:latin typeface="Inter"/>
                <a:ea typeface="Inter"/>
                <a:cs typeface="Inter"/>
                <a:sym typeface="Inter"/>
              </a:rPr>
              <a:t>Unified data ecosystem.</a:t>
            </a:r>
            <a:endParaRPr dirty="0"/>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Trusted AI-driven recommendations.</a:t>
            </a:r>
            <a:endParaRPr dirty="0"/>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Global regulatory alignment.</a:t>
            </a:r>
            <a:endParaRPr dirty="0"/>
          </a:p>
          <a:p>
            <a:pPr marL="457200" lvl="0" indent="-342900" algn="l" rtl="0">
              <a:lnSpc>
                <a:spcPct val="108000"/>
              </a:lnSpc>
              <a:spcBef>
                <a:spcPts val="500"/>
              </a:spcBef>
              <a:spcAft>
                <a:spcPts val="60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dirty="0">
                <a:solidFill>
                  <a:srgbClr val="0E3449"/>
                </a:solidFill>
                <a:latin typeface="Inter SemiBold"/>
                <a:ea typeface="Inter SemiBold"/>
                <a:cs typeface="Inter SemiBold"/>
                <a:sym typeface="Inter SemiBold"/>
              </a:rPr>
              <a:t>4</a:t>
            </a:r>
            <a:r>
              <a:rPr lang="en-GB" sz="2500" b="0" i="0" u="none" strike="noStrike" cap="none" dirty="0">
                <a:solidFill>
                  <a:srgbClr val="0E3449"/>
                </a:solidFill>
                <a:latin typeface="Inter SemiBold"/>
                <a:ea typeface="Inter SemiBold"/>
                <a:cs typeface="Inter SemiBold"/>
                <a:sym typeface="Inter SemiBold"/>
              </a:rPr>
              <a:t>. Next Steps</a:t>
            </a:r>
            <a:endParaRPr dirty="0"/>
          </a:p>
        </p:txBody>
      </p:sp>
      <p:pic>
        <p:nvPicPr>
          <p:cNvPr id="148" name="Google Shape;148;p13"/>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49" name="Google Shape;149;p13"/>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 4">
            <a:extLst>
              <a:ext uri="{FF2B5EF4-FFF2-40B4-BE49-F238E27FC236}">
                <a16:creationId xmlns:a16="http://schemas.microsoft.com/office/drawing/2014/main" id="{42187B91-F87A-D2BB-1390-9CCCDD7745C4}"/>
              </a:ext>
            </a:extLst>
          </p:cNvPr>
          <p:cNvPicPr>
            <a:picLocks noChangeAspect="1"/>
          </p:cNvPicPr>
          <p:nvPr/>
        </p:nvPicPr>
        <p:blipFill>
          <a:blip r:embed="rId4"/>
          <a:stretch>
            <a:fillRect/>
          </a:stretch>
        </p:blipFill>
        <p:spPr>
          <a:xfrm>
            <a:off x="823993" y="1195754"/>
            <a:ext cx="7910622" cy="327073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Words>
  <Application>Microsoft Office PowerPoint</Application>
  <PresentationFormat>Affichage à l'écran (16:9)</PresentationFormat>
  <Paragraphs>69</Paragraphs>
  <Slides>10</Slides>
  <Notes>10</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10</vt:i4>
      </vt:variant>
    </vt:vector>
  </HeadingPairs>
  <TitlesOfParts>
    <vt:vector size="17" baseType="lpstr">
      <vt:lpstr>Inter Semi Bold</vt:lpstr>
      <vt:lpstr>Inter</vt:lpstr>
      <vt:lpstr>Inter SemiBold</vt:lpstr>
      <vt:lpstr>Inter Medium</vt:lpstr>
      <vt:lpstr>Arial</vt:lpstr>
      <vt:lpstr>Simple Light</vt:lpstr>
      <vt:lpstr>Office Theme</vt:lpstr>
      <vt:lpstr>Spotify</vt:lpstr>
      <vt:lpstr>1. Current State Overview</vt:lpstr>
      <vt:lpstr>Major challenges of Data Governance at Spotify</vt:lpstr>
      <vt:lpstr>Three-Tier Governance Structure: </vt:lpstr>
      <vt:lpstr>Présentation PowerPoint</vt:lpstr>
      <vt:lpstr>Présentation PowerPoint</vt:lpstr>
      <vt:lpstr>Présentation PowerPoint</vt:lpstr>
      <vt:lpstr>4. Expected Outcomes</vt:lpstr>
      <vt:lpstr>4. Next Steps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Mutombo Kalenda Allison</dc:creator>
  <cp:lastModifiedBy>Arthur Mbomo</cp:lastModifiedBy>
  <cp:revision>3</cp:revision>
  <dcterms:modified xsi:type="dcterms:W3CDTF">2025-04-19T00:59:23Z</dcterms:modified>
</cp:coreProperties>
</file>