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22"/>
  </p:notesMasterIdLst>
  <p:handoutMasterIdLst>
    <p:handoutMasterId r:id="rId23"/>
  </p:handoutMasterIdLst>
  <p:sldIdLst>
    <p:sldId id="256" r:id="rId5"/>
    <p:sldId id="292" r:id="rId6"/>
    <p:sldId id="304" r:id="rId7"/>
    <p:sldId id="266" r:id="rId8"/>
    <p:sldId id="294" r:id="rId9"/>
    <p:sldId id="293" r:id="rId10"/>
    <p:sldId id="295" r:id="rId11"/>
    <p:sldId id="301" r:id="rId12"/>
    <p:sldId id="305" r:id="rId13"/>
    <p:sldId id="306" r:id="rId14"/>
    <p:sldId id="303" r:id="rId15"/>
    <p:sldId id="299" r:id="rId16"/>
    <p:sldId id="264" r:id="rId17"/>
    <p:sldId id="283" r:id="rId18"/>
    <p:sldId id="307" r:id="rId19"/>
    <p:sldId id="308" r:id="rId20"/>
    <p:sldId id="30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95388" autoAdjust="0"/>
  </p:normalViewPr>
  <p:slideViewPr>
    <p:cSldViewPr snapToGrid="0" showGuides="1">
      <p:cViewPr varScale="1">
        <p:scale>
          <a:sx n="80" d="100"/>
          <a:sy n="80" d="100"/>
        </p:scale>
        <p:origin x="658" y="62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0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03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09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27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39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1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E6DBD-2C62-44C5-03CD-957A3918F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1B63BF-3F6D-042B-40A6-38BD12E5D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616D26-C449-306E-108C-7B7E558A0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14A85-2C45-EECD-C0FD-5A4465912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4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9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25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5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34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3698240"/>
            <a:ext cx="3606800" cy="2271076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2608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4FD2A1-D363-7C44-2A72-54E8B397D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6720" y="650240"/>
            <a:ext cx="7518398" cy="5713918"/>
          </a:xfrm>
          <a:custGeom>
            <a:avLst/>
            <a:gdLst>
              <a:gd name="connsiteX0" fmla="*/ 3806436 w 7518398"/>
              <a:gd name="connsiteY0" fmla="*/ 4479475 h 5713918"/>
              <a:gd name="connsiteX1" fmla="*/ 7518398 w 7518398"/>
              <a:gd name="connsiteY1" fmla="*/ 4479475 h 5713918"/>
              <a:gd name="connsiteX2" fmla="*/ 7518398 w 7518398"/>
              <a:gd name="connsiteY2" fmla="*/ 5713918 h 5713918"/>
              <a:gd name="connsiteX3" fmla="*/ 3806436 w 7518398"/>
              <a:gd name="connsiteY3" fmla="*/ 5713918 h 5713918"/>
              <a:gd name="connsiteX4" fmla="*/ 0 w 7518398"/>
              <a:gd name="connsiteY4" fmla="*/ 4479475 h 5713918"/>
              <a:gd name="connsiteX5" fmla="*/ 3702527 w 7518398"/>
              <a:gd name="connsiteY5" fmla="*/ 4479475 h 5713918"/>
              <a:gd name="connsiteX6" fmla="*/ 3702527 w 7518398"/>
              <a:gd name="connsiteY6" fmla="*/ 5713918 h 5713918"/>
              <a:gd name="connsiteX7" fmla="*/ 0 w 7518398"/>
              <a:gd name="connsiteY7" fmla="*/ 5713918 h 5713918"/>
              <a:gd name="connsiteX8" fmla="*/ 3806436 w 7518398"/>
              <a:gd name="connsiteY8" fmla="*/ 0 h 5713918"/>
              <a:gd name="connsiteX9" fmla="*/ 7518398 w 7518398"/>
              <a:gd name="connsiteY9" fmla="*/ 0 h 5713918"/>
              <a:gd name="connsiteX10" fmla="*/ 7518398 w 7518398"/>
              <a:gd name="connsiteY10" fmla="*/ 4379183 h 5713918"/>
              <a:gd name="connsiteX11" fmla="*/ 3806436 w 7518398"/>
              <a:gd name="connsiteY11" fmla="*/ 4379183 h 5713918"/>
              <a:gd name="connsiteX12" fmla="*/ 0 w 7518398"/>
              <a:gd name="connsiteY12" fmla="*/ 0 h 5713918"/>
              <a:gd name="connsiteX13" fmla="*/ 3702527 w 7518398"/>
              <a:gd name="connsiteY13" fmla="*/ 0 h 5713918"/>
              <a:gd name="connsiteX14" fmla="*/ 3702527 w 7518398"/>
              <a:gd name="connsiteY14" fmla="*/ 4379183 h 5713918"/>
              <a:gd name="connsiteX15" fmla="*/ 0 w 7518398"/>
              <a:gd name="connsiteY15" fmla="*/ 4379183 h 571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18398" h="5713918">
                <a:moveTo>
                  <a:pt x="3806436" y="4479475"/>
                </a:moveTo>
                <a:lnTo>
                  <a:pt x="7518398" y="4479475"/>
                </a:lnTo>
                <a:lnTo>
                  <a:pt x="7518398" y="5713918"/>
                </a:lnTo>
                <a:lnTo>
                  <a:pt x="3806436" y="5713918"/>
                </a:lnTo>
                <a:close/>
                <a:moveTo>
                  <a:pt x="0" y="4479475"/>
                </a:moveTo>
                <a:lnTo>
                  <a:pt x="3702527" y="4479475"/>
                </a:lnTo>
                <a:lnTo>
                  <a:pt x="3702527" y="5713918"/>
                </a:lnTo>
                <a:lnTo>
                  <a:pt x="0" y="5713918"/>
                </a:lnTo>
                <a:close/>
                <a:moveTo>
                  <a:pt x="3806436" y="0"/>
                </a:moveTo>
                <a:lnTo>
                  <a:pt x="7518398" y="0"/>
                </a:lnTo>
                <a:lnTo>
                  <a:pt x="7518398" y="4379183"/>
                </a:lnTo>
                <a:lnTo>
                  <a:pt x="3806436" y="4379183"/>
                </a:lnTo>
                <a:close/>
                <a:moveTo>
                  <a:pt x="0" y="0"/>
                </a:moveTo>
                <a:lnTo>
                  <a:pt x="3702527" y="0"/>
                </a:lnTo>
                <a:lnTo>
                  <a:pt x="3702527" y="4379183"/>
                </a:lnTo>
                <a:lnTo>
                  <a:pt x="0" y="43791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35779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85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8219" y="741363"/>
            <a:ext cx="5626579" cy="1286219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BE840D-FAED-31D9-AF31-112670D0FA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761684"/>
            <a:ext cx="5171440" cy="5662230"/>
          </a:xfrm>
          <a:custGeom>
            <a:avLst/>
            <a:gdLst>
              <a:gd name="connsiteX0" fmla="*/ 0 w 5171440"/>
              <a:gd name="connsiteY0" fmla="*/ 5056400 h 5662230"/>
              <a:gd name="connsiteX1" fmla="*/ 3685975 w 5171440"/>
              <a:gd name="connsiteY1" fmla="*/ 5056400 h 5662230"/>
              <a:gd name="connsiteX2" fmla="*/ 3685975 w 5171440"/>
              <a:gd name="connsiteY2" fmla="*/ 5662230 h 5662230"/>
              <a:gd name="connsiteX3" fmla="*/ 0 w 5171440"/>
              <a:gd name="connsiteY3" fmla="*/ 5662230 h 5662230"/>
              <a:gd name="connsiteX4" fmla="*/ 3789884 w 5171440"/>
              <a:gd name="connsiteY4" fmla="*/ 0 h 5662230"/>
              <a:gd name="connsiteX5" fmla="*/ 5171440 w 5171440"/>
              <a:gd name="connsiteY5" fmla="*/ 0 h 5662230"/>
              <a:gd name="connsiteX6" fmla="*/ 5171440 w 5171440"/>
              <a:gd name="connsiteY6" fmla="*/ 5662230 h 5662230"/>
              <a:gd name="connsiteX7" fmla="*/ 3789884 w 5171440"/>
              <a:gd name="connsiteY7" fmla="*/ 5662230 h 5662230"/>
              <a:gd name="connsiteX8" fmla="*/ 3789884 w 5171440"/>
              <a:gd name="connsiteY8" fmla="*/ 5056400 h 5662230"/>
              <a:gd name="connsiteX9" fmla="*/ 5168980 w 5171440"/>
              <a:gd name="connsiteY9" fmla="*/ 5056400 h 5662230"/>
              <a:gd name="connsiteX10" fmla="*/ 5168980 w 5171440"/>
              <a:gd name="connsiteY10" fmla="*/ 4956108 h 5662230"/>
              <a:gd name="connsiteX11" fmla="*/ 3789884 w 5171440"/>
              <a:gd name="connsiteY11" fmla="*/ 4956108 h 5662230"/>
              <a:gd name="connsiteX12" fmla="*/ 0 w 5171440"/>
              <a:gd name="connsiteY12" fmla="*/ 0 h 5662230"/>
              <a:gd name="connsiteX13" fmla="*/ 3685975 w 5171440"/>
              <a:gd name="connsiteY13" fmla="*/ 0 h 5662230"/>
              <a:gd name="connsiteX14" fmla="*/ 3685975 w 5171440"/>
              <a:gd name="connsiteY14" fmla="*/ 4956108 h 5662230"/>
              <a:gd name="connsiteX15" fmla="*/ 0 w 5171440"/>
              <a:gd name="connsiteY15" fmla="*/ 4956108 h 566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1440" h="5662230">
                <a:moveTo>
                  <a:pt x="0" y="5056400"/>
                </a:moveTo>
                <a:lnTo>
                  <a:pt x="3685975" y="5056400"/>
                </a:lnTo>
                <a:lnTo>
                  <a:pt x="3685975" y="5662230"/>
                </a:lnTo>
                <a:lnTo>
                  <a:pt x="0" y="5662230"/>
                </a:lnTo>
                <a:close/>
                <a:moveTo>
                  <a:pt x="3789884" y="0"/>
                </a:moveTo>
                <a:lnTo>
                  <a:pt x="5171440" y="0"/>
                </a:lnTo>
                <a:lnTo>
                  <a:pt x="5171440" y="5662230"/>
                </a:lnTo>
                <a:lnTo>
                  <a:pt x="3789884" y="5662230"/>
                </a:lnTo>
                <a:lnTo>
                  <a:pt x="3789884" y="5056400"/>
                </a:lnTo>
                <a:lnTo>
                  <a:pt x="5168980" y="5056400"/>
                </a:lnTo>
                <a:lnTo>
                  <a:pt x="5168980" y="4956108"/>
                </a:lnTo>
                <a:lnTo>
                  <a:pt x="3789884" y="4956108"/>
                </a:lnTo>
                <a:close/>
                <a:moveTo>
                  <a:pt x="0" y="0"/>
                </a:moveTo>
                <a:lnTo>
                  <a:pt x="3685975" y="0"/>
                </a:lnTo>
                <a:lnTo>
                  <a:pt x="3685975" y="4956108"/>
                </a:lnTo>
                <a:lnTo>
                  <a:pt x="0" y="495610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22983C-26B8-DE15-E309-D0E93B8C69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6160" y="2235200"/>
            <a:ext cx="5628639" cy="4188713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3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318490"/>
            <a:ext cx="737108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E6EDC6B-B9AA-A4D9-A782-C38A0F84F63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93378" y="2318490"/>
            <a:ext cx="3731262" cy="3633047"/>
          </a:xfrm>
        </p:spPr>
        <p:txBody>
          <a:bodyPr anchor="t">
            <a:normAutofit/>
          </a:bodyPr>
          <a:lstStyle>
            <a:lvl1pPr marL="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264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add text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23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  <p:sldLayoutId id="2147483818" r:id="rId19"/>
    <p:sldLayoutId id="2147483820" r:id="rId20"/>
    <p:sldLayoutId id="2147483822" r:id="rId2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36" y="640712"/>
            <a:ext cx="11744325" cy="504825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Healthcare Appointment and Management System</a:t>
            </a:r>
            <a:endParaRPr lang="en-IN" sz="3200" kern="1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D6C89A-02ED-CEA0-D2A8-60B71C895090}"/>
              </a:ext>
            </a:extLst>
          </p:cNvPr>
          <p:cNvSpPr txBox="1"/>
          <p:nvPr/>
        </p:nvSpPr>
        <p:spPr>
          <a:xfrm>
            <a:off x="790573" y="4433011"/>
            <a:ext cx="5181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Pruthviraj KL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Bhuvi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Dinesh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JayKanth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Mantosh kumar</a:t>
            </a: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382FF-42BB-C3A0-524A-305399F549AE}"/>
              </a:ext>
            </a:extLst>
          </p:cNvPr>
          <p:cNvSpPr txBox="1"/>
          <p:nvPr/>
        </p:nvSpPr>
        <p:spPr>
          <a:xfrm>
            <a:off x="7217901" y="4449098"/>
            <a:ext cx="4000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Submitted To :-</a:t>
            </a:r>
          </a:p>
          <a:p>
            <a:pPr lvl="1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 Kanagaraj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B3C312-E26A-11D4-8461-D5CFA16B4AB2}"/>
              </a:ext>
            </a:extLst>
          </p:cNvPr>
          <p:cNvSpPr/>
          <p:nvPr/>
        </p:nvSpPr>
        <p:spPr>
          <a:xfrm>
            <a:off x="4051267" y="1345561"/>
            <a:ext cx="3586163" cy="330356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666751"/>
            <a:ext cx="9867899" cy="742949"/>
          </a:xfrm>
        </p:spPr>
        <p:txBody>
          <a:bodyPr/>
          <a:lstStyle/>
          <a:p>
            <a:pPr algn="ctr"/>
            <a:r>
              <a:rPr lang="en-IN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Workflow(DFD)</a:t>
            </a:r>
            <a:endParaRPr lang="en-US" sz="4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49C60A-733B-3368-ADD8-CF538D9DBD44}"/>
              </a:ext>
            </a:extLst>
          </p:cNvPr>
          <p:cNvSpPr/>
          <p:nvPr/>
        </p:nvSpPr>
        <p:spPr>
          <a:xfrm>
            <a:off x="933074" y="1409700"/>
            <a:ext cx="10764000" cy="50040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E7A8AE8-3432-D766-FFEB-600B369030E4}"/>
              </a:ext>
            </a:extLst>
          </p:cNvPr>
          <p:cNvSpPr/>
          <p:nvPr/>
        </p:nvSpPr>
        <p:spPr>
          <a:xfrm>
            <a:off x="10787063" y="0"/>
            <a:ext cx="1179480" cy="110582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244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D715DBBC-70C2-E94B-9B03-12910F0B5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5346" y="886446"/>
            <a:ext cx="5626579" cy="741707"/>
          </a:xfrm>
        </p:spPr>
        <p:txBody>
          <a:bodyPr/>
          <a:lstStyle/>
          <a:p>
            <a:r>
              <a:rPr lang="en-IN" sz="45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Overview</a:t>
            </a:r>
            <a:endParaRPr lang="en-US" sz="4500" dirty="0">
              <a:solidFill>
                <a:schemeClr val="tx1"/>
              </a:solidFill>
            </a:endParaRPr>
          </a:p>
        </p:txBody>
      </p:sp>
      <p:pic>
        <p:nvPicPr>
          <p:cNvPr id="21" name="Picture Placeholder 20" descr="Two people smiling while holding coffee">
            <a:extLst>
              <a:ext uri="{FF2B5EF4-FFF2-40B4-BE49-F238E27FC236}">
                <a16:creationId xmlns:a16="http://schemas.microsoft.com/office/drawing/2014/main" id="{75E7485A-FBCC-4222-2274-2B2A0804BC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8" r="38"/>
          <a:stretch/>
        </p:blipFill>
        <p:spPr/>
      </p:pic>
      <p:sp>
        <p:nvSpPr>
          <p:cNvPr id="2" name="Title 25">
            <a:extLst>
              <a:ext uri="{FF2B5EF4-FFF2-40B4-BE49-F238E27FC236}">
                <a16:creationId xmlns:a16="http://schemas.microsoft.com/office/drawing/2014/main" id="{724A175A-E102-D3E1-D323-0F73797FF68D}"/>
              </a:ext>
            </a:extLst>
          </p:cNvPr>
          <p:cNvSpPr txBox="1">
            <a:spLocks/>
          </p:cNvSpPr>
          <p:nvPr/>
        </p:nvSpPr>
        <p:spPr>
          <a:xfrm>
            <a:off x="6096000" y="1628153"/>
            <a:ext cx="5626579" cy="47957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 : </a:t>
            </a:r>
          </a:p>
          <a:p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html, CSS, JavaScript</a:t>
            </a:r>
            <a:r>
              <a:rPr lang="en-US" sz="2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JSP,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:</a:t>
            </a:r>
          </a:p>
          <a:p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11 , jdbc , j2ee</a:t>
            </a:r>
          </a:p>
          <a:p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Database:</a:t>
            </a:r>
          </a:p>
          <a:p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MySQL</a:t>
            </a:r>
          </a:p>
          <a:p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665784-8E06-0186-421C-40640ACF1768}"/>
              </a:ext>
            </a:extLst>
          </p:cNvPr>
          <p:cNvSpPr/>
          <p:nvPr/>
        </p:nvSpPr>
        <p:spPr>
          <a:xfrm>
            <a:off x="10787063" y="0"/>
            <a:ext cx="1179480" cy="110582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51772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718" y="1900237"/>
            <a:ext cx="3606800" cy="995997"/>
          </a:xfrm>
        </p:spPr>
        <p:txBody>
          <a:bodyPr/>
          <a:lstStyle/>
          <a:p>
            <a:r>
              <a:rPr lang="en-IN" sz="4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Benefits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4873D9-14FD-9BAE-34CA-D34BA6AF2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718" y="3241040"/>
            <a:ext cx="3606800" cy="2271076"/>
          </a:xfrm>
        </p:spPr>
        <p:txBody>
          <a:bodyPr/>
          <a:lstStyle/>
          <a:p>
            <a:r>
              <a:rPr lang="en-IN" sz="24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1.For Patients</a:t>
            </a:r>
            <a:endParaRPr lang="en-I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2.For Doctors</a:t>
            </a:r>
          </a:p>
          <a:p>
            <a:r>
              <a:rPr lang="en-IN" sz="2400" b="1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en-IN" sz="24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Security Measures</a:t>
            </a:r>
          </a:p>
          <a:p>
            <a:endParaRPr lang="en-I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AEA66A-D8BD-62EB-83BA-A74C949E4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13" y="2065973"/>
            <a:ext cx="5452108" cy="272605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7116B34-8586-2934-3A72-0F2D63B95642}"/>
              </a:ext>
            </a:extLst>
          </p:cNvPr>
          <p:cNvSpPr/>
          <p:nvPr/>
        </p:nvSpPr>
        <p:spPr>
          <a:xfrm>
            <a:off x="10787063" y="0"/>
            <a:ext cx="1179480" cy="110582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489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1E31F0-A12A-D200-BA93-539635F63622}"/>
              </a:ext>
            </a:extLst>
          </p:cNvPr>
          <p:cNvSpPr txBox="1"/>
          <p:nvPr/>
        </p:nvSpPr>
        <p:spPr>
          <a:xfrm>
            <a:off x="661373" y="884308"/>
            <a:ext cx="10454301" cy="5459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Patients: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24/7 access to medical services.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convenient, reduced waiting  times, and remote consultations.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centralized, secure medical records.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Doctors: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efficient scheduling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availability management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3.access to patient records.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Measures: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data encryption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2.multi-factor authentication (mfa).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3.compliance with healthcare regulations (hipaa/gdpr).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318FA7-1EED-CD86-169E-A25A1D00AE39}"/>
              </a:ext>
            </a:extLst>
          </p:cNvPr>
          <p:cNvSpPr/>
          <p:nvPr/>
        </p:nvSpPr>
        <p:spPr>
          <a:xfrm>
            <a:off x="10787063" y="0"/>
            <a:ext cx="1179480" cy="110582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826664CC-F0B7-D2E1-A321-E97944F52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575" y="1200150"/>
            <a:ext cx="11406188" cy="3686175"/>
          </a:xfrm>
          <a:noFill/>
        </p:spPr>
        <p:txBody>
          <a:bodyPr anchor="t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Scope of the Smart Healthcare Appointment and Management System</a:t>
            </a:r>
          </a:p>
          <a:p>
            <a:pPr marL="514350" indent="-5143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AI-Powered Predictive Healthcare</a:t>
            </a:r>
            <a:endParaRPr lang="en-IN" sz="24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IoT and Wearables</a:t>
            </a:r>
          </a:p>
          <a:p>
            <a:pPr marL="514350" indent="-5143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AI-Based Medical Assistance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Virtual and Augmented Reality (VR/AR) for Medical Training and Patient Education</a:t>
            </a:r>
            <a:endParaRPr lang="en-US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DEC49E-664C-3B94-BD8B-FCDE9CFC3EDA}"/>
              </a:ext>
            </a:extLst>
          </p:cNvPr>
          <p:cNvSpPr/>
          <p:nvPr/>
        </p:nvSpPr>
        <p:spPr>
          <a:xfrm>
            <a:off x="10787063" y="0"/>
            <a:ext cx="1179480" cy="110582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D8C94BC3-7B4A-5E83-ABEC-01CBA78F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0" y="691545"/>
            <a:ext cx="11267440" cy="123726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500" b="1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Disadvantage:</a:t>
            </a:r>
            <a:b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B6AE968-95F3-D165-A5B5-36C2FD749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475" y="1795507"/>
            <a:ext cx="11267440" cy="326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Technical Issues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System failures can disrupt appointments.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Privacy Concerns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Risks of data breaches and unauthorized access.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Resistance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Patients and staff may resist adopting new technology.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Limited Personal Interaction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Reduced face-to-face communication with providers.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Training Requirements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Staff training can be time-consuming and resource-intensive.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Access Inequality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Disparities in technology access among patients.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Scalability Challenges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Difficulty adapting the system as the organization grows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3DEB56D-2A5D-D632-9B14-B150075DB331}"/>
              </a:ext>
            </a:extLst>
          </p:cNvPr>
          <p:cNvSpPr/>
          <p:nvPr/>
        </p:nvSpPr>
        <p:spPr>
          <a:xfrm>
            <a:off x="10787063" y="0"/>
            <a:ext cx="1179480" cy="110582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9692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D8C94BC3-7B4A-5E83-ABEC-01CBA78F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85" y="1120170"/>
            <a:ext cx="11267440" cy="123726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500" b="1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b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B6AE968-95F3-D165-A5B5-36C2FD749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685" y="2124917"/>
            <a:ext cx="10681652" cy="145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comprehensive digital healthcare solution designed to enhance convenience and efficiency for both patients and doctors, with room for future expansion such as data analytics and cloud scalability.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95479DD-D808-D2D2-FEFA-7F52C7390960}"/>
              </a:ext>
            </a:extLst>
          </p:cNvPr>
          <p:cNvSpPr/>
          <p:nvPr/>
        </p:nvSpPr>
        <p:spPr>
          <a:xfrm>
            <a:off x="10787063" y="0"/>
            <a:ext cx="1179480" cy="110582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68232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7ECC88-EF9E-B171-B4AD-6AFB87018AA9}"/>
              </a:ext>
            </a:extLst>
          </p:cNvPr>
          <p:cNvSpPr txBox="1"/>
          <p:nvPr/>
        </p:nvSpPr>
        <p:spPr>
          <a:xfrm>
            <a:off x="6796554" y="2028616"/>
            <a:ext cx="46101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B0F0"/>
                </a:solidFill>
              </a:rPr>
              <a:t>THANK</a:t>
            </a:r>
            <a:r>
              <a:rPr lang="en-US" sz="8800" dirty="0"/>
              <a:t> </a:t>
            </a:r>
            <a:r>
              <a:rPr lang="en-US" sz="8800" dirty="0">
                <a:solidFill>
                  <a:srgbClr val="92D050"/>
                </a:solidFill>
              </a:rPr>
              <a:t>YOU</a:t>
            </a:r>
            <a:endParaRPr lang="en-IN" sz="8800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AC5EA-1F70-2212-B588-2E93546C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1529"/>
            <a:ext cx="6796554" cy="453494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02FF741-3BA2-45C9-027E-FA821F9366AC}"/>
              </a:ext>
            </a:extLst>
          </p:cNvPr>
          <p:cNvSpPr/>
          <p:nvPr/>
        </p:nvSpPr>
        <p:spPr>
          <a:xfrm>
            <a:off x="10787063" y="0"/>
            <a:ext cx="1179480" cy="110582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72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199" y="652644"/>
            <a:ext cx="11277601" cy="6048193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To build a digital healthcare solution that allows patients to book appointments online, manage their bookings, and consult with doctors remotely.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Streamline appointment management for healthcare providers to reduce manual errors and improve overall efficiency.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Goals: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Convenient booking from any device.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Enable remote consultations.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Digital medical records management.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Real-time notifications.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913532D-002F-DA2E-4032-FF82E0CF7734}"/>
              </a:ext>
            </a:extLst>
          </p:cNvPr>
          <p:cNvSpPr/>
          <p:nvPr/>
        </p:nvSpPr>
        <p:spPr>
          <a:xfrm>
            <a:off x="10772775" y="0"/>
            <a:ext cx="1179480" cy="110582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E77F0-C9CD-13CE-2937-244891AB0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6343BA-0FFC-33E6-61D7-3038BE765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199" y="652644"/>
            <a:ext cx="11277601" cy="604819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Existing System Comparison</a:t>
            </a:r>
            <a:endParaRPr lang="en-US" sz="2800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Existing platforms like  HealthTap, Practo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 Zocdoc provide core features such as online appointment booking, telemedicine, and digital medical records. However, they have some limitations:</a:t>
            </a:r>
          </a:p>
          <a:p>
            <a:br>
              <a:rPr lang="en-US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Lack of Real-Time Notifications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Digital Prescription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Less Integration with Smaller Healthcare Providers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No Seamless Payment API Integrations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Limited Customization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31A6E1-CF7E-F3D9-65D5-AC4DE1E95BC5}"/>
              </a:ext>
            </a:extLst>
          </p:cNvPr>
          <p:cNvSpPr/>
          <p:nvPr/>
        </p:nvSpPr>
        <p:spPr>
          <a:xfrm>
            <a:off x="10787063" y="0"/>
            <a:ext cx="1179480" cy="110582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7534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68E91FE-1E96-9012-B0A7-9E9605A1D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</a:t>
            </a:r>
            <a:endParaRPr lang="en-US" sz="4800" dirty="0"/>
          </a:p>
        </p:txBody>
      </p:sp>
      <p:pic>
        <p:nvPicPr>
          <p:cNvPr id="19" name="Picture Placeholder 18" descr="A close-up of a person wearing scrubs">
            <a:extLst>
              <a:ext uri="{FF2B5EF4-FFF2-40B4-BE49-F238E27FC236}">
                <a16:creationId xmlns:a16="http://schemas.microsoft.com/office/drawing/2014/main" id="{B92D438B-6D57-86B9-0B77-0CC42EC18FF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63" b="163"/>
          <a:stretch/>
        </p:blipFill>
        <p:spPr>
          <a:xfrm>
            <a:off x="449580" y="1098232"/>
            <a:ext cx="11292840" cy="3643376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61DEE2E-FCD4-5544-E6AD-930058709AC8}"/>
              </a:ext>
            </a:extLst>
          </p:cNvPr>
          <p:cNvSpPr/>
          <p:nvPr/>
        </p:nvSpPr>
        <p:spPr>
          <a:xfrm>
            <a:off x="10972799" y="85724"/>
            <a:ext cx="993743" cy="79819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A group of people giving each other a high five">
            <a:extLst>
              <a:ext uri="{FF2B5EF4-FFF2-40B4-BE49-F238E27FC236}">
                <a16:creationId xmlns:a16="http://schemas.microsoft.com/office/drawing/2014/main" id="{D92A2E6E-E7AB-92FB-0E6F-133483021C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6095" r="6095"/>
          <a:stretch/>
        </p:blipFill>
        <p:spPr>
          <a:xfrm>
            <a:off x="7358063" y="2724570"/>
            <a:ext cx="4714687" cy="357621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8A494-CA91-9237-1818-9859330D2153}"/>
              </a:ext>
            </a:extLst>
          </p:cNvPr>
          <p:cNvSpPr txBox="1"/>
          <p:nvPr/>
        </p:nvSpPr>
        <p:spPr>
          <a:xfrm>
            <a:off x="419288" y="1163279"/>
            <a:ext cx="6781613" cy="431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Patients:</a:t>
            </a:r>
            <a:endParaRPr lang="en-IN" sz="22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 &amp; Login: </a:t>
            </a: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 sign-up and secure access.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 Search: </a:t>
            </a: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by specialization, location, and availability.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 Booking &amp; Management: </a:t>
            </a: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Book, reschedule, or cancel appointments.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 Consultation: </a:t>
            </a: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 consultations for non-urgent cases.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Records Access:</a:t>
            </a: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Access prescriptions and treatment history.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48D343B-A564-8E50-3C5A-0BC17741C23B}"/>
              </a:ext>
            </a:extLst>
          </p:cNvPr>
          <p:cNvSpPr/>
          <p:nvPr/>
        </p:nvSpPr>
        <p:spPr>
          <a:xfrm>
            <a:off x="10787063" y="0"/>
            <a:ext cx="1179480" cy="110582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A group of surgeons wearing surgical caps and masks">
            <a:extLst>
              <a:ext uri="{FF2B5EF4-FFF2-40B4-BE49-F238E27FC236}">
                <a16:creationId xmlns:a16="http://schemas.microsoft.com/office/drawing/2014/main" id="{6EFD6230-A50E-3A63-7B72-59A8449CAEE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t="35757" b="35757"/>
          <a:stretch/>
        </p:blipFill>
        <p:spPr/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" y="2810256"/>
            <a:ext cx="11415713" cy="365129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Doctors:</a:t>
            </a:r>
            <a:endParaRPr lang="en-IN" sz="2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Dashboard: </a:t>
            </a:r>
            <a:r>
              <a:rPr lang="en-IN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appointments, patient history, and prescriptions.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 Management: </a:t>
            </a:r>
            <a:r>
              <a:rPr lang="en-IN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and update availability easily.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 Management: </a:t>
            </a:r>
            <a:r>
              <a:rPr lang="en-IN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patient profiles, past consultations, and issue new prescriptions.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Prescriptions: </a:t>
            </a:r>
            <a:r>
              <a:rPr lang="en-IN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e-prescriptions that patients can access online.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954B0F-8F1C-C117-F9EA-C7B2AD963D4E}"/>
              </a:ext>
            </a:extLst>
          </p:cNvPr>
          <p:cNvSpPr/>
          <p:nvPr/>
        </p:nvSpPr>
        <p:spPr>
          <a:xfrm>
            <a:off x="10787063" y="0"/>
            <a:ext cx="1179480" cy="110582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8" y="922496"/>
            <a:ext cx="3606800" cy="724535"/>
          </a:xfrm>
        </p:spPr>
        <p:txBody>
          <a:bodyPr/>
          <a:lstStyle/>
          <a:p>
            <a:r>
              <a:rPr lang="en-IN" sz="3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Workflow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4873D9-14FD-9BAE-34CA-D34BA6AF2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8" y="1662272"/>
            <a:ext cx="6067425" cy="430275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Registration/Login: </a:t>
            </a: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authentication for patients.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Doctor Search &amp; Booking: </a:t>
            </a: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 doctors, book appointments.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Real-Time Notifications: </a:t>
            </a: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SMS/Email updates for confirmations and reminders.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Virtual Consultation: </a:t>
            </a: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 calls with access to medical history.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Prescription Issuance: </a:t>
            </a: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Doctors provide e-prescriptions after consultations.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ED3A83-3FB2-C742-952F-4FAE6BC3A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86" y="892968"/>
            <a:ext cx="5072063" cy="50720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126682B-C9F9-162B-D323-ABD67FF05A25}"/>
              </a:ext>
            </a:extLst>
          </p:cNvPr>
          <p:cNvSpPr/>
          <p:nvPr/>
        </p:nvSpPr>
        <p:spPr>
          <a:xfrm>
            <a:off x="10787063" y="0"/>
            <a:ext cx="1179480" cy="110582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06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666751"/>
            <a:ext cx="9867899" cy="742949"/>
          </a:xfrm>
        </p:spPr>
        <p:txBody>
          <a:bodyPr/>
          <a:lstStyle/>
          <a:p>
            <a:pPr algn="ctr"/>
            <a:r>
              <a:rPr lang="en-IN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Workflow(DFD)</a:t>
            </a:r>
            <a:endParaRPr lang="en-US" sz="4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49C60A-733B-3368-ADD8-CF538D9DBD44}"/>
              </a:ext>
            </a:extLst>
          </p:cNvPr>
          <p:cNvSpPr/>
          <p:nvPr/>
        </p:nvSpPr>
        <p:spPr>
          <a:xfrm>
            <a:off x="933074" y="1409700"/>
            <a:ext cx="10764000" cy="50040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F5F9AC-C439-4C81-17A8-A5761C136BC3}"/>
              </a:ext>
            </a:extLst>
          </p:cNvPr>
          <p:cNvSpPr/>
          <p:nvPr/>
        </p:nvSpPr>
        <p:spPr>
          <a:xfrm>
            <a:off x="10787063" y="0"/>
            <a:ext cx="1179480" cy="110582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396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666751"/>
            <a:ext cx="9867899" cy="742949"/>
          </a:xfrm>
        </p:spPr>
        <p:txBody>
          <a:bodyPr/>
          <a:lstStyle/>
          <a:p>
            <a:pPr algn="ctr"/>
            <a:r>
              <a:rPr lang="en-IN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Workflow(DFD)</a:t>
            </a:r>
            <a:endParaRPr lang="en-US" sz="4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49C60A-733B-3368-ADD8-CF538D9DBD44}"/>
              </a:ext>
            </a:extLst>
          </p:cNvPr>
          <p:cNvSpPr/>
          <p:nvPr/>
        </p:nvSpPr>
        <p:spPr>
          <a:xfrm>
            <a:off x="933074" y="1409700"/>
            <a:ext cx="10764000" cy="50040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69F6E-158E-968B-8FAC-C1A51A14D13D}"/>
              </a:ext>
            </a:extLst>
          </p:cNvPr>
          <p:cNvSpPr txBox="1"/>
          <p:nvPr/>
        </p:nvSpPr>
        <p:spPr>
          <a:xfrm>
            <a:off x="8953100" y="4556814"/>
            <a:ext cx="154669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Doctor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F889C9-E72C-B046-9E51-1B50A859B7AA}"/>
              </a:ext>
            </a:extLst>
          </p:cNvPr>
          <p:cNvSpPr/>
          <p:nvPr/>
        </p:nvSpPr>
        <p:spPr>
          <a:xfrm>
            <a:off x="10787063" y="0"/>
            <a:ext cx="1179480" cy="110582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846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312</TotalTime>
  <Words>644</Words>
  <Application>Microsoft Office PowerPoint</Application>
  <PresentationFormat>Widescreen</PresentationFormat>
  <Paragraphs>95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Wingdings 2</vt:lpstr>
      <vt:lpstr>DividendVTI</vt:lpstr>
      <vt:lpstr>Smart Healthcare Appointment and Management System</vt:lpstr>
      <vt:lpstr>PowerPoint Presentation</vt:lpstr>
      <vt:lpstr>PowerPoint Presentation</vt:lpstr>
      <vt:lpstr>Key Features</vt:lpstr>
      <vt:lpstr>PowerPoint Presentation</vt:lpstr>
      <vt:lpstr>PowerPoint Presentation</vt:lpstr>
      <vt:lpstr>Workflow</vt:lpstr>
      <vt:lpstr>Workflow(DFD)</vt:lpstr>
      <vt:lpstr>Workflow(DFD)</vt:lpstr>
      <vt:lpstr>Workflow(DFD)</vt:lpstr>
      <vt:lpstr>System Overview</vt:lpstr>
      <vt:lpstr>Benefits</vt:lpstr>
      <vt:lpstr>PowerPoint Presentation</vt:lpstr>
      <vt:lpstr>PowerPoint Presentation</vt:lpstr>
      <vt:lpstr>Disadvantage: </vt:lpstr>
      <vt:lpstr>CONCLUSION: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 Dinesh</dc:creator>
  <cp:lastModifiedBy>Mantosh Kumar</cp:lastModifiedBy>
  <cp:revision>13</cp:revision>
  <dcterms:created xsi:type="dcterms:W3CDTF">2024-10-07T09:18:08Z</dcterms:created>
  <dcterms:modified xsi:type="dcterms:W3CDTF">2024-10-26T04:07:26Z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