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533" r:id="rId2"/>
    <p:sldId id="534" r:id="rId3"/>
    <p:sldId id="535" r:id="rId4"/>
    <p:sldId id="536" r:id="rId5"/>
    <p:sldId id="537" r:id="rId6"/>
    <p:sldId id="538" r:id="rId7"/>
    <p:sldId id="539" r:id="rId8"/>
    <p:sldId id="540" r:id="rId9"/>
    <p:sldId id="541" r:id="rId10"/>
    <p:sldId id="542" r:id="rId11"/>
    <p:sldId id="543" r:id="rId12"/>
    <p:sldId id="544" r:id="rId13"/>
    <p:sldId id="545" r:id="rId14"/>
    <p:sldId id="546" r:id="rId15"/>
    <p:sldId id="547" r:id="rId16"/>
  </p:sldIdLst>
  <p:sldSz cx="9144000" cy="6858000" type="screen4x3"/>
  <p:notesSz cx="6794500" cy="9982200"/>
  <p:defaultTextStyle>
    <a:defPPr>
      <a:defRPr lang="pt-BR"/>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es" initials="N"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Estilo Médio 4 - Ênfas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660B408-B3CF-4A94-85FC-2B1E0A45F4A2}" styleName="Estilo Escuro 2 - Ênfase 1/Ênfas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9" autoAdjust="0"/>
    <p:restoredTop sz="95501" autoAdjust="0"/>
  </p:normalViewPr>
  <p:slideViewPr>
    <p:cSldViewPr>
      <p:cViewPr varScale="1">
        <p:scale>
          <a:sx n="108" d="100"/>
          <a:sy n="108" d="100"/>
        </p:scale>
        <p:origin x="1722"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44283" cy="49911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48645" y="0"/>
            <a:ext cx="2944283" cy="499110"/>
          </a:xfrm>
          <a:prstGeom prst="rect">
            <a:avLst/>
          </a:prstGeom>
        </p:spPr>
        <p:txBody>
          <a:bodyPr vert="horz" lIns="91440" tIns="45720" rIns="91440" bIns="45720" rtlCol="0"/>
          <a:lstStyle>
            <a:lvl1pPr algn="r">
              <a:defRPr sz="1200"/>
            </a:lvl1pPr>
          </a:lstStyle>
          <a:p>
            <a:fld id="{64323A6E-5F48-4BC6-8ED5-FC1261E956E4}" type="datetimeFigureOut">
              <a:rPr lang="pt-BR" smtClean="0"/>
              <a:pPr/>
              <a:t>19/10/2022</a:t>
            </a:fld>
            <a:endParaRPr lang="pt-BR"/>
          </a:p>
        </p:txBody>
      </p:sp>
      <p:sp>
        <p:nvSpPr>
          <p:cNvPr id="4" name="Espaço Reservado para Imagem de Slide 3"/>
          <p:cNvSpPr>
            <a:spLocks noGrp="1" noRot="1" noChangeAspect="1"/>
          </p:cNvSpPr>
          <p:nvPr>
            <p:ph type="sldImg" idx="2"/>
          </p:nvPr>
        </p:nvSpPr>
        <p:spPr>
          <a:xfrm>
            <a:off x="901700" y="749300"/>
            <a:ext cx="4991100" cy="3743325"/>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79450" y="4741545"/>
            <a:ext cx="5435600" cy="4491990"/>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9481358"/>
            <a:ext cx="2944283" cy="49911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48645" y="9481358"/>
            <a:ext cx="2944283" cy="499110"/>
          </a:xfrm>
          <a:prstGeom prst="rect">
            <a:avLst/>
          </a:prstGeom>
        </p:spPr>
        <p:txBody>
          <a:bodyPr vert="horz" lIns="91440" tIns="45720" rIns="91440" bIns="45720" rtlCol="0" anchor="b"/>
          <a:lstStyle>
            <a:lvl1pPr algn="r">
              <a:defRPr sz="1200"/>
            </a:lvl1pPr>
          </a:lstStyle>
          <a:p>
            <a:fld id="{EEE368B2-FADA-4A5B-88E4-6214DB26ED42}" type="slidenum">
              <a:rPr lang="pt-BR" smtClean="0"/>
              <a:pPr/>
              <a:t>‹nº›</a:t>
            </a:fld>
            <a:endParaRPr lang="pt-BR"/>
          </a:p>
        </p:txBody>
      </p:sp>
    </p:spTree>
    <p:extLst>
      <p:ext uri="{BB962C8B-B14F-4D97-AF65-F5344CB8AC3E}">
        <p14:creationId xmlns:p14="http://schemas.microsoft.com/office/powerpoint/2010/main" val="3441563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4012006-13B0-9343-974D-D1B6F7856FE8}" type="slidenum">
              <a:rPr lang="pt-BR" smtClean="0"/>
              <a:t>1</a:t>
            </a:fld>
            <a:endParaRPr lang="pt-BR"/>
          </a:p>
        </p:txBody>
      </p:sp>
    </p:spTree>
    <p:extLst>
      <p:ext uri="{BB962C8B-B14F-4D97-AF65-F5344CB8AC3E}">
        <p14:creationId xmlns:p14="http://schemas.microsoft.com/office/powerpoint/2010/main" val="2634124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a:t>Clique para editar 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lvl1pPr>
              <a:defRPr/>
            </a:lvl1pPr>
          </a:lstStyle>
          <a:p>
            <a:pPr>
              <a:defRPr/>
            </a:pPr>
            <a:fld id="{6621BA30-0158-47DC-8BE4-04B5DEFA0546}" type="datetimeFigureOut">
              <a:rPr lang="pt-BR"/>
              <a:pPr>
                <a:defRPr/>
              </a:pPr>
              <a:t>19/10/2022</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50553EEB-EB47-43D3-8907-808CBE09DE52}" type="slidenum">
              <a:rPr lang="pt-BR" altLang="pt-BR"/>
              <a:pPr>
                <a:defRPr/>
              </a:pPr>
              <a:t>‹nº›</a:t>
            </a:fld>
            <a:endParaRPr lang="pt-BR" altLang="pt-BR"/>
          </a:p>
        </p:txBody>
      </p:sp>
    </p:spTree>
    <p:extLst>
      <p:ext uri="{BB962C8B-B14F-4D97-AF65-F5344CB8AC3E}">
        <p14:creationId xmlns:p14="http://schemas.microsoft.com/office/powerpoint/2010/main" val="923768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pPr>
              <a:defRPr/>
            </a:pPr>
            <a:fld id="{36CB6CAF-296F-4243-B9B9-A07564E957B5}" type="datetimeFigureOut">
              <a:rPr lang="pt-BR"/>
              <a:pPr>
                <a:defRPr/>
              </a:pPr>
              <a:t>19/10/2022</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727C4ADC-2AC9-4346-96CE-31ADD47A069D}" type="slidenum">
              <a:rPr lang="pt-BR" altLang="pt-BR"/>
              <a:pPr>
                <a:defRPr/>
              </a:pPr>
              <a:t>‹nº›</a:t>
            </a:fld>
            <a:endParaRPr lang="pt-BR" altLang="pt-BR"/>
          </a:p>
        </p:txBody>
      </p:sp>
    </p:spTree>
    <p:extLst>
      <p:ext uri="{BB962C8B-B14F-4D97-AF65-F5344CB8AC3E}">
        <p14:creationId xmlns:p14="http://schemas.microsoft.com/office/powerpoint/2010/main" val="3073416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pPr>
              <a:defRPr/>
            </a:pPr>
            <a:fld id="{314AE6D7-1E58-4C13-9D24-896490D0969F}" type="datetimeFigureOut">
              <a:rPr lang="pt-BR"/>
              <a:pPr>
                <a:defRPr/>
              </a:pPr>
              <a:t>19/10/2022</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CD4CB2CB-20E4-47EE-8723-7E86F727420C}" type="slidenum">
              <a:rPr lang="pt-BR" altLang="pt-BR"/>
              <a:pPr>
                <a:defRPr/>
              </a:pPr>
              <a:t>‹nº›</a:t>
            </a:fld>
            <a:endParaRPr lang="pt-BR" altLang="pt-BR"/>
          </a:p>
        </p:txBody>
      </p:sp>
    </p:spTree>
    <p:extLst>
      <p:ext uri="{BB962C8B-B14F-4D97-AF65-F5344CB8AC3E}">
        <p14:creationId xmlns:p14="http://schemas.microsoft.com/office/powerpoint/2010/main" val="144383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pPr>
              <a:defRPr/>
            </a:pPr>
            <a:fld id="{815835CA-1364-433E-9711-FF28E2E4D312}" type="datetimeFigureOut">
              <a:rPr lang="pt-BR"/>
              <a:pPr>
                <a:defRPr/>
              </a:pPr>
              <a:t>19/10/2022</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2A5ED3DB-D7D2-4A81-B58D-432155601D8B}" type="slidenum">
              <a:rPr lang="pt-BR" altLang="pt-BR"/>
              <a:pPr>
                <a:defRPr/>
              </a:pPr>
              <a:t>‹nº›</a:t>
            </a:fld>
            <a:endParaRPr lang="pt-BR" altLang="pt-BR"/>
          </a:p>
        </p:txBody>
      </p:sp>
    </p:spTree>
    <p:extLst>
      <p:ext uri="{BB962C8B-B14F-4D97-AF65-F5344CB8AC3E}">
        <p14:creationId xmlns:p14="http://schemas.microsoft.com/office/powerpoint/2010/main" val="2920383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lvl1pPr>
              <a:defRPr/>
            </a:lvl1pPr>
          </a:lstStyle>
          <a:p>
            <a:pPr>
              <a:defRPr/>
            </a:pPr>
            <a:fld id="{B9551C07-D719-4328-8AA7-290D186D8D0A}" type="datetimeFigureOut">
              <a:rPr lang="pt-BR"/>
              <a:pPr>
                <a:defRPr/>
              </a:pPr>
              <a:t>19/10/2022</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83F532E0-9527-4C9E-A8B1-F8F5F73D08BC}" type="slidenum">
              <a:rPr lang="pt-BR" altLang="pt-BR"/>
              <a:pPr>
                <a:defRPr/>
              </a:pPr>
              <a:t>‹nº›</a:t>
            </a:fld>
            <a:endParaRPr lang="pt-BR" altLang="pt-BR"/>
          </a:p>
        </p:txBody>
      </p:sp>
    </p:spTree>
    <p:extLst>
      <p:ext uri="{BB962C8B-B14F-4D97-AF65-F5344CB8AC3E}">
        <p14:creationId xmlns:p14="http://schemas.microsoft.com/office/powerpoint/2010/main" val="2896787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3"/>
          <p:cNvSpPr>
            <a:spLocks noGrp="1"/>
          </p:cNvSpPr>
          <p:nvPr>
            <p:ph type="dt" sz="half" idx="10"/>
          </p:nvPr>
        </p:nvSpPr>
        <p:spPr/>
        <p:txBody>
          <a:bodyPr/>
          <a:lstStyle>
            <a:lvl1pPr>
              <a:defRPr/>
            </a:lvl1pPr>
          </a:lstStyle>
          <a:p>
            <a:pPr>
              <a:defRPr/>
            </a:pPr>
            <a:fld id="{9B907530-1892-420B-A753-5F9B0DE65C1B}" type="datetimeFigureOut">
              <a:rPr lang="pt-BR"/>
              <a:pPr>
                <a:defRPr/>
              </a:pPr>
              <a:t>19/10/2022</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pPr>
              <a:defRPr/>
            </a:pPr>
            <a:fld id="{DD042047-0A0D-4AB8-B70F-3BB0825EC6DA}" type="slidenum">
              <a:rPr lang="pt-BR" altLang="pt-BR"/>
              <a:pPr>
                <a:defRPr/>
              </a:pPr>
              <a:t>‹nº›</a:t>
            </a:fld>
            <a:endParaRPr lang="pt-BR" altLang="pt-BR"/>
          </a:p>
        </p:txBody>
      </p:sp>
    </p:spTree>
    <p:extLst>
      <p:ext uri="{BB962C8B-B14F-4D97-AF65-F5344CB8AC3E}">
        <p14:creationId xmlns:p14="http://schemas.microsoft.com/office/powerpoint/2010/main" val="128021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3"/>
          <p:cNvSpPr>
            <a:spLocks noGrp="1"/>
          </p:cNvSpPr>
          <p:nvPr>
            <p:ph type="dt" sz="half" idx="10"/>
          </p:nvPr>
        </p:nvSpPr>
        <p:spPr/>
        <p:txBody>
          <a:bodyPr/>
          <a:lstStyle>
            <a:lvl1pPr>
              <a:defRPr/>
            </a:lvl1pPr>
          </a:lstStyle>
          <a:p>
            <a:pPr>
              <a:defRPr/>
            </a:pPr>
            <a:fld id="{56C7F6A5-5879-4454-967C-B3414CECFC43}" type="datetimeFigureOut">
              <a:rPr lang="pt-BR"/>
              <a:pPr>
                <a:defRPr/>
              </a:pPr>
              <a:t>19/10/2022</a:t>
            </a:fld>
            <a:endParaRPr lang="pt-BR"/>
          </a:p>
        </p:txBody>
      </p:sp>
      <p:sp>
        <p:nvSpPr>
          <p:cNvPr id="8" name="Espaço Reservado para Rodapé 4"/>
          <p:cNvSpPr>
            <a:spLocks noGrp="1"/>
          </p:cNvSpPr>
          <p:nvPr>
            <p:ph type="ftr" sz="quarter" idx="11"/>
          </p:nvPr>
        </p:nvSpPr>
        <p:spPr/>
        <p:txBody>
          <a:bodyPr/>
          <a:lstStyle>
            <a:lvl1pPr>
              <a:defRPr/>
            </a:lvl1pPr>
          </a:lstStyle>
          <a:p>
            <a:pPr>
              <a:defRPr/>
            </a:pPr>
            <a:endParaRPr lang="pt-BR"/>
          </a:p>
        </p:txBody>
      </p:sp>
      <p:sp>
        <p:nvSpPr>
          <p:cNvPr id="9" name="Espaço Reservado para Número de Slide 5"/>
          <p:cNvSpPr>
            <a:spLocks noGrp="1"/>
          </p:cNvSpPr>
          <p:nvPr>
            <p:ph type="sldNum" sz="quarter" idx="12"/>
          </p:nvPr>
        </p:nvSpPr>
        <p:spPr/>
        <p:txBody>
          <a:bodyPr/>
          <a:lstStyle>
            <a:lvl1pPr>
              <a:defRPr/>
            </a:lvl1pPr>
          </a:lstStyle>
          <a:p>
            <a:pPr>
              <a:defRPr/>
            </a:pPr>
            <a:fld id="{B8B8294D-5DF8-4253-A847-088857EDB189}" type="slidenum">
              <a:rPr lang="pt-BR" altLang="pt-BR"/>
              <a:pPr>
                <a:defRPr/>
              </a:pPr>
              <a:t>‹nº›</a:t>
            </a:fld>
            <a:endParaRPr lang="pt-BR" altLang="pt-BR"/>
          </a:p>
        </p:txBody>
      </p:sp>
    </p:spTree>
    <p:extLst>
      <p:ext uri="{BB962C8B-B14F-4D97-AF65-F5344CB8AC3E}">
        <p14:creationId xmlns:p14="http://schemas.microsoft.com/office/powerpoint/2010/main" val="1914783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3"/>
          <p:cNvSpPr>
            <a:spLocks noGrp="1"/>
          </p:cNvSpPr>
          <p:nvPr>
            <p:ph type="dt" sz="half" idx="10"/>
          </p:nvPr>
        </p:nvSpPr>
        <p:spPr/>
        <p:txBody>
          <a:bodyPr/>
          <a:lstStyle>
            <a:lvl1pPr>
              <a:defRPr/>
            </a:lvl1pPr>
          </a:lstStyle>
          <a:p>
            <a:pPr>
              <a:defRPr/>
            </a:pPr>
            <a:fld id="{01E82DDE-CCEA-421E-B80C-9EA427D4C42A}" type="datetimeFigureOut">
              <a:rPr lang="pt-BR"/>
              <a:pPr>
                <a:defRPr/>
              </a:pPr>
              <a:t>19/10/2022</a:t>
            </a:fld>
            <a:endParaRPr lang="pt-BR"/>
          </a:p>
        </p:txBody>
      </p:sp>
      <p:sp>
        <p:nvSpPr>
          <p:cNvPr id="4" name="Espaço Reservado para Rodapé 4"/>
          <p:cNvSpPr>
            <a:spLocks noGrp="1"/>
          </p:cNvSpPr>
          <p:nvPr>
            <p:ph type="ftr" sz="quarter" idx="11"/>
          </p:nvPr>
        </p:nvSpPr>
        <p:spPr/>
        <p:txBody>
          <a:bodyPr/>
          <a:lstStyle>
            <a:lvl1pPr>
              <a:defRPr/>
            </a:lvl1pPr>
          </a:lstStyle>
          <a:p>
            <a:pPr>
              <a:defRPr/>
            </a:pPr>
            <a:endParaRPr lang="pt-BR"/>
          </a:p>
        </p:txBody>
      </p:sp>
      <p:sp>
        <p:nvSpPr>
          <p:cNvPr id="5" name="Espaço Reservado para Número de Slide 5"/>
          <p:cNvSpPr>
            <a:spLocks noGrp="1"/>
          </p:cNvSpPr>
          <p:nvPr>
            <p:ph type="sldNum" sz="quarter" idx="12"/>
          </p:nvPr>
        </p:nvSpPr>
        <p:spPr/>
        <p:txBody>
          <a:bodyPr/>
          <a:lstStyle>
            <a:lvl1pPr>
              <a:defRPr/>
            </a:lvl1pPr>
          </a:lstStyle>
          <a:p>
            <a:pPr>
              <a:defRPr/>
            </a:pPr>
            <a:fld id="{8F89833F-BAD2-4952-BE18-84CFD670251F}" type="slidenum">
              <a:rPr lang="pt-BR" altLang="pt-BR"/>
              <a:pPr>
                <a:defRPr/>
              </a:pPr>
              <a:t>‹nº›</a:t>
            </a:fld>
            <a:endParaRPr lang="pt-BR" altLang="pt-BR"/>
          </a:p>
        </p:txBody>
      </p:sp>
    </p:spTree>
    <p:extLst>
      <p:ext uri="{BB962C8B-B14F-4D97-AF65-F5344CB8AC3E}">
        <p14:creationId xmlns:p14="http://schemas.microsoft.com/office/powerpoint/2010/main" val="3229967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3"/>
          <p:cNvSpPr>
            <a:spLocks noGrp="1"/>
          </p:cNvSpPr>
          <p:nvPr>
            <p:ph type="dt" sz="half" idx="10"/>
          </p:nvPr>
        </p:nvSpPr>
        <p:spPr/>
        <p:txBody>
          <a:bodyPr/>
          <a:lstStyle>
            <a:lvl1pPr>
              <a:defRPr/>
            </a:lvl1pPr>
          </a:lstStyle>
          <a:p>
            <a:pPr>
              <a:defRPr/>
            </a:pPr>
            <a:fld id="{9ADBA5E4-F88D-4ED9-8639-D553D8F51960}" type="datetimeFigureOut">
              <a:rPr lang="pt-BR"/>
              <a:pPr>
                <a:defRPr/>
              </a:pPr>
              <a:t>19/10/2022</a:t>
            </a:fld>
            <a:endParaRPr lang="pt-BR"/>
          </a:p>
        </p:txBody>
      </p:sp>
      <p:sp>
        <p:nvSpPr>
          <p:cNvPr id="3" name="Espaço Reservado para Rodapé 4"/>
          <p:cNvSpPr>
            <a:spLocks noGrp="1"/>
          </p:cNvSpPr>
          <p:nvPr>
            <p:ph type="ftr" sz="quarter" idx="11"/>
          </p:nvPr>
        </p:nvSpPr>
        <p:spPr/>
        <p:txBody>
          <a:bodyPr/>
          <a:lstStyle>
            <a:lvl1pPr>
              <a:defRPr/>
            </a:lvl1pPr>
          </a:lstStyle>
          <a:p>
            <a:pPr>
              <a:defRPr/>
            </a:pPr>
            <a:endParaRPr lang="pt-BR"/>
          </a:p>
        </p:txBody>
      </p:sp>
      <p:sp>
        <p:nvSpPr>
          <p:cNvPr id="4" name="Espaço Reservado para Número de Slide 5"/>
          <p:cNvSpPr>
            <a:spLocks noGrp="1"/>
          </p:cNvSpPr>
          <p:nvPr>
            <p:ph type="sldNum" sz="quarter" idx="12"/>
          </p:nvPr>
        </p:nvSpPr>
        <p:spPr/>
        <p:txBody>
          <a:bodyPr/>
          <a:lstStyle>
            <a:lvl1pPr>
              <a:defRPr/>
            </a:lvl1pPr>
          </a:lstStyle>
          <a:p>
            <a:pPr>
              <a:defRPr/>
            </a:pPr>
            <a:fld id="{98C7C7E7-93B3-41FB-90C8-732662904110}" type="slidenum">
              <a:rPr lang="pt-BR" altLang="pt-BR"/>
              <a:pPr>
                <a:defRPr/>
              </a:pPr>
              <a:t>‹nº›</a:t>
            </a:fld>
            <a:endParaRPr lang="pt-BR" altLang="pt-BR"/>
          </a:p>
        </p:txBody>
      </p:sp>
    </p:spTree>
    <p:extLst>
      <p:ext uri="{BB962C8B-B14F-4D97-AF65-F5344CB8AC3E}">
        <p14:creationId xmlns:p14="http://schemas.microsoft.com/office/powerpoint/2010/main" val="4100342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3"/>
          <p:cNvSpPr>
            <a:spLocks noGrp="1"/>
          </p:cNvSpPr>
          <p:nvPr>
            <p:ph type="dt" sz="half" idx="10"/>
          </p:nvPr>
        </p:nvSpPr>
        <p:spPr/>
        <p:txBody>
          <a:bodyPr/>
          <a:lstStyle>
            <a:lvl1pPr>
              <a:defRPr/>
            </a:lvl1pPr>
          </a:lstStyle>
          <a:p>
            <a:pPr>
              <a:defRPr/>
            </a:pPr>
            <a:fld id="{FB4D9C20-7AAF-48A1-9A4D-7F90CF75D35A}" type="datetimeFigureOut">
              <a:rPr lang="pt-BR"/>
              <a:pPr>
                <a:defRPr/>
              </a:pPr>
              <a:t>19/10/2022</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pPr>
              <a:defRPr/>
            </a:pPr>
            <a:fld id="{B7F0E36B-D30E-48CB-894B-42DF6FEE7397}" type="slidenum">
              <a:rPr lang="pt-BR" altLang="pt-BR"/>
              <a:pPr>
                <a:defRPr/>
              </a:pPr>
              <a:t>‹nº›</a:t>
            </a:fld>
            <a:endParaRPr lang="pt-BR" altLang="pt-BR"/>
          </a:p>
        </p:txBody>
      </p:sp>
    </p:spTree>
    <p:extLst>
      <p:ext uri="{BB962C8B-B14F-4D97-AF65-F5344CB8AC3E}">
        <p14:creationId xmlns:p14="http://schemas.microsoft.com/office/powerpoint/2010/main" val="366236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título mestre</a:t>
            </a:r>
          </a:p>
        </p:txBody>
      </p:sp>
      <p:sp>
        <p:nvSpPr>
          <p:cNvPr id="3" name="Espaço Reservado para Imagem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3"/>
          <p:cNvSpPr>
            <a:spLocks noGrp="1"/>
          </p:cNvSpPr>
          <p:nvPr>
            <p:ph type="dt" sz="half" idx="10"/>
          </p:nvPr>
        </p:nvSpPr>
        <p:spPr/>
        <p:txBody>
          <a:bodyPr/>
          <a:lstStyle>
            <a:lvl1pPr>
              <a:defRPr/>
            </a:lvl1pPr>
          </a:lstStyle>
          <a:p>
            <a:pPr>
              <a:defRPr/>
            </a:pPr>
            <a:fld id="{E3E6F761-C216-4670-B817-1C4C453B1B94}" type="datetimeFigureOut">
              <a:rPr lang="pt-BR"/>
              <a:pPr>
                <a:defRPr/>
              </a:pPr>
              <a:t>19/10/2022</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pPr>
              <a:defRPr/>
            </a:pPr>
            <a:fld id="{2F6CE27F-3F32-42A4-8E94-B7D396E42FB8}" type="slidenum">
              <a:rPr lang="pt-BR" altLang="pt-BR"/>
              <a:pPr>
                <a:defRPr/>
              </a:pPr>
              <a:t>‹nº›</a:t>
            </a:fld>
            <a:endParaRPr lang="pt-BR" altLang="pt-BR"/>
          </a:p>
        </p:txBody>
      </p:sp>
    </p:spTree>
    <p:extLst>
      <p:ext uri="{BB962C8B-B14F-4D97-AF65-F5344CB8AC3E}">
        <p14:creationId xmlns:p14="http://schemas.microsoft.com/office/powerpoint/2010/main" val="926076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Espaço Reservado para Título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BR" altLang="pt-BR"/>
              <a:t>Clique para editar o título mestre</a:t>
            </a:r>
          </a:p>
        </p:txBody>
      </p:sp>
      <p:sp>
        <p:nvSpPr>
          <p:cNvPr id="1027" name="Espaço Reservado para Texto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altLang="pt-BR"/>
              <a:t>Clique para editar o texto mestre</a:t>
            </a:r>
          </a:p>
          <a:p>
            <a:pPr lvl="1"/>
            <a:r>
              <a:rPr lang="pt-BR" altLang="pt-BR"/>
              <a:t>Segundo nível</a:t>
            </a:r>
          </a:p>
          <a:p>
            <a:pPr lvl="2"/>
            <a:r>
              <a:rPr lang="pt-BR" altLang="pt-BR"/>
              <a:t>Terceiro nível</a:t>
            </a:r>
          </a:p>
          <a:p>
            <a:pPr lvl="3"/>
            <a:r>
              <a:rPr lang="pt-BR" altLang="pt-BR"/>
              <a:t>Quarto nível</a:t>
            </a:r>
          </a:p>
          <a:p>
            <a:pPr lvl="4"/>
            <a:r>
              <a:rPr lang="pt-BR" altLang="pt-BR"/>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A016E5EF-E07D-4D7D-B973-C790244FB1F4}" type="datetimeFigureOut">
              <a:rPr lang="pt-BR"/>
              <a:pPr>
                <a:defRPr/>
              </a:pPr>
              <a:t>19/10/2022</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72C63DA5-A165-4032-891B-FD44189F43BB}" type="slidenum">
              <a:rPr lang="pt-BR" altLang="pt-BR"/>
              <a:pPr>
                <a:defRPr/>
              </a:pPr>
              <a:t>‹nº›</a:t>
            </a:fld>
            <a:endParaRPr lang="pt-BR" altLang="pt-BR"/>
          </a:p>
        </p:txBody>
      </p:sp>
    </p:spTree>
    <p:extLst>
      <p:ext uri="{BB962C8B-B14F-4D97-AF65-F5344CB8AC3E}">
        <p14:creationId xmlns:p14="http://schemas.microsoft.com/office/powerpoint/2010/main" val="7276414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descr="Uma imagem contendo ao ar livre, pessoa, raquete, bola&#10;&#10;Descrição gerada automaticamente">
            <a:extLst>
              <a:ext uri="{FF2B5EF4-FFF2-40B4-BE49-F238E27FC236}">
                <a16:creationId xmlns:a16="http://schemas.microsoft.com/office/drawing/2014/main" id="{BF08DEA7-5B66-CF44-903B-1C2989EAB53E}"/>
              </a:ext>
            </a:extLst>
          </p:cNvPr>
          <p:cNvPicPr>
            <a:picLocks noChangeAspect="1"/>
          </p:cNvPicPr>
          <p:nvPr/>
        </p:nvPicPr>
        <p:blipFill>
          <a:blip r:embed="rId3"/>
          <a:stretch>
            <a:fillRect/>
          </a:stretch>
        </p:blipFill>
        <p:spPr>
          <a:xfrm>
            <a:off x="0" y="0"/>
            <a:ext cx="9144000" cy="6858000"/>
          </a:xfrm>
          <a:prstGeom prst="rect">
            <a:avLst/>
          </a:prstGeom>
        </p:spPr>
      </p:pic>
      <p:sp>
        <p:nvSpPr>
          <p:cNvPr id="2" name="Título 1">
            <a:extLst>
              <a:ext uri="{FF2B5EF4-FFF2-40B4-BE49-F238E27FC236}">
                <a16:creationId xmlns:a16="http://schemas.microsoft.com/office/drawing/2014/main" id="{0DFBF7E0-80B7-554A-B9CB-C075A8F357C4}"/>
              </a:ext>
            </a:extLst>
          </p:cNvPr>
          <p:cNvSpPr>
            <a:spLocks noGrp="1"/>
          </p:cNvSpPr>
          <p:nvPr>
            <p:ph type="ctrTitle"/>
          </p:nvPr>
        </p:nvSpPr>
        <p:spPr>
          <a:xfrm>
            <a:off x="475735" y="1663738"/>
            <a:ext cx="7772400" cy="1223963"/>
          </a:xfrm>
        </p:spPr>
        <p:txBody>
          <a:bodyPr>
            <a:normAutofit/>
          </a:bodyPr>
          <a:lstStyle/>
          <a:p>
            <a:r>
              <a:rPr lang="pt-BR" sz="3600" dirty="0">
                <a:solidFill>
                  <a:schemeClr val="bg1"/>
                </a:solidFill>
              </a:rPr>
              <a:t>Programador de Sistemas</a:t>
            </a:r>
            <a:endParaRPr lang="pt-BR" sz="7200" b="1" dirty="0">
              <a:solidFill>
                <a:schemeClr val="bg1"/>
              </a:solidFill>
              <a:latin typeface="+mn-lt"/>
              <a:ea typeface="Calibri"/>
              <a:cs typeface="Calibri" panose="020F0502020204030204" pitchFamily="34" charset="0"/>
            </a:endParaRPr>
          </a:p>
        </p:txBody>
      </p:sp>
      <p:sp>
        <p:nvSpPr>
          <p:cNvPr id="3" name="Subtítulo 2">
            <a:extLst>
              <a:ext uri="{FF2B5EF4-FFF2-40B4-BE49-F238E27FC236}">
                <a16:creationId xmlns:a16="http://schemas.microsoft.com/office/drawing/2014/main" id="{97DB2D7A-5A1B-AA48-B60E-D084E6E3E84E}"/>
              </a:ext>
            </a:extLst>
          </p:cNvPr>
          <p:cNvSpPr>
            <a:spLocks noGrp="1"/>
          </p:cNvSpPr>
          <p:nvPr>
            <p:ph type="subTitle" idx="1"/>
          </p:nvPr>
        </p:nvSpPr>
        <p:spPr>
          <a:xfrm>
            <a:off x="2987824" y="6021288"/>
            <a:ext cx="6858000" cy="1108507"/>
          </a:xfrm>
        </p:spPr>
        <p:txBody>
          <a:bodyPr>
            <a:normAutofit/>
          </a:bodyPr>
          <a:lstStyle/>
          <a:p>
            <a:r>
              <a:rPr lang="pt-BR" sz="2800" dirty="0">
                <a:solidFill>
                  <a:schemeClr val="bg1"/>
                </a:solidFill>
                <a:latin typeface="+mj-lt"/>
              </a:rPr>
              <a:t>Prof. Roberto Fermino Medeiros</a:t>
            </a:r>
            <a:endParaRPr lang="pt-BR" sz="2800" dirty="0">
              <a:solidFill>
                <a:schemeClr val="bg1"/>
              </a:solidFill>
              <a:latin typeface="+mj-lt"/>
              <a:ea typeface="Calibri"/>
              <a:cs typeface="Calibri"/>
            </a:endParaRPr>
          </a:p>
        </p:txBody>
      </p:sp>
      <p:sp>
        <p:nvSpPr>
          <p:cNvPr id="6" name="Subtítulo 2">
            <a:extLst>
              <a:ext uri="{FF2B5EF4-FFF2-40B4-BE49-F238E27FC236}">
                <a16:creationId xmlns:a16="http://schemas.microsoft.com/office/drawing/2014/main" id="{97DB2D7A-5A1B-AA48-B60E-D084E6E3E84E}"/>
              </a:ext>
            </a:extLst>
          </p:cNvPr>
          <p:cNvSpPr txBox="1">
            <a:spLocks/>
          </p:cNvSpPr>
          <p:nvPr/>
        </p:nvSpPr>
        <p:spPr bwMode="auto">
          <a:xfrm>
            <a:off x="1295400" y="3698749"/>
            <a:ext cx="6858000" cy="1108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Font typeface="Arial" panose="020B0604020202020204" pitchFamily="34"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panose="020B0604020202020204" pitchFamily="34"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panose="020B0604020202020204" pitchFamily="34"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panose="020B0604020202020204" pitchFamily="34"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pt-BR" sz="2800" dirty="0">
                <a:solidFill>
                  <a:schemeClr val="bg1"/>
                </a:solidFill>
                <a:latin typeface="+mj-lt"/>
              </a:rPr>
              <a:t>Ciclo de vida de software</a:t>
            </a:r>
          </a:p>
        </p:txBody>
      </p:sp>
    </p:spTree>
    <p:extLst>
      <p:ext uri="{BB962C8B-B14F-4D97-AF65-F5344CB8AC3E}">
        <p14:creationId xmlns:p14="http://schemas.microsoft.com/office/powerpoint/2010/main" val="3350074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3D91AC-6490-0318-2424-417BD1762557}"/>
              </a:ext>
            </a:extLst>
          </p:cNvPr>
          <p:cNvSpPr>
            <a:spLocks noGrp="1"/>
          </p:cNvSpPr>
          <p:nvPr>
            <p:ph type="title"/>
          </p:nvPr>
        </p:nvSpPr>
        <p:spPr/>
        <p:txBody>
          <a:bodyPr/>
          <a:lstStyle/>
          <a:p>
            <a:r>
              <a:rPr lang="pt-BR" dirty="0"/>
              <a:t>Modelo Evolutivo</a:t>
            </a:r>
          </a:p>
        </p:txBody>
      </p:sp>
      <p:sp>
        <p:nvSpPr>
          <p:cNvPr id="3" name="Espaço Reservado para Conteúdo 2">
            <a:extLst>
              <a:ext uri="{FF2B5EF4-FFF2-40B4-BE49-F238E27FC236}">
                <a16:creationId xmlns:a16="http://schemas.microsoft.com/office/drawing/2014/main" id="{F1ED55CA-A00E-F3A0-E70E-730BEA886F99}"/>
              </a:ext>
            </a:extLst>
          </p:cNvPr>
          <p:cNvSpPr>
            <a:spLocks noGrp="1"/>
          </p:cNvSpPr>
          <p:nvPr>
            <p:ph idx="1"/>
          </p:nvPr>
        </p:nvSpPr>
        <p:spPr/>
        <p:txBody>
          <a:bodyPr/>
          <a:lstStyle/>
          <a:p>
            <a:r>
              <a:rPr lang="pt-BR" dirty="0"/>
              <a:t>Neste modelo, os requisitos são adquiridos em paralelo à evolução do sistema. O modelo evolutivo parte do princípio que o cliente não expõe todos os requisitos, ou os requisitos não são tão bem conhecidos, ou os requisitos ainda estão sofrendo mudanças. Desta forma, a análise é feita em cima dos requisitos conseguidos até então, e a primeira versão é entregue ao cliente.</a:t>
            </a:r>
          </a:p>
        </p:txBody>
      </p:sp>
    </p:spTree>
    <p:extLst>
      <p:ext uri="{BB962C8B-B14F-4D97-AF65-F5344CB8AC3E}">
        <p14:creationId xmlns:p14="http://schemas.microsoft.com/office/powerpoint/2010/main" val="3143327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BAD4CB-C04D-AB6B-854F-456ABC649650}"/>
              </a:ext>
            </a:extLst>
          </p:cNvPr>
          <p:cNvSpPr>
            <a:spLocks noGrp="1"/>
          </p:cNvSpPr>
          <p:nvPr>
            <p:ph type="title"/>
          </p:nvPr>
        </p:nvSpPr>
        <p:spPr/>
        <p:txBody>
          <a:bodyPr/>
          <a:lstStyle/>
          <a:p>
            <a:r>
              <a:rPr lang="pt-BR" dirty="0"/>
              <a:t>Modelo Evolutivo</a:t>
            </a:r>
          </a:p>
        </p:txBody>
      </p:sp>
      <p:pic>
        <p:nvPicPr>
          <p:cNvPr id="5" name="Espaço Reservado para Conteúdo 4">
            <a:extLst>
              <a:ext uri="{FF2B5EF4-FFF2-40B4-BE49-F238E27FC236}">
                <a16:creationId xmlns:a16="http://schemas.microsoft.com/office/drawing/2014/main" id="{034B82E3-BEEE-7291-5AA1-653DC48A8D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4175" y="2353469"/>
            <a:ext cx="3295650" cy="3019425"/>
          </a:xfrm>
        </p:spPr>
      </p:pic>
    </p:spTree>
    <p:extLst>
      <p:ext uri="{BB962C8B-B14F-4D97-AF65-F5344CB8AC3E}">
        <p14:creationId xmlns:p14="http://schemas.microsoft.com/office/powerpoint/2010/main" val="2989060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9FA84B-6F0D-2EF0-713F-2583C5822776}"/>
              </a:ext>
            </a:extLst>
          </p:cNvPr>
          <p:cNvSpPr>
            <a:spLocks noGrp="1"/>
          </p:cNvSpPr>
          <p:nvPr>
            <p:ph type="title"/>
          </p:nvPr>
        </p:nvSpPr>
        <p:spPr/>
        <p:txBody>
          <a:bodyPr/>
          <a:lstStyle/>
          <a:p>
            <a:r>
              <a:rPr lang="pt-BR" dirty="0"/>
              <a:t>RAD – “</a:t>
            </a:r>
            <a:r>
              <a:rPr lang="pt-BR" dirty="0" err="1"/>
              <a:t>Rapid</a:t>
            </a:r>
            <a:r>
              <a:rPr lang="pt-BR" dirty="0"/>
              <a:t> </a:t>
            </a:r>
            <a:r>
              <a:rPr lang="pt-BR" dirty="0" err="1"/>
              <a:t>Application</a:t>
            </a:r>
            <a:r>
              <a:rPr lang="pt-BR" dirty="0"/>
              <a:t> </a:t>
            </a:r>
            <a:r>
              <a:rPr lang="pt-BR" dirty="0" err="1"/>
              <a:t>Development</a:t>
            </a:r>
            <a:r>
              <a:rPr lang="pt-BR" dirty="0"/>
              <a:t>”</a:t>
            </a:r>
          </a:p>
        </p:txBody>
      </p:sp>
      <p:sp>
        <p:nvSpPr>
          <p:cNvPr id="3" name="Espaço Reservado para Conteúdo 2">
            <a:extLst>
              <a:ext uri="{FF2B5EF4-FFF2-40B4-BE49-F238E27FC236}">
                <a16:creationId xmlns:a16="http://schemas.microsoft.com/office/drawing/2014/main" id="{23ED4E90-662A-E798-83F0-C57D8CE0F235}"/>
              </a:ext>
            </a:extLst>
          </p:cNvPr>
          <p:cNvSpPr>
            <a:spLocks noGrp="1"/>
          </p:cNvSpPr>
          <p:nvPr>
            <p:ph idx="1"/>
          </p:nvPr>
        </p:nvSpPr>
        <p:spPr/>
        <p:txBody>
          <a:bodyPr/>
          <a:lstStyle/>
          <a:p>
            <a:r>
              <a:rPr lang="pt-BR" dirty="0"/>
              <a:t>Destaca-se pelo desenvolvimento rápido da aplicação. O ciclo de vida é extremamente comprimido, de forma a encontrarem-se exemplos, na literatura, de duração de 60 e 90 dias. É ideal para clientes buscando lançar soluções pioneiras no mercado.</a:t>
            </a:r>
          </a:p>
        </p:txBody>
      </p:sp>
    </p:spTree>
    <p:extLst>
      <p:ext uri="{BB962C8B-B14F-4D97-AF65-F5344CB8AC3E}">
        <p14:creationId xmlns:p14="http://schemas.microsoft.com/office/powerpoint/2010/main" val="1666830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74D1E4-1680-812C-8A83-26B6721AF576}"/>
              </a:ext>
            </a:extLst>
          </p:cNvPr>
          <p:cNvSpPr>
            <a:spLocks noGrp="1"/>
          </p:cNvSpPr>
          <p:nvPr>
            <p:ph type="title"/>
          </p:nvPr>
        </p:nvSpPr>
        <p:spPr/>
        <p:txBody>
          <a:bodyPr/>
          <a:lstStyle/>
          <a:p>
            <a:r>
              <a:rPr lang="pt-BR" dirty="0"/>
              <a:t>RAD – “</a:t>
            </a:r>
            <a:r>
              <a:rPr lang="pt-BR" dirty="0" err="1"/>
              <a:t>Rapid</a:t>
            </a:r>
            <a:r>
              <a:rPr lang="pt-BR" dirty="0"/>
              <a:t> </a:t>
            </a:r>
            <a:r>
              <a:rPr lang="pt-BR" dirty="0" err="1"/>
              <a:t>Application</a:t>
            </a:r>
            <a:r>
              <a:rPr lang="pt-BR" dirty="0"/>
              <a:t> </a:t>
            </a:r>
            <a:r>
              <a:rPr lang="pt-BR" dirty="0" err="1"/>
              <a:t>Development</a:t>
            </a:r>
            <a:r>
              <a:rPr lang="pt-BR" dirty="0"/>
              <a:t>”</a:t>
            </a:r>
          </a:p>
        </p:txBody>
      </p:sp>
      <p:pic>
        <p:nvPicPr>
          <p:cNvPr id="5" name="Espaço Reservado para Conteúdo 4">
            <a:extLst>
              <a:ext uri="{FF2B5EF4-FFF2-40B4-BE49-F238E27FC236}">
                <a16:creationId xmlns:a16="http://schemas.microsoft.com/office/drawing/2014/main" id="{BD4A7450-5087-00B7-95DB-2D54C09C22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4500" y="2262981"/>
            <a:ext cx="5715000" cy="3200400"/>
          </a:xfrm>
        </p:spPr>
      </p:pic>
    </p:spTree>
    <p:extLst>
      <p:ext uri="{BB962C8B-B14F-4D97-AF65-F5344CB8AC3E}">
        <p14:creationId xmlns:p14="http://schemas.microsoft.com/office/powerpoint/2010/main" val="1361718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41E75B-1BF6-DB40-2C88-AFEE68C85699}"/>
              </a:ext>
            </a:extLst>
          </p:cNvPr>
          <p:cNvSpPr>
            <a:spLocks noGrp="1"/>
          </p:cNvSpPr>
          <p:nvPr>
            <p:ph type="title"/>
          </p:nvPr>
        </p:nvSpPr>
        <p:spPr/>
        <p:txBody>
          <a:bodyPr/>
          <a:lstStyle/>
          <a:p>
            <a:r>
              <a:rPr lang="pt-BR" dirty="0"/>
              <a:t>Prototipagem</a:t>
            </a:r>
          </a:p>
        </p:txBody>
      </p:sp>
      <p:sp>
        <p:nvSpPr>
          <p:cNvPr id="3" name="Espaço Reservado para Conteúdo 2">
            <a:extLst>
              <a:ext uri="{FF2B5EF4-FFF2-40B4-BE49-F238E27FC236}">
                <a16:creationId xmlns:a16="http://schemas.microsoft.com/office/drawing/2014/main" id="{DF3080B5-FE9C-382B-EFF8-6F37C5697CF1}"/>
              </a:ext>
            </a:extLst>
          </p:cNvPr>
          <p:cNvSpPr>
            <a:spLocks noGrp="1"/>
          </p:cNvSpPr>
          <p:nvPr>
            <p:ph idx="1"/>
          </p:nvPr>
        </p:nvSpPr>
        <p:spPr/>
        <p:txBody>
          <a:bodyPr/>
          <a:lstStyle/>
          <a:p>
            <a:r>
              <a:rPr lang="pt-BR" b="0" i="0" dirty="0">
                <a:solidFill>
                  <a:srgbClr val="253A44"/>
                </a:solidFill>
                <a:effectLst/>
                <a:latin typeface="Source Serif Pro" panose="02040603050405020204" pitchFamily="18" charset="0"/>
              </a:rPr>
              <a:t>Prototipagem é a construção de um exemplar do que foi entendido dos requisitos capturados do cliente. Pode ser considerado um ciclo de vida ou pode ser usado como ferramenta em outros ciclos de vida.</a:t>
            </a:r>
            <a:endParaRPr lang="pt-BR" dirty="0"/>
          </a:p>
        </p:txBody>
      </p:sp>
    </p:spTree>
    <p:extLst>
      <p:ext uri="{BB962C8B-B14F-4D97-AF65-F5344CB8AC3E}">
        <p14:creationId xmlns:p14="http://schemas.microsoft.com/office/powerpoint/2010/main" val="1129680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899958-10DC-25C3-1D87-BAD1989F5C3A}"/>
              </a:ext>
            </a:extLst>
          </p:cNvPr>
          <p:cNvSpPr>
            <a:spLocks noGrp="1"/>
          </p:cNvSpPr>
          <p:nvPr>
            <p:ph type="title"/>
          </p:nvPr>
        </p:nvSpPr>
        <p:spPr/>
        <p:txBody>
          <a:bodyPr/>
          <a:lstStyle/>
          <a:p>
            <a:r>
              <a:rPr lang="pt-BR" dirty="0"/>
              <a:t>Referencia</a:t>
            </a:r>
          </a:p>
        </p:txBody>
      </p:sp>
      <p:sp>
        <p:nvSpPr>
          <p:cNvPr id="6" name="Espaço Reservado para Conteúdo 5">
            <a:extLst>
              <a:ext uri="{FF2B5EF4-FFF2-40B4-BE49-F238E27FC236}">
                <a16:creationId xmlns:a16="http://schemas.microsoft.com/office/drawing/2014/main" id="{7024D2FC-1AA7-43F0-E33E-51A475B83167}"/>
              </a:ext>
            </a:extLst>
          </p:cNvPr>
          <p:cNvSpPr>
            <a:spLocks noGrp="1"/>
          </p:cNvSpPr>
          <p:nvPr>
            <p:ph idx="1"/>
          </p:nvPr>
        </p:nvSpPr>
        <p:spPr/>
        <p:txBody>
          <a:bodyPr/>
          <a:lstStyle/>
          <a:p>
            <a:r>
              <a:rPr lang="pt-BR" dirty="0"/>
              <a:t>https://www.devmedia.com.br/ciclos-de-vida-do-software/21099</a:t>
            </a:r>
          </a:p>
        </p:txBody>
      </p:sp>
    </p:spTree>
    <p:extLst>
      <p:ext uri="{BB962C8B-B14F-4D97-AF65-F5344CB8AC3E}">
        <p14:creationId xmlns:p14="http://schemas.microsoft.com/office/powerpoint/2010/main" val="2306222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464E37-7761-907A-B548-371EF289318C}"/>
              </a:ext>
            </a:extLst>
          </p:cNvPr>
          <p:cNvSpPr>
            <a:spLocks noGrp="1"/>
          </p:cNvSpPr>
          <p:nvPr>
            <p:ph type="title"/>
          </p:nvPr>
        </p:nvSpPr>
        <p:spPr/>
        <p:txBody>
          <a:bodyPr/>
          <a:lstStyle/>
          <a:p>
            <a:r>
              <a:rPr lang="pt-BR" dirty="0"/>
              <a:t>O que é o ciclo de vida?</a:t>
            </a:r>
          </a:p>
        </p:txBody>
      </p:sp>
      <p:sp>
        <p:nvSpPr>
          <p:cNvPr id="3" name="Espaço Reservado para Conteúdo 2">
            <a:extLst>
              <a:ext uri="{FF2B5EF4-FFF2-40B4-BE49-F238E27FC236}">
                <a16:creationId xmlns:a16="http://schemas.microsoft.com/office/drawing/2014/main" id="{7C9D6AC9-9B84-115E-06DF-43DD24070372}"/>
              </a:ext>
            </a:extLst>
          </p:cNvPr>
          <p:cNvSpPr>
            <a:spLocks noGrp="1"/>
          </p:cNvSpPr>
          <p:nvPr>
            <p:ph idx="1"/>
          </p:nvPr>
        </p:nvSpPr>
        <p:spPr/>
        <p:txBody>
          <a:bodyPr/>
          <a:lstStyle/>
          <a:p>
            <a:r>
              <a:rPr lang="pt-BR" dirty="0"/>
              <a:t>O ciclo de vida é a estrutura contendo processos, atividades e tarefas envolvidas no desenvolvimento, operação e manutenção de um produto de software, abrangendo a vida do sistema, desde a definição de seus requisitos até o término de seu uso.</a:t>
            </a:r>
          </a:p>
        </p:txBody>
      </p:sp>
    </p:spTree>
    <p:extLst>
      <p:ext uri="{BB962C8B-B14F-4D97-AF65-F5344CB8AC3E}">
        <p14:creationId xmlns:p14="http://schemas.microsoft.com/office/powerpoint/2010/main" val="227564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0B5FE7-2258-963B-2E60-38B2A7FB4A2F}"/>
              </a:ext>
            </a:extLst>
          </p:cNvPr>
          <p:cNvSpPr>
            <a:spLocks noGrp="1"/>
          </p:cNvSpPr>
          <p:nvPr>
            <p:ph type="title"/>
          </p:nvPr>
        </p:nvSpPr>
        <p:spPr/>
        <p:txBody>
          <a:bodyPr/>
          <a:lstStyle/>
          <a:p>
            <a:r>
              <a:rPr lang="pt-BR" dirty="0"/>
              <a:t>Modelos</a:t>
            </a:r>
          </a:p>
        </p:txBody>
      </p:sp>
      <p:sp>
        <p:nvSpPr>
          <p:cNvPr id="3" name="Espaço Reservado para Conteúdo 2">
            <a:extLst>
              <a:ext uri="{FF2B5EF4-FFF2-40B4-BE49-F238E27FC236}">
                <a16:creationId xmlns:a16="http://schemas.microsoft.com/office/drawing/2014/main" id="{238E5B2F-D2DA-642A-F429-E44244275336}"/>
              </a:ext>
            </a:extLst>
          </p:cNvPr>
          <p:cNvSpPr>
            <a:spLocks noGrp="1"/>
          </p:cNvSpPr>
          <p:nvPr>
            <p:ph idx="1"/>
          </p:nvPr>
        </p:nvSpPr>
        <p:spPr/>
        <p:txBody>
          <a:bodyPr/>
          <a:lstStyle/>
          <a:p>
            <a:pPr algn="l">
              <a:buFont typeface="Arial" panose="020B0604020202020204" pitchFamily="34" charset="0"/>
              <a:buChar char="•"/>
            </a:pPr>
            <a:r>
              <a:rPr lang="pt-BR" dirty="0"/>
              <a:t>Cascata</a:t>
            </a:r>
          </a:p>
          <a:p>
            <a:pPr algn="l">
              <a:buFont typeface="Arial" panose="020B0604020202020204" pitchFamily="34" charset="0"/>
              <a:buChar char="•"/>
            </a:pPr>
            <a:r>
              <a:rPr lang="pt-BR" dirty="0"/>
              <a:t>Modelo em V</a:t>
            </a:r>
          </a:p>
          <a:p>
            <a:pPr algn="l">
              <a:buFont typeface="Arial" panose="020B0604020202020204" pitchFamily="34" charset="0"/>
              <a:buChar char="•"/>
            </a:pPr>
            <a:r>
              <a:rPr lang="pt-BR" dirty="0"/>
              <a:t>Incremental</a:t>
            </a:r>
          </a:p>
          <a:p>
            <a:pPr algn="l">
              <a:buFont typeface="Arial" panose="020B0604020202020204" pitchFamily="34" charset="0"/>
              <a:buChar char="•"/>
            </a:pPr>
            <a:r>
              <a:rPr lang="pt-BR" dirty="0"/>
              <a:t>Evolutivo</a:t>
            </a:r>
          </a:p>
          <a:p>
            <a:pPr algn="l">
              <a:buFont typeface="Arial" panose="020B0604020202020204" pitchFamily="34" charset="0"/>
              <a:buChar char="•"/>
            </a:pPr>
            <a:r>
              <a:rPr lang="pt-BR" dirty="0"/>
              <a:t>RAD</a:t>
            </a:r>
          </a:p>
          <a:p>
            <a:pPr algn="l">
              <a:buFont typeface="Arial" panose="020B0604020202020204" pitchFamily="34" charset="0"/>
              <a:buChar char="•"/>
            </a:pPr>
            <a:r>
              <a:rPr lang="pt-BR" dirty="0"/>
              <a:t>Prototipagem</a:t>
            </a:r>
          </a:p>
          <a:p>
            <a:pPr algn="l">
              <a:buFont typeface="Arial" panose="020B0604020202020204" pitchFamily="34" charset="0"/>
              <a:buChar char="•"/>
            </a:pPr>
            <a:r>
              <a:rPr lang="pt-BR" dirty="0"/>
              <a:t>Espiral</a:t>
            </a:r>
          </a:p>
          <a:p>
            <a:endParaRPr lang="pt-BR" dirty="0"/>
          </a:p>
        </p:txBody>
      </p:sp>
    </p:spTree>
    <p:extLst>
      <p:ext uri="{BB962C8B-B14F-4D97-AF65-F5344CB8AC3E}">
        <p14:creationId xmlns:p14="http://schemas.microsoft.com/office/powerpoint/2010/main" val="4029935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D74D81-4E53-A8B1-A90E-C65173537F57}"/>
              </a:ext>
            </a:extLst>
          </p:cNvPr>
          <p:cNvSpPr>
            <a:spLocks noGrp="1"/>
          </p:cNvSpPr>
          <p:nvPr>
            <p:ph type="title"/>
          </p:nvPr>
        </p:nvSpPr>
        <p:spPr/>
        <p:txBody>
          <a:bodyPr/>
          <a:lstStyle/>
          <a:p>
            <a:r>
              <a:rPr lang="pt-BR" dirty="0"/>
              <a:t>Modelo em Cascata</a:t>
            </a:r>
          </a:p>
        </p:txBody>
      </p:sp>
      <p:sp>
        <p:nvSpPr>
          <p:cNvPr id="3" name="Espaço Reservado para Conteúdo 2">
            <a:extLst>
              <a:ext uri="{FF2B5EF4-FFF2-40B4-BE49-F238E27FC236}">
                <a16:creationId xmlns:a16="http://schemas.microsoft.com/office/drawing/2014/main" id="{F01F10EA-5D77-EBD4-F3C0-82BD289B91B5}"/>
              </a:ext>
            </a:extLst>
          </p:cNvPr>
          <p:cNvSpPr>
            <a:spLocks noGrp="1"/>
          </p:cNvSpPr>
          <p:nvPr>
            <p:ph idx="1"/>
          </p:nvPr>
        </p:nvSpPr>
        <p:spPr/>
        <p:txBody>
          <a:bodyPr/>
          <a:lstStyle/>
          <a:p>
            <a:r>
              <a:rPr lang="pt-BR" dirty="0"/>
              <a:t>análise e definição de requisitos;</a:t>
            </a:r>
          </a:p>
          <a:p>
            <a:r>
              <a:rPr lang="pt-BR" dirty="0"/>
              <a:t>projeto;</a:t>
            </a:r>
          </a:p>
          <a:p>
            <a:r>
              <a:rPr lang="pt-BR" dirty="0"/>
              <a:t>implementação;</a:t>
            </a:r>
          </a:p>
          <a:p>
            <a:r>
              <a:rPr lang="pt-BR" dirty="0"/>
              <a:t>teste;</a:t>
            </a:r>
          </a:p>
          <a:p>
            <a:r>
              <a:rPr lang="pt-BR" dirty="0"/>
              <a:t>implantação.</a:t>
            </a:r>
          </a:p>
          <a:p>
            <a:endParaRPr lang="pt-BR" dirty="0"/>
          </a:p>
        </p:txBody>
      </p:sp>
    </p:spTree>
    <p:extLst>
      <p:ext uri="{BB962C8B-B14F-4D97-AF65-F5344CB8AC3E}">
        <p14:creationId xmlns:p14="http://schemas.microsoft.com/office/powerpoint/2010/main" val="1228551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ABD06F-C823-A2EC-A33F-DBE6A4DD536B}"/>
              </a:ext>
            </a:extLst>
          </p:cNvPr>
          <p:cNvSpPr>
            <a:spLocks noGrp="1"/>
          </p:cNvSpPr>
          <p:nvPr>
            <p:ph type="title"/>
          </p:nvPr>
        </p:nvSpPr>
        <p:spPr/>
        <p:txBody>
          <a:bodyPr/>
          <a:lstStyle/>
          <a:p>
            <a:r>
              <a:rPr lang="pt-BR" dirty="0"/>
              <a:t>Modelo em Cascata</a:t>
            </a:r>
          </a:p>
        </p:txBody>
      </p:sp>
      <p:pic>
        <p:nvPicPr>
          <p:cNvPr id="5" name="Espaço Reservado para Conteúdo 4">
            <a:extLst>
              <a:ext uri="{FF2B5EF4-FFF2-40B4-BE49-F238E27FC236}">
                <a16:creationId xmlns:a16="http://schemas.microsoft.com/office/drawing/2014/main" id="{B678ECBB-1C60-13FE-67E8-E7D5CAA6CE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4500" y="2082006"/>
            <a:ext cx="5715000" cy="3562350"/>
          </a:xfrm>
        </p:spPr>
      </p:pic>
    </p:spTree>
    <p:extLst>
      <p:ext uri="{BB962C8B-B14F-4D97-AF65-F5344CB8AC3E}">
        <p14:creationId xmlns:p14="http://schemas.microsoft.com/office/powerpoint/2010/main" val="2609659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AC67B7-6807-1062-7BBA-689890B9731C}"/>
              </a:ext>
            </a:extLst>
          </p:cNvPr>
          <p:cNvSpPr>
            <a:spLocks noGrp="1"/>
          </p:cNvSpPr>
          <p:nvPr>
            <p:ph type="title"/>
          </p:nvPr>
        </p:nvSpPr>
        <p:spPr/>
        <p:txBody>
          <a:bodyPr/>
          <a:lstStyle/>
          <a:p>
            <a:r>
              <a:rPr lang="pt-BR" dirty="0"/>
              <a:t>Modelo em V</a:t>
            </a:r>
          </a:p>
        </p:txBody>
      </p:sp>
      <p:sp>
        <p:nvSpPr>
          <p:cNvPr id="3" name="Espaço Reservado para Conteúdo 2">
            <a:extLst>
              <a:ext uri="{FF2B5EF4-FFF2-40B4-BE49-F238E27FC236}">
                <a16:creationId xmlns:a16="http://schemas.microsoft.com/office/drawing/2014/main" id="{26E8371D-926B-7EE1-C88C-950315480865}"/>
              </a:ext>
            </a:extLst>
          </p:cNvPr>
          <p:cNvSpPr>
            <a:spLocks noGrp="1"/>
          </p:cNvSpPr>
          <p:nvPr>
            <p:ph idx="1"/>
          </p:nvPr>
        </p:nvSpPr>
        <p:spPr/>
        <p:txBody>
          <a:bodyPr/>
          <a:lstStyle/>
          <a:p>
            <a:r>
              <a:rPr lang="pt-BR" dirty="0"/>
              <a:t>A característica principal desse modelo, que o diferencia do modelo em cascata, é a ênfase dada à verificação e validação: cada fase do lado esquerdo gera um plano de teste a ser executado no lado direito.</a:t>
            </a:r>
          </a:p>
        </p:txBody>
      </p:sp>
    </p:spTree>
    <p:extLst>
      <p:ext uri="{BB962C8B-B14F-4D97-AF65-F5344CB8AC3E}">
        <p14:creationId xmlns:p14="http://schemas.microsoft.com/office/powerpoint/2010/main" val="3430253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9971F4-90BA-AE7A-5D7C-007711EF0EDC}"/>
              </a:ext>
            </a:extLst>
          </p:cNvPr>
          <p:cNvSpPr>
            <a:spLocks noGrp="1"/>
          </p:cNvSpPr>
          <p:nvPr>
            <p:ph type="title"/>
          </p:nvPr>
        </p:nvSpPr>
        <p:spPr/>
        <p:txBody>
          <a:bodyPr/>
          <a:lstStyle/>
          <a:p>
            <a:r>
              <a:rPr lang="pt-BR" dirty="0"/>
              <a:t>Modelo em V</a:t>
            </a:r>
          </a:p>
        </p:txBody>
      </p:sp>
      <p:pic>
        <p:nvPicPr>
          <p:cNvPr id="5" name="Espaço Reservado para Conteúdo 4">
            <a:extLst>
              <a:ext uri="{FF2B5EF4-FFF2-40B4-BE49-F238E27FC236}">
                <a16:creationId xmlns:a16="http://schemas.microsoft.com/office/drawing/2014/main" id="{44A7C697-8C7D-667F-B4A6-54AA9698EA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3575" y="2301081"/>
            <a:ext cx="5276850" cy="3124200"/>
          </a:xfrm>
        </p:spPr>
      </p:pic>
    </p:spTree>
    <p:extLst>
      <p:ext uri="{BB962C8B-B14F-4D97-AF65-F5344CB8AC3E}">
        <p14:creationId xmlns:p14="http://schemas.microsoft.com/office/powerpoint/2010/main" val="2687579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5A5B7B-8EC0-72E4-B303-BD2A6E80407D}"/>
              </a:ext>
            </a:extLst>
          </p:cNvPr>
          <p:cNvSpPr>
            <a:spLocks noGrp="1"/>
          </p:cNvSpPr>
          <p:nvPr>
            <p:ph type="title"/>
          </p:nvPr>
        </p:nvSpPr>
        <p:spPr/>
        <p:txBody>
          <a:bodyPr/>
          <a:lstStyle/>
          <a:p>
            <a:r>
              <a:rPr lang="pt-BR" dirty="0"/>
              <a:t>Ciclos de Vida Incremental</a:t>
            </a:r>
          </a:p>
        </p:txBody>
      </p:sp>
      <p:sp>
        <p:nvSpPr>
          <p:cNvPr id="3" name="Espaço Reservado para Conteúdo 2">
            <a:extLst>
              <a:ext uri="{FF2B5EF4-FFF2-40B4-BE49-F238E27FC236}">
                <a16:creationId xmlns:a16="http://schemas.microsoft.com/office/drawing/2014/main" id="{5CBFD617-C0EC-6FCD-77D9-02E3476B8545}"/>
              </a:ext>
            </a:extLst>
          </p:cNvPr>
          <p:cNvSpPr>
            <a:spLocks noGrp="1"/>
          </p:cNvSpPr>
          <p:nvPr>
            <p:ph idx="1"/>
          </p:nvPr>
        </p:nvSpPr>
        <p:spPr/>
        <p:txBody>
          <a:bodyPr/>
          <a:lstStyle/>
          <a:p>
            <a:r>
              <a:rPr lang="pt-BR" dirty="0"/>
              <a:t>Os requisitos do cliente são obtidos, e, de acordo com a funcionalidade, são agrupados em módulos. Após este agrupamento, a equipe, junto ao cliente, define a prioridade em que cada módulo será desenvolvido, escolha baseada na importância daquela funcionalidade ao negócio do cliente.</a:t>
            </a:r>
          </a:p>
        </p:txBody>
      </p:sp>
    </p:spTree>
    <p:extLst>
      <p:ext uri="{BB962C8B-B14F-4D97-AF65-F5344CB8AC3E}">
        <p14:creationId xmlns:p14="http://schemas.microsoft.com/office/powerpoint/2010/main" val="1956642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B45B6D-4D4A-A3F9-DF5C-501A99E92A29}"/>
              </a:ext>
            </a:extLst>
          </p:cNvPr>
          <p:cNvSpPr>
            <a:spLocks noGrp="1"/>
          </p:cNvSpPr>
          <p:nvPr>
            <p:ph type="title"/>
          </p:nvPr>
        </p:nvSpPr>
        <p:spPr/>
        <p:txBody>
          <a:bodyPr/>
          <a:lstStyle/>
          <a:p>
            <a:r>
              <a:rPr lang="pt-BR" dirty="0"/>
              <a:t>Ciclos de Vida Incremental</a:t>
            </a:r>
          </a:p>
        </p:txBody>
      </p:sp>
      <p:pic>
        <p:nvPicPr>
          <p:cNvPr id="5" name="Espaço Reservado para Conteúdo 4">
            <a:extLst>
              <a:ext uri="{FF2B5EF4-FFF2-40B4-BE49-F238E27FC236}">
                <a16:creationId xmlns:a16="http://schemas.microsoft.com/office/drawing/2014/main" id="{BFFCBBFD-EA59-B4E9-67B3-9617E1E644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9592" y="2204864"/>
            <a:ext cx="7499176" cy="3179650"/>
          </a:xfrm>
        </p:spPr>
      </p:pic>
    </p:spTree>
    <p:extLst>
      <p:ext uri="{BB962C8B-B14F-4D97-AF65-F5344CB8AC3E}">
        <p14:creationId xmlns:p14="http://schemas.microsoft.com/office/powerpoint/2010/main" val="817760667"/>
      </p:ext>
    </p:extLst>
  </p:cSld>
  <p:clrMapOvr>
    <a:masterClrMapping/>
  </p:clrMapOvr>
</p:sld>
</file>

<file path=ppt/theme/theme1.xml><?xml version="1.0" encoding="utf-8"?>
<a:theme xmlns:a="http://schemas.openxmlformats.org/drawingml/2006/main" name="3_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7282</TotalTime>
  <Words>385</Words>
  <Application>Microsoft Office PowerPoint</Application>
  <PresentationFormat>Apresentação na tela (4:3)</PresentationFormat>
  <Paragraphs>37</Paragraphs>
  <Slides>15</Slides>
  <Notes>1</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15</vt:i4>
      </vt:variant>
    </vt:vector>
  </HeadingPairs>
  <TitlesOfParts>
    <vt:vector size="19" baseType="lpstr">
      <vt:lpstr>Arial</vt:lpstr>
      <vt:lpstr>Calibri</vt:lpstr>
      <vt:lpstr>Source Serif Pro</vt:lpstr>
      <vt:lpstr>3_Tema do Office</vt:lpstr>
      <vt:lpstr>Programador de Sistemas</vt:lpstr>
      <vt:lpstr>O que é o ciclo de vida?</vt:lpstr>
      <vt:lpstr>Modelos</vt:lpstr>
      <vt:lpstr>Modelo em Cascata</vt:lpstr>
      <vt:lpstr>Modelo em Cascata</vt:lpstr>
      <vt:lpstr>Modelo em V</vt:lpstr>
      <vt:lpstr>Modelo em V</vt:lpstr>
      <vt:lpstr>Ciclos de Vida Incremental</vt:lpstr>
      <vt:lpstr>Ciclos de Vida Incremental</vt:lpstr>
      <vt:lpstr>Modelo Evolutivo</vt:lpstr>
      <vt:lpstr>Modelo Evolutivo</vt:lpstr>
      <vt:lpstr>RAD – “Rapid Application Development”</vt:lpstr>
      <vt:lpstr>RAD – “Rapid Application Development”</vt:lpstr>
      <vt:lpstr>Prototipagem</vt:lpstr>
      <vt:lpstr>Referencia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Claudia Furtado dos Santos</dc:creator>
  <cp:lastModifiedBy>Roberto Fermino Medeiros</cp:lastModifiedBy>
  <cp:revision>327</cp:revision>
  <cp:lastPrinted>2015-07-07T21:18:08Z</cp:lastPrinted>
  <dcterms:created xsi:type="dcterms:W3CDTF">2012-08-08T16:42:39Z</dcterms:created>
  <dcterms:modified xsi:type="dcterms:W3CDTF">2022-10-19T19:54:06Z</dcterms:modified>
</cp:coreProperties>
</file>