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sldIdLst>
    <p:sldId id="708" r:id="rId2"/>
    <p:sldId id="710" r:id="rId3"/>
    <p:sldId id="713" r:id="rId4"/>
    <p:sldId id="735" r:id="rId5"/>
    <p:sldId id="728" r:id="rId6"/>
    <p:sldId id="729" r:id="rId7"/>
    <p:sldId id="730" r:id="rId8"/>
    <p:sldId id="732" r:id="rId9"/>
    <p:sldId id="731" r:id="rId10"/>
    <p:sldId id="733" r:id="rId11"/>
    <p:sldId id="734" r:id="rId12"/>
    <p:sldId id="714" r:id="rId13"/>
    <p:sldId id="715" r:id="rId14"/>
    <p:sldId id="716" r:id="rId15"/>
    <p:sldId id="717" r:id="rId16"/>
    <p:sldId id="718" r:id="rId17"/>
    <p:sldId id="720" r:id="rId18"/>
    <p:sldId id="724" r:id="rId19"/>
    <p:sldId id="737" r:id="rId20"/>
    <p:sldId id="738" r:id="rId21"/>
    <p:sldId id="739" r:id="rId22"/>
    <p:sldId id="748" r:id="rId23"/>
    <p:sldId id="746" r:id="rId24"/>
    <p:sldId id="747" r:id="rId25"/>
    <p:sldId id="742" r:id="rId26"/>
    <p:sldId id="741" r:id="rId27"/>
    <p:sldId id="727" r:id="rId28"/>
    <p:sldId id="744" r:id="rId29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2787"/>
    <p:restoredTop sz="90929"/>
  </p:normalViewPr>
  <p:slideViewPr>
    <p:cSldViewPr>
      <p:cViewPr>
        <p:scale>
          <a:sx n="100" d="100"/>
          <a:sy n="100" d="100"/>
        </p:scale>
        <p:origin x="-1792" y="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5/8/13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49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55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B9C789-C025-CE49-A376-5238D43C2A3D}" type="slidenum">
              <a:rPr lang="en-US"/>
              <a:pPr/>
              <a:t>18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D0AD-53B0-4544-9E9D-4200F6508758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A34436-5D68-4890-989E-C234D96C15D2}" type="slidenum">
              <a:rPr lang="en-US" smtClean="0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D0AD-53B0-4544-9E9D-4200F6508758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879F29-07CC-4734-BC9D-F46D4774DF95}" type="slidenum">
              <a:rPr lang="en-US" smtClean="0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D0AD-53B0-4544-9E9D-4200F6508758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B4FEC8-3D7B-4AEE-BB2B-4DA7498A7F66}" type="slidenum">
              <a:rPr lang="en-US" smtClean="0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1"/>
            <a:ext cx="4038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1"/>
            <a:ext cx="4038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D0AD-53B0-4544-9E9D-4200F6508758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FB47B6-E5D9-439A-BE4E-EE64598FF312}" type="slidenum">
              <a:rPr lang="en-US" smtClean="0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D0AD-53B0-4544-9E9D-4200F6508758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C3E192-77A4-4967-844C-956291C8F121}" type="slidenum">
              <a:rPr lang="en-US" smtClean="0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399"/>
            <a:ext cx="5111750" cy="52578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66937"/>
            <a:ext cx="3008313" cy="40052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D0AD-53B0-4544-9E9D-4200F6508758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3CBA08-3EB1-495B-AF72-9B2DD7D4D1BD}" type="slidenum">
              <a:rPr lang="en-US" smtClean="0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D0AD-53B0-4544-9E9D-4200F6508758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100D8-BB89-428B-B60F-A4CDEC89E416}" type="slidenum">
              <a:rPr lang="en-US" smtClean="0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676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3607993" y="964009"/>
            <a:ext cx="3429000" cy="6834983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D0AD-53B0-4544-9E9D-4200F6508758}" type="datetimeFigureOut">
              <a:rPr lang="en-US" smtClean="0"/>
              <a:pPr/>
              <a:t>5/8/13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3F31C-FC08-480E-89F2-BE02BC6A4A33}" type="slidenum">
              <a:rPr lang="en-US" smtClean="0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51037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8D0AD-53B0-4544-9E9D-4200F6508758}" type="datetimeFigureOut">
              <a:rPr lang="en-US" smtClean="0"/>
              <a:pPr/>
              <a:t>5/8/13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E49DEA2-C18D-49ED-9BA5-89B98D0617C1}" type="slidenum">
              <a:rPr lang="en-US" smtClean="0"/>
              <a:pPr>
                <a:defRPr/>
              </a:pPr>
              <a:t>‹#›</a:t>
            </a:fld>
            <a:endParaRPr 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6" r:id="rId6"/>
    <p:sldLayoutId id="2147483657" r:id="rId7"/>
    <p:sldLayoutId id="2147483658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rc.csres.utexas.edu/" TargetMode="External"/><Relationship Id="rId3" Type="http://schemas.openxmlformats.org/officeDocument/2006/relationships/hyperlink" Target="http://the-paper-trail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Classic </a:t>
            </a:r>
            <a:r>
              <a:rPr lang="en-US" dirty="0" err="1" smtClean="0">
                <a:solidFill>
                  <a:srgbClr val="C00000"/>
                </a:solidFill>
              </a:rPr>
              <a:t>Paxos</a:t>
            </a:r>
            <a:r>
              <a:rPr lang="en-US" dirty="0" smtClean="0">
                <a:solidFill>
                  <a:srgbClr val="C00000"/>
                </a:solidFill>
              </a:rPr>
              <a:t> Implemented in </a:t>
            </a:r>
            <a:r>
              <a:rPr lang="en-US" dirty="0" err="1" smtClean="0">
                <a:solidFill>
                  <a:srgbClr val="C00000"/>
                </a:solidFill>
              </a:rPr>
              <a:t>Orc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5179546"/>
            <a:ext cx="5928939" cy="3356908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0000"/>
              </a:solidFill>
              <a:cs typeface="Arial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chemeClr val="accent5"/>
                </a:solidFill>
                <a:cs typeface="Arial"/>
              </a:rPr>
              <a:t>Hemanth Kumar </a:t>
            </a:r>
            <a:r>
              <a:rPr lang="en-US" sz="2800" dirty="0" smtClean="0">
                <a:solidFill>
                  <a:schemeClr val="accent5"/>
                </a:solidFill>
                <a:cs typeface="Arial"/>
              </a:rPr>
              <a:t>Mantri</a:t>
            </a:r>
          </a:p>
          <a:p>
            <a:pPr marL="0" indent="0" algn="ctr">
              <a:buNone/>
            </a:pPr>
            <a:r>
              <a:rPr lang="en-US" sz="2800" dirty="0" err="1" smtClean="0">
                <a:solidFill>
                  <a:schemeClr val="accent5"/>
                </a:solidFill>
                <a:cs typeface="Arial"/>
              </a:rPr>
              <a:t>Makarand</a:t>
            </a:r>
            <a:r>
              <a:rPr lang="en-US" sz="2800" dirty="0" smtClean="0">
                <a:solidFill>
                  <a:schemeClr val="accent5"/>
                </a:solidFill>
                <a:cs typeface="Arial"/>
              </a:rPr>
              <a:t> </a:t>
            </a:r>
            <a:r>
              <a:rPr lang="en-US" sz="2800" dirty="0" err="1" smtClean="0">
                <a:solidFill>
                  <a:schemeClr val="accent5"/>
                </a:solidFill>
                <a:cs typeface="Arial"/>
              </a:rPr>
              <a:t>Damle</a:t>
            </a:r>
            <a:endParaRPr lang="en-US" sz="2800" dirty="0">
              <a:solidFill>
                <a:schemeClr val="accent5"/>
              </a:solidFill>
              <a:cs typeface="Arial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71600" y="1752600"/>
            <a:ext cx="670560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Term </a:t>
            </a:r>
            <a:r>
              <a:rPr lang="en-US" sz="2000" dirty="0" smtClean="0"/>
              <a:t>Project CS380D</a:t>
            </a:r>
            <a:r>
              <a:rPr lang="en-US" sz="2000" dirty="0"/>
              <a:t> </a:t>
            </a:r>
            <a:r>
              <a:rPr lang="en-US" sz="2000" dirty="0" smtClean="0"/>
              <a:t>(Distributed Computing)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362200"/>
            <a:ext cx="6781800" cy="33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73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D34817"/>
                </a:solidFill>
              </a:rPr>
              <a:t>Recovery</a:t>
            </a:r>
            <a:endParaRPr lang="en-US" dirty="0">
              <a:solidFill>
                <a:srgbClr val="D34817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73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Coordinator Fails in 2</a:t>
            </a:r>
            <a:r>
              <a:rPr lang="en-US" baseline="30000" dirty="0" smtClean="0"/>
              <a:t>nd</a:t>
            </a:r>
            <a:r>
              <a:rPr lang="en-US" dirty="0" smtClean="0"/>
              <a:t> Phase and also a participant fails</a:t>
            </a:r>
          </a:p>
          <a:p>
            <a:pPr lvl="1"/>
            <a:r>
              <a:rPr lang="en-US" dirty="0" smtClean="0"/>
              <a:t>Participant: Should have been in PC</a:t>
            </a:r>
          </a:p>
          <a:p>
            <a:pPr lvl="1"/>
            <a:r>
              <a:rPr lang="en-US" dirty="0" smtClean="0"/>
              <a:t>Coordinator: Should have been in BC</a:t>
            </a:r>
          </a:p>
          <a:p>
            <a:pPr lvl="1"/>
            <a:r>
              <a:rPr lang="en-US" dirty="0" smtClean="0"/>
              <a:t>Others can re-elect and restart 3PC (nothing committed)</a:t>
            </a:r>
          </a:p>
          <a:p>
            <a:r>
              <a:rPr lang="en-US" dirty="0" smtClean="0"/>
              <a:t>Coordinator fails in 3</a:t>
            </a:r>
            <a:r>
              <a:rPr lang="en-US" baseline="30000" dirty="0" smtClean="0"/>
              <a:t>rd</a:t>
            </a:r>
            <a:r>
              <a:rPr lang="en-US" dirty="0" smtClean="0"/>
              <a:t> Phase:</a:t>
            </a:r>
          </a:p>
          <a:p>
            <a:pPr lvl="1"/>
            <a:r>
              <a:rPr lang="en-US" dirty="0" smtClean="0"/>
              <a:t>Decision Taken and we know what it is</a:t>
            </a:r>
          </a:p>
          <a:p>
            <a:pPr lvl="1"/>
            <a:r>
              <a:rPr lang="en-US" dirty="0" smtClean="0"/>
              <a:t>No need to BLOCK!</a:t>
            </a:r>
          </a:p>
        </p:txBody>
      </p:sp>
    </p:spTree>
    <p:extLst>
      <p:ext uri="{BB962C8B-B14F-4D97-AF65-F5344CB8AC3E}">
        <p14:creationId xmlns:p14="http://schemas.microsoft.com/office/powerpoint/2010/main" val="3591692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D34817"/>
                </a:solidFill>
              </a:rPr>
              <a:t>So, what’s wrong again?</a:t>
            </a:r>
            <a:endParaRPr lang="en-US" dirty="0">
              <a:solidFill>
                <a:srgbClr val="D3481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partition!!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2971800"/>
            <a:ext cx="12192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38800" y="5638800"/>
            <a:ext cx="1219200" cy="762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38800" y="3048000"/>
            <a:ext cx="12192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5638800"/>
            <a:ext cx="1219200" cy="762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886200" y="4267200"/>
            <a:ext cx="9906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</a:t>
            </a:r>
            <a:endParaRPr lang="en-US" dirty="0"/>
          </a:p>
        </p:txBody>
      </p:sp>
      <p:cxnSp>
        <p:nvCxnSpPr>
          <p:cNvPr id="10" name="Curved Connector 9"/>
          <p:cNvCxnSpPr>
            <a:stCxn id="4" idx="2"/>
            <a:endCxn id="8" idx="0"/>
          </p:cNvCxnSpPr>
          <p:nvPr/>
        </p:nvCxnSpPr>
        <p:spPr>
          <a:xfrm rot="16200000" flipH="1">
            <a:off x="3143250" y="3028950"/>
            <a:ext cx="533400" cy="1943100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8" idx="0"/>
            <a:endCxn id="6" idx="2"/>
          </p:cNvCxnSpPr>
          <p:nvPr/>
        </p:nvCxnSpPr>
        <p:spPr>
          <a:xfrm rot="5400000" flipH="1" flipV="1">
            <a:off x="5086350" y="3105150"/>
            <a:ext cx="457200" cy="1866900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7" idx="0"/>
            <a:endCxn id="8" idx="4"/>
          </p:cNvCxnSpPr>
          <p:nvPr/>
        </p:nvCxnSpPr>
        <p:spPr>
          <a:xfrm rot="5400000" flipH="1" flipV="1">
            <a:off x="3181350" y="4438650"/>
            <a:ext cx="457200" cy="1943100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4"/>
            <a:endCxn id="5" idx="0"/>
          </p:cNvCxnSpPr>
          <p:nvPr/>
        </p:nvCxnSpPr>
        <p:spPr>
          <a:xfrm rot="16200000" flipH="1">
            <a:off x="5086350" y="4476750"/>
            <a:ext cx="457200" cy="1866900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5800" y="5715000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Leader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533400" y="4648200"/>
            <a:ext cx="7924800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3810000"/>
            <a:ext cx="1844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Leader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83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C6531F"/>
                </a:solidFill>
              </a:rPr>
              <a:t>Problem</a:t>
            </a:r>
            <a:endParaRPr lang="en-US" dirty="0">
              <a:solidFill>
                <a:srgbClr val="C6531F"/>
              </a:solidFill>
            </a:endParaRPr>
          </a:p>
        </p:txBody>
      </p:sp>
      <p:sp>
        <p:nvSpPr>
          <p:cNvPr id="30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981200"/>
            <a:ext cx="8229600" cy="43735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How </a:t>
            </a:r>
            <a:r>
              <a:rPr lang="en-US" dirty="0"/>
              <a:t>to </a:t>
            </a:r>
            <a:r>
              <a:rPr lang="en-US" dirty="0" smtClean="0"/>
              <a:t>reach </a:t>
            </a:r>
            <a:r>
              <a:rPr lang="en-US" dirty="0"/>
              <a:t>consensus/data consistency </a:t>
            </a:r>
            <a:r>
              <a:rPr lang="en-US" dirty="0" smtClean="0"/>
              <a:t>in a given distributed </a:t>
            </a:r>
            <a:r>
              <a:rPr lang="en-US" dirty="0"/>
              <a:t>system that can tolerate non-malicious failures?</a:t>
            </a:r>
          </a:p>
        </p:txBody>
      </p:sp>
    </p:spTree>
    <p:extLst>
      <p:ext uri="{BB962C8B-B14F-4D97-AF65-F5344CB8AC3E}">
        <p14:creationId xmlns:p14="http://schemas.microsoft.com/office/powerpoint/2010/main" val="1076473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C6531F"/>
                </a:solidFill>
              </a:rPr>
              <a:t>Requirements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Safety</a:t>
            </a:r>
          </a:p>
          <a:p>
            <a:pPr lvl="1"/>
            <a:r>
              <a:rPr lang="en-US" sz="2400" dirty="0"/>
              <a:t>Only a value that has been proposed may be </a:t>
            </a:r>
            <a:r>
              <a:rPr lang="en-US" sz="2400" dirty="0" smtClean="0"/>
              <a:t>chosen</a:t>
            </a:r>
            <a:endParaRPr lang="en-US" sz="2400" dirty="0"/>
          </a:p>
          <a:p>
            <a:pPr lvl="1"/>
            <a:r>
              <a:rPr lang="en-US" sz="2400" dirty="0"/>
              <a:t>Only </a:t>
            </a:r>
            <a:r>
              <a:rPr lang="en-US" sz="2400" dirty="0" smtClean="0">
                <a:solidFill>
                  <a:srgbClr val="C6531F"/>
                </a:solidFill>
              </a:rPr>
              <a:t>one value </a:t>
            </a:r>
            <a:r>
              <a:rPr lang="en-US" sz="2400" dirty="0"/>
              <a:t>is </a:t>
            </a:r>
            <a:r>
              <a:rPr lang="en-US" sz="2400" dirty="0" smtClean="0"/>
              <a:t>chosen</a:t>
            </a:r>
            <a:endParaRPr lang="en-US" sz="2400" dirty="0"/>
          </a:p>
          <a:p>
            <a:pPr lvl="1"/>
            <a:r>
              <a:rPr lang="en-US" sz="2400" dirty="0"/>
              <a:t>A node never learns that a value has been chosen unless it actually has </a:t>
            </a:r>
            <a:r>
              <a:rPr lang="en-US" sz="2400" dirty="0" smtClean="0"/>
              <a:t>been</a:t>
            </a:r>
            <a:endParaRPr lang="en-US" sz="2400" dirty="0"/>
          </a:p>
          <a:p>
            <a:r>
              <a:rPr lang="en-US" sz="2800" dirty="0" err="1"/>
              <a:t>Liveness</a:t>
            </a:r>
            <a:endParaRPr lang="en-US" sz="2800" dirty="0"/>
          </a:p>
          <a:p>
            <a:pPr lvl="1"/>
            <a:r>
              <a:rPr lang="en-US" sz="2400" dirty="0" smtClean="0"/>
              <a:t>Eventually, </a:t>
            </a:r>
          </a:p>
          <a:p>
            <a:pPr lvl="2"/>
            <a:r>
              <a:rPr lang="en-US" sz="2000" dirty="0" smtClean="0"/>
              <a:t>some proposed value is chosen</a:t>
            </a:r>
          </a:p>
          <a:p>
            <a:pPr lvl="2"/>
            <a:r>
              <a:rPr lang="en-US" sz="2000" dirty="0" smtClean="0"/>
              <a:t>a node can learn the chosen </a:t>
            </a:r>
            <a:r>
              <a:rPr lang="en-US" sz="2000" dirty="0" smtClean="0"/>
              <a:t>value</a:t>
            </a:r>
          </a:p>
          <a:p>
            <a:r>
              <a:rPr lang="en-US" sz="2800" dirty="0"/>
              <a:t>When the protocol is run in 2F+1 processes, F </a:t>
            </a:r>
            <a:r>
              <a:rPr lang="en-US" sz="2800" dirty="0" smtClean="0"/>
              <a:t>processes </a:t>
            </a:r>
            <a:r>
              <a:rPr lang="en-US" sz="2800" dirty="0"/>
              <a:t>can </a:t>
            </a:r>
            <a:r>
              <a:rPr lang="en-US" sz="2800" dirty="0" smtClean="0"/>
              <a:t>fail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30893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6531F"/>
                </a:solidFill>
              </a:rPr>
              <a:t>Terminology</a:t>
            </a:r>
            <a:endParaRPr lang="en-US" dirty="0">
              <a:solidFill>
                <a:srgbClr val="C6531F"/>
              </a:solidFill>
            </a:endParaRP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Classes/Roles </a:t>
            </a:r>
            <a:r>
              <a:rPr lang="en-US" dirty="0"/>
              <a:t>of agents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Client</a:t>
            </a:r>
          </a:p>
          <a:p>
            <a:pPr lvl="2"/>
            <a:r>
              <a:rPr lang="en-US" dirty="0" smtClean="0"/>
              <a:t>issues </a:t>
            </a:r>
            <a:r>
              <a:rPr lang="en-US" dirty="0"/>
              <a:t>a request, waits for response</a:t>
            </a:r>
            <a:endParaRPr lang="en-US" dirty="0"/>
          </a:p>
          <a:p>
            <a:pPr lvl="1"/>
            <a:r>
              <a:rPr lang="en-US" dirty="0" smtClean="0"/>
              <a:t>Proposers</a:t>
            </a:r>
          </a:p>
          <a:p>
            <a:pPr lvl="2"/>
            <a:r>
              <a:rPr lang="en-US" dirty="0" smtClean="0"/>
              <a:t>Proposes the Client’s request, convinces </a:t>
            </a:r>
            <a:r>
              <a:rPr lang="en-US" dirty="0"/>
              <a:t>the Acceptors, resolves </a:t>
            </a:r>
            <a:r>
              <a:rPr lang="en-US" dirty="0" smtClean="0"/>
              <a:t>conflicts</a:t>
            </a:r>
          </a:p>
          <a:p>
            <a:pPr lvl="1"/>
            <a:r>
              <a:rPr lang="en-US" dirty="0" smtClean="0"/>
              <a:t>Acceptors</a:t>
            </a:r>
            <a:endParaRPr lang="en-US" dirty="0" smtClean="0"/>
          </a:p>
          <a:p>
            <a:pPr lvl="2"/>
            <a:r>
              <a:rPr lang="en-US" dirty="0" smtClean="0"/>
              <a:t>Accept/Reject proposed values and let the learners know if accepted</a:t>
            </a:r>
            <a:endParaRPr lang="en-US" dirty="0"/>
          </a:p>
          <a:p>
            <a:pPr lvl="1"/>
            <a:r>
              <a:rPr lang="en-US" dirty="0" smtClean="0"/>
              <a:t>Learners</a:t>
            </a:r>
          </a:p>
          <a:p>
            <a:pPr lvl="2"/>
            <a:r>
              <a:rPr lang="en-US" dirty="0" smtClean="0"/>
              <a:t>Mostly serve as a replication factor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/>
              <a:t>A node can act as more than </a:t>
            </a:r>
            <a:r>
              <a:rPr lang="en-US" dirty="0" smtClean="0"/>
              <a:t>one agent!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0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/>
          <a:lstStyle/>
          <a:p>
            <a:pPr algn="l"/>
            <a:r>
              <a:rPr lang="en-US" dirty="0" err="1">
                <a:solidFill>
                  <a:srgbClr val="C6531F"/>
                </a:solidFill>
              </a:rPr>
              <a:t>Paxos</a:t>
            </a:r>
            <a:r>
              <a:rPr lang="en-US" dirty="0">
                <a:solidFill>
                  <a:srgbClr val="C6531F"/>
                </a:solidFill>
              </a:rPr>
              <a:t> </a:t>
            </a:r>
            <a:r>
              <a:rPr lang="en-US" dirty="0" smtClean="0">
                <a:solidFill>
                  <a:srgbClr val="C6531F"/>
                </a:solidFill>
              </a:rPr>
              <a:t>Algorithm</a:t>
            </a:r>
            <a:endParaRPr lang="en-US" dirty="0">
              <a:solidFill>
                <a:srgbClr val="C6531F"/>
              </a:solidFill>
            </a:endParaRPr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1828800"/>
            <a:ext cx="8229600" cy="437356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Phase </a:t>
            </a:r>
            <a:r>
              <a:rPr lang="en-US" sz="2800" dirty="0" smtClean="0"/>
              <a:t>1:</a:t>
            </a:r>
            <a:endParaRPr lang="en-US" sz="2800" dirty="0"/>
          </a:p>
          <a:p>
            <a:pPr lvl="1"/>
            <a:r>
              <a:rPr lang="en-US" sz="2400" dirty="0" smtClean="0"/>
              <a:t>P</a:t>
            </a:r>
            <a:r>
              <a:rPr lang="en-US" sz="2400" dirty="0" smtClean="0"/>
              <a:t>roposer (</a:t>
            </a:r>
            <a:r>
              <a:rPr lang="en-US" sz="2400" dirty="0" smtClean="0">
                <a:solidFill>
                  <a:srgbClr val="D34817"/>
                </a:solidFill>
              </a:rPr>
              <a:t>Prepare</a:t>
            </a:r>
            <a:r>
              <a:rPr lang="en-US" sz="2400" dirty="0" smtClean="0"/>
              <a:t>)</a:t>
            </a:r>
          </a:p>
          <a:p>
            <a:pPr lvl="2"/>
            <a:r>
              <a:rPr lang="en-US" sz="2000" dirty="0" smtClean="0"/>
              <a:t>selects </a:t>
            </a:r>
            <a:r>
              <a:rPr lang="en-US" sz="2000" dirty="0"/>
              <a:t>a proposal number </a:t>
            </a:r>
            <a:r>
              <a:rPr lang="en-US" sz="2000" dirty="0"/>
              <a:t>N</a:t>
            </a:r>
            <a:endParaRPr lang="en-US" sz="2000" dirty="0" smtClean="0"/>
          </a:p>
          <a:p>
            <a:pPr lvl="2"/>
            <a:r>
              <a:rPr lang="en-US" sz="2000" dirty="0" smtClean="0"/>
              <a:t>sends </a:t>
            </a:r>
            <a:r>
              <a:rPr lang="en-US" sz="2000" dirty="0"/>
              <a:t>a </a:t>
            </a:r>
            <a:r>
              <a:rPr lang="en-US" sz="2000" i="1" dirty="0">
                <a:solidFill>
                  <a:srgbClr val="D34817"/>
                </a:solidFill>
              </a:rPr>
              <a:t>prepare request</a:t>
            </a:r>
            <a:r>
              <a:rPr lang="en-US" sz="2000" dirty="0">
                <a:solidFill>
                  <a:srgbClr val="D34817"/>
                </a:solidFill>
              </a:rPr>
              <a:t> </a:t>
            </a:r>
            <a:r>
              <a:rPr lang="en-US" sz="2000" dirty="0"/>
              <a:t>with number </a:t>
            </a:r>
            <a:r>
              <a:rPr lang="en-US" sz="2000" dirty="0" smtClean="0"/>
              <a:t>N </a:t>
            </a:r>
            <a:r>
              <a:rPr lang="en-US" sz="2000" dirty="0"/>
              <a:t>to </a:t>
            </a:r>
            <a:r>
              <a:rPr lang="en-US" sz="2000" dirty="0" smtClean="0"/>
              <a:t>all acceptors</a:t>
            </a:r>
          </a:p>
          <a:p>
            <a:pPr marL="914400" lvl="2" indent="0">
              <a:buNone/>
            </a:pPr>
            <a:endParaRPr lang="en-US" sz="2000" dirty="0" smtClean="0"/>
          </a:p>
          <a:p>
            <a:pPr lvl="1"/>
            <a:r>
              <a:rPr lang="en-US" sz="2400" dirty="0" smtClean="0"/>
              <a:t>Acceptor (</a:t>
            </a:r>
            <a:r>
              <a:rPr lang="en-US" sz="2400" dirty="0" smtClean="0">
                <a:solidFill>
                  <a:srgbClr val="D34817"/>
                </a:solidFill>
              </a:rPr>
              <a:t>Promise</a:t>
            </a:r>
            <a:r>
              <a:rPr lang="en-US" sz="2400" dirty="0" smtClean="0"/>
              <a:t>)</a:t>
            </a:r>
          </a:p>
          <a:p>
            <a:pPr lvl="2"/>
            <a:r>
              <a:rPr lang="en-US" dirty="0" smtClean="0"/>
              <a:t>If number </a:t>
            </a:r>
            <a:r>
              <a:rPr lang="en-US" dirty="0"/>
              <a:t>N</a:t>
            </a:r>
            <a:r>
              <a:rPr lang="en-US" dirty="0" smtClean="0"/>
              <a:t> </a:t>
            </a:r>
            <a:r>
              <a:rPr lang="en-US" dirty="0"/>
              <a:t>greater than that of any prepare request it </a:t>
            </a:r>
            <a:r>
              <a:rPr lang="en-US" dirty="0" smtClean="0"/>
              <a:t>saw</a:t>
            </a:r>
            <a:endParaRPr lang="en-US" dirty="0"/>
          </a:p>
          <a:p>
            <a:pPr lvl="3"/>
            <a:r>
              <a:rPr lang="en-US" dirty="0" smtClean="0"/>
              <a:t>Respond a </a:t>
            </a:r>
            <a:r>
              <a:rPr lang="en-US" dirty="0"/>
              <a:t>promise not to accept any more proposals numbered less </a:t>
            </a:r>
            <a:r>
              <a:rPr lang="en-US" dirty="0" smtClean="0"/>
              <a:t>than N </a:t>
            </a:r>
          </a:p>
          <a:p>
            <a:pPr lvl="2"/>
            <a:r>
              <a:rPr lang="en-US" dirty="0" smtClean="0"/>
              <a:t>Otherwise, reject the proposal and also indicate the highest proposal number it is considering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50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accent1"/>
                </a:solidFill>
              </a:rPr>
              <a:t>Paxos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algorithm Contd.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Phase </a:t>
            </a:r>
            <a:r>
              <a:rPr lang="en-US" sz="2800" dirty="0" smtClean="0"/>
              <a:t>2</a:t>
            </a:r>
            <a:endParaRPr lang="en-US" sz="2800" dirty="0"/>
          </a:p>
          <a:p>
            <a:pPr lvl="1"/>
            <a:r>
              <a:rPr lang="en-US" sz="2400" dirty="0" smtClean="0"/>
              <a:t>Proposer (</a:t>
            </a:r>
            <a:r>
              <a:rPr lang="en-US" sz="2400" dirty="0" smtClean="0">
                <a:solidFill>
                  <a:srgbClr val="D34817"/>
                </a:solidFill>
              </a:rPr>
              <a:t>Accept</a:t>
            </a:r>
            <a:r>
              <a:rPr lang="en-US" sz="2400" dirty="0" smtClean="0"/>
              <a:t>):</a:t>
            </a:r>
          </a:p>
          <a:p>
            <a:pPr lvl="2"/>
            <a:r>
              <a:rPr lang="en-US" sz="2000" dirty="0" smtClean="0"/>
              <a:t>If N was accepted by majority of acceptors, send </a:t>
            </a:r>
            <a:r>
              <a:rPr lang="en-US" sz="2000" i="1" dirty="0" smtClean="0">
                <a:solidFill>
                  <a:srgbClr val="D34817"/>
                </a:solidFill>
              </a:rPr>
              <a:t>accept request to all acceptors </a:t>
            </a:r>
            <a:r>
              <a:rPr lang="en-US" sz="2000" dirty="0" smtClean="0">
                <a:solidFill>
                  <a:srgbClr val="D34817"/>
                </a:solidFill>
              </a:rPr>
              <a:t>along with a value ‘v’</a:t>
            </a:r>
          </a:p>
          <a:p>
            <a:pPr lvl="2"/>
            <a:endParaRPr lang="en-US" sz="2000" i="1" dirty="0" smtClean="0">
              <a:solidFill>
                <a:srgbClr val="D34817"/>
              </a:solidFill>
            </a:endParaRPr>
          </a:p>
          <a:p>
            <a:pPr lvl="1"/>
            <a:r>
              <a:rPr lang="en-US" sz="2400" dirty="0" smtClean="0"/>
              <a:t>Acceptor (</a:t>
            </a:r>
            <a:r>
              <a:rPr lang="en-US" sz="2400" dirty="0" smtClean="0">
                <a:solidFill>
                  <a:srgbClr val="D34817"/>
                </a:solidFill>
              </a:rPr>
              <a:t>Accepted</a:t>
            </a:r>
            <a:r>
              <a:rPr lang="en-US" sz="2400" dirty="0" smtClean="0"/>
              <a:t>):</a:t>
            </a:r>
          </a:p>
          <a:p>
            <a:pPr lvl="2"/>
            <a:r>
              <a:rPr lang="en-US" sz="2000" dirty="0" smtClean="0"/>
              <a:t>Receives (</a:t>
            </a:r>
            <a:r>
              <a:rPr lang="en-US" sz="2000" dirty="0" err="1" smtClean="0"/>
              <a:t>N,v</a:t>
            </a:r>
            <a:r>
              <a:rPr lang="en-US" sz="2000" dirty="0" smtClean="0"/>
              <a:t>) </a:t>
            </a:r>
            <a:r>
              <a:rPr lang="en-US" sz="2000" dirty="0" smtClean="0"/>
              <a:t>and</a:t>
            </a:r>
            <a:r>
              <a:rPr lang="en-US" sz="2000" dirty="0" smtClean="0"/>
              <a:t> accept </a:t>
            </a:r>
            <a:r>
              <a:rPr lang="en-US" sz="2000" dirty="0"/>
              <a:t>the proposal unless it has already responded to a prepare request having a number greater than </a:t>
            </a:r>
            <a:r>
              <a:rPr lang="en-US" sz="2000" dirty="0" smtClean="0"/>
              <a:t>N.</a:t>
            </a:r>
          </a:p>
          <a:p>
            <a:pPr lvl="2"/>
            <a:r>
              <a:rPr lang="en-US" sz="2000" dirty="0" smtClean="0"/>
              <a:t>If accepted, send this value to the </a:t>
            </a:r>
            <a:r>
              <a:rPr lang="en-US" sz="2000" dirty="0" smtClean="0">
                <a:solidFill>
                  <a:schemeClr val="accent1"/>
                </a:solidFill>
              </a:rPr>
              <a:t>Listeners</a:t>
            </a:r>
            <a:r>
              <a:rPr lang="en-US" sz="2000" dirty="0" smtClean="0"/>
              <a:t> to store it.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099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rgbClr val="D34817"/>
                </a:solidFill>
              </a:rPr>
              <a:t>Paxos</a:t>
            </a:r>
            <a:r>
              <a:rPr lang="en-US" dirty="0" smtClean="0">
                <a:solidFill>
                  <a:srgbClr val="D34817"/>
                </a:solidFill>
              </a:rPr>
              <a:t>’</a:t>
            </a:r>
            <a:r>
              <a:rPr lang="en-US" dirty="0" smtClean="0">
                <a:solidFill>
                  <a:srgbClr val="D34817"/>
                </a:solidFill>
              </a:rPr>
              <a:t> </a:t>
            </a:r>
            <a:r>
              <a:rPr lang="en-US" dirty="0">
                <a:solidFill>
                  <a:srgbClr val="D34817"/>
                </a:solidFill>
              </a:rPr>
              <a:t>properties</a:t>
            </a:r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dirty="0">
                <a:solidFill>
                  <a:srgbClr val="D34817"/>
                </a:solidFill>
              </a:rPr>
              <a:t>P1: </a:t>
            </a:r>
            <a:r>
              <a:rPr lang="en-US" dirty="0"/>
              <a:t>Any proposal number is </a:t>
            </a:r>
            <a:r>
              <a:rPr lang="en-US" dirty="0" smtClean="0"/>
              <a:t>unique</a:t>
            </a:r>
          </a:p>
          <a:p>
            <a:pPr lvl="1"/>
            <a:r>
              <a:rPr lang="en-US" dirty="0" smtClean="0"/>
              <a:t>If there are T nodes in the system,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node uses {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i+T</a:t>
            </a:r>
            <a:r>
              <a:rPr lang="en-US" dirty="0" smtClean="0"/>
              <a:t>, i+2T, ……}</a:t>
            </a:r>
            <a:endParaRPr lang="en-US" dirty="0"/>
          </a:p>
          <a:p>
            <a:r>
              <a:rPr lang="en-US" dirty="0">
                <a:solidFill>
                  <a:srgbClr val="D34817"/>
                </a:solidFill>
              </a:rPr>
              <a:t>P2: </a:t>
            </a:r>
            <a:r>
              <a:rPr lang="en-US" dirty="0"/>
              <a:t>Any two set of acceptors have at least one acceptor in common.</a:t>
            </a:r>
          </a:p>
          <a:p>
            <a:r>
              <a:rPr lang="en-US" dirty="0">
                <a:solidFill>
                  <a:srgbClr val="D34817"/>
                </a:solidFill>
              </a:rPr>
              <a:t>P3: </a:t>
            </a:r>
            <a:r>
              <a:rPr lang="en-US" dirty="0"/>
              <a:t>V</a:t>
            </a:r>
            <a:r>
              <a:rPr lang="en-US" dirty="0" smtClean="0"/>
              <a:t>alue </a:t>
            </a:r>
            <a:r>
              <a:rPr lang="en-US" dirty="0"/>
              <a:t>sent out in phase 2 is the value of the highest-numbered proposal of all the responses in phase 1.</a:t>
            </a:r>
          </a:p>
        </p:txBody>
      </p:sp>
    </p:spTree>
    <p:extLst>
      <p:ext uri="{BB962C8B-B14F-4D97-AF65-F5344CB8AC3E}">
        <p14:creationId xmlns:p14="http://schemas.microsoft.com/office/powerpoint/2010/main" val="3122778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D34817"/>
                </a:solidFill>
              </a:rPr>
              <a:t>Learning a chosen value</a:t>
            </a:r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Various Options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Each acceptor, whenever it accepts a proposal, informs all the </a:t>
            </a:r>
            <a:r>
              <a:rPr lang="en-US" dirty="0" smtClean="0"/>
              <a:t>learners</a:t>
            </a:r>
          </a:p>
          <a:p>
            <a:pPr lvl="2"/>
            <a:r>
              <a:rPr lang="en-US" dirty="0" smtClean="0">
                <a:solidFill>
                  <a:srgbClr val="D34817"/>
                </a:solidFill>
              </a:rPr>
              <a:t>Our implementation</a:t>
            </a:r>
            <a:endParaRPr lang="en-US" dirty="0">
              <a:solidFill>
                <a:srgbClr val="D34817"/>
              </a:solidFill>
            </a:endParaRPr>
          </a:p>
          <a:p>
            <a:pPr lvl="1"/>
            <a:r>
              <a:rPr lang="en-US" dirty="0"/>
              <a:t>Acceptors </a:t>
            </a:r>
            <a:r>
              <a:rPr lang="en-US" dirty="0" smtClean="0"/>
              <a:t>inform </a:t>
            </a:r>
            <a:r>
              <a:rPr lang="en-US" dirty="0"/>
              <a:t>a distinguished learner (usually the proposer) and let </a:t>
            </a:r>
            <a:r>
              <a:rPr lang="en-US" dirty="0" smtClean="0"/>
              <a:t>the distinguished </a:t>
            </a:r>
            <a:r>
              <a:rPr lang="en-US" dirty="0"/>
              <a:t>learner broadcast the result.</a:t>
            </a:r>
          </a:p>
        </p:txBody>
      </p:sp>
    </p:spTree>
    <p:extLst>
      <p:ext uri="{BB962C8B-B14F-4D97-AF65-F5344CB8AC3E}">
        <p14:creationId xmlns:p14="http://schemas.microsoft.com/office/powerpoint/2010/main" val="690099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D34817"/>
                </a:solidFill>
              </a:rPr>
              <a:t>Successful </a:t>
            </a:r>
            <a:r>
              <a:rPr lang="en-US" dirty="0" err="1" smtClean="0">
                <a:solidFill>
                  <a:srgbClr val="D34817"/>
                </a:solidFill>
              </a:rPr>
              <a:t>Paxos</a:t>
            </a:r>
            <a:r>
              <a:rPr lang="en-US" dirty="0" smtClean="0">
                <a:solidFill>
                  <a:srgbClr val="D34817"/>
                </a:solidFill>
              </a:rPr>
              <a:t> Round</a:t>
            </a:r>
            <a:endParaRPr lang="en-US" dirty="0">
              <a:solidFill>
                <a:srgbClr val="D34817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2743200"/>
            <a:ext cx="0" cy="3657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57400" y="2743200"/>
            <a:ext cx="0" cy="3657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29000" y="2743200"/>
            <a:ext cx="0" cy="3657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962400" y="2743200"/>
            <a:ext cx="0" cy="3657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95800" y="2743200"/>
            <a:ext cx="0" cy="3657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43600" y="2743200"/>
            <a:ext cx="0" cy="3657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553200" y="2743200"/>
            <a:ext cx="0" cy="3657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1000" y="1981200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1981200"/>
            <a:ext cx="1433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roposer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00400" y="1981200"/>
            <a:ext cx="1565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cceptors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10200" y="1981200"/>
            <a:ext cx="1399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Learners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38200" y="3124200"/>
            <a:ext cx="121920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57400" y="35052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057400" y="36576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057400" y="3810000"/>
            <a:ext cx="2438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057400" y="4191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57400" y="43434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057400" y="4495800"/>
            <a:ext cx="2438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057400" y="48006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057400" y="49530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057400" y="5105400"/>
            <a:ext cx="2438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057400" y="5334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057400" y="54864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2057400" y="5638800"/>
            <a:ext cx="2438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838200" y="6096000"/>
            <a:ext cx="121920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ight Arrow 42"/>
          <p:cNvSpPr/>
          <p:nvPr/>
        </p:nvSpPr>
        <p:spPr>
          <a:xfrm>
            <a:off x="4495800" y="5181600"/>
            <a:ext cx="2057400" cy="533400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162800" y="2743200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Request(v)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162800" y="3352800"/>
            <a:ext cx="170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Prepare(N)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62800" y="3962400"/>
            <a:ext cx="1740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Promise(N)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162800" y="4648200"/>
            <a:ext cx="1805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Accept(</a:t>
            </a:r>
            <a:r>
              <a:rPr lang="en-US" dirty="0" err="1" smtClean="0"/>
              <a:t>N,v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162800" y="5257800"/>
            <a:ext cx="1907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Accepted(N)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162800" y="5867400"/>
            <a:ext cx="1570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657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C00000"/>
                </a:solidFill>
                <a:cs typeface="Arial"/>
              </a:rPr>
              <a:t>Consensus</a:t>
            </a:r>
            <a:endParaRPr lang="en-US" dirty="0">
              <a:cs typeface="Arial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t="-20437" b="-20437"/>
          <a:stretch>
            <a:fillRect/>
          </a:stretch>
        </p:blipFill>
        <p:spPr>
          <a:xfrm>
            <a:off x="457199" y="1981200"/>
            <a:ext cx="4038814" cy="4267200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Agreeing on one result among a group of </a:t>
            </a:r>
            <a:r>
              <a:rPr lang="en-US" dirty="0" smtClean="0"/>
              <a:t>participants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smtClean="0"/>
              <a:t>Consensus </a:t>
            </a:r>
            <a:r>
              <a:rPr lang="en-US" dirty="0"/>
              <a:t>protocols are the basis for the </a:t>
            </a:r>
            <a:r>
              <a:rPr lang="en-US" dirty="0" smtClean="0"/>
              <a:t>state machine </a:t>
            </a:r>
            <a:r>
              <a:rPr lang="en-US" dirty="0"/>
              <a:t>approach in distributed computing</a:t>
            </a:r>
          </a:p>
          <a:p>
            <a:pPr algn="just"/>
            <a:endParaRPr lang="en-US" dirty="0"/>
          </a:p>
          <a:p>
            <a:r>
              <a:rPr lang="en-US" dirty="0" smtClean="0"/>
              <a:t>Difficult </a:t>
            </a:r>
            <a:r>
              <a:rPr lang="en-US" dirty="0"/>
              <a:t>to achieve when the participants or </a:t>
            </a:r>
            <a:r>
              <a:rPr lang="en-US" dirty="0" smtClean="0"/>
              <a:t>the network fails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77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D34817"/>
                </a:solidFill>
              </a:rPr>
              <a:t>Acceptor Failure – Okay!</a:t>
            </a:r>
            <a:endParaRPr lang="en-US" dirty="0">
              <a:solidFill>
                <a:srgbClr val="D34817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2743200"/>
            <a:ext cx="0" cy="3657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57400" y="2743200"/>
            <a:ext cx="0" cy="3657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29000" y="2743200"/>
            <a:ext cx="0" cy="3657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962400" y="2743200"/>
            <a:ext cx="0" cy="3657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95800" y="2743200"/>
            <a:ext cx="0" cy="1371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43600" y="2743200"/>
            <a:ext cx="0" cy="3657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553200" y="2743200"/>
            <a:ext cx="0" cy="3657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1000" y="1981200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1981200"/>
            <a:ext cx="1433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roposer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00400" y="1981200"/>
            <a:ext cx="1565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cceptors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10200" y="1981200"/>
            <a:ext cx="1399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Learners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38200" y="3124200"/>
            <a:ext cx="121920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57400" y="35052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057400" y="36576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057400" y="3810000"/>
            <a:ext cx="2438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057400" y="4191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57400" y="43434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057400" y="48006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057400" y="49530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057400" y="5105400"/>
            <a:ext cx="2438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057400" y="5334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057400" y="54864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838200" y="6096000"/>
            <a:ext cx="121920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ight Arrow 42"/>
          <p:cNvSpPr/>
          <p:nvPr/>
        </p:nvSpPr>
        <p:spPr>
          <a:xfrm>
            <a:off x="3962400" y="5181600"/>
            <a:ext cx="2590800" cy="533400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162800" y="2743200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162800" y="3352800"/>
            <a:ext cx="170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Prepare(N)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62800" y="3962400"/>
            <a:ext cx="1740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Promise(N)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162800" y="4648200"/>
            <a:ext cx="1805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Accept(N,v)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162800" y="5257800"/>
            <a:ext cx="1907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Accepted(N)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162800" y="5867400"/>
            <a:ext cx="1570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3962400"/>
            <a:ext cx="903162" cy="461665"/>
          </a:xfrm>
          <a:prstGeom prst="rect">
            <a:avLst/>
          </a:prstGeom>
          <a:noFill/>
          <a:ln>
            <a:solidFill>
              <a:srgbClr val="D61C47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FAIL!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01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D34817"/>
                </a:solidFill>
              </a:rPr>
              <a:t>Proposer Failure – Re-elect!</a:t>
            </a:r>
            <a:endParaRPr lang="en-US" dirty="0">
              <a:solidFill>
                <a:srgbClr val="D34817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2743200"/>
            <a:ext cx="0" cy="3657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57400" y="2743200"/>
            <a:ext cx="0" cy="182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29000" y="2743200"/>
            <a:ext cx="0" cy="3657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962400" y="2743200"/>
            <a:ext cx="0" cy="3657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95800" y="2743200"/>
            <a:ext cx="0" cy="3657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43600" y="2743200"/>
            <a:ext cx="0" cy="3657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553200" y="2743200"/>
            <a:ext cx="0" cy="3657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1000" y="1981200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1981200"/>
            <a:ext cx="1433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roposer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00400" y="1981200"/>
            <a:ext cx="1565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cceptors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10200" y="1981200"/>
            <a:ext cx="1399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Learners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38200" y="3124200"/>
            <a:ext cx="121920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57400" y="35052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057400" y="36576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057400" y="3810000"/>
            <a:ext cx="2438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057400" y="4191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57400" y="43434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362200" y="4800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362200" y="49530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362200" y="51054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362200" y="53340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362200" y="54864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934200" y="2743200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934200" y="3352800"/>
            <a:ext cx="170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Prepare(N)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934200" y="3962400"/>
            <a:ext cx="1740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Promise(N)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934200" y="4648200"/>
            <a:ext cx="2057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Prepare(N+1)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934200" y="5257800"/>
            <a:ext cx="2091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Promise(N+1)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4191000"/>
            <a:ext cx="903162" cy="461665"/>
          </a:xfrm>
          <a:prstGeom prst="rect">
            <a:avLst/>
          </a:prstGeom>
          <a:noFill/>
          <a:ln>
            <a:solidFill>
              <a:srgbClr val="D61C47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FAIL!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2362200" y="56388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362200" y="4572000"/>
            <a:ext cx="0" cy="182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600200" y="6400800"/>
            <a:ext cx="1429335" cy="369332"/>
          </a:xfrm>
          <a:prstGeom prst="rect">
            <a:avLst/>
          </a:prstGeom>
          <a:noFill/>
          <a:ln>
            <a:solidFill>
              <a:srgbClr val="D61C47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/>
              <a:t>New Leader</a:t>
            </a:r>
            <a:endParaRPr lang="en-US" sz="1800" dirty="0"/>
          </a:p>
        </p:txBody>
      </p:sp>
      <p:sp>
        <p:nvSpPr>
          <p:cNvPr id="54" name="TextBox 53"/>
          <p:cNvSpPr txBox="1"/>
          <p:nvPr/>
        </p:nvSpPr>
        <p:spPr>
          <a:xfrm>
            <a:off x="7467600" y="5670372"/>
            <a:ext cx="304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7072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Dueling Proposers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72842" r="-72842"/>
          <a:stretch>
            <a:fillRect/>
          </a:stretch>
        </p:blipFill>
        <p:spPr>
          <a:xfrm>
            <a:off x="-1143000" y="609600"/>
            <a:ext cx="11470658" cy="6096000"/>
          </a:xfrm>
        </p:spPr>
      </p:pic>
      <p:sp>
        <p:nvSpPr>
          <p:cNvPr id="5" name="TextBox 4"/>
          <p:cNvSpPr txBox="1"/>
          <p:nvPr/>
        </p:nvSpPr>
        <p:spPr>
          <a:xfrm>
            <a:off x="0" y="6611779"/>
            <a:ext cx="3916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Source: http</a:t>
            </a:r>
            <a:r>
              <a:rPr lang="en-US" sz="1000" dirty="0"/>
              <a:t>://the-paper-</a:t>
            </a:r>
            <a:r>
              <a:rPr lang="en-US" sz="1000" dirty="0" err="1"/>
              <a:t>trail.org</a:t>
            </a:r>
            <a:r>
              <a:rPr lang="en-US" sz="1000" dirty="0"/>
              <a:t>/blog/consensus-protocols-</a:t>
            </a:r>
            <a:r>
              <a:rPr lang="en-US" sz="1000" dirty="0" err="1"/>
              <a:t>paxos</a:t>
            </a:r>
            <a:r>
              <a:rPr lang="en-US" sz="1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357724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D34817"/>
                </a:solidFill>
              </a:rPr>
              <a:t>Issues</a:t>
            </a:r>
            <a:endParaRPr lang="en-US" dirty="0">
              <a:solidFill>
                <a:srgbClr val="D3481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Multiple nodes believe to be Proposers</a:t>
            </a:r>
          </a:p>
          <a:p>
            <a:r>
              <a:rPr lang="en-US" dirty="0" smtClean="0"/>
              <a:t>Simulate Failures</a:t>
            </a:r>
            <a:r>
              <a:rPr lang="de-DE" dirty="0"/>
              <a:t> </a:t>
            </a:r>
            <a:endParaRPr lang="de-DE" dirty="0" smtClean="0"/>
          </a:p>
          <a:p>
            <a:pPr marL="0" indent="0">
              <a:buNone/>
            </a:pPr>
            <a:r>
              <a:rPr lang="en-US" b="1" dirty="0" smtClean="0">
                <a:latin typeface="Andale Mono"/>
                <a:cs typeface="Andale Mono"/>
              </a:rPr>
              <a:t>	</a:t>
            </a:r>
            <a:r>
              <a:rPr lang="en-US" sz="2400" b="1" dirty="0" err="1" smtClean="0">
                <a:solidFill>
                  <a:srgbClr val="D34817"/>
                </a:solidFill>
                <a:latin typeface="Andale Mono"/>
                <a:cs typeface="Andale Mono"/>
              </a:rPr>
              <a:t>def</a:t>
            </a:r>
            <a:r>
              <a:rPr lang="en-US" sz="2400" b="1" dirty="0" smtClean="0">
                <a:solidFill>
                  <a:srgbClr val="D34817"/>
                </a:solidFill>
                <a:latin typeface="Andale Mono"/>
                <a:cs typeface="Andale Mono"/>
              </a:rPr>
              <a:t> </a:t>
            </a:r>
            <a:r>
              <a:rPr lang="en-US" sz="2400" b="1" dirty="0">
                <a:solidFill>
                  <a:srgbClr val="D34817"/>
                </a:solidFill>
                <a:latin typeface="Andale Mono"/>
                <a:cs typeface="Andale Mono"/>
              </a:rPr>
              <a:t>class </a:t>
            </a:r>
            <a:r>
              <a:rPr lang="en-US" sz="2400" b="1" dirty="0" err="1">
                <a:solidFill>
                  <a:srgbClr val="D34817"/>
                </a:solidFill>
                <a:latin typeface="Andale Mono"/>
                <a:cs typeface="Andale Mono"/>
              </a:rPr>
              <a:t>faultyChannel</a:t>
            </a:r>
            <a:r>
              <a:rPr lang="en-US" sz="2400" b="1" dirty="0" smtClean="0">
                <a:solidFill>
                  <a:srgbClr val="D34817"/>
                </a:solidFill>
                <a:latin typeface="Andale Mono"/>
                <a:cs typeface="Andale Mono"/>
              </a:rPr>
              <a:t>(</a:t>
            </a:r>
            <a:r>
              <a:rPr lang="en-US" sz="2400" b="1" dirty="0">
                <a:solidFill>
                  <a:srgbClr val="D34817"/>
                </a:solidFill>
                <a:latin typeface="Andale Mono"/>
                <a:cs typeface="Andale Mono"/>
              </a:rPr>
              <a:t>p</a:t>
            </a:r>
            <a:r>
              <a:rPr lang="en-US" sz="2400" b="1" dirty="0" smtClean="0">
                <a:solidFill>
                  <a:srgbClr val="D34817"/>
                </a:solidFill>
                <a:latin typeface="Andale Mono"/>
                <a:cs typeface="Andale Mono"/>
              </a:rPr>
              <a:t>) </a:t>
            </a:r>
            <a:r>
              <a:rPr lang="en-US" sz="2400" b="1" dirty="0">
                <a:latin typeface="Andale Mono"/>
                <a:cs typeface="Andale Mono"/>
              </a:rPr>
              <a:t>=</a:t>
            </a:r>
          </a:p>
          <a:p>
            <a:pPr marL="857250" lvl="2" indent="0">
              <a:buNone/>
            </a:pPr>
            <a:r>
              <a:rPr lang="is-IS" b="1" dirty="0" smtClean="0">
                <a:latin typeface="Andale Mono"/>
                <a:cs typeface="Andale Mono"/>
              </a:rPr>
              <a:t>val </a:t>
            </a:r>
            <a:r>
              <a:rPr lang="is-IS" b="1" dirty="0">
                <a:latin typeface="Andale Mono"/>
                <a:cs typeface="Andale Mono"/>
              </a:rPr>
              <a:t>ch = Channel()</a:t>
            </a:r>
          </a:p>
          <a:p>
            <a:pPr marL="400050" lvl="1" indent="0">
              <a:buNone/>
            </a:pPr>
            <a:r>
              <a:rPr lang="en-US" sz="2400" dirty="0">
                <a:latin typeface="Andale Mono"/>
                <a:cs typeface="Andale Mono"/>
              </a:rPr>
              <a:t>  	</a:t>
            </a:r>
            <a:r>
              <a:rPr lang="de-DE" sz="2400" b="1" dirty="0" err="1">
                <a:latin typeface="Andale Mono"/>
                <a:cs typeface="Andale Mono"/>
              </a:rPr>
              <a:t>def</a:t>
            </a:r>
            <a:r>
              <a:rPr lang="de-DE" sz="2400" b="1" dirty="0">
                <a:latin typeface="Andale Mono"/>
                <a:cs typeface="Andale Mono"/>
              </a:rPr>
              <a:t> </a:t>
            </a:r>
            <a:r>
              <a:rPr lang="de-DE" sz="2400" b="1" dirty="0" err="1">
                <a:latin typeface="Andale Mono"/>
                <a:cs typeface="Andale Mono"/>
              </a:rPr>
              <a:t>get</a:t>
            </a:r>
            <a:r>
              <a:rPr lang="de-DE" sz="2400" b="1" dirty="0">
                <a:latin typeface="Andale Mono"/>
                <a:cs typeface="Andale Mono"/>
              </a:rPr>
              <a:t>() = </a:t>
            </a:r>
            <a:r>
              <a:rPr lang="de-DE" sz="2400" b="1" dirty="0" err="1">
                <a:latin typeface="Andale Mono"/>
                <a:cs typeface="Andale Mono"/>
              </a:rPr>
              <a:t>ch.get</a:t>
            </a:r>
            <a:r>
              <a:rPr lang="de-DE" sz="2400" b="1" dirty="0">
                <a:latin typeface="Andale Mono"/>
                <a:cs typeface="Andale Mono"/>
              </a:rPr>
              <a:t>()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Andale Mono"/>
                <a:cs typeface="Andale Mono"/>
              </a:rPr>
              <a:t>		</a:t>
            </a:r>
            <a:r>
              <a:rPr lang="en-US" sz="2400" b="1" dirty="0" err="1" smtClean="0">
                <a:latin typeface="Andale Mono"/>
                <a:cs typeface="Andale Mono"/>
              </a:rPr>
              <a:t>def</a:t>
            </a:r>
            <a:r>
              <a:rPr lang="en-US" sz="2400" b="1" dirty="0" smtClean="0">
                <a:latin typeface="Andale Mono"/>
                <a:cs typeface="Andale Mono"/>
              </a:rPr>
              <a:t> </a:t>
            </a:r>
            <a:r>
              <a:rPr lang="en-US" sz="2400" b="1" dirty="0">
                <a:latin typeface="Andale Mono"/>
                <a:cs typeface="Andale Mono"/>
              </a:rPr>
              <a:t>put(x) =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Andale Mono"/>
                <a:cs typeface="Andale Mono"/>
              </a:rPr>
              <a:t>			</a:t>
            </a:r>
            <a:r>
              <a:rPr lang="en-US" sz="2400" b="1" dirty="0" smtClean="0">
                <a:latin typeface="Andale Mono"/>
                <a:cs typeface="Andale Mono"/>
              </a:rPr>
              <a:t>if </a:t>
            </a:r>
            <a:r>
              <a:rPr lang="en-US" sz="2400" b="1" dirty="0">
                <a:latin typeface="Andale Mono"/>
                <a:cs typeface="Andale Mono"/>
              </a:rPr>
              <a:t>((Random(99) + 1) :&gt; </a:t>
            </a:r>
            <a:r>
              <a:rPr lang="en-US" sz="2400" b="1" dirty="0" smtClean="0">
                <a:latin typeface="Andale Mono"/>
                <a:cs typeface="Andale Mono"/>
              </a:rPr>
              <a:t>p) </a:t>
            </a:r>
            <a:endParaRPr lang="en-US" sz="2400" b="1" dirty="0">
              <a:latin typeface="Andale Mono"/>
              <a:cs typeface="Andale Mono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Andale Mono"/>
                <a:cs typeface="Andale Mono"/>
              </a:rPr>
              <a:t>				</a:t>
            </a:r>
            <a:r>
              <a:rPr lang="en-US" sz="2400" b="1" dirty="0" smtClean="0">
                <a:latin typeface="Andale Mono"/>
                <a:cs typeface="Andale Mono"/>
              </a:rPr>
              <a:t>then </a:t>
            </a:r>
            <a:r>
              <a:rPr lang="en-US" sz="2400" b="1" dirty="0" err="1">
                <a:latin typeface="Andale Mono"/>
                <a:cs typeface="Andale Mono"/>
              </a:rPr>
              <a:t>ch.put</a:t>
            </a:r>
            <a:r>
              <a:rPr lang="en-US" sz="2400" b="1" dirty="0">
                <a:latin typeface="Andale Mono"/>
                <a:cs typeface="Andale Mono"/>
              </a:rPr>
              <a:t>(x)</a:t>
            </a:r>
          </a:p>
          <a:p>
            <a:pPr marL="400050" lvl="1" indent="0">
              <a:buNone/>
            </a:pPr>
            <a:r>
              <a:rPr lang="da-DK" sz="2400" dirty="0" smtClean="0">
                <a:latin typeface="Andale Mono"/>
                <a:cs typeface="Andale Mono"/>
              </a:rPr>
              <a:t>			</a:t>
            </a:r>
            <a:r>
              <a:rPr lang="da-DK" sz="2400" b="1" dirty="0" err="1" smtClean="0">
                <a:latin typeface="Andale Mono"/>
                <a:cs typeface="Andale Mono"/>
              </a:rPr>
              <a:t>else</a:t>
            </a:r>
            <a:r>
              <a:rPr lang="da-DK" sz="2400" b="1" dirty="0" smtClean="0">
                <a:latin typeface="Andale Mono"/>
                <a:cs typeface="Andale Mono"/>
              </a:rPr>
              <a:t> </a:t>
            </a:r>
            <a:r>
              <a:rPr lang="da-DK" sz="2400" b="1" dirty="0">
                <a:latin typeface="Andale Mono"/>
                <a:cs typeface="Andale Mono"/>
              </a:rPr>
              <a:t>signal</a:t>
            </a:r>
          </a:p>
          <a:p>
            <a:pPr marL="0" indent="0">
              <a:buNone/>
            </a:pPr>
            <a:r>
              <a:rPr lang="en-US" sz="2400" b="1" dirty="0" smtClean="0">
                <a:latin typeface="Andale Mono"/>
                <a:cs typeface="Andale Mono"/>
              </a:rPr>
              <a:t>	stop</a:t>
            </a:r>
            <a:endParaRPr lang="en-US" sz="2400" dirty="0">
              <a:latin typeface="Andale Mono"/>
              <a:cs typeface="Andale Mono"/>
            </a:endParaRP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48724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D34817"/>
                </a:solidFill>
              </a:rPr>
              <a:t>Implementation</a:t>
            </a:r>
            <a:endParaRPr lang="en-US" dirty="0">
              <a:solidFill>
                <a:srgbClr val="D34817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Learn which nodes are alive</a:t>
            </a:r>
          </a:p>
          <a:p>
            <a:pPr lvl="1"/>
            <a:r>
              <a:rPr lang="en-US" dirty="0" err="1"/>
              <a:t>HeartBeat</a:t>
            </a:r>
            <a:r>
              <a:rPr lang="en-US" dirty="0"/>
              <a:t> messages, </a:t>
            </a:r>
            <a:r>
              <a:rPr lang="en-US" dirty="0" smtClean="0"/>
              <a:t>Timeouts</a:t>
            </a:r>
          </a:p>
          <a:p>
            <a:endParaRPr lang="en-US" dirty="0"/>
          </a:p>
          <a:p>
            <a:r>
              <a:rPr lang="en-US" dirty="0" smtClean="0"/>
              <a:t>Simulate Node Failures</a:t>
            </a:r>
            <a:endParaRPr lang="en-US" dirty="0"/>
          </a:p>
          <a:p>
            <a:pPr lvl="1"/>
            <a:r>
              <a:rPr lang="en-US" dirty="0" smtClean="0"/>
              <a:t>Same as failing its out channels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Stress test</a:t>
            </a:r>
          </a:p>
          <a:p>
            <a:pPr lvl="1"/>
            <a:r>
              <a:rPr lang="en-US" dirty="0" smtClean="0"/>
              <a:t>Fail and </a:t>
            </a:r>
            <a:r>
              <a:rPr lang="en-US" dirty="0" err="1" smtClean="0"/>
              <a:t>Unfail</a:t>
            </a:r>
            <a:r>
              <a:rPr lang="en-US" dirty="0" smtClean="0"/>
              <a:t> nodes at random times</a:t>
            </a:r>
          </a:p>
          <a:p>
            <a:pPr lvl="1"/>
            <a:r>
              <a:rPr lang="en-US" dirty="0" smtClean="0"/>
              <a:t>Ensure leader is elected and the protocol continues</a:t>
            </a:r>
          </a:p>
        </p:txBody>
      </p:sp>
    </p:spTree>
    <p:extLst>
      <p:ext uri="{BB962C8B-B14F-4D97-AF65-F5344CB8AC3E}">
        <p14:creationId xmlns:p14="http://schemas.microsoft.com/office/powerpoint/2010/main" val="962329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D34817"/>
                </a:solidFill>
              </a:rPr>
              <a:t>Optimizations</a:t>
            </a:r>
            <a:endParaRPr lang="en-US" dirty="0">
              <a:solidFill>
                <a:srgbClr val="D3481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73563"/>
          </a:xfrm>
        </p:spPr>
        <p:txBody>
          <a:bodyPr/>
          <a:lstStyle/>
          <a:p>
            <a:r>
              <a:rPr lang="en-US" dirty="0" smtClean="0"/>
              <a:t>Not required for correctness</a:t>
            </a:r>
          </a:p>
          <a:p>
            <a:r>
              <a:rPr lang="en-US" dirty="0" smtClean="0">
                <a:solidFill>
                  <a:srgbClr val="D34817"/>
                </a:solidFill>
              </a:rPr>
              <a:t>Proposer:</a:t>
            </a:r>
          </a:p>
          <a:p>
            <a:pPr lvl="1"/>
            <a:r>
              <a:rPr lang="en-US" dirty="0" smtClean="0"/>
              <a:t>Send only to majority of live acceptors</a:t>
            </a:r>
            <a:r>
              <a:rPr lang="en-US" dirty="0"/>
              <a:t> </a:t>
            </a:r>
            <a:r>
              <a:rPr lang="en-US" dirty="0" smtClean="0"/>
              <a:t>(Cheap </a:t>
            </a:r>
            <a:r>
              <a:rPr lang="en-US" dirty="0" err="1" smtClean="0"/>
              <a:t>Paxos</a:t>
            </a:r>
            <a:r>
              <a:rPr lang="en-US" dirty="0" smtClean="0"/>
              <a:t>’ Key)</a:t>
            </a:r>
          </a:p>
          <a:p>
            <a:r>
              <a:rPr lang="en-US" dirty="0" smtClean="0">
                <a:solidFill>
                  <a:srgbClr val="D34817"/>
                </a:solidFill>
              </a:rPr>
              <a:t>Acceptor can Reject:</a:t>
            </a:r>
          </a:p>
          <a:p>
            <a:pPr lvl="1"/>
            <a:r>
              <a:rPr lang="en-US" dirty="0" smtClean="0"/>
              <a:t>Prepare(N) if answered Prepare(M): M &gt; N</a:t>
            </a:r>
          </a:p>
          <a:p>
            <a:pPr lvl="1"/>
            <a:r>
              <a:rPr lang="en-US" dirty="0" smtClean="0"/>
              <a:t>Accept(</a:t>
            </a:r>
            <a:r>
              <a:rPr lang="en-US" dirty="0" err="1" smtClean="0"/>
              <a:t>N,v</a:t>
            </a:r>
            <a:r>
              <a:rPr lang="en-US" dirty="0" smtClean="0"/>
              <a:t>) if answered Accept(</a:t>
            </a:r>
            <a:r>
              <a:rPr lang="en-US" dirty="0" err="1" smtClean="0"/>
              <a:t>M,u</a:t>
            </a:r>
            <a:r>
              <a:rPr lang="en-US" dirty="0" smtClean="0"/>
              <a:t>): M &gt; N</a:t>
            </a:r>
          </a:p>
          <a:p>
            <a:pPr lvl="1"/>
            <a:r>
              <a:rPr lang="en-US" dirty="0" smtClean="0"/>
              <a:t>Prepare(N) if answered Accept(</a:t>
            </a:r>
            <a:r>
              <a:rPr lang="en-US" dirty="0" err="1" smtClean="0"/>
              <a:t>M,u</a:t>
            </a:r>
            <a:r>
              <a:rPr lang="en-US" dirty="0" smtClean="0"/>
              <a:t>): M &gt;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38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D34817"/>
                </a:solidFill>
              </a:rPr>
              <a:t>Possible Future Work </a:t>
            </a:r>
            <a:endParaRPr lang="en-US" dirty="0">
              <a:solidFill>
                <a:srgbClr val="D3481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to include Multi-</a:t>
            </a:r>
            <a:r>
              <a:rPr lang="en-US" dirty="0" err="1" smtClean="0"/>
              <a:t>Paxos</a:t>
            </a:r>
            <a:r>
              <a:rPr lang="en-US" dirty="0" smtClean="0"/>
              <a:t>, Fast </a:t>
            </a:r>
            <a:r>
              <a:rPr lang="en-US" dirty="0" err="1" smtClean="0"/>
              <a:t>Paxos</a:t>
            </a:r>
            <a:r>
              <a:rPr lang="en-US" dirty="0" smtClean="0"/>
              <a:t>, Byzantine </a:t>
            </a:r>
            <a:r>
              <a:rPr lang="en-US" dirty="0" err="1" smtClean="0"/>
              <a:t>Paxos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remoteChannels</a:t>
            </a:r>
            <a:r>
              <a:rPr lang="en-US" dirty="0" smtClean="0"/>
              <a:t> to run across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27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34817"/>
                </a:solidFill>
              </a:rPr>
              <a:t>Questions</a:t>
            </a:r>
            <a:endParaRPr lang="en-US" dirty="0">
              <a:solidFill>
                <a:srgbClr val="D34817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71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D34817"/>
                </a:solidFill>
              </a:rPr>
              <a:t>References</a:t>
            </a:r>
            <a:endParaRPr lang="en-US" dirty="0">
              <a:solidFill>
                <a:srgbClr val="D3481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made Simple, Leslie </a:t>
            </a:r>
            <a:r>
              <a:rPr lang="en-US" dirty="0" err="1" smtClean="0"/>
              <a:t>Lamport</a:t>
            </a:r>
            <a:endParaRPr lang="en-US" dirty="0"/>
          </a:p>
          <a:p>
            <a:r>
              <a:rPr lang="en-US" dirty="0" err="1" smtClean="0"/>
              <a:t>Orc</a:t>
            </a:r>
            <a:r>
              <a:rPr lang="en-US" dirty="0" smtClean="0"/>
              <a:t> Reference Guide</a:t>
            </a:r>
          </a:p>
          <a:p>
            <a:pPr lvl="1"/>
            <a:r>
              <a:rPr lang="hu-HU" dirty="0">
                <a:hlinkClick r:id="rId2"/>
              </a:rPr>
              <a:t>http://orc.csres.utexas.edu</a:t>
            </a:r>
            <a:r>
              <a:rPr lang="hu-HU" dirty="0" smtClean="0">
                <a:hlinkClick r:id="rId2"/>
              </a:rPr>
              <a:t>/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>
                <a:hlinkClick r:id="rId3"/>
              </a:rPr>
              <a:t>http://the-paper-trail.org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Prof </a:t>
            </a:r>
            <a:r>
              <a:rPr lang="en-US" dirty="0" err="1" smtClean="0"/>
              <a:t>Seif</a:t>
            </a:r>
            <a:r>
              <a:rPr lang="en-US" dirty="0" smtClean="0"/>
              <a:t> </a:t>
            </a:r>
            <a:r>
              <a:rPr lang="en-US" dirty="0" err="1" smtClean="0"/>
              <a:t>Haridi’s</a:t>
            </a:r>
            <a:r>
              <a:rPr lang="en-US" dirty="0" smtClean="0"/>
              <a:t> </a:t>
            </a:r>
            <a:r>
              <a:rPr lang="en-US" dirty="0" err="1" smtClean="0"/>
              <a:t>Youtube</a:t>
            </a:r>
            <a:r>
              <a:rPr lang="en-US" dirty="0" smtClean="0"/>
              <a:t> Video Lectures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98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C6531F"/>
                </a:solidFill>
              </a:rPr>
              <a:t>Introduction</a:t>
            </a: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deal with Concurrency</a:t>
            </a:r>
          </a:p>
          <a:p>
            <a:pPr lvl="1"/>
            <a:r>
              <a:rPr lang="en-US" dirty="0" err="1" smtClean="0"/>
              <a:t>Mutex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semaphore</a:t>
            </a:r>
            <a:endParaRPr lang="en-US" dirty="0"/>
          </a:p>
          <a:p>
            <a:pPr lvl="1"/>
            <a:r>
              <a:rPr lang="en-US" dirty="0" smtClean="0"/>
              <a:t>Read/Write </a:t>
            </a:r>
            <a:r>
              <a:rPr lang="en-US" dirty="0"/>
              <a:t>locks in 2PL for </a:t>
            </a:r>
            <a:r>
              <a:rPr lang="en-US" dirty="0" smtClean="0"/>
              <a:t>transaction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 distributed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No global master to issue locks</a:t>
            </a:r>
            <a:endParaRPr lang="en-US" dirty="0"/>
          </a:p>
          <a:p>
            <a:pPr lvl="1"/>
            <a:r>
              <a:rPr lang="en-US" dirty="0" smtClean="0"/>
              <a:t>Nodes/Channels Fail</a:t>
            </a:r>
            <a:endParaRPr lang="en-US" dirty="0"/>
          </a:p>
          <a:p>
            <a:pPr lvl="1">
              <a:buFont typeface="Wingdings" charset="0"/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2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D34817"/>
                </a:solidFill>
              </a:rPr>
              <a:t>Applications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Chubby </a:t>
            </a:r>
            <a:endParaRPr lang="en-US" dirty="0" smtClean="0"/>
          </a:p>
          <a:p>
            <a:pPr lvl="1"/>
            <a:r>
              <a:rPr lang="en-US" dirty="0" smtClean="0"/>
              <a:t>Distributed lock service by Google</a:t>
            </a:r>
          </a:p>
          <a:p>
            <a:pPr lvl="1"/>
            <a:r>
              <a:rPr lang="en-US" dirty="0" smtClean="0"/>
              <a:t>Provides Coarse grained locking for distributed resources</a:t>
            </a:r>
            <a:endParaRPr lang="en-US" dirty="0"/>
          </a:p>
          <a:p>
            <a:r>
              <a:rPr lang="en-US" dirty="0" smtClean="0"/>
              <a:t>Petal</a:t>
            </a:r>
          </a:p>
          <a:p>
            <a:pPr lvl="1"/>
            <a:r>
              <a:rPr lang="en-US" dirty="0" smtClean="0"/>
              <a:t>Distributed </a:t>
            </a:r>
            <a:r>
              <a:rPr lang="en-US" dirty="0"/>
              <a:t>virtual </a:t>
            </a:r>
            <a:r>
              <a:rPr lang="en-US" dirty="0" smtClean="0"/>
              <a:t>disks</a:t>
            </a:r>
            <a:endParaRPr lang="en-US" dirty="0"/>
          </a:p>
          <a:p>
            <a:r>
              <a:rPr lang="en-US" dirty="0" smtClean="0"/>
              <a:t>Frangipani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scalable distributed file system.</a:t>
            </a:r>
          </a:p>
          <a:p>
            <a:endParaRPr lang="en-US" dirty="0"/>
          </a:p>
          <a:p>
            <a:pPr>
              <a:buFont typeface="Arial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6531F"/>
                </a:solidFill>
              </a:rPr>
              <a:t>Why </a:t>
            </a:r>
            <a:r>
              <a:rPr lang="en-US" dirty="0" err="1" smtClean="0">
                <a:solidFill>
                  <a:srgbClr val="C6531F"/>
                </a:solidFill>
              </a:rPr>
              <a:t>Paxos</a:t>
            </a:r>
            <a:r>
              <a:rPr lang="en-US" dirty="0" smtClean="0">
                <a:solidFill>
                  <a:srgbClr val="C6531F"/>
                </a:solidFill>
              </a:rPr>
              <a:t>?</a:t>
            </a:r>
            <a:endParaRPr lang="en-US" dirty="0">
              <a:solidFill>
                <a:srgbClr val="C6531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Phase Commit (2PC)</a:t>
            </a:r>
          </a:p>
          <a:p>
            <a:pPr lvl="1"/>
            <a:r>
              <a:rPr lang="en-US" dirty="0" smtClean="0"/>
              <a:t>Coordinator Failures!!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Three Phase Commit (3PC)</a:t>
            </a:r>
          </a:p>
          <a:p>
            <a:pPr lvl="1"/>
            <a:r>
              <a:rPr lang="en-US" dirty="0" smtClean="0"/>
              <a:t>Network </a:t>
            </a:r>
            <a:r>
              <a:rPr lang="en-US" dirty="0" smtClean="0"/>
              <a:t>Partition!!!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Paxos</a:t>
            </a:r>
            <a:endParaRPr lang="en-US" dirty="0" smtClean="0"/>
          </a:p>
          <a:p>
            <a:pPr lvl="1"/>
            <a:r>
              <a:rPr lang="en-US" dirty="0" smtClean="0"/>
              <a:t>Correctness guaranteed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liveness</a:t>
            </a:r>
            <a:r>
              <a:rPr lang="en-US" dirty="0" smtClean="0"/>
              <a:t> guaranteed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27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C6531F"/>
                </a:solidFill>
              </a:rPr>
              <a:t>2PC</a:t>
            </a:r>
            <a:endParaRPr lang="en-US" dirty="0">
              <a:solidFill>
                <a:srgbClr val="C6531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676400" y="1676400"/>
            <a:ext cx="1066800" cy="1066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Initial</a:t>
            </a:r>
            <a:endParaRPr lang="en-US" sz="1800" dirty="0"/>
          </a:p>
        </p:txBody>
      </p:sp>
      <p:sp>
        <p:nvSpPr>
          <p:cNvPr id="8" name="Oval 7"/>
          <p:cNvSpPr/>
          <p:nvPr/>
        </p:nvSpPr>
        <p:spPr>
          <a:xfrm>
            <a:off x="6400800" y="1676400"/>
            <a:ext cx="1066800" cy="1066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76400" y="3505200"/>
            <a:ext cx="1066800" cy="1066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895600" y="5410200"/>
            <a:ext cx="1066800" cy="1066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Abort</a:t>
            </a:r>
            <a:endParaRPr lang="en-US" sz="1800" dirty="0"/>
          </a:p>
        </p:txBody>
      </p:sp>
      <p:sp>
        <p:nvSpPr>
          <p:cNvPr id="11" name="Oval 10"/>
          <p:cNvSpPr/>
          <p:nvPr/>
        </p:nvSpPr>
        <p:spPr>
          <a:xfrm>
            <a:off x="381000" y="5410200"/>
            <a:ext cx="1066800" cy="1066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Commit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7" idx="4"/>
            <a:endCxn id="9" idx="0"/>
          </p:cNvCxnSpPr>
          <p:nvPr/>
        </p:nvCxnSpPr>
        <p:spPr>
          <a:xfrm>
            <a:off x="2209800" y="2743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1" idx="0"/>
          </p:cNvCxnSpPr>
          <p:nvPr/>
        </p:nvCxnSpPr>
        <p:spPr>
          <a:xfrm flipH="1">
            <a:off x="914400" y="4415771"/>
            <a:ext cx="918229" cy="9944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0"/>
          </p:cNvCxnSpPr>
          <p:nvPr/>
        </p:nvCxnSpPr>
        <p:spPr>
          <a:xfrm>
            <a:off x="2586971" y="4415771"/>
            <a:ext cx="842029" cy="9944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71600" y="2819400"/>
            <a:ext cx="27558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956251"/>
                </a:solidFill>
              </a:rPr>
              <a:t>Prepare</a:t>
            </a:r>
          </a:p>
          <a:p>
            <a:r>
              <a:rPr lang="en-US" sz="1600" dirty="0" smtClean="0">
                <a:solidFill>
                  <a:srgbClr val="956251"/>
                </a:solidFill>
              </a:rPr>
              <a:t>(to all)</a:t>
            </a:r>
            <a:endParaRPr lang="en-US" sz="1600" dirty="0">
              <a:solidFill>
                <a:srgbClr val="95625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95600" y="4267200"/>
            <a:ext cx="13021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Abort</a:t>
            </a:r>
            <a:endParaRPr lang="en-US" sz="1600" dirty="0"/>
          </a:p>
          <a:p>
            <a:r>
              <a:rPr lang="en-US" sz="1600" dirty="0" smtClean="0">
                <a:solidFill>
                  <a:srgbClr val="956251"/>
                </a:solidFill>
              </a:rPr>
              <a:t>Abort (to all)</a:t>
            </a:r>
            <a:endParaRPr lang="en-US" sz="1600" dirty="0">
              <a:solidFill>
                <a:srgbClr val="95625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1000" y="4419600"/>
            <a:ext cx="10628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All Ready</a:t>
            </a:r>
            <a:endParaRPr lang="en-US" sz="1600" dirty="0"/>
          </a:p>
          <a:p>
            <a:r>
              <a:rPr lang="en-US" sz="1600" dirty="0" smtClean="0">
                <a:solidFill>
                  <a:srgbClr val="956251"/>
                </a:solidFill>
              </a:rPr>
              <a:t>Commit</a:t>
            </a:r>
          </a:p>
          <a:p>
            <a:r>
              <a:rPr lang="en-US" sz="1600" dirty="0" smtClean="0">
                <a:solidFill>
                  <a:srgbClr val="956251"/>
                </a:solidFill>
              </a:rPr>
              <a:t>(to all)</a:t>
            </a:r>
            <a:endParaRPr lang="en-US" sz="1600" dirty="0">
              <a:solidFill>
                <a:srgbClr val="956251"/>
              </a:solidFill>
            </a:endParaRPr>
          </a:p>
        </p:txBody>
      </p:sp>
      <p:cxnSp>
        <p:nvCxnSpPr>
          <p:cNvPr id="23" name="Curved Connector 22"/>
          <p:cNvCxnSpPr>
            <a:stCxn id="9" idx="4"/>
            <a:endCxn id="10" idx="2"/>
          </p:cNvCxnSpPr>
          <p:nvPr/>
        </p:nvCxnSpPr>
        <p:spPr>
          <a:xfrm rot="16200000" flipH="1">
            <a:off x="1866900" y="4914900"/>
            <a:ext cx="1371600" cy="685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76400" y="5562600"/>
            <a:ext cx="9637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TimeOut</a:t>
            </a:r>
            <a:endParaRPr lang="en-US" sz="1600" dirty="0"/>
          </a:p>
          <a:p>
            <a:r>
              <a:rPr lang="en-US" sz="1600" dirty="0" smtClean="0">
                <a:solidFill>
                  <a:srgbClr val="956251"/>
                </a:solidFill>
              </a:rPr>
              <a:t>Abort </a:t>
            </a:r>
          </a:p>
          <a:p>
            <a:r>
              <a:rPr lang="en-US" sz="1600" dirty="0" smtClean="0">
                <a:solidFill>
                  <a:srgbClr val="956251"/>
                </a:solidFill>
              </a:rPr>
              <a:t>(</a:t>
            </a:r>
            <a:r>
              <a:rPr lang="en-US" sz="1600" dirty="0">
                <a:solidFill>
                  <a:srgbClr val="956251"/>
                </a:solidFill>
              </a:rPr>
              <a:t>t</a:t>
            </a:r>
            <a:r>
              <a:rPr lang="en-US" sz="1600" dirty="0" smtClean="0">
                <a:solidFill>
                  <a:srgbClr val="956251"/>
                </a:solidFill>
              </a:rPr>
              <a:t>o all)</a:t>
            </a:r>
            <a:endParaRPr lang="en-US" sz="1600" dirty="0">
              <a:solidFill>
                <a:srgbClr val="95625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400800" y="1676400"/>
            <a:ext cx="1066800" cy="1066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Initial</a:t>
            </a:r>
            <a:endParaRPr lang="en-US" sz="1800" dirty="0"/>
          </a:p>
        </p:txBody>
      </p:sp>
      <p:sp>
        <p:nvSpPr>
          <p:cNvPr id="30" name="Oval 29"/>
          <p:cNvSpPr/>
          <p:nvPr/>
        </p:nvSpPr>
        <p:spPr>
          <a:xfrm>
            <a:off x="6400800" y="3505200"/>
            <a:ext cx="1066800" cy="1066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Ready</a:t>
            </a:r>
            <a:endParaRPr lang="en-US" sz="1800" dirty="0"/>
          </a:p>
        </p:txBody>
      </p:sp>
      <p:sp>
        <p:nvSpPr>
          <p:cNvPr id="31" name="Oval 30"/>
          <p:cNvSpPr/>
          <p:nvPr/>
        </p:nvSpPr>
        <p:spPr>
          <a:xfrm>
            <a:off x="7620000" y="5410200"/>
            <a:ext cx="1066800" cy="1066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Abort</a:t>
            </a:r>
            <a:endParaRPr lang="en-US" sz="1800" dirty="0"/>
          </a:p>
        </p:txBody>
      </p:sp>
      <p:sp>
        <p:nvSpPr>
          <p:cNvPr id="32" name="Oval 31"/>
          <p:cNvSpPr/>
          <p:nvPr/>
        </p:nvSpPr>
        <p:spPr>
          <a:xfrm>
            <a:off x="5105400" y="5410200"/>
            <a:ext cx="1066800" cy="1066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Commit</a:t>
            </a:r>
            <a:endParaRPr lang="en-US" sz="1400" dirty="0"/>
          </a:p>
        </p:txBody>
      </p:sp>
      <p:cxnSp>
        <p:nvCxnSpPr>
          <p:cNvPr id="33" name="Straight Arrow Connector 32"/>
          <p:cNvCxnSpPr>
            <a:stCxn id="29" idx="4"/>
            <a:endCxn id="30" idx="0"/>
          </p:cNvCxnSpPr>
          <p:nvPr/>
        </p:nvCxnSpPr>
        <p:spPr>
          <a:xfrm>
            <a:off x="6934200" y="2743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3"/>
            <a:endCxn id="32" idx="0"/>
          </p:cNvCxnSpPr>
          <p:nvPr/>
        </p:nvCxnSpPr>
        <p:spPr>
          <a:xfrm flipH="1">
            <a:off x="5638800" y="4415771"/>
            <a:ext cx="918229" cy="9944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5"/>
            <a:endCxn id="31" idx="0"/>
          </p:cNvCxnSpPr>
          <p:nvPr/>
        </p:nvCxnSpPr>
        <p:spPr>
          <a:xfrm>
            <a:off x="7311371" y="4415771"/>
            <a:ext cx="842029" cy="9944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19800" y="2895600"/>
            <a:ext cx="27558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Prepare</a:t>
            </a:r>
          </a:p>
          <a:p>
            <a:r>
              <a:rPr lang="en-US" sz="1600" dirty="0" smtClean="0">
                <a:solidFill>
                  <a:schemeClr val="accent3"/>
                </a:solidFill>
              </a:rPr>
              <a:t>Ready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48600" y="4343400"/>
            <a:ext cx="6750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Abort</a:t>
            </a:r>
            <a:endParaRPr lang="en-US" sz="1600" dirty="0"/>
          </a:p>
          <a:p>
            <a:r>
              <a:rPr lang="en-US" sz="1600" dirty="0" smtClean="0">
                <a:solidFill>
                  <a:srgbClr val="A28E6A"/>
                </a:solidFill>
              </a:rPr>
              <a:t>ACK</a:t>
            </a:r>
            <a:endParaRPr lang="en-US" sz="1600" dirty="0">
              <a:solidFill>
                <a:srgbClr val="A28E6A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57800" y="4419600"/>
            <a:ext cx="8913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Commit</a:t>
            </a:r>
            <a:endParaRPr lang="en-US" sz="1600" dirty="0"/>
          </a:p>
          <a:p>
            <a:r>
              <a:rPr lang="en-US" sz="1600" dirty="0" smtClean="0">
                <a:solidFill>
                  <a:srgbClr val="A28E6A"/>
                </a:solidFill>
              </a:rPr>
              <a:t>ACK</a:t>
            </a:r>
            <a:endParaRPr lang="en-US" sz="1600" dirty="0">
              <a:solidFill>
                <a:srgbClr val="A28E6A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71600" y="1143000"/>
            <a:ext cx="1792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Coordinator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96000" y="1143000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Participant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23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/>
                </a:solidFill>
              </a:rPr>
              <a:t>What’s Wrong?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981201"/>
            <a:ext cx="4419600" cy="42671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Coordinator Fails</a:t>
            </a:r>
          </a:p>
          <a:p>
            <a:pPr lvl="1"/>
            <a:r>
              <a:rPr lang="en-US" dirty="0" smtClean="0"/>
              <a:t>In Phase1</a:t>
            </a:r>
          </a:p>
          <a:p>
            <a:pPr lvl="2"/>
            <a:r>
              <a:rPr lang="en-US" dirty="0" smtClean="0"/>
              <a:t>Participants can reelect a leader and restart</a:t>
            </a:r>
          </a:p>
          <a:p>
            <a:pPr lvl="1"/>
            <a:r>
              <a:rPr lang="en-US" dirty="0" smtClean="0"/>
              <a:t>In Phase2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Decision has been taken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If at least 1 live participant knows – OK!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Participant(s) who know it die(s):</a:t>
            </a:r>
          </a:p>
          <a:p>
            <a:pPr lvl="3"/>
            <a:r>
              <a:rPr lang="en-US" dirty="0" smtClean="0">
                <a:solidFill>
                  <a:srgbClr val="000000"/>
                </a:solidFill>
              </a:rPr>
              <a:t>Reelection: Inconsistent</a:t>
            </a:r>
          </a:p>
          <a:p>
            <a:pPr lvl="3"/>
            <a:r>
              <a:rPr lang="en-US" dirty="0" smtClean="0">
                <a:solidFill>
                  <a:schemeClr val="accent1"/>
                </a:solidFill>
              </a:rPr>
              <a:t>BLOCKED till coordinator recovers!! </a:t>
            </a:r>
            <a:endParaRPr lang="en-US" dirty="0" smtClean="0">
              <a:solidFill>
                <a:srgbClr val="000000"/>
              </a:solidFill>
            </a:endParaRP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Participant Fails</a:t>
            </a:r>
          </a:p>
          <a:p>
            <a:pPr lvl="1"/>
            <a:r>
              <a:rPr lang="en-US" dirty="0" smtClean="0"/>
              <a:t>In Phase1</a:t>
            </a:r>
          </a:p>
          <a:p>
            <a:pPr lvl="2"/>
            <a:r>
              <a:rPr lang="en-US" dirty="0" smtClean="0"/>
              <a:t>Timeout and so Abort</a:t>
            </a:r>
          </a:p>
          <a:p>
            <a:pPr lvl="1"/>
            <a:r>
              <a:rPr lang="en-US" dirty="0" smtClean="0"/>
              <a:t>In Phase2</a:t>
            </a:r>
          </a:p>
          <a:p>
            <a:pPr lvl="2"/>
            <a:r>
              <a:rPr lang="en-US" dirty="0" smtClean="0"/>
              <a:t>Check with leader after recovery</a:t>
            </a:r>
          </a:p>
          <a:p>
            <a:pPr lvl="2"/>
            <a:r>
              <a:rPr lang="en-US" dirty="0" smtClean="0"/>
              <a:t>None are Blocked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901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D34817"/>
                </a:solidFill>
              </a:rPr>
              <a:t>Problems</a:t>
            </a:r>
            <a:endParaRPr lang="en-US" dirty="0">
              <a:solidFill>
                <a:srgbClr val="D34817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73563"/>
          </a:xfrm>
        </p:spPr>
        <p:txBody>
          <a:bodyPr/>
          <a:lstStyle/>
          <a:p>
            <a:r>
              <a:rPr lang="en-US" dirty="0" smtClean="0"/>
              <a:t>2PC not resilient to coordinator failures in 2</a:t>
            </a:r>
            <a:r>
              <a:rPr lang="en-US" baseline="30000" dirty="0" smtClean="0"/>
              <a:t>nd</a:t>
            </a:r>
            <a:r>
              <a:rPr lang="en-US" dirty="0" smtClean="0"/>
              <a:t> phase</a:t>
            </a:r>
          </a:p>
          <a:p>
            <a:r>
              <a:rPr lang="en-US" dirty="0" smtClean="0"/>
              <a:t>Participants didn’t know about the leader’s decision: Abort/Commit</a:t>
            </a:r>
          </a:p>
          <a:p>
            <a:r>
              <a:rPr lang="en-US" dirty="0" smtClean="0"/>
              <a:t>So, a new phase is introduced to avoid this ambiguity</a:t>
            </a:r>
          </a:p>
          <a:p>
            <a:r>
              <a:rPr lang="en-US" dirty="0" smtClean="0"/>
              <a:t>‘Prepare to Commit’</a:t>
            </a:r>
          </a:p>
        </p:txBody>
      </p:sp>
    </p:spTree>
    <p:extLst>
      <p:ext uri="{BB962C8B-B14F-4D97-AF65-F5344CB8AC3E}">
        <p14:creationId xmlns:p14="http://schemas.microsoft.com/office/powerpoint/2010/main" val="3023116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D34817"/>
                </a:solidFill>
              </a:rPr>
              <a:t>Solution – 3 PC</a:t>
            </a:r>
            <a:endParaRPr lang="en-US" dirty="0">
              <a:solidFill>
                <a:srgbClr val="D34817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676400" y="1676400"/>
            <a:ext cx="762000" cy="762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/>
              <a:t>Init</a:t>
            </a:r>
            <a:endParaRPr lang="en-US" sz="1800" dirty="0"/>
          </a:p>
        </p:txBody>
      </p:sp>
      <p:sp>
        <p:nvSpPr>
          <p:cNvPr id="9" name="Oval 8"/>
          <p:cNvSpPr/>
          <p:nvPr/>
        </p:nvSpPr>
        <p:spPr>
          <a:xfrm>
            <a:off x="1676400" y="3048000"/>
            <a:ext cx="762000" cy="762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971800" y="4876800"/>
            <a:ext cx="762000" cy="762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04800" y="5715000"/>
            <a:ext cx="762000" cy="762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2" name="Straight Arrow Connector 11"/>
          <p:cNvCxnSpPr>
            <a:stCxn id="7" idx="4"/>
            <a:endCxn id="9" idx="0"/>
          </p:cNvCxnSpPr>
          <p:nvPr/>
        </p:nvCxnSpPr>
        <p:spPr>
          <a:xfrm>
            <a:off x="2057400" y="2438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  <a:endCxn id="42" idx="7"/>
          </p:cNvCxnSpPr>
          <p:nvPr/>
        </p:nvCxnSpPr>
        <p:spPr>
          <a:xfrm flipH="1">
            <a:off x="802808" y="3698408"/>
            <a:ext cx="985184" cy="680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5"/>
            <a:endCxn id="10" idx="0"/>
          </p:cNvCxnSpPr>
          <p:nvPr/>
        </p:nvCxnSpPr>
        <p:spPr>
          <a:xfrm>
            <a:off x="2326808" y="3698408"/>
            <a:ext cx="1025992" cy="1178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43000" y="2438400"/>
            <a:ext cx="9143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956251"/>
                </a:solidFill>
              </a:rPr>
              <a:t>Prepare</a:t>
            </a:r>
          </a:p>
          <a:p>
            <a:r>
              <a:rPr lang="en-US" sz="1600" dirty="0" smtClean="0">
                <a:solidFill>
                  <a:srgbClr val="956251"/>
                </a:solidFill>
              </a:rPr>
              <a:t>(to all)</a:t>
            </a:r>
            <a:endParaRPr lang="en-US" sz="1600" dirty="0">
              <a:solidFill>
                <a:srgbClr val="95625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95600" y="3886200"/>
            <a:ext cx="13021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Abort</a:t>
            </a:r>
            <a:endParaRPr lang="en-US" sz="1600" dirty="0"/>
          </a:p>
          <a:p>
            <a:r>
              <a:rPr lang="en-US" sz="1600" dirty="0" smtClean="0">
                <a:solidFill>
                  <a:srgbClr val="956251"/>
                </a:solidFill>
              </a:rPr>
              <a:t>Abort (to all)</a:t>
            </a:r>
            <a:endParaRPr lang="en-US" sz="1600" dirty="0">
              <a:solidFill>
                <a:srgbClr val="95625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0" y="4953000"/>
            <a:ext cx="891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All OK</a:t>
            </a:r>
            <a:endParaRPr lang="en-US" sz="1600" dirty="0"/>
          </a:p>
          <a:p>
            <a:r>
              <a:rPr lang="en-US" sz="1600" dirty="0" smtClean="0">
                <a:solidFill>
                  <a:srgbClr val="956251"/>
                </a:solidFill>
              </a:rPr>
              <a:t>Commit</a:t>
            </a:r>
          </a:p>
          <a:p>
            <a:r>
              <a:rPr lang="en-US" sz="1600" dirty="0" smtClean="0">
                <a:solidFill>
                  <a:srgbClr val="956251"/>
                </a:solidFill>
              </a:rPr>
              <a:t>(to all)</a:t>
            </a:r>
            <a:endParaRPr lang="en-US" sz="1600" dirty="0">
              <a:solidFill>
                <a:srgbClr val="956251"/>
              </a:solidFill>
            </a:endParaRPr>
          </a:p>
        </p:txBody>
      </p:sp>
      <p:cxnSp>
        <p:nvCxnSpPr>
          <p:cNvPr id="18" name="Curved Connector 17"/>
          <p:cNvCxnSpPr>
            <a:stCxn id="9" idx="4"/>
            <a:endCxn id="10" idx="2"/>
          </p:cNvCxnSpPr>
          <p:nvPr/>
        </p:nvCxnSpPr>
        <p:spPr>
          <a:xfrm rot="16200000" flipH="1">
            <a:off x="1790700" y="4076700"/>
            <a:ext cx="1447800" cy="9144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2600" y="4267200"/>
            <a:ext cx="9637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TimeOut</a:t>
            </a:r>
            <a:endParaRPr lang="en-US" sz="1600" dirty="0"/>
          </a:p>
          <a:p>
            <a:r>
              <a:rPr lang="en-US" sz="1600" dirty="0" smtClean="0">
                <a:solidFill>
                  <a:srgbClr val="956251"/>
                </a:solidFill>
              </a:rPr>
              <a:t>Abort </a:t>
            </a:r>
          </a:p>
          <a:p>
            <a:r>
              <a:rPr lang="en-US" sz="1600" dirty="0" smtClean="0">
                <a:solidFill>
                  <a:srgbClr val="956251"/>
                </a:solidFill>
              </a:rPr>
              <a:t>(</a:t>
            </a:r>
            <a:r>
              <a:rPr lang="en-US" sz="1600" dirty="0">
                <a:solidFill>
                  <a:srgbClr val="956251"/>
                </a:solidFill>
              </a:rPr>
              <a:t>t</a:t>
            </a:r>
            <a:r>
              <a:rPr lang="en-US" sz="1600" dirty="0" smtClean="0">
                <a:solidFill>
                  <a:srgbClr val="956251"/>
                </a:solidFill>
              </a:rPr>
              <a:t>o all)</a:t>
            </a:r>
            <a:endParaRPr lang="en-US" sz="1600" dirty="0">
              <a:solidFill>
                <a:srgbClr val="95625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400800" y="1676400"/>
            <a:ext cx="7620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/>
              <a:t>Init</a:t>
            </a:r>
            <a:endParaRPr lang="en-US" sz="1800" dirty="0"/>
          </a:p>
        </p:txBody>
      </p:sp>
      <p:sp>
        <p:nvSpPr>
          <p:cNvPr id="21" name="Oval 20"/>
          <p:cNvSpPr/>
          <p:nvPr/>
        </p:nvSpPr>
        <p:spPr>
          <a:xfrm>
            <a:off x="7620000" y="3124200"/>
            <a:ext cx="7620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181600" y="3352800"/>
            <a:ext cx="7620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324600" y="5791200"/>
            <a:ext cx="7620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4" name="Straight Arrow Connector 23"/>
          <p:cNvCxnSpPr>
            <a:stCxn id="20" idx="4"/>
            <a:endCxn id="21" idx="0"/>
          </p:cNvCxnSpPr>
          <p:nvPr/>
        </p:nvCxnSpPr>
        <p:spPr>
          <a:xfrm>
            <a:off x="6781800" y="2438400"/>
            <a:ext cx="12192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543800" y="3810000"/>
            <a:ext cx="263992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91400" y="2209800"/>
            <a:ext cx="11429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Prepare</a:t>
            </a:r>
          </a:p>
          <a:p>
            <a:r>
              <a:rPr lang="en-US" sz="1600" dirty="0" smtClean="0">
                <a:solidFill>
                  <a:schemeClr val="accent3"/>
                </a:solidFill>
              </a:rPr>
              <a:t>Ready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20000" y="3962400"/>
            <a:ext cx="16783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PrepareCommit</a:t>
            </a:r>
            <a:endParaRPr lang="en-US" sz="1600" dirty="0"/>
          </a:p>
          <a:p>
            <a:r>
              <a:rPr lang="en-US" sz="1600" dirty="0" smtClean="0">
                <a:solidFill>
                  <a:srgbClr val="A28E6A"/>
                </a:solidFill>
              </a:rPr>
              <a:t>OK</a:t>
            </a:r>
            <a:endParaRPr lang="en-US" sz="1600" dirty="0">
              <a:solidFill>
                <a:srgbClr val="A28E6A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62800" y="5486400"/>
            <a:ext cx="891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Commit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1371600" y="1143000"/>
            <a:ext cx="1792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Coordinator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96000" y="1143000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Participant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52400" y="4267200"/>
            <a:ext cx="762000" cy="762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BC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5400" y="3200400"/>
            <a:ext cx="1678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All Ready</a:t>
            </a:r>
            <a:endParaRPr lang="en-US" sz="1600" dirty="0"/>
          </a:p>
          <a:p>
            <a:r>
              <a:rPr lang="en-US" sz="1600" dirty="0" smtClean="0">
                <a:solidFill>
                  <a:srgbClr val="956251"/>
                </a:solidFill>
              </a:rPr>
              <a:t>Prepare Commit</a:t>
            </a:r>
          </a:p>
          <a:p>
            <a:r>
              <a:rPr lang="en-US" sz="1600" dirty="0" smtClean="0">
                <a:solidFill>
                  <a:srgbClr val="956251"/>
                </a:solidFill>
              </a:rPr>
              <a:t>(to all)</a:t>
            </a:r>
            <a:endParaRPr lang="en-US" sz="1600" dirty="0">
              <a:solidFill>
                <a:srgbClr val="956251"/>
              </a:solidFill>
            </a:endParaRPr>
          </a:p>
        </p:txBody>
      </p:sp>
      <p:cxnSp>
        <p:nvCxnSpPr>
          <p:cNvPr id="48" name="Straight Arrow Connector 47"/>
          <p:cNvCxnSpPr>
            <a:stCxn id="42" idx="4"/>
            <a:endCxn id="11" idx="0"/>
          </p:cNvCxnSpPr>
          <p:nvPr/>
        </p:nvCxnSpPr>
        <p:spPr>
          <a:xfrm>
            <a:off x="533400" y="5029200"/>
            <a:ext cx="1524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6"/>
            <a:endCxn id="10" idx="3"/>
          </p:cNvCxnSpPr>
          <p:nvPr/>
        </p:nvCxnSpPr>
        <p:spPr>
          <a:xfrm>
            <a:off x="914400" y="4648200"/>
            <a:ext cx="2168992" cy="879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828800" y="5334000"/>
            <a:ext cx="13021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Not All OK</a:t>
            </a:r>
          </a:p>
          <a:p>
            <a:r>
              <a:rPr lang="en-US" sz="1600" dirty="0">
                <a:solidFill>
                  <a:srgbClr val="956251"/>
                </a:solidFill>
              </a:rPr>
              <a:t>Abort (to all</a:t>
            </a:r>
            <a:r>
              <a:rPr lang="en-US" sz="1600" dirty="0" smtClean="0">
                <a:solidFill>
                  <a:srgbClr val="956251"/>
                </a:solidFill>
              </a:rPr>
              <a:t>)</a:t>
            </a:r>
            <a:endParaRPr lang="en-US" sz="1600" dirty="0">
              <a:solidFill>
                <a:srgbClr val="956251"/>
              </a:solidFill>
            </a:endParaRPr>
          </a:p>
        </p:txBody>
      </p:sp>
      <p:cxnSp>
        <p:nvCxnSpPr>
          <p:cNvPr id="62" name="Straight Arrow Connector 61"/>
          <p:cNvCxnSpPr>
            <a:stCxn id="20" idx="3"/>
            <a:endCxn id="22" idx="0"/>
          </p:cNvCxnSpPr>
          <p:nvPr/>
        </p:nvCxnSpPr>
        <p:spPr>
          <a:xfrm flipH="1">
            <a:off x="5562600" y="2326808"/>
            <a:ext cx="949792" cy="1025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257800" y="2438400"/>
            <a:ext cx="11429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Prepare</a:t>
            </a:r>
          </a:p>
          <a:p>
            <a:r>
              <a:rPr lang="en-US" sz="1600" dirty="0" smtClean="0">
                <a:solidFill>
                  <a:schemeClr val="accent3"/>
                </a:solidFill>
              </a:rPr>
              <a:t>Abort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7086600" y="4572000"/>
            <a:ext cx="7620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68" idx="3"/>
            <a:endCxn id="23" idx="0"/>
          </p:cNvCxnSpPr>
          <p:nvPr/>
        </p:nvCxnSpPr>
        <p:spPr>
          <a:xfrm flipH="1">
            <a:off x="6705600" y="5222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1" idx="2"/>
            <a:endCxn id="22" idx="6"/>
          </p:cNvCxnSpPr>
          <p:nvPr/>
        </p:nvCxnSpPr>
        <p:spPr>
          <a:xfrm flipH="1">
            <a:off x="5943600" y="3505200"/>
            <a:ext cx="1676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324600" y="3200400"/>
            <a:ext cx="675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Abort</a:t>
            </a:r>
            <a:endParaRPr lang="en-US" sz="1600" dirty="0"/>
          </a:p>
        </p:txBody>
      </p:sp>
      <p:cxnSp>
        <p:nvCxnSpPr>
          <p:cNvPr id="77" name="Curved Connector 76"/>
          <p:cNvCxnSpPr>
            <a:stCxn id="68" idx="2"/>
            <a:endCxn id="22" idx="4"/>
          </p:cNvCxnSpPr>
          <p:nvPr/>
        </p:nvCxnSpPr>
        <p:spPr>
          <a:xfrm rot="10800000">
            <a:off x="5562600" y="4114800"/>
            <a:ext cx="1524000" cy="8382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876800" y="4648200"/>
            <a:ext cx="1541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After Recovery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4306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w_Wordmark">
  <a:themeElements>
    <a:clrScheme name="Custom 1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403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8925</TotalTime>
  <Words>1116</Words>
  <Application>Microsoft Macintosh PowerPoint</Application>
  <PresentationFormat>On-screen Show (4:3)</PresentationFormat>
  <Paragraphs>280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New_Wordmark</vt:lpstr>
      <vt:lpstr>Classic Paxos Implemented in Orc</vt:lpstr>
      <vt:lpstr>Consensus</vt:lpstr>
      <vt:lpstr>Introduction</vt:lpstr>
      <vt:lpstr>Applications</vt:lpstr>
      <vt:lpstr>Why Paxos?</vt:lpstr>
      <vt:lpstr>2PC</vt:lpstr>
      <vt:lpstr>What’s Wrong?</vt:lpstr>
      <vt:lpstr>Problems</vt:lpstr>
      <vt:lpstr>Solution – 3 PC</vt:lpstr>
      <vt:lpstr>Recovery</vt:lpstr>
      <vt:lpstr>So, what’s wrong again?</vt:lpstr>
      <vt:lpstr>Problem</vt:lpstr>
      <vt:lpstr>Requirements</vt:lpstr>
      <vt:lpstr>Terminology</vt:lpstr>
      <vt:lpstr>Paxos Algorithm</vt:lpstr>
      <vt:lpstr>Paxos algorithm Contd.</vt:lpstr>
      <vt:lpstr>Paxos’ properties</vt:lpstr>
      <vt:lpstr>Learning a chosen value</vt:lpstr>
      <vt:lpstr>Successful Paxos Round</vt:lpstr>
      <vt:lpstr>Acceptor Failure – Okay!</vt:lpstr>
      <vt:lpstr>Proposer Failure – Re-elect!</vt:lpstr>
      <vt:lpstr>Dueling Proposers</vt:lpstr>
      <vt:lpstr>Issues</vt:lpstr>
      <vt:lpstr>Implementation</vt:lpstr>
      <vt:lpstr>Optimizations</vt:lpstr>
      <vt:lpstr>Possible Future Work </vt:lpstr>
      <vt:lpstr>Questions</vt:lpstr>
      <vt:lpstr>References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Debbie Godfrey</dc:creator>
  <cp:lastModifiedBy>Hemanth Kumar Mantri</cp:lastModifiedBy>
  <cp:revision>693</cp:revision>
  <cp:lastPrinted>2013-04-30T16:07:02Z</cp:lastPrinted>
  <dcterms:created xsi:type="dcterms:W3CDTF">2011-06-30T15:04:08Z</dcterms:created>
  <dcterms:modified xsi:type="dcterms:W3CDTF">2013-05-09T13:56:13Z</dcterms:modified>
</cp:coreProperties>
</file>