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7" r:id="rId4"/>
    <p:sldId id="260" r:id="rId5"/>
    <p:sldId id="258" r:id="rId6"/>
    <p:sldId id="265" r:id="rId7"/>
    <p:sldId id="266" r:id="rId8"/>
    <p:sldId id="278" r:id="rId9"/>
    <p:sldId id="299" r:id="rId10"/>
    <p:sldId id="320" r:id="rId11"/>
    <p:sldId id="311" r:id="rId12"/>
    <p:sldId id="291" r:id="rId13"/>
    <p:sldId id="280" r:id="rId14"/>
    <p:sldId id="324" r:id="rId15"/>
    <p:sldId id="325" r:id="rId16"/>
    <p:sldId id="326" r:id="rId17"/>
    <p:sldId id="327" r:id="rId18"/>
    <p:sldId id="309" r:id="rId19"/>
    <p:sldId id="308" r:id="rId20"/>
    <p:sldId id="321" r:id="rId21"/>
    <p:sldId id="322" r:id="rId22"/>
    <p:sldId id="310" r:id="rId23"/>
    <p:sldId id="29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1687B-6A4B-45C8-BC4A-F56D085A2EBF}" v="761" dt="2021-02-05T06:20:47.089"/>
    <p1510:client id="{A5F3BADF-5FA8-C16C-225C-4A7A22E16A64}" v="358" dt="2021-02-05T06:49:58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84" autoAdjust="0"/>
    <p:restoredTop sz="94660"/>
  </p:normalViewPr>
  <p:slideViewPr>
    <p:cSldViewPr snapToGrid="0">
      <p:cViewPr>
        <p:scale>
          <a:sx n="66" d="100"/>
          <a:sy n="66" d="100"/>
        </p:scale>
        <p:origin x="-1397" y="-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47142-F458-419D-9C36-7DB564B0A963}" type="datetimeFigureOut">
              <a:rPr lang="en-US" smtClean="0"/>
              <a:pPr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C2A97-C8CC-426E-9F40-D751FA51A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21056.epdf?author_access_token=8oxIcYWf5UNrNpHsUHd2StRgN0jAjWel9jnR3ZoTv0NXpMHRAJy8Qn10ys2O4tuPakXos4UhQAFZ750CsBNMMsISFHIKinKDMKjShCpHIlYPYUHhNzkn6pSnOCt0Ftf6" TargetMode="External"/><Relationship Id="rId2" Type="http://schemas.openxmlformats.org/officeDocument/2006/relationships/hyperlink" Target="https://challenge.isic-archive.com/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905" y="1357903"/>
            <a:ext cx="3512535" cy="725677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5"/>
                </a:solidFill>
                <a:latin typeface="Georgia Pro Black"/>
              </a:rPr>
              <a:t>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95944C8-97E1-4A48-AB90-D1359BB2EF4F}"/>
              </a:ext>
            </a:extLst>
          </p:cNvPr>
          <p:cNvSpPr txBox="1"/>
          <p:nvPr/>
        </p:nvSpPr>
        <p:spPr>
          <a:xfrm>
            <a:off x="3361207" y="2640396"/>
            <a:ext cx="576820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Skin Cancer Classification</a:t>
            </a:r>
          </a:p>
          <a:p>
            <a:pPr algn="ctr"/>
            <a:r>
              <a:rPr lang="en-US" sz="3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Deep Learning </a:t>
            </a:r>
          </a:p>
          <a:p>
            <a:pPr algn="ctr"/>
            <a:r>
              <a:rPr lang="en-US" sz="3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2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Model</a:t>
            </a:r>
            <a:endParaRPr lang="en-US" sz="32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3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Image Datasets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C:\Users\MANTU SHARMA\Pictures\Screenshots\Screenshot (25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79" y="2539364"/>
            <a:ext cx="11165841" cy="3754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195" y="2072640"/>
            <a:ext cx="2793158" cy="1600200"/>
          </a:xfrm>
        </p:spPr>
        <p:txBody>
          <a:bodyPr/>
          <a:lstStyle/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view of Metadata &amp; Ground Truth 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6829" y="304800"/>
            <a:ext cx="6539977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5880" y="2313232"/>
            <a:ext cx="6431280" cy="431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E6F91B1-8E9C-4A37-9DF9-E2EB4F0B0C8E}"/>
              </a:ext>
            </a:extLst>
          </p:cNvPr>
          <p:cNvSpPr txBox="1"/>
          <p:nvPr/>
        </p:nvSpPr>
        <p:spPr>
          <a:xfrm>
            <a:off x="8373429" y="2406769"/>
            <a:ext cx="3161016" cy="12895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i="0" u="sng" kern="1200" dirty="0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Building model</a:t>
            </a:r>
            <a:endParaRPr lang="en-US" sz="4200" b="1" i="0" u="sng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="" xmlns:a16="http://schemas.microsoft.com/office/drawing/2014/main" id="{25A657F0-42F3-40D3-BC75-7DA1F5C6A2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E94FF68-7A60-47B7-AB98-1674FC7F2D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42B4F8D7-4E9C-45EF-9072-1AF32CEF71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3ECBDDDB-593C-40F0-8E80-AA75798EE4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Screenshot (9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7" y="517585"/>
            <a:ext cx="6705274" cy="53656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43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Compiling &amp; Training Model</a:t>
            </a:r>
            <a:endParaRPr lang="en-US" b="1" u="sng" dirty="0"/>
          </a:p>
        </p:txBody>
      </p:sp>
      <p:pic>
        <p:nvPicPr>
          <p:cNvPr id="6" name="Content Placeholder 5" descr="Screenshot (9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704" y="2432716"/>
            <a:ext cx="9973182" cy="377823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 Feature Extraction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960" y="2484120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Bahnschrift SemiLight" pitchFamily="34" charset="0"/>
              </a:rPr>
              <a:t>HOG –Histogram of Oriented Gradient.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Bahnschrift SemiLight" pitchFamily="34" charset="0"/>
              </a:rPr>
              <a:t>Used for the object detection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Bahnschrift SemiLight" pitchFamily="34" charset="0"/>
              </a:rPr>
              <a:t>Mainly focus on the edge of the object and orientation of edges also.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Bahnschrift Semi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4175760"/>
            <a:ext cx="7863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Bahnschrift SemiLight" pitchFamily="34" charset="0"/>
              </a:rPr>
              <a:t> First Resize image into some specific dimensions say (64*128)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Bahnschrift SemiLight" pitchFamily="34" charset="0"/>
              </a:rPr>
              <a:t>The image further divided into small parts say (8*8) as shown.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Bahnschrift SemiLight" pitchFamily="34" charset="0"/>
              </a:rPr>
              <a:t>Now </a:t>
            </a:r>
            <a:r>
              <a:rPr lang="en-US" sz="2000" u="sng" dirty="0" smtClean="0">
                <a:solidFill>
                  <a:srgbClr val="FF0000"/>
                </a:solidFill>
                <a:latin typeface="Bahnschrift SemiLight" pitchFamily="34" charset="0"/>
              </a:rPr>
              <a:t>gradient</a:t>
            </a:r>
            <a:r>
              <a:rPr lang="en-US" sz="2000" dirty="0" smtClean="0">
                <a:latin typeface="Bahnschrift SemiLight" pitchFamily="34" charset="0"/>
              </a:rPr>
              <a:t> and </a:t>
            </a:r>
            <a:r>
              <a:rPr lang="en-US" sz="2000" u="sng" dirty="0" smtClean="0">
                <a:solidFill>
                  <a:srgbClr val="FF0000"/>
                </a:solidFill>
                <a:latin typeface="Bahnschrift SemiLight" pitchFamily="34" charset="0"/>
              </a:rPr>
              <a:t>the orientation of gradient </a:t>
            </a:r>
            <a:r>
              <a:rPr lang="en-US" sz="2000" dirty="0" smtClean="0">
                <a:latin typeface="Bahnschrift SemiLight" pitchFamily="34" charset="0"/>
              </a:rPr>
              <a:t>for each these small blocks calculated</a:t>
            </a:r>
            <a:endParaRPr lang="en-US" sz="2000" dirty="0">
              <a:latin typeface="Bahnschrift SemiLight" pitchFamily="34" charset="0"/>
            </a:endParaRPr>
          </a:p>
        </p:txBody>
      </p:sp>
      <p:pic>
        <p:nvPicPr>
          <p:cNvPr id="9218" name="Picture 2" descr="Blocks &amp; Cells in H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8727" y="2286000"/>
            <a:ext cx="3247368" cy="40732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14400" y="3750198"/>
            <a:ext cx="18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STEPS-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Calculating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Gradients &amp; orientation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514600"/>
            <a:ext cx="115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r>
              <a:rPr lang="en-US" sz="2000" dirty="0" smtClean="0"/>
              <a:t>or This we </a:t>
            </a:r>
            <a:r>
              <a:rPr lang="en-US" sz="2000" dirty="0" smtClean="0"/>
              <a:t>need to calculate the gradient in the x and </a:t>
            </a:r>
            <a:r>
              <a:rPr lang="en-US" sz="2000" dirty="0" smtClean="0"/>
              <a:t>y direction. Then merge them to get final gradient and orientation/slope.</a:t>
            </a:r>
            <a:endParaRPr lang="en-US" sz="2000" dirty="0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4065" y="4315778"/>
            <a:ext cx="2190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49803" y="3655695"/>
            <a:ext cx="10572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07720" y="3703320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X direction-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437120" y="36576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Y direction-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02080" y="527304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Equation=&gt;  </a:t>
            </a:r>
            <a:r>
              <a:rPr lang="en-US" dirty="0" smtClean="0"/>
              <a:t>y </a:t>
            </a:r>
            <a:r>
              <a:rPr lang="en-US" dirty="0" smtClean="0"/>
              <a:t>= x –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28560" y="4831080"/>
            <a:ext cx="29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Equation=&gt;  </a:t>
            </a:r>
            <a:r>
              <a:rPr lang="en-US" dirty="0" smtClean="0"/>
              <a:t>y = -x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2327" y="3356610"/>
            <a:ext cx="3930353" cy="3501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1510" y="213360"/>
            <a:ext cx="29337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2893" y="3124200"/>
            <a:ext cx="41620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>
            <a:stCxn id="47108" idx="3"/>
            <a:endCxn id="47107" idx="0"/>
          </p:cNvCxnSpPr>
          <p:nvPr/>
        </p:nvCxnSpPr>
        <p:spPr>
          <a:xfrm>
            <a:off x="7395210" y="1456373"/>
            <a:ext cx="1762294" cy="1900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7108" idx="1"/>
            <a:endCxn id="47109" idx="0"/>
          </p:cNvCxnSpPr>
          <p:nvPr/>
        </p:nvCxnSpPr>
        <p:spPr>
          <a:xfrm rot="10800000" flipV="1">
            <a:off x="3033918" y="1456372"/>
            <a:ext cx="1427592" cy="16678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0363" y="1498283"/>
            <a:ext cx="6000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18195" y="1563053"/>
            <a:ext cx="4762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7595" y="321945"/>
            <a:ext cx="5707063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8613" y="367852"/>
            <a:ext cx="3497187" cy="313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9512" y="3566160"/>
            <a:ext cx="3434248" cy="30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5413" y="5592128"/>
            <a:ext cx="43719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601200" y="451104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Gradient (magnitude)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0" y="568452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Orientation of Gradient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MANTU SHARMA\Pictures\Screenshots\ho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4875" y="2361237"/>
            <a:ext cx="9464856" cy="41934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Flow Chart for HOG Feature Extraction</a:t>
            </a:r>
            <a:endParaRPr lang="en-US" b="1" u="sng" dirty="0"/>
          </a:p>
        </p:txBody>
      </p:sp>
      <p:pic>
        <p:nvPicPr>
          <p:cNvPr id="4098" name="Picture 2" descr="C:\Users\MANTU SHARMA\Pictures\Screenshots\journal.pone.0242899.g0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20" y="2581156"/>
            <a:ext cx="11840902" cy="3032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133535-F749-4035-8817-8525346BF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29" y="626709"/>
            <a:ext cx="5120042" cy="850936"/>
          </a:xfrm>
        </p:spPr>
        <p:txBody>
          <a:bodyPr/>
          <a:lstStyle/>
          <a:p>
            <a:r>
              <a:rPr lang="en-US" sz="4400" b="1" u="sng" dirty="0">
                <a:solidFill>
                  <a:srgbClr val="9B6BF2"/>
                </a:solidFill>
                <a:latin typeface="Algerian"/>
              </a:rPr>
              <a:t>SOURCE OF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9735E7-5E01-406D-BCF8-BED20FCA1251}"/>
              </a:ext>
            </a:extLst>
          </p:cNvPr>
          <p:cNvSpPr txBox="1"/>
          <p:nvPr/>
        </p:nvSpPr>
        <p:spPr>
          <a:xfrm>
            <a:off x="5639539" y="916013"/>
            <a:ext cx="58538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Link-</a:t>
            </a:r>
            <a:r>
              <a:rPr lang="en-US" sz="2000" dirty="0"/>
              <a:t> </a:t>
            </a:r>
            <a:r>
              <a:rPr lang="en-US" sz="2000" u="sng" dirty="0">
                <a:hlinkClick r:id="rId2"/>
              </a:rPr>
              <a:t>Click Here To Go To Data Source Page</a:t>
            </a:r>
            <a:endParaRPr lang="en-US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A255F77-76B3-46F6-ACDB-946AA8E155F0}"/>
              </a:ext>
            </a:extLst>
          </p:cNvPr>
          <p:cNvSpPr txBox="1"/>
          <p:nvPr/>
        </p:nvSpPr>
        <p:spPr>
          <a:xfrm>
            <a:off x="598688" y="4169475"/>
            <a:ext cx="523495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u="sng" dirty="0" smtClean="0">
                <a:solidFill>
                  <a:srgbClr val="9B6BF2"/>
                </a:solidFill>
                <a:latin typeface="Algerian"/>
              </a:rPr>
              <a:t>RESEARCH </a:t>
            </a:r>
            <a:r>
              <a:rPr lang="en-US" sz="4400" b="1" u="sng" dirty="0">
                <a:solidFill>
                  <a:srgbClr val="9B6BF2"/>
                </a:solidFill>
                <a:latin typeface="Algerian"/>
              </a:rPr>
              <a:t>Parer</a:t>
            </a:r>
            <a:endParaRPr lang="en-US" sz="4400" u="sng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6076000-DEFC-40C4-8B3C-57FA0EF95F6D}"/>
              </a:ext>
            </a:extLst>
          </p:cNvPr>
          <p:cNvSpPr txBox="1"/>
          <p:nvPr/>
        </p:nvSpPr>
        <p:spPr>
          <a:xfrm>
            <a:off x="5882607" y="4360194"/>
            <a:ext cx="5655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Link1-</a:t>
            </a:r>
            <a:r>
              <a:rPr lang="en-US" dirty="0"/>
              <a:t> </a:t>
            </a:r>
            <a:r>
              <a:rPr lang="en-US" dirty="0">
                <a:solidFill>
                  <a:srgbClr val="8F8F8F"/>
                </a:solidFill>
                <a:cs typeface="Segoe UI"/>
                <a:hlinkClick r:id="rId3"/>
              </a:rPr>
              <a:t>Click Here To Go To Project Paper Page</a:t>
            </a:r>
            <a:r>
              <a:rPr lang="en-US" dirty="0"/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6076000-DEFC-40C4-8B3C-57FA0EF95F6D}"/>
              </a:ext>
            </a:extLst>
          </p:cNvPr>
          <p:cNvSpPr txBox="1"/>
          <p:nvPr/>
        </p:nvSpPr>
        <p:spPr>
          <a:xfrm>
            <a:off x="5930836" y="5149201"/>
            <a:ext cx="5655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Link2-</a:t>
            </a:r>
            <a:r>
              <a:rPr lang="en-US" dirty="0"/>
              <a:t> </a:t>
            </a:r>
            <a:r>
              <a:rPr lang="en-US" dirty="0">
                <a:solidFill>
                  <a:srgbClr val="8F8F8F"/>
                </a:solidFill>
                <a:cs typeface="Segoe UI"/>
                <a:hlinkClick r:id="rId3"/>
              </a:rPr>
              <a:t>Click Here To Go To Project Paper Page</a:t>
            </a:r>
            <a:r>
              <a:rPr lang="en-US" dirty="0"/>
              <a:t>​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1680" y="1603333"/>
            <a:ext cx="5242560" cy="131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861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Plot With Extracted HOG data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C:\Users\MANTU SHARMA\Pictures\Screenshots\ISIC_0000030_downsamp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03" y="2388860"/>
            <a:ext cx="4643437" cy="3487113"/>
          </a:xfrm>
          <a:prstGeom prst="rect">
            <a:avLst/>
          </a:prstGeom>
          <a:noFill/>
        </p:spPr>
      </p:pic>
      <p:pic>
        <p:nvPicPr>
          <p:cNvPr id="4" name="Picture 3" descr="C:\Users\MANTU SHARMA\Pictures\Screenshots\ISIC_0000030_downsampled_hog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9040" y="2306321"/>
            <a:ext cx="3688079" cy="3688079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5791200" y="4064000"/>
            <a:ext cx="1259840" cy="43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1200" y="6146800"/>
            <a:ext cx="4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Sample Image(Original)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959600" y="6207760"/>
            <a:ext cx="4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Sample Image(HOG)</a:t>
            </a:r>
            <a:endParaRPr lang="en-US" b="1" u="sn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HOG data Concatenated with metadata</a:t>
            </a:r>
            <a:endParaRPr lang="en-US" b="1" u="sn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658" y="2366010"/>
            <a:ext cx="10212972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Training with sequential Model 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428" y="2705202"/>
            <a:ext cx="8821738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8962" y="5162771"/>
            <a:ext cx="9663454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E168C-0FC6-463C-861B-59C431CA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6865" y="3879493"/>
            <a:ext cx="3213631" cy="1133054"/>
          </a:xfrm>
        </p:spPr>
        <p:txBody>
          <a:bodyPr/>
          <a:lstStyle/>
          <a:p>
            <a:r>
              <a:rPr lang="en-US" b="1" u="sng" dirty="0">
                <a:latin typeface="Algerian"/>
              </a:rPr>
              <a:t>Thanks</a:t>
            </a:r>
          </a:p>
        </p:txBody>
      </p:sp>
    </p:spTree>
    <p:extLst>
      <p:ext uri="{BB962C8B-B14F-4D97-AF65-F5344CB8AC3E}">
        <p14:creationId xmlns="" xmlns:p14="http://schemas.microsoft.com/office/powerpoint/2010/main" val="38202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Data Collected From ISIC</a:t>
            </a:r>
            <a:endParaRPr lang="en-US" b="1" u="sng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138" y="2606040"/>
            <a:ext cx="4493462" cy="37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0280" y="2661318"/>
            <a:ext cx="5288280" cy="35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934200" y="633984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Ground Truth Values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112520" y="637032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Image Datasets</a:t>
            </a:r>
            <a:endParaRPr lang="en-US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099618-CDB0-4AA3-B22D-3BD5CE8A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9781" y="2097211"/>
            <a:ext cx="3442851" cy="223517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EBEBEB"/>
                </a:solidFill>
              </a:rPr>
              <a:t>Creating training and Validating Datasets using </a:t>
            </a:r>
            <a:r>
              <a:rPr lang="en-US" sz="2400" dirty="0" smtClean="0">
                <a:solidFill>
                  <a:srgbClr val="EBEBEB"/>
                </a:solidFill>
              </a:rPr>
              <a:t>-</a:t>
            </a:r>
            <a:r>
              <a:rPr lang="en-US" sz="2400" u="sng" dirty="0">
                <a:solidFill>
                  <a:srgbClr val="92D050"/>
                </a:solidFill>
              </a:rPr>
              <a:t>flow_from_dataframe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25A657F0-42F3-40D3-BC75-7DA1F5C6A2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E94FF68-7A60-47B7-AB98-1674FC7F2D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="" xmlns:a16="http://schemas.microsoft.com/office/drawing/2014/main" id="{42B4F8D7-4E9C-45EF-9072-1AF32CEF71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3ECBDDDB-593C-40F0-8E80-AA75798EE4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9" name="Picture 8" descr="Screenshot (24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303"/>
            <a:ext cx="7988060" cy="45978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924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6748AA-6086-4C45-BAA5-F742BC57D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771" y="548908"/>
            <a:ext cx="7811357" cy="798744"/>
          </a:xfrm>
        </p:spPr>
        <p:txBody>
          <a:bodyPr/>
          <a:lstStyle/>
          <a:p>
            <a:r>
              <a:rPr lang="en-US" sz="4000" b="1" u="sng" dirty="0" smtClean="0">
                <a:latin typeface="Algerian"/>
              </a:rPr>
              <a:t>Model OVERVIEW</a:t>
            </a:r>
            <a:endParaRPr lang="en-US" sz="4000" b="1" u="sng" dirty="0">
              <a:latin typeface="Algeri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1F18E19-C8C7-44DF-8C36-E26E60977329}"/>
              </a:ext>
            </a:extLst>
          </p:cNvPr>
          <p:cNvSpPr txBox="1"/>
          <p:nvPr/>
        </p:nvSpPr>
        <p:spPr>
          <a:xfrm>
            <a:off x="1582455" y="18434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Step 2-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Convolution: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BA1E8160-2C05-4094-8A9E-B0C0C9AF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22" y="1340187"/>
            <a:ext cx="3693089" cy="1369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515FE1-78FF-4893-991D-6E95183883B1}"/>
              </a:ext>
            </a:extLst>
          </p:cNvPr>
          <p:cNvSpPr txBox="1"/>
          <p:nvPr/>
        </p:nvSpPr>
        <p:spPr>
          <a:xfrm>
            <a:off x="1582455" y="29498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harter"/>
              </a:rPr>
              <a:t>Step 3-</a:t>
            </a:r>
            <a:r>
              <a:rPr lang="en-US" i="1" dirty="0">
                <a:solidFill>
                  <a:srgbClr val="00B050"/>
                </a:solidFill>
                <a:latin typeface="charter"/>
              </a:rPr>
              <a:t> Max Pooling</a:t>
            </a:r>
            <a:r>
              <a:rPr lang="en-US" dirty="0">
                <a:solidFill>
                  <a:srgbClr val="00B050"/>
                </a:solidFill>
                <a:latin typeface="charter"/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F7DBB23-B6DB-45E7-86C7-E091D94A7E38}"/>
              </a:ext>
            </a:extLst>
          </p:cNvPr>
          <p:cNvSpPr txBox="1"/>
          <p:nvPr/>
        </p:nvSpPr>
        <p:spPr>
          <a:xfrm>
            <a:off x="1902782" y="3311960"/>
            <a:ext cx="30981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Purpose-To detect image in case flipped, inverted...etc.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3D690ED-00AA-4AE0-A9C8-B5CFE57F6553}"/>
              </a:ext>
            </a:extLst>
          </p:cNvPr>
          <p:cNvSpPr txBox="1"/>
          <p:nvPr/>
        </p:nvSpPr>
        <p:spPr>
          <a:xfrm>
            <a:off x="1582455" y="49749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harter"/>
              </a:rPr>
              <a:t>Step 4 </a:t>
            </a:r>
            <a:r>
              <a:rPr lang="en-US" dirty="0">
                <a:solidFill>
                  <a:srgbClr val="00B050"/>
                </a:solidFill>
                <a:latin typeface="charter"/>
              </a:rPr>
              <a:t>— </a:t>
            </a:r>
            <a:r>
              <a:rPr lang="en-US" i="1" dirty="0">
                <a:solidFill>
                  <a:srgbClr val="00B050"/>
                </a:solidFill>
                <a:latin typeface="charter"/>
              </a:rPr>
              <a:t>Flattening</a:t>
            </a:r>
            <a:r>
              <a:rPr lang="en-US" dirty="0">
                <a:solidFill>
                  <a:srgbClr val="00B050"/>
                </a:solidFill>
                <a:latin typeface="charter"/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="" xmlns:a16="http://schemas.microsoft.com/office/drawing/2014/main" id="{EBD10C31-1461-488A-99C3-AAB1774D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73" y="4631543"/>
            <a:ext cx="2523994" cy="1564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D728990-56A1-4CDF-AF90-F5CC88E089D3}"/>
              </a:ext>
            </a:extLst>
          </p:cNvPr>
          <p:cNvSpPr txBox="1"/>
          <p:nvPr/>
        </p:nvSpPr>
        <p:spPr>
          <a:xfrm>
            <a:off x="1582455" y="14780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harter"/>
              </a:rPr>
              <a:t>Step 1 -</a:t>
            </a:r>
            <a:r>
              <a:rPr lang="en-US" dirty="0">
                <a:solidFill>
                  <a:srgbClr val="00B050"/>
                </a:solidFill>
                <a:latin typeface="charter"/>
              </a:rPr>
              <a:t> Input Image: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6141D14-B6EF-496F-A20A-5DBCC384EA9B}"/>
              </a:ext>
            </a:extLst>
          </p:cNvPr>
          <p:cNvSpPr txBox="1"/>
          <p:nvPr/>
        </p:nvSpPr>
        <p:spPr>
          <a:xfrm>
            <a:off x="2083496" y="534026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292929"/>
                </a:solidFill>
                <a:latin typeface="charter"/>
              </a:rPr>
              <a:t>Converting data from matrix to column</a:t>
            </a:r>
            <a:endParaRPr lang="en-US" sz="1600" b="1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9F0AC1-B9F3-495F-89CB-DEC1ACB2CAC3}"/>
              </a:ext>
            </a:extLst>
          </p:cNvPr>
          <p:cNvSpPr txBox="1"/>
          <p:nvPr/>
        </p:nvSpPr>
        <p:spPr>
          <a:xfrm>
            <a:off x="1707715" y="220875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292929"/>
                </a:solidFill>
                <a:latin typeface="charter"/>
              </a:rPr>
              <a:t>Apply filters for feature detection </a:t>
            </a:r>
            <a:endParaRPr lang="en-US" sz="1600" b="1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4987" y="2943284"/>
            <a:ext cx="3682722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898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="" xmlns:a16="http://schemas.microsoft.com/office/drawing/2014/main" id="{25A657F0-42F3-40D3-BC75-7DA1F5C6A2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E94FF68-7A60-47B7-AB98-1674FC7F2D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42B4F8D7-4E9C-45EF-9072-1AF32CEF71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>
              <a:extLst>
                <a:ext uri="{FF2B5EF4-FFF2-40B4-BE49-F238E27FC236}">
                  <a16:creationId xmlns="" xmlns:a16="http://schemas.microsoft.com/office/drawing/2014/main" id="{3ECBDDDB-593C-40F0-8E80-AA75798EE4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77C6BF3-B53A-4796-A07C-A9D08DB326DA}"/>
              </a:ext>
            </a:extLst>
          </p:cNvPr>
          <p:cNvSpPr txBox="1"/>
          <p:nvPr/>
        </p:nvSpPr>
        <p:spPr>
          <a:xfrm>
            <a:off x="8461331" y="3033387"/>
            <a:ext cx="30041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Model..</a:t>
            </a:r>
          </a:p>
        </p:txBody>
      </p:sp>
      <p:pic>
        <p:nvPicPr>
          <p:cNvPr id="8" name="Picture 7" descr="Screenshot (24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48183"/>
            <a:ext cx="7970808" cy="46695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96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Fitting Datas To Model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 descr="Screenshot (24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61" y="2331513"/>
            <a:ext cx="8844215" cy="41641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Confusion matrix for testing data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Screenshot (25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48" y="2267337"/>
            <a:ext cx="8186501" cy="400406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1292114" y="985520"/>
            <a:ext cx="8761413" cy="11929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Large Datasets with dimensions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83360" y="3063241"/>
          <a:ext cx="8544560" cy="182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280"/>
                <a:gridCol w="4272280"/>
              </a:tblGrid>
              <a:tr h="455478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Types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Count</a:t>
                      </a:r>
                      <a:endParaRPr lang="en-US" u="sng" dirty="0"/>
                    </a:p>
                  </a:txBody>
                  <a:tcPr/>
                </a:tc>
              </a:tr>
              <a:tr h="455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18999</a:t>
                      </a:r>
                      <a:endParaRPr lang="en-US" dirty="0"/>
                    </a:p>
                  </a:txBody>
                  <a:tcPr/>
                </a:tc>
              </a:tr>
              <a:tr h="455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Validation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6332</a:t>
                      </a:r>
                      <a:endParaRPr lang="en-US" dirty="0"/>
                    </a:p>
                  </a:txBody>
                  <a:tcPr/>
                </a:tc>
              </a:tr>
              <a:tr h="45551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202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335</TotalTime>
  <Words>262</Words>
  <Application>Microsoft Office PowerPoint</Application>
  <PresentationFormat>Custom</PresentationFormat>
  <Paragraphs>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 Boardroom</vt:lpstr>
      <vt:lpstr>PROJECT</vt:lpstr>
      <vt:lpstr>SOURCE OF DATA</vt:lpstr>
      <vt:lpstr>Data Collected From ISIC</vt:lpstr>
      <vt:lpstr>Creating training and Validating Datasets using -flow_from_dataframe</vt:lpstr>
      <vt:lpstr>Model OVERVIEW</vt:lpstr>
      <vt:lpstr>Slide 6</vt:lpstr>
      <vt:lpstr> Fitting Datas To Model</vt:lpstr>
      <vt:lpstr>Confusion matrix for testing data</vt:lpstr>
      <vt:lpstr>Slide 9</vt:lpstr>
      <vt:lpstr>Sample Image Datasets</vt:lpstr>
      <vt:lpstr>Sample view of Metadata &amp; Ground Truth </vt:lpstr>
      <vt:lpstr>Slide 12</vt:lpstr>
      <vt:lpstr>Compiling &amp; Training Model</vt:lpstr>
      <vt:lpstr>HOG Feature Extraction</vt:lpstr>
      <vt:lpstr>Calculating Gradients &amp; orientation</vt:lpstr>
      <vt:lpstr>Slide 16</vt:lpstr>
      <vt:lpstr>Slide 17</vt:lpstr>
      <vt:lpstr>EXAMPLE-</vt:lpstr>
      <vt:lpstr>Flow Chart for HOG Feature Extraction</vt:lpstr>
      <vt:lpstr>Image Plot With Extracted HOG data</vt:lpstr>
      <vt:lpstr>HOG data Concatenated with metadata</vt:lpstr>
      <vt:lpstr>Final Training with sequential Model 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MANTU SHARMA</cp:lastModifiedBy>
  <cp:revision>393</cp:revision>
  <dcterms:created xsi:type="dcterms:W3CDTF">2021-02-05T05:27:50Z</dcterms:created>
  <dcterms:modified xsi:type="dcterms:W3CDTF">2021-08-05T07:52:08Z</dcterms:modified>
</cp:coreProperties>
</file>