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Proxima Nov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ce221334a6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ce221334a6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e221334a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e221334a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e221334a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e221334a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e221334a6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e221334a6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e221334a6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e221334a6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e221334a6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e221334a6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e401108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e401108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ce221334a6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ce221334a6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e221334a6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e221334a6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ce221334a6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ce221334a6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ce221334a6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ce221334a6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e221334a6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ce221334a6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e221334a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e221334a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ce221334a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ce221334a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ce221334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ce221334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ce221334a6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ce221334a6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e221334a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e221334a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e221334a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e221334a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e221334a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e221334a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e221334a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e221334a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e221334a6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e221334a6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/>
        </p:nvSpPr>
        <p:spPr>
          <a:xfrm>
            <a:off x="1097925" y="563300"/>
            <a:ext cx="6923700" cy="3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75025" y="870575"/>
            <a:ext cx="7538100" cy="3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2011, le PlayStation Network (PSN) de Sony a subi une violation de données massive qui a entraîné le vol des informations personnelles de millions de clients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2018, Marriott International a révélé qu'elle avait été victime d'une violation de données qui a exposé les informations personnelles de près de 500 millions de clients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Char char="●"/>
            </a:pPr>
            <a:r>
              <a:rPr lang="fr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En décembre 2020, SolarWinds a subi une injection sql qui a compromis SolarWinds orion un logiciel de surveillance et de gestion des réseaux largement utilisé par les entreprises et les agences gouvernementales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D9EEB"/>
                </a:solidFill>
              </a:rPr>
              <a:t>Exemple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>
                <a:solidFill>
                  <a:schemeClr val="lt1"/>
                </a:solidFill>
              </a:rPr>
              <a:t>SELECT * FROM utilisateurs WHERE nom_utilisateur='$nom_utilisateur' AND mot_de_passe='$mot_de_passe'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>
                <a:solidFill>
                  <a:schemeClr val="lt1"/>
                </a:solidFill>
              </a:rPr>
              <a:t>Si l’utilisateur ajoute</a:t>
            </a:r>
            <a:r>
              <a:rPr lang="fr">
                <a:solidFill>
                  <a:schemeClr val="lt1"/>
                </a:solidFill>
              </a:rPr>
              <a:t>' OR '1'='1 à la requète ça lui permettra de se connecter sans utiliser de mot de passe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D9EEB"/>
                </a:solidFill>
              </a:rPr>
              <a:t>Bonne pratiques 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2859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307">
                <a:solidFill>
                  <a:schemeClr val="lt1"/>
                </a:solidFill>
              </a:rPr>
              <a:t>NE JAMAIS FAIRE CONFIANCE À L’UTILISATEUR !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07">
                <a:solidFill>
                  <a:schemeClr val="lt1"/>
                </a:solidFill>
              </a:rPr>
              <a:t>- Vérifier les données envoyer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07">
                <a:solidFill>
                  <a:schemeClr val="lt1"/>
                </a:solidFill>
              </a:rPr>
              <a:t>- S’assurer que les données respectent bien le format attendu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07">
                <a:solidFill>
                  <a:schemeClr val="lt1"/>
                </a:solidFill>
              </a:rPr>
              <a:t>- Faire des requêtes préparées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07">
                <a:solidFill>
                  <a:schemeClr val="lt1"/>
                </a:solidFill>
              </a:rPr>
              <a:t>	query(“SELECT * FROM utilisateurs WHERE nom_utilisateur='</a:t>
            </a:r>
            <a:r>
              <a:rPr lang="fr" sz="5307">
                <a:solidFill>
                  <a:srgbClr val="6D9EEB"/>
                </a:solidFill>
              </a:rPr>
              <a:t>$nom_utilisateur</a:t>
            </a:r>
            <a:r>
              <a:rPr lang="fr" sz="5307">
                <a:solidFill>
                  <a:schemeClr val="lt1"/>
                </a:solidFill>
              </a:rPr>
              <a:t>' AND      mot_de_passe='</a:t>
            </a:r>
            <a:r>
              <a:rPr lang="fr" sz="5307">
                <a:solidFill>
                  <a:srgbClr val="6D9EEB"/>
                </a:solidFill>
              </a:rPr>
              <a:t>$mot_de_passe</a:t>
            </a:r>
            <a:r>
              <a:rPr lang="fr" sz="5307">
                <a:solidFill>
                  <a:schemeClr val="lt1"/>
                </a:solidFill>
              </a:rPr>
              <a:t>'”)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07">
                <a:solidFill>
                  <a:schemeClr val="lt1"/>
                </a:solidFill>
              </a:rPr>
              <a:t>Devient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5307">
                <a:solidFill>
                  <a:schemeClr val="lt1"/>
                </a:solidFill>
              </a:rPr>
              <a:t>	prepare</a:t>
            </a:r>
            <a:r>
              <a:rPr lang="fr" sz="5307">
                <a:solidFill>
                  <a:schemeClr val="lt1"/>
                </a:solidFill>
              </a:rPr>
              <a:t>(“SELECT * FROM utilisateurs WHERE nom_utilisateur='</a:t>
            </a:r>
            <a:r>
              <a:rPr lang="fr" sz="5307">
                <a:solidFill>
                  <a:srgbClr val="6D9EEB"/>
                </a:solidFill>
              </a:rPr>
              <a:t>?</a:t>
            </a:r>
            <a:r>
              <a:rPr lang="fr" sz="5307">
                <a:solidFill>
                  <a:schemeClr val="lt1"/>
                </a:solidFill>
              </a:rPr>
              <a:t>' AND mot_de_passe='</a:t>
            </a:r>
            <a:r>
              <a:rPr lang="fr" sz="5307">
                <a:solidFill>
                  <a:srgbClr val="6D9EEB"/>
                </a:solidFill>
              </a:rPr>
              <a:t>?</a:t>
            </a:r>
            <a:r>
              <a:rPr lang="fr" sz="5307">
                <a:solidFill>
                  <a:schemeClr val="lt1"/>
                </a:solidFill>
              </a:rPr>
              <a:t>'”)</a:t>
            </a:r>
            <a:endParaRPr sz="5307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</a:rPr>
              <a:t>Les attaque CSRF</a:t>
            </a:r>
            <a:endParaRPr>
              <a:solidFill>
                <a:srgbClr val="B4A7D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</a:rPr>
              <a:t>Les injection CSRF machin truc c’est quoi ?</a:t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Egalement connu sous le nom d'attaque "sea surf" ou "session riding"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A</a:t>
            </a:r>
            <a:r>
              <a:rPr lang="fr">
                <a:solidFill>
                  <a:schemeClr val="lt1"/>
                </a:solidFill>
              </a:rPr>
              <a:t>ttaque qui exploite la confiance accordée par un site à un utilisateur authentifié pour exécuter des actions non autorisées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Dans une attaque CSRF, un attaquant force un utilisateur authentifié à exécuter des actions sur un site web sans son consentement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</a:rPr>
              <a:t>Comment ça marche </a:t>
            </a:r>
            <a:r>
              <a:rPr lang="fr">
                <a:solidFill>
                  <a:srgbClr val="B4A7D6"/>
                </a:solidFill>
              </a:rPr>
              <a:t>?</a:t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"/>
              <a:buChar char="●"/>
            </a:pPr>
            <a:r>
              <a:rPr lang="fr" sz="1390">
                <a:solidFill>
                  <a:schemeClr val="lt1"/>
                </a:solidFill>
              </a:rPr>
              <a:t>L’attaquant crée un lien qui correspond au site ou la victime est connecté</a:t>
            </a:r>
            <a:endParaRPr sz="1390">
              <a:solidFill>
                <a:schemeClr val="lt1"/>
              </a:solidFill>
            </a:endParaRPr>
          </a:p>
          <a:p>
            <a:pPr indent="-316865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"/>
              <a:buChar char="-"/>
            </a:pPr>
            <a:r>
              <a:rPr lang="fr" sz="1390">
                <a:solidFill>
                  <a:schemeClr val="lt1"/>
                </a:solidFill>
              </a:rPr>
              <a:t>Lien contenant une image comme celle ci :</a:t>
            </a:r>
            <a:endParaRPr sz="139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fr" sz="1390">
                <a:solidFill>
                  <a:schemeClr val="lt1"/>
                </a:solidFill>
              </a:rPr>
              <a:t> </a:t>
            </a:r>
            <a:r>
              <a:rPr lang="fr" sz="1790">
                <a:solidFill>
                  <a:srgbClr val="B4A7D6"/>
                </a:solidFill>
              </a:rPr>
              <a:t>&lt;img src="https://www.sitecible.com/changepassword?newpassword=123456"  style="display:none"&gt;</a:t>
            </a:r>
            <a:endParaRPr sz="1790">
              <a:solidFill>
                <a:srgbClr val="B4A7D6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lt1"/>
              </a:solidFill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90"/>
              <a:buChar char="●"/>
            </a:pPr>
            <a:r>
              <a:rPr lang="fr" sz="1390">
                <a:solidFill>
                  <a:schemeClr val="lt1"/>
                </a:solidFill>
              </a:rPr>
              <a:t>L’attaquant envoi le lien à la victime</a:t>
            </a:r>
            <a:endParaRPr sz="139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lt1"/>
              </a:solidFill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90"/>
              <a:buChar char="●"/>
            </a:pPr>
            <a:r>
              <a:rPr lang="fr" sz="1390">
                <a:solidFill>
                  <a:schemeClr val="lt1"/>
                </a:solidFill>
              </a:rPr>
              <a:t>Le lien envoi une requête au site</a:t>
            </a:r>
            <a:endParaRPr sz="139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lt1"/>
              </a:solidFill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90"/>
              <a:buChar char="●"/>
            </a:pPr>
            <a:r>
              <a:rPr lang="fr" sz="1390">
                <a:solidFill>
                  <a:schemeClr val="lt1"/>
                </a:solidFill>
              </a:rPr>
              <a:t>Le site valide la requête et envoi les données à l’attaquant sans que la victime ne soit au courant</a:t>
            </a:r>
            <a:endParaRPr sz="139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625" y="162225"/>
            <a:ext cx="7010025" cy="4747975"/>
          </a:xfrm>
          <a:prstGeom prst="rect">
            <a:avLst/>
          </a:prstGeom>
          <a:noFill/>
          <a:ln cap="flat" cmpd="sng" w="28575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B4A7D6"/>
                </a:solidFill>
              </a:rPr>
              <a:t>Comment ont lutte ?</a:t>
            </a:r>
            <a:endParaRPr>
              <a:solidFill>
                <a:srgbClr val="B4A7D6"/>
              </a:solidFill>
            </a:endParaRPr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Token anti csrf synchronisé :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On génère des token aléatoire, unique à chaques sessions pour ensuite vérifier </a:t>
            </a:r>
            <a:r>
              <a:rPr lang="fr">
                <a:solidFill>
                  <a:schemeClr val="lt1"/>
                </a:solidFill>
              </a:rPr>
              <a:t>l'authenticité</a:t>
            </a:r>
            <a:r>
              <a:rPr lang="fr">
                <a:solidFill>
                  <a:schemeClr val="lt1"/>
                </a:solidFill>
              </a:rPr>
              <a:t> du token à chaque requêtes.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L’inclusion de fichier</a:t>
            </a:r>
            <a:endParaRPr>
              <a:solidFill>
                <a:srgbClr val="6AA84F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C’est quoi </a:t>
            </a:r>
            <a:r>
              <a:rPr lang="fr">
                <a:solidFill>
                  <a:srgbClr val="6AA84F"/>
                </a:solidFill>
              </a:rPr>
              <a:t>?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RFI (Inclusion de fichier arbitraire)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	Quand on permet à l’utilisateur d’envoyer un fichier sur le site, l’utilisateur en profite donc pour envoyer un fichier malveillant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LFI (inclusion de fichier locaux)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-	Permet à l’utilisateur </a:t>
            </a:r>
            <a:r>
              <a:rPr lang="fr">
                <a:solidFill>
                  <a:schemeClr val="lt1"/>
                </a:solidFill>
              </a:rPr>
              <a:t>d'accéder</a:t>
            </a:r>
            <a:r>
              <a:rPr lang="fr">
                <a:solidFill>
                  <a:schemeClr val="lt1"/>
                </a:solidFill>
              </a:rPr>
              <a:t> à des fichier contenant des information sur    l’application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Comment ça marche ?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686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"/>
              <a:buChar char="●"/>
            </a:pPr>
            <a:r>
              <a:rPr lang="fr" sz="1390">
                <a:solidFill>
                  <a:schemeClr val="lt1"/>
                </a:solidFill>
              </a:rPr>
              <a:t>RFI </a:t>
            </a:r>
            <a:endParaRPr sz="139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lt1"/>
              </a:solidFill>
            </a:endParaRPr>
          </a:p>
          <a:p>
            <a:pPr indent="-316865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90"/>
              <a:buChar char="-"/>
            </a:pPr>
            <a:r>
              <a:rPr lang="fr" sz="1390">
                <a:solidFill>
                  <a:schemeClr val="lt1"/>
                </a:solidFill>
              </a:rPr>
              <a:t>L’attaquant fournit un lien qui redirige vers le fichier malveillant qu’il a implémenter dans l’application qui lui p</a:t>
            </a:r>
            <a:r>
              <a:rPr lang="fr" sz="1390">
                <a:solidFill>
                  <a:schemeClr val="lt1"/>
                </a:solidFill>
              </a:rPr>
              <a:t>ermet </a:t>
            </a:r>
            <a:r>
              <a:rPr lang="fr" sz="1390">
                <a:solidFill>
                  <a:schemeClr val="lt1"/>
                </a:solidFill>
              </a:rPr>
              <a:t>d'exécuter</a:t>
            </a:r>
            <a:r>
              <a:rPr lang="fr" sz="1390">
                <a:solidFill>
                  <a:schemeClr val="lt1"/>
                </a:solidFill>
              </a:rPr>
              <a:t> ensuite du code malveillant sur le serveur.</a:t>
            </a:r>
            <a:endParaRPr sz="139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90">
              <a:solidFill>
                <a:schemeClr val="lt1"/>
              </a:solidFill>
            </a:endParaRPr>
          </a:p>
          <a:p>
            <a:pPr indent="-31686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90"/>
              <a:buChar char="●"/>
            </a:pPr>
            <a:r>
              <a:rPr lang="fr" sz="1390">
                <a:solidFill>
                  <a:schemeClr val="lt1"/>
                </a:solidFill>
              </a:rPr>
              <a:t>LFI </a:t>
            </a:r>
            <a:endParaRPr sz="1390">
              <a:solidFill>
                <a:schemeClr val="lt1"/>
              </a:solidFill>
            </a:endParaRPr>
          </a:p>
          <a:p>
            <a:pPr indent="-316865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90"/>
              <a:buChar char="-"/>
            </a:pPr>
            <a:r>
              <a:rPr lang="fr" sz="1390">
                <a:solidFill>
                  <a:schemeClr val="lt1"/>
                </a:solidFill>
              </a:rPr>
              <a:t>L’attaquant exploite les données récoltées</a:t>
            </a:r>
            <a:endParaRPr sz="139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90">
              <a:solidFill>
                <a:schemeClr val="lt1"/>
              </a:solidFill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390">
                <a:solidFill>
                  <a:schemeClr val="lt1"/>
                </a:solidFill>
              </a:rPr>
              <a:t>Exemple : Les données d'authentification à la base de données</a:t>
            </a:r>
            <a:r>
              <a:rPr lang="fr" sz="1390">
                <a:solidFill>
                  <a:schemeClr val="lt1"/>
                </a:solidFill>
              </a:rPr>
              <a:t> </a:t>
            </a:r>
            <a:endParaRPr sz="139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failles de sécurité</a:t>
            </a:r>
            <a:endParaRPr/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AA84F"/>
                </a:solidFill>
              </a:rPr>
              <a:t>Comment ont lutte ?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Limiter l’accès au </a:t>
            </a:r>
            <a:r>
              <a:rPr lang="fr">
                <a:solidFill>
                  <a:schemeClr val="lt1"/>
                </a:solidFill>
              </a:rPr>
              <a:t>répertoire</a:t>
            </a:r>
            <a:r>
              <a:rPr lang="fr">
                <a:solidFill>
                  <a:schemeClr val="lt1"/>
                </a:solidFill>
              </a:rPr>
              <a:t> contenant le fichier envoyé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Vérifier le mime type Mime des fichiers envoyés</a:t>
            </a:r>
            <a:endParaRPr>
              <a:solidFill>
                <a:schemeClr val="lt1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-"/>
            </a:pPr>
            <a:r>
              <a:rPr lang="fr">
                <a:solidFill>
                  <a:schemeClr val="lt1"/>
                </a:solidFill>
              </a:rPr>
              <a:t>Attention le nom ne correspond pas au type de l’image</a:t>
            </a:r>
            <a:endParaRPr>
              <a:solidFill>
                <a:schemeClr val="lt1"/>
              </a:solidFill>
            </a:endParaRPr>
          </a:p>
          <a:p>
            <a:pPr indent="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: </a:t>
            </a:r>
            <a:r>
              <a:rPr lang="fr">
                <a:solidFill>
                  <a:srgbClr val="6AA84F"/>
                </a:solidFill>
              </a:rPr>
              <a:t>uneVraiImage.exe.jpeg</a:t>
            </a:r>
            <a:r>
              <a:rPr lang="fr">
                <a:solidFill>
                  <a:schemeClr val="lt1"/>
                </a:solidFill>
              </a:rPr>
              <a:t> n’est pas une image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137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9900"/>
                </a:solidFill>
              </a:rPr>
              <a:t>Guide de survie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710475"/>
            <a:ext cx="8520600" cy="40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2673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925">
                <a:solidFill>
                  <a:schemeClr val="lt1"/>
                </a:solidFill>
              </a:rPr>
              <a:t>Ne pas cliquez sur les liens qu’on ne </a:t>
            </a:r>
            <a:r>
              <a:rPr lang="fr" sz="5925">
                <a:solidFill>
                  <a:schemeClr val="lt1"/>
                </a:solidFill>
              </a:rPr>
              <a:t>connaît</a:t>
            </a:r>
            <a:r>
              <a:rPr lang="fr" sz="5925">
                <a:solidFill>
                  <a:schemeClr val="lt1"/>
                </a:solidFill>
              </a:rPr>
              <a:t> pas (même par curiosité)</a:t>
            </a:r>
            <a:endParaRPr sz="592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25">
              <a:solidFill>
                <a:schemeClr val="lt1"/>
              </a:solidFill>
            </a:endParaRPr>
          </a:p>
          <a:p>
            <a:pPr indent="-32267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925">
                <a:solidFill>
                  <a:schemeClr val="lt1"/>
                </a:solidFill>
              </a:rPr>
              <a:t>Ne pas </a:t>
            </a:r>
            <a:r>
              <a:rPr lang="fr" sz="5925">
                <a:solidFill>
                  <a:schemeClr val="lt1"/>
                </a:solidFill>
              </a:rPr>
              <a:t>télécharger</a:t>
            </a:r>
            <a:r>
              <a:rPr lang="fr" sz="5925">
                <a:solidFill>
                  <a:schemeClr val="lt1"/>
                </a:solidFill>
              </a:rPr>
              <a:t> des logiciel qu’on ne connaît pas</a:t>
            </a:r>
            <a:endParaRPr sz="592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25">
              <a:solidFill>
                <a:schemeClr val="lt1"/>
              </a:solidFill>
            </a:endParaRPr>
          </a:p>
          <a:p>
            <a:pPr indent="-32267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925">
                <a:solidFill>
                  <a:schemeClr val="lt1"/>
                </a:solidFill>
              </a:rPr>
              <a:t>Ne pas brancher de clé usb qui ne nous appartient pas</a:t>
            </a:r>
            <a:endParaRPr sz="592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25">
              <a:solidFill>
                <a:schemeClr val="lt1"/>
              </a:solidFill>
            </a:endParaRPr>
          </a:p>
          <a:p>
            <a:pPr indent="-32267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925">
                <a:solidFill>
                  <a:schemeClr val="lt1"/>
                </a:solidFill>
              </a:rPr>
              <a:t>Ne pas scanner n’importe quel qr code</a:t>
            </a:r>
            <a:endParaRPr sz="592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25">
              <a:solidFill>
                <a:schemeClr val="lt1"/>
              </a:solidFill>
            </a:endParaRPr>
          </a:p>
          <a:p>
            <a:pPr indent="-32267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925">
                <a:solidFill>
                  <a:schemeClr val="lt1"/>
                </a:solidFill>
              </a:rPr>
              <a:t>Utiliser un vrai mot de passe (Bernard1995 n’est pas un mot de passe)</a:t>
            </a:r>
            <a:endParaRPr sz="5925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25">
              <a:solidFill>
                <a:schemeClr val="lt1"/>
              </a:solidFill>
            </a:endParaRPr>
          </a:p>
          <a:p>
            <a:pPr indent="-322673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●"/>
            </a:pPr>
            <a:r>
              <a:rPr lang="fr" sz="5925">
                <a:solidFill>
                  <a:schemeClr val="lt1"/>
                </a:solidFill>
              </a:rPr>
              <a:t>Ne faites confiance en personne</a:t>
            </a:r>
            <a:endParaRPr sz="5925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675" y="576925"/>
            <a:ext cx="6806100" cy="38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1813800" y="4560775"/>
            <a:ext cx="5516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0,50€ la question</a:t>
            </a:r>
            <a:endParaRPr sz="13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511">
                <a:solidFill>
                  <a:srgbClr val="FF9900"/>
                </a:solidFill>
              </a:rPr>
              <a:t>Sommaire</a:t>
            </a:r>
            <a:endParaRPr sz="3511">
              <a:solidFill>
                <a:srgbClr val="FF9900"/>
              </a:solidFill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389600"/>
            <a:ext cx="6329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fr" sz="2000">
                <a:solidFill>
                  <a:schemeClr val="lt1"/>
                </a:solidFill>
              </a:rPr>
              <a:t>Cross-Site Scripting (XSS)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fr" sz="2000">
                <a:solidFill>
                  <a:schemeClr val="lt1"/>
                </a:solidFill>
              </a:rPr>
              <a:t>Injection sql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fr" sz="2000">
                <a:solidFill>
                  <a:schemeClr val="lt1"/>
                </a:solidFill>
              </a:rPr>
              <a:t>Cross-Site Request Forgery (CSRF)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fr" sz="2000">
                <a:solidFill>
                  <a:schemeClr val="lt1"/>
                </a:solidFill>
              </a:rPr>
              <a:t>Inclusion de fichier</a:t>
            </a:r>
            <a:endParaRPr sz="2000">
              <a:solidFill>
                <a:schemeClr val="lt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</a:pPr>
            <a:r>
              <a:rPr lang="fr" sz="2000">
                <a:solidFill>
                  <a:schemeClr val="lt1"/>
                </a:solidFill>
              </a:rPr>
              <a:t>Guide de survie sur internet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Les attaques xss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Les attaques xss machin truc c’est quoi ?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Envoi de code malveillant </a:t>
            </a:r>
            <a:r>
              <a:rPr lang="fr">
                <a:solidFill>
                  <a:schemeClr val="accent6"/>
                </a:solidFill>
              </a:rPr>
              <a:t>(ex: javascript)</a:t>
            </a:r>
            <a:r>
              <a:rPr lang="fr">
                <a:solidFill>
                  <a:schemeClr val="lt1"/>
                </a:solidFill>
              </a:rPr>
              <a:t> en passant par les formulaires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Survient lorsque les information envoyer par l’utilisateur ne sont pas </a:t>
            </a:r>
            <a:r>
              <a:rPr lang="fr">
                <a:solidFill>
                  <a:schemeClr val="lt1"/>
                </a:solidFill>
              </a:rPr>
              <a:t>contrôlé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Permet à l’attaquant de dérober les données d’autres utilisateurs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Exemple d’attaques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Xss stocké :</a:t>
            </a:r>
            <a:endParaRPr>
              <a:solidFill>
                <a:schemeClr val="lt1"/>
              </a:solidFill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Envoi de code malveillant en base de données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Xss </a:t>
            </a:r>
            <a:r>
              <a:rPr lang="fr">
                <a:solidFill>
                  <a:schemeClr val="lt1"/>
                </a:solidFill>
              </a:rPr>
              <a:t>réfléchi</a:t>
            </a:r>
            <a:r>
              <a:rPr lang="fr">
                <a:solidFill>
                  <a:schemeClr val="lt1"/>
                </a:solidFill>
              </a:rPr>
              <a:t> 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	Envoi d’un lien malveillant qui sera </a:t>
            </a:r>
            <a:r>
              <a:rPr lang="fr">
                <a:solidFill>
                  <a:schemeClr val="lt1"/>
                </a:solidFill>
              </a:rPr>
              <a:t>exécuté</a:t>
            </a:r>
            <a:r>
              <a:rPr lang="fr">
                <a:solidFill>
                  <a:schemeClr val="lt1"/>
                </a:solidFill>
              </a:rPr>
              <a:t> par le navigateur de la victime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lt1"/>
                </a:solidFill>
              </a:rPr>
              <a:t>Objectif : Voler les données de la victime comme par exemple les cookies de session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Bonne pratiques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NE JAMAIS FAIRE CONFIANCE À L’UTILISATEUR !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 Vérifier les données envoyer, coté client et surtout coté serveur en utilisant    par exemple un </a:t>
            </a:r>
            <a:r>
              <a:rPr lang="fr">
                <a:solidFill>
                  <a:srgbClr val="A4C2F4"/>
                </a:solidFill>
              </a:rPr>
              <a:t>strip_tag()</a:t>
            </a:r>
            <a:r>
              <a:rPr lang="fr">
                <a:solidFill>
                  <a:schemeClr val="lt1"/>
                </a:solidFill>
              </a:rPr>
              <a:t> en php.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-S’assurer que les données respectent bien le format attendu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D9EEB"/>
                </a:solidFill>
              </a:rPr>
              <a:t>Les injections sql</a:t>
            </a:r>
            <a:endParaRPr>
              <a:solidFill>
                <a:srgbClr val="6D9EEB"/>
              </a:solidFill>
            </a:endParaRPr>
          </a:p>
        </p:txBody>
      </p:sp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6D9EEB"/>
                </a:solidFill>
              </a:rPr>
              <a:t>Les injection sql machin truc c’est quoi ?</a:t>
            </a:r>
            <a:endParaRPr>
              <a:solidFill>
                <a:srgbClr val="6D9EEB"/>
              </a:solidFill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Langage de base de données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Survient lorsque que </a:t>
            </a:r>
            <a:r>
              <a:rPr lang="fr">
                <a:solidFill>
                  <a:schemeClr val="lt1"/>
                </a:solidFill>
              </a:rPr>
              <a:t>l'attaquant</a:t>
            </a:r>
            <a:r>
              <a:rPr lang="fr">
                <a:solidFill>
                  <a:schemeClr val="lt1"/>
                </a:solidFill>
              </a:rPr>
              <a:t> envoi du </a:t>
            </a:r>
            <a:r>
              <a:rPr lang="fr">
                <a:solidFill>
                  <a:srgbClr val="6D9EEB"/>
                </a:solidFill>
              </a:rPr>
              <a:t>code sql</a:t>
            </a:r>
            <a:r>
              <a:rPr lang="fr">
                <a:solidFill>
                  <a:schemeClr val="lt1"/>
                </a:solidFill>
              </a:rPr>
              <a:t> en passant par nos formulaires  </a:t>
            </a:r>
            <a:r>
              <a:rPr lang="fr">
                <a:solidFill>
                  <a:schemeClr val="lt1"/>
                </a:solidFill>
                <a:highlight>
                  <a:schemeClr val="dk1"/>
                </a:highlight>
              </a:rPr>
              <a:t> </a:t>
            </a:r>
            <a:r>
              <a:rPr lang="fr" sz="1000">
                <a:solidFill>
                  <a:srgbClr val="6D9EE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SELECT nom_du_champ FROM nom_du_tableau WHERE nom = :nom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fr">
                <a:solidFill>
                  <a:schemeClr val="lt1"/>
                </a:solidFill>
              </a:rPr>
              <a:t>Permet de manipuler la base de données || Effectuer des actions non autorisés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