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59" r:id="rId5"/>
    <p:sldId id="260" r:id="rId6"/>
    <p:sldId id="261" r:id="rId7"/>
    <p:sldId id="262" r:id="rId8"/>
    <p:sldId id="268"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73" d="100"/>
          <a:sy n="73" d="100"/>
        </p:scale>
        <p:origin x="102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8E00A2-D360-416C-9565-444F52B46326}" type="datetimeFigureOut">
              <a:rPr lang="en-IN" smtClean="0"/>
              <a:t>30-12-2024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A5DB4B-BF03-4482-9A37-D6FF2F3AE7BE}" type="slidenum">
              <a:rPr lang="en-IN" smtClean="0"/>
              <a:t>‹#›</a:t>
            </a:fld>
            <a:endParaRPr lang="en-IN"/>
          </a:p>
        </p:txBody>
      </p:sp>
    </p:spTree>
    <p:extLst>
      <p:ext uri="{BB962C8B-B14F-4D97-AF65-F5344CB8AC3E}">
        <p14:creationId xmlns:p14="http://schemas.microsoft.com/office/powerpoint/2010/main" val="3543882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EEE40-2B16-8578-B31E-19674A7D34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AD1F26E-04FB-E9F5-EA50-6441C94F23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D3585D6-3F34-D8B1-93C3-06769C8E6D44}"/>
              </a:ext>
            </a:extLst>
          </p:cNvPr>
          <p:cNvSpPr>
            <a:spLocks noGrp="1"/>
          </p:cNvSpPr>
          <p:nvPr>
            <p:ph type="dt" sz="half" idx="10"/>
          </p:nvPr>
        </p:nvSpPr>
        <p:spPr/>
        <p:txBody>
          <a:bodyPr/>
          <a:lstStyle/>
          <a:p>
            <a:r>
              <a:rPr lang="en-US"/>
              <a:t>Dept. of CSE,MACE,Kothamangalam</a:t>
            </a:r>
            <a:endParaRPr lang="en-IN"/>
          </a:p>
        </p:txBody>
      </p:sp>
      <p:sp>
        <p:nvSpPr>
          <p:cNvPr id="5" name="Footer Placeholder 4">
            <a:extLst>
              <a:ext uri="{FF2B5EF4-FFF2-40B4-BE49-F238E27FC236}">
                <a16:creationId xmlns:a16="http://schemas.microsoft.com/office/drawing/2014/main" id="{ED94845C-D273-9C7D-47A0-DE43C6750C77}"/>
              </a:ext>
            </a:extLst>
          </p:cNvPr>
          <p:cNvSpPr>
            <a:spLocks noGrp="1"/>
          </p:cNvSpPr>
          <p:nvPr>
            <p:ph type="ftr" sz="quarter" idx="11"/>
          </p:nvPr>
        </p:nvSpPr>
        <p:spPr/>
        <p:txBody>
          <a:bodyPr/>
          <a:lstStyle/>
          <a:p>
            <a:r>
              <a:rPr lang="en-IN"/>
              <a:t>18/12/2024</a:t>
            </a:r>
          </a:p>
        </p:txBody>
      </p:sp>
      <p:sp>
        <p:nvSpPr>
          <p:cNvPr id="6" name="Slide Number Placeholder 5">
            <a:extLst>
              <a:ext uri="{FF2B5EF4-FFF2-40B4-BE49-F238E27FC236}">
                <a16:creationId xmlns:a16="http://schemas.microsoft.com/office/drawing/2014/main" id="{F63C5A8A-5E89-0DEB-7EB8-99C0499C2D25}"/>
              </a:ext>
            </a:extLst>
          </p:cNvPr>
          <p:cNvSpPr>
            <a:spLocks noGrp="1"/>
          </p:cNvSpPr>
          <p:nvPr>
            <p:ph type="sldNum" sz="quarter" idx="12"/>
          </p:nvPr>
        </p:nvSpPr>
        <p:spPr/>
        <p:txBody>
          <a:bodyPr/>
          <a:lstStyle/>
          <a:p>
            <a:fld id="{919F9262-42CC-4F4D-8B32-C1D3E479862D}" type="slidenum">
              <a:rPr lang="en-IN" smtClean="0"/>
              <a:t>‹#›</a:t>
            </a:fld>
            <a:endParaRPr lang="en-IN"/>
          </a:p>
        </p:txBody>
      </p:sp>
    </p:spTree>
    <p:extLst>
      <p:ext uri="{BB962C8B-B14F-4D97-AF65-F5344CB8AC3E}">
        <p14:creationId xmlns:p14="http://schemas.microsoft.com/office/powerpoint/2010/main" val="2486192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0E4A4-FEDB-3236-4C6D-8A23AA45AA7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BD5CD08-447B-0049-E77F-524AC8A82E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B296E2-526B-0F41-3132-4231B3091700}"/>
              </a:ext>
            </a:extLst>
          </p:cNvPr>
          <p:cNvSpPr>
            <a:spLocks noGrp="1"/>
          </p:cNvSpPr>
          <p:nvPr>
            <p:ph type="dt" sz="half" idx="10"/>
          </p:nvPr>
        </p:nvSpPr>
        <p:spPr/>
        <p:txBody>
          <a:bodyPr/>
          <a:lstStyle/>
          <a:p>
            <a:r>
              <a:rPr lang="en-US"/>
              <a:t>Dept. of CSE,MACE,Kothamangalam</a:t>
            </a:r>
            <a:endParaRPr lang="en-IN"/>
          </a:p>
        </p:txBody>
      </p:sp>
      <p:sp>
        <p:nvSpPr>
          <p:cNvPr id="5" name="Footer Placeholder 4">
            <a:extLst>
              <a:ext uri="{FF2B5EF4-FFF2-40B4-BE49-F238E27FC236}">
                <a16:creationId xmlns:a16="http://schemas.microsoft.com/office/drawing/2014/main" id="{28AC00C9-63A2-74CD-0BA3-9F16C510E442}"/>
              </a:ext>
            </a:extLst>
          </p:cNvPr>
          <p:cNvSpPr>
            <a:spLocks noGrp="1"/>
          </p:cNvSpPr>
          <p:nvPr>
            <p:ph type="ftr" sz="quarter" idx="11"/>
          </p:nvPr>
        </p:nvSpPr>
        <p:spPr/>
        <p:txBody>
          <a:bodyPr/>
          <a:lstStyle/>
          <a:p>
            <a:r>
              <a:rPr lang="en-IN"/>
              <a:t>18/12/2024</a:t>
            </a:r>
          </a:p>
        </p:txBody>
      </p:sp>
      <p:sp>
        <p:nvSpPr>
          <p:cNvPr id="6" name="Slide Number Placeholder 5">
            <a:extLst>
              <a:ext uri="{FF2B5EF4-FFF2-40B4-BE49-F238E27FC236}">
                <a16:creationId xmlns:a16="http://schemas.microsoft.com/office/drawing/2014/main" id="{1E9D4B9D-6909-5148-6B7D-2B7A70521219}"/>
              </a:ext>
            </a:extLst>
          </p:cNvPr>
          <p:cNvSpPr>
            <a:spLocks noGrp="1"/>
          </p:cNvSpPr>
          <p:nvPr>
            <p:ph type="sldNum" sz="quarter" idx="12"/>
          </p:nvPr>
        </p:nvSpPr>
        <p:spPr/>
        <p:txBody>
          <a:bodyPr/>
          <a:lstStyle/>
          <a:p>
            <a:fld id="{919F9262-42CC-4F4D-8B32-C1D3E479862D}" type="slidenum">
              <a:rPr lang="en-IN" smtClean="0"/>
              <a:t>‹#›</a:t>
            </a:fld>
            <a:endParaRPr lang="en-IN"/>
          </a:p>
        </p:txBody>
      </p:sp>
    </p:spTree>
    <p:extLst>
      <p:ext uri="{BB962C8B-B14F-4D97-AF65-F5344CB8AC3E}">
        <p14:creationId xmlns:p14="http://schemas.microsoft.com/office/powerpoint/2010/main" val="3126035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08A76B-6056-BBF9-4D28-5AF97D185E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D7DE43-8BBF-A6C7-3109-69AB5CD808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11F04C-A3A6-AEAD-81CF-07FF2E5CE717}"/>
              </a:ext>
            </a:extLst>
          </p:cNvPr>
          <p:cNvSpPr>
            <a:spLocks noGrp="1"/>
          </p:cNvSpPr>
          <p:nvPr>
            <p:ph type="dt" sz="half" idx="10"/>
          </p:nvPr>
        </p:nvSpPr>
        <p:spPr/>
        <p:txBody>
          <a:bodyPr/>
          <a:lstStyle/>
          <a:p>
            <a:r>
              <a:rPr lang="en-US"/>
              <a:t>Dept. of CSE,MACE,Kothamangalam</a:t>
            </a:r>
            <a:endParaRPr lang="en-IN"/>
          </a:p>
        </p:txBody>
      </p:sp>
      <p:sp>
        <p:nvSpPr>
          <p:cNvPr id="5" name="Footer Placeholder 4">
            <a:extLst>
              <a:ext uri="{FF2B5EF4-FFF2-40B4-BE49-F238E27FC236}">
                <a16:creationId xmlns:a16="http://schemas.microsoft.com/office/drawing/2014/main" id="{775D530B-D9FB-75A0-4BAE-B5C451D28DF8}"/>
              </a:ext>
            </a:extLst>
          </p:cNvPr>
          <p:cNvSpPr>
            <a:spLocks noGrp="1"/>
          </p:cNvSpPr>
          <p:nvPr>
            <p:ph type="ftr" sz="quarter" idx="11"/>
          </p:nvPr>
        </p:nvSpPr>
        <p:spPr/>
        <p:txBody>
          <a:bodyPr/>
          <a:lstStyle/>
          <a:p>
            <a:r>
              <a:rPr lang="en-IN"/>
              <a:t>18/12/2024</a:t>
            </a:r>
          </a:p>
        </p:txBody>
      </p:sp>
      <p:sp>
        <p:nvSpPr>
          <p:cNvPr id="6" name="Slide Number Placeholder 5">
            <a:extLst>
              <a:ext uri="{FF2B5EF4-FFF2-40B4-BE49-F238E27FC236}">
                <a16:creationId xmlns:a16="http://schemas.microsoft.com/office/drawing/2014/main" id="{448FC0FC-197F-6997-AFCF-3FC000675833}"/>
              </a:ext>
            </a:extLst>
          </p:cNvPr>
          <p:cNvSpPr>
            <a:spLocks noGrp="1"/>
          </p:cNvSpPr>
          <p:nvPr>
            <p:ph type="sldNum" sz="quarter" idx="12"/>
          </p:nvPr>
        </p:nvSpPr>
        <p:spPr/>
        <p:txBody>
          <a:bodyPr/>
          <a:lstStyle/>
          <a:p>
            <a:fld id="{919F9262-42CC-4F4D-8B32-C1D3E479862D}" type="slidenum">
              <a:rPr lang="en-IN" smtClean="0"/>
              <a:t>‹#›</a:t>
            </a:fld>
            <a:endParaRPr lang="en-IN"/>
          </a:p>
        </p:txBody>
      </p:sp>
    </p:spTree>
    <p:extLst>
      <p:ext uri="{BB962C8B-B14F-4D97-AF65-F5344CB8AC3E}">
        <p14:creationId xmlns:p14="http://schemas.microsoft.com/office/powerpoint/2010/main" val="3422550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9A784-0D27-D397-A795-7C599C21A2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789C52-012B-1030-3B97-BAB6D13938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2525DE-40D1-5505-917F-2A29D53C0033}"/>
              </a:ext>
            </a:extLst>
          </p:cNvPr>
          <p:cNvSpPr>
            <a:spLocks noGrp="1"/>
          </p:cNvSpPr>
          <p:nvPr>
            <p:ph type="dt" sz="half" idx="10"/>
          </p:nvPr>
        </p:nvSpPr>
        <p:spPr/>
        <p:txBody>
          <a:bodyPr/>
          <a:lstStyle/>
          <a:p>
            <a:r>
              <a:rPr lang="en-US"/>
              <a:t>Dept. of CSE,MACE,Kothamangalam</a:t>
            </a:r>
            <a:endParaRPr lang="en-IN"/>
          </a:p>
        </p:txBody>
      </p:sp>
      <p:sp>
        <p:nvSpPr>
          <p:cNvPr id="5" name="Footer Placeholder 4">
            <a:extLst>
              <a:ext uri="{FF2B5EF4-FFF2-40B4-BE49-F238E27FC236}">
                <a16:creationId xmlns:a16="http://schemas.microsoft.com/office/drawing/2014/main" id="{7C5D72C5-C332-27A0-3537-05C2FEAD6C46}"/>
              </a:ext>
            </a:extLst>
          </p:cNvPr>
          <p:cNvSpPr>
            <a:spLocks noGrp="1"/>
          </p:cNvSpPr>
          <p:nvPr>
            <p:ph type="ftr" sz="quarter" idx="11"/>
          </p:nvPr>
        </p:nvSpPr>
        <p:spPr/>
        <p:txBody>
          <a:bodyPr/>
          <a:lstStyle/>
          <a:p>
            <a:r>
              <a:rPr lang="en-IN"/>
              <a:t>18/12/2024</a:t>
            </a:r>
          </a:p>
        </p:txBody>
      </p:sp>
      <p:sp>
        <p:nvSpPr>
          <p:cNvPr id="6" name="Slide Number Placeholder 5">
            <a:extLst>
              <a:ext uri="{FF2B5EF4-FFF2-40B4-BE49-F238E27FC236}">
                <a16:creationId xmlns:a16="http://schemas.microsoft.com/office/drawing/2014/main" id="{2DE0EC0A-A92D-D269-8D11-AEA8051E1372}"/>
              </a:ext>
            </a:extLst>
          </p:cNvPr>
          <p:cNvSpPr>
            <a:spLocks noGrp="1"/>
          </p:cNvSpPr>
          <p:nvPr>
            <p:ph type="sldNum" sz="quarter" idx="12"/>
          </p:nvPr>
        </p:nvSpPr>
        <p:spPr/>
        <p:txBody>
          <a:bodyPr/>
          <a:lstStyle/>
          <a:p>
            <a:fld id="{919F9262-42CC-4F4D-8B32-C1D3E479862D}" type="slidenum">
              <a:rPr lang="en-IN" smtClean="0"/>
              <a:t>‹#›</a:t>
            </a:fld>
            <a:endParaRPr lang="en-IN"/>
          </a:p>
        </p:txBody>
      </p:sp>
    </p:spTree>
    <p:extLst>
      <p:ext uri="{BB962C8B-B14F-4D97-AF65-F5344CB8AC3E}">
        <p14:creationId xmlns:p14="http://schemas.microsoft.com/office/powerpoint/2010/main" val="4213199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C1466-8F4F-0B2C-2C24-51757D5D04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DD166E4-8AA8-8365-BC38-2DCA34F8EE5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AD6D22-EC30-1269-6002-9C10EC6A5C32}"/>
              </a:ext>
            </a:extLst>
          </p:cNvPr>
          <p:cNvSpPr>
            <a:spLocks noGrp="1"/>
          </p:cNvSpPr>
          <p:nvPr>
            <p:ph type="dt" sz="half" idx="10"/>
          </p:nvPr>
        </p:nvSpPr>
        <p:spPr/>
        <p:txBody>
          <a:bodyPr/>
          <a:lstStyle/>
          <a:p>
            <a:r>
              <a:rPr lang="en-US"/>
              <a:t>Dept. of CSE,MACE,Kothamangalam</a:t>
            </a:r>
            <a:endParaRPr lang="en-IN"/>
          </a:p>
        </p:txBody>
      </p:sp>
      <p:sp>
        <p:nvSpPr>
          <p:cNvPr id="5" name="Footer Placeholder 4">
            <a:extLst>
              <a:ext uri="{FF2B5EF4-FFF2-40B4-BE49-F238E27FC236}">
                <a16:creationId xmlns:a16="http://schemas.microsoft.com/office/drawing/2014/main" id="{E4D88DEC-09DD-2681-C1F6-D47A17338506}"/>
              </a:ext>
            </a:extLst>
          </p:cNvPr>
          <p:cNvSpPr>
            <a:spLocks noGrp="1"/>
          </p:cNvSpPr>
          <p:nvPr>
            <p:ph type="ftr" sz="quarter" idx="11"/>
          </p:nvPr>
        </p:nvSpPr>
        <p:spPr/>
        <p:txBody>
          <a:bodyPr/>
          <a:lstStyle/>
          <a:p>
            <a:r>
              <a:rPr lang="en-IN"/>
              <a:t>18/12/2024</a:t>
            </a:r>
          </a:p>
        </p:txBody>
      </p:sp>
      <p:sp>
        <p:nvSpPr>
          <p:cNvPr id="6" name="Slide Number Placeholder 5">
            <a:extLst>
              <a:ext uri="{FF2B5EF4-FFF2-40B4-BE49-F238E27FC236}">
                <a16:creationId xmlns:a16="http://schemas.microsoft.com/office/drawing/2014/main" id="{8B4316C2-EBA1-66FE-8425-75F6494BD5E9}"/>
              </a:ext>
            </a:extLst>
          </p:cNvPr>
          <p:cNvSpPr>
            <a:spLocks noGrp="1"/>
          </p:cNvSpPr>
          <p:nvPr>
            <p:ph type="sldNum" sz="quarter" idx="12"/>
          </p:nvPr>
        </p:nvSpPr>
        <p:spPr/>
        <p:txBody>
          <a:bodyPr/>
          <a:lstStyle/>
          <a:p>
            <a:fld id="{919F9262-42CC-4F4D-8B32-C1D3E479862D}" type="slidenum">
              <a:rPr lang="en-IN" smtClean="0"/>
              <a:t>‹#›</a:t>
            </a:fld>
            <a:endParaRPr lang="en-IN"/>
          </a:p>
        </p:txBody>
      </p:sp>
    </p:spTree>
    <p:extLst>
      <p:ext uri="{BB962C8B-B14F-4D97-AF65-F5344CB8AC3E}">
        <p14:creationId xmlns:p14="http://schemas.microsoft.com/office/powerpoint/2010/main" val="2713753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C552B-876C-3177-DB98-1B632639E61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54523B8-1048-727B-D061-071305BF9F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697EBC6-A583-351C-EC09-701105D997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320956A-05B4-3C0A-E8DC-7E3A47CC4DB2}"/>
              </a:ext>
            </a:extLst>
          </p:cNvPr>
          <p:cNvSpPr>
            <a:spLocks noGrp="1"/>
          </p:cNvSpPr>
          <p:nvPr>
            <p:ph type="dt" sz="half" idx="10"/>
          </p:nvPr>
        </p:nvSpPr>
        <p:spPr/>
        <p:txBody>
          <a:bodyPr/>
          <a:lstStyle/>
          <a:p>
            <a:r>
              <a:rPr lang="en-US"/>
              <a:t>Dept. of CSE,MACE,Kothamangalam</a:t>
            </a:r>
            <a:endParaRPr lang="en-IN"/>
          </a:p>
        </p:txBody>
      </p:sp>
      <p:sp>
        <p:nvSpPr>
          <p:cNvPr id="6" name="Footer Placeholder 5">
            <a:extLst>
              <a:ext uri="{FF2B5EF4-FFF2-40B4-BE49-F238E27FC236}">
                <a16:creationId xmlns:a16="http://schemas.microsoft.com/office/drawing/2014/main" id="{EEAEFA9E-433D-CED8-7E45-2954C202153D}"/>
              </a:ext>
            </a:extLst>
          </p:cNvPr>
          <p:cNvSpPr>
            <a:spLocks noGrp="1"/>
          </p:cNvSpPr>
          <p:nvPr>
            <p:ph type="ftr" sz="quarter" idx="11"/>
          </p:nvPr>
        </p:nvSpPr>
        <p:spPr/>
        <p:txBody>
          <a:bodyPr/>
          <a:lstStyle/>
          <a:p>
            <a:r>
              <a:rPr lang="en-IN"/>
              <a:t>18/12/2024</a:t>
            </a:r>
          </a:p>
        </p:txBody>
      </p:sp>
      <p:sp>
        <p:nvSpPr>
          <p:cNvPr id="7" name="Slide Number Placeholder 6">
            <a:extLst>
              <a:ext uri="{FF2B5EF4-FFF2-40B4-BE49-F238E27FC236}">
                <a16:creationId xmlns:a16="http://schemas.microsoft.com/office/drawing/2014/main" id="{466A0C11-4935-13F1-3B1A-977045C2C1AE}"/>
              </a:ext>
            </a:extLst>
          </p:cNvPr>
          <p:cNvSpPr>
            <a:spLocks noGrp="1"/>
          </p:cNvSpPr>
          <p:nvPr>
            <p:ph type="sldNum" sz="quarter" idx="12"/>
          </p:nvPr>
        </p:nvSpPr>
        <p:spPr/>
        <p:txBody>
          <a:bodyPr/>
          <a:lstStyle/>
          <a:p>
            <a:fld id="{919F9262-42CC-4F4D-8B32-C1D3E479862D}" type="slidenum">
              <a:rPr lang="en-IN" smtClean="0"/>
              <a:t>‹#›</a:t>
            </a:fld>
            <a:endParaRPr lang="en-IN"/>
          </a:p>
        </p:txBody>
      </p:sp>
    </p:spTree>
    <p:extLst>
      <p:ext uri="{BB962C8B-B14F-4D97-AF65-F5344CB8AC3E}">
        <p14:creationId xmlns:p14="http://schemas.microsoft.com/office/powerpoint/2010/main" val="2841776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31CDA-F19B-D948-1280-0DFDC87E984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ABF01A5-3594-6721-6075-CE0D27FF1A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4E9E73-DA9D-0C67-6E72-EA17270AB4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71D33BE-DF62-C6E6-4209-580313F5D9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352091-689F-ACDE-7FBB-A1C31C1D98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211F96C-9121-223B-AC93-ED958976C8C1}"/>
              </a:ext>
            </a:extLst>
          </p:cNvPr>
          <p:cNvSpPr>
            <a:spLocks noGrp="1"/>
          </p:cNvSpPr>
          <p:nvPr>
            <p:ph type="dt" sz="half" idx="10"/>
          </p:nvPr>
        </p:nvSpPr>
        <p:spPr/>
        <p:txBody>
          <a:bodyPr/>
          <a:lstStyle/>
          <a:p>
            <a:r>
              <a:rPr lang="en-US"/>
              <a:t>Dept. of CSE,MACE,Kothamangalam</a:t>
            </a:r>
            <a:endParaRPr lang="en-IN"/>
          </a:p>
        </p:txBody>
      </p:sp>
      <p:sp>
        <p:nvSpPr>
          <p:cNvPr id="8" name="Footer Placeholder 7">
            <a:extLst>
              <a:ext uri="{FF2B5EF4-FFF2-40B4-BE49-F238E27FC236}">
                <a16:creationId xmlns:a16="http://schemas.microsoft.com/office/drawing/2014/main" id="{A5AEBA18-62C3-CA12-3AAA-3CA8C5BDD0DF}"/>
              </a:ext>
            </a:extLst>
          </p:cNvPr>
          <p:cNvSpPr>
            <a:spLocks noGrp="1"/>
          </p:cNvSpPr>
          <p:nvPr>
            <p:ph type="ftr" sz="quarter" idx="11"/>
          </p:nvPr>
        </p:nvSpPr>
        <p:spPr/>
        <p:txBody>
          <a:bodyPr/>
          <a:lstStyle/>
          <a:p>
            <a:r>
              <a:rPr lang="en-IN"/>
              <a:t>18/12/2024</a:t>
            </a:r>
          </a:p>
        </p:txBody>
      </p:sp>
      <p:sp>
        <p:nvSpPr>
          <p:cNvPr id="9" name="Slide Number Placeholder 8">
            <a:extLst>
              <a:ext uri="{FF2B5EF4-FFF2-40B4-BE49-F238E27FC236}">
                <a16:creationId xmlns:a16="http://schemas.microsoft.com/office/drawing/2014/main" id="{1892DDFB-BE7A-3AC4-26FD-E15AA5524D2E}"/>
              </a:ext>
            </a:extLst>
          </p:cNvPr>
          <p:cNvSpPr>
            <a:spLocks noGrp="1"/>
          </p:cNvSpPr>
          <p:nvPr>
            <p:ph type="sldNum" sz="quarter" idx="12"/>
          </p:nvPr>
        </p:nvSpPr>
        <p:spPr/>
        <p:txBody>
          <a:bodyPr/>
          <a:lstStyle/>
          <a:p>
            <a:fld id="{919F9262-42CC-4F4D-8B32-C1D3E479862D}" type="slidenum">
              <a:rPr lang="en-IN" smtClean="0"/>
              <a:t>‹#›</a:t>
            </a:fld>
            <a:endParaRPr lang="en-IN"/>
          </a:p>
        </p:txBody>
      </p:sp>
    </p:spTree>
    <p:extLst>
      <p:ext uri="{BB962C8B-B14F-4D97-AF65-F5344CB8AC3E}">
        <p14:creationId xmlns:p14="http://schemas.microsoft.com/office/powerpoint/2010/main" val="1062864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2B80B-30C6-975E-F10F-FA6495333D4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49BEFDA-A369-1A60-B53D-B2A08E5C13EA}"/>
              </a:ext>
            </a:extLst>
          </p:cNvPr>
          <p:cNvSpPr>
            <a:spLocks noGrp="1"/>
          </p:cNvSpPr>
          <p:nvPr>
            <p:ph type="dt" sz="half" idx="10"/>
          </p:nvPr>
        </p:nvSpPr>
        <p:spPr/>
        <p:txBody>
          <a:bodyPr/>
          <a:lstStyle/>
          <a:p>
            <a:r>
              <a:rPr lang="en-US"/>
              <a:t>Dept. of CSE,MACE,Kothamangalam</a:t>
            </a:r>
            <a:endParaRPr lang="en-IN"/>
          </a:p>
        </p:txBody>
      </p:sp>
      <p:sp>
        <p:nvSpPr>
          <p:cNvPr id="4" name="Footer Placeholder 3">
            <a:extLst>
              <a:ext uri="{FF2B5EF4-FFF2-40B4-BE49-F238E27FC236}">
                <a16:creationId xmlns:a16="http://schemas.microsoft.com/office/drawing/2014/main" id="{23A2AFFB-9D12-DF8E-9055-393ED35C242A}"/>
              </a:ext>
            </a:extLst>
          </p:cNvPr>
          <p:cNvSpPr>
            <a:spLocks noGrp="1"/>
          </p:cNvSpPr>
          <p:nvPr>
            <p:ph type="ftr" sz="quarter" idx="11"/>
          </p:nvPr>
        </p:nvSpPr>
        <p:spPr/>
        <p:txBody>
          <a:bodyPr/>
          <a:lstStyle/>
          <a:p>
            <a:r>
              <a:rPr lang="en-IN"/>
              <a:t>18/12/2024</a:t>
            </a:r>
          </a:p>
        </p:txBody>
      </p:sp>
      <p:sp>
        <p:nvSpPr>
          <p:cNvPr id="5" name="Slide Number Placeholder 4">
            <a:extLst>
              <a:ext uri="{FF2B5EF4-FFF2-40B4-BE49-F238E27FC236}">
                <a16:creationId xmlns:a16="http://schemas.microsoft.com/office/drawing/2014/main" id="{FB456CF5-0F94-DAA5-3C35-690E7F9BF6E8}"/>
              </a:ext>
            </a:extLst>
          </p:cNvPr>
          <p:cNvSpPr>
            <a:spLocks noGrp="1"/>
          </p:cNvSpPr>
          <p:nvPr>
            <p:ph type="sldNum" sz="quarter" idx="12"/>
          </p:nvPr>
        </p:nvSpPr>
        <p:spPr/>
        <p:txBody>
          <a:bodyPr/>
          <a:lstStyle/>
          <a:p>
            <a:fld id="{919F9262-42CC-4F4D-8B32-C1D3E479862D}" type="slidenum">
              <a:rPr lang="en-IN" smtClean="0"/>
              <a:t>‹#›</a:t>
            </a:fld>
            <a:endParaRPr lang="en-IN"/>
          </a:p>
        </p:txBody>
      </p:sp>
    </p:spTree>
    <p:extLst>
      <p:ext uri="{BB962C8B-B14F-4D97-AF65-F5344CB8AC3E}">
        <p14:creationId xmlns:p14="http://schemas.microsoft.com/office/powerpoint/2010/main" val="2525358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769074-E00E-9D58-8E5B-C0472134CF00}"/>
              </a:ext>
            </a:extLst>
          </p:cNvPr>
          <p:cNvSpPr>
            <a:spLocks noGrp="1"/>
          </p:cNvSpPr>
          <p:nvPr>
            <p:ph type="dt" sz="half" idx="10"/>
          </p:nvPr>
        </p:nvSpPr>
        <p:spPr/>
        <p:txBody>
          <a:bodyPr/>
          <a:lstStyle/>
          <a:p>
            <a:r>
              <a:rPr lang="en-US"/>
              <a:t>Dept. of CSE,MACE,Kothamangalam</a:t>
            </a:r>
            <a:endParaRPr lang="en-IN"/>
          </a:p>
        </p:txBody>
      </p:sp>
      <p:sp>
        <p:nvSpPr>
          <p:cNvPr id="3" name="Footer Placeholder 2">
            <a:extLst>
              <a:ext uri="{FF2B5EF4-FFF2-40B4-BE49-F238E27FC236}">
                <a16:creationId xmlns:a16="http://schemas.microsoft.com/office/drawing/2014/main" id="{1B27A2E1-192D-A5D9-6FEC-9F8871987809}"/>
              </a:ext>
            </a:extLst>
          </p:cNvPr>
          <p:cNvSpPr>
            <a:spLocks noGrp="1"/>
          </p:cNvSpPr>
          <p:nvPr>
            <p:ph type="ftr" sz="quarter" idx="11"/>
          </p:nvPr>
        </p:nvSpPr>
        <p:spPr/>
        <p:txBody>
          <a:bodyPr/>
          <a:lstStyle/>
          <a:p>
            <a:r>
              <a:rPr lang="en-IN"/>
              <a:t>18/12/2024</a:t>
            </a:r>
          </a:p>
        </p:txBody>
      </p:sp>
      <p:sp>
        <p:nvSpPr>
          <p:cNvPr id="4" name="Slide Number Placeholder 3">
            <a:extLst>
              <a:ext uri="{FF2B5EF4-FFF2-40B4-BE49-F238E27FC236}">
                <a16:creationId xmlns:a16="http://schemas.microsoft.com/office/drawing/2014/main" id="{1A657EE2-502A-DB5C-FC3E-5042A5331D65}"/>
              </a:ext>
            </a:extLst>
          </p:cNvPr>
          <p:cNvSpPr>
            <a:spLocks noGrp="1"/>
          </p:cNvSpPr>
          <p:nvPr>
            <p:ph type="sldNum" sz="quarter" idx="12"/>
          </p:nvPr>
        </p:nvSpPr>
        <p:spPr/>
        <p:txBody>
          <a:bodyPr/>
          <a:lstStyle/>
          <a:p>
            <a:fld id="{919F9262-42CC-4F4D-8B32-C1D3E479862D}" type="slidenum">
              <a:rPr lang="en-IN" smtClean="0"/>
              <a:t>‹#›</a:t>
            </a:fld>
            <a:endParaRPr lang="en-IN"/>
          </a:p>
        </p:txBody>
      </p:sp>
    </p:spTree>
    <p:extLst>
      <p:ext uri="{BB962C8B-B14F-4D97-AF65-F5344CB8AC3E}">
        <p14:creationId xmlns:p14="http://schemas.microsoft.com/office/powerpoint/2010/main" val="2959351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89D51-EE6C-09EE-F40D-E7320E69F6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E0005B9-EA59-ABAC-31C1-4A09DD65D9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A4AA5F6-633A-3DCB-33FD-77596B573F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CC5E10-DB9A-A885-DC80-B0C4C7D17B07}"/>
              </a:ext>
            </a:extLst>
          </p:cNvPr>
          <p:cNvSpPr>
            <a:spLocks noGrp="1"/>
          </p:cNvSpPr>
          <p:nvPr>
            <p:ph type="dt" sz="half" idx="10"/>
          </p:nvPr>
        </p:nvSpPr>
        <p:spPr/>
        <p:txBody>
          <a:bodyPr/>
          <a:lstStyle/>
          <a:p>
            <a:r>
              <a:rPr lang="en-US"/>
              <a:t>Dept. of CSE,MACE,Kothamangalam</a:t>
            </a:r>
            <a:endParaRPr lang="en-IN"/>
          </a:p>
        </p:txBody>
      </p:sp>
      <p:sp>
        <p:nvSpPr>
          <p:cNvPr id="6" name="Footer Placeholder 5">
            <a:extLst>
              <a:ext uri="{FF2B5EF4-FFF2-40B4-BE49-F238E27FC236}">
                <a16:creationId xmlns:a16="http://schemas.microsoft.com/office/drawing/2014/main" id="{E16159DC-195E-E829-9C58-34CA2612874B}"/>
              </a:ext>
            </a:extLst>
          </p:cNvPr>
          <p:cNvSpPr>
            <a:spLocks noGrp="1"/>
          </p:cNvSpPr>
          <p:nvPr>
            <p:ph type="ftr" sz="quarter" idx="11"/>
          </p:nvPr>
        </p:nvSpPr>
        <p:spPr/>
        <p:txBody>
          <a:bodyPr/>
          <a:lstStyle/>
          <a:p>
            <a:r>
              <a:rPr lang="en-IN"/>
              <a:t>18/12/2024</a:t>
            </a:r>
          </a:p>
        </p:txBody>
      </p:sp>
      <p:sp>
        <p:nvSpPr>
          <p:cNvPr id="7" name="Slide Number Placeholder 6">
            <a:extLst>
              <a:ext uri="{FF2B5EF4-FFF2-40B4-BE49-F238E27FC236}">
                <a16:creationId xmlns:a16="http://schemas.microsoft.com/office/drawing/2014/main" id="{EFD8D5A5-51D5-92C0-166C-1F8188464FA3}"/>
              </a:ext>
            </a:extLst>
          </p:cNvPr>
          <p:cNvSpPr>
            <a:spLocks noGrp="1"/>
          </p:cNvSpPr>
          <p:nvPr>
            <p:ph type="sldNum" sz="quarter" idx="12"/>
          </p:nvPr>
        </p:nvSpPr>
        <p:spPr/>
        <p:txBody>
          <a:bodyPr/>
          <a:lstStyle/>
          <a:p>
            <a:fld id="{919F9262-42CC-4F4D-8B32-C1D3E479862D}" type="slidenum">
              <a:rPr lang="en-IN" smtClean="0"/>
              <a:t>‹#›</a:t>
            </a:fld>
            <a:endParaRPr lang="en-IN"/>
          </a:p>
        </p:txBody>
      </p:sp>
    </p:spTree>
    <p:extLst>
      <p:ext uri="{BB962C8B-B14F-4D97-AF65-F5344CB8AC3E}">
        <p14:creationId xmlns:p14="http://schemas.microsoft.com/office/powerpoint/2010/main" val="2550683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CE376-1F9E-85AB-BAC4-495C67B6BF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3D5637A-6853-E30F-E11D-DC6D24AB9E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EDBE09E-4C68-E2DF-B61D-D1F1CB0760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A14F93-763E-7935-DB85-049E5BDD1A5A}"/>
              </a:ext>
            </a:extLst>
          </p:cNvPr>
          <p:cNvSpPr>
            <a:spLocks noGrp="1"/>
          </p:cNvSpPr>
          <p:nvPr>
            <p:ph type="dt" sz="half" idx="10"/>
          </p:nvPr>
        </p:nvSpPr>
        <p:spPr/>
        <p:txBody>
          <a:bodyPr/>
          <a:lstStyle/>
          <a:p>
            <a:r>
              <a:rPr lang="en-US"/>
              <a:t>Dept. of CSE,MACE,Kothamangalam</a:t>
            </a:r>
            <a:endParaRPr lang="en-IN"/>
          </a:p>
        </p:txBody>
      </p:sp>
      <p:sp>
        <p:nvSpPr>
          <p:cNvPr id="6" name="Footer Placeholder 5">
            <a:extLst>
              <a:ext uri="{FF2B5EF4-FFF2-40B4-BE49-F238E27FC236}">
                <a16:creationId xmlns:a16="http://schemas.microsoft.com/office/drawing/2014/main" id="{1A9C62D7-583E-69C8-7184-4AE3019BF169}"/>
              </a:ext>
            </a:extLst>
          </p:cNvPr>
          <p:cNvSpPr>
            <a:spLocks noGrp="1"/>
          </p:cNvSpPr>
          <p:nvPr>
            <p:ph type="ftr" sz="quarter" idx="11"/>
          </p:nvPr>
        </p:nvSpPr>
        <p:spPr/>
        <p:txBody>
          <a:bodyPr/>
          <a:lstStyle/>
          <a:p>
            <a:r>
              <a:rPr lang="en-IN"/>
              <a:t>18/12/2024</a:t>
            </a:r>
          </a:p>
        </p:txBody>
      </p:sp>
      <p:sp>
        <p:nvSpPr>
          <p:cNvPr id="7" name="Slide Number Placeholder 6">
            <a:extLst>
              <a:ext uri="{FF2B5EF4-FFF2-40B4-BE49-F238E27FC236}">
                <a16:creationId xmlns:a16="http://schemas.microsoft.com/office/drawing/2014/main" id="{FA5E63C2-C1C8-2764-6628-B35AE0A9DE26}"/>
              </a:ext>
            </a:extLst>
          </p:cNvPr>
          <p:cNvSpPr>
            <a:spLocks noGrp="1"/>
          </p:cNvSpPr>
          <p:nvPr>
            <p:ph type="sldNum" sz="quarter" idx="12"/>
          </p:nvPr>
        </p:nvSpPr>
        <p:spPr/>
        <p:txBody>
          <a:bodyPr/>
          <a:lstStyle/>
          <a:p>
            <a:fld id="{919F9262-42CC-4F4D-8B32-C1D3E479862D}" type="slidenum">
              <a:rPr lang="en-IN" smtClean="0"/>
              <a:t>‹#›</a:t>
            </a:fld>
            <a:endParaRPr lang="en-IN"/>
          </a:p>
        </p:txBody>
      </p:sp>
    </p:spTree>
    <p:extLst>
      <p:ext uri="{BB962C8B-B14F-4D97-AF65-F5344CB8AC3E}">
        <p14:creationId xmlns:p14="http://schemas.microsoft.com/office/powerpoint/2010/main" val="2974602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DEABF9-AED9-398E-F735-C7F650B032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DA2C7B4-3461-E846-CD71-280857F80B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F60E62-8915-2944-F147-A8DF225326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r>
              <a:rPr lang="en-US"/>
              <a:t>Dept. of CSE,MACE,Kothamangalam</a:t>
            </a:r>
            <a:endParaRPr lang="en-IN"/>
          </a:p>
        </p:txBody>
      </p:sp>
      <p:sp>
        <p:nvSpPr>
          <p:cNvPr id="5" name="Footer Placeholder 4">
            <a:extLst>
              <a:ext uri="{FF2B5EF4-FFF2-40B4-BE49-F238E27FC236}">
                <a16:creationId xmlns:a16="http://schemas.microsoft.com/office/drawing/2014/main" id="{797A8890-901B-34A8-ADFF-F412D625C3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IN"/>
              <a:t>18/12/2024</a:t>
            </a:r>
          </a:p>
        </p:txBody>
      </p:sp>
      <p:sp>
        <p:nvSpPr>
          <p:cNvPr id="6" name="Slide Number Placeholder 5">
            <a:extLst>
              <a:ext uri="{FF2B5EF4-FFF2-40B4-BE49-F238E27FC236}">
                <a16:creationId xmlns:a16="http://schemas.microsoft.com/office/drawing/2014/main" id="{FEB5DCDB-0334-E644-0300-F322BA511F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19F9262-42CC-4F4D-8B32-C1D3E479862D}" type="slidenum">
              <a:rPr lang="en-IN" smtClean="0"/>
              <a:t>‹#›</a:t>
            </a:fld>
            <a:endParaRPr lang="en-IN"/>
          </a:p>
        </p:txBody>
      </p:sp>
    </p:spTree>
    <p:extLst>
      <p:ext uri="{BB962C8B-B14F-4D97-AF65-F5344CB8AC3E}">
        <p14:creationId xmlns:p14="http://schemas.microsoft.com/office/powerpoint/2010/main" val="12232977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CAD3-5671-C83C-676B-8FBCB44C3A52}"/>
              </a:ext>
            </a:extLst>
          </p:cNvPr>
          <p:cNvSpPr>
            <a:spLocks noGrp="1"/>
          </p:cNvSpPr>
          <p:nvPr>
            <p:ph type="ctrTitle"/>
          </p:nvPr>
        </p:nvSpPr>
        <p:spPr/>
        <p:txBody>
          <a:bodyPr>
            <a:normAutofit/>
          </a:bodyPr>
          <a:lstStyle/>
          <a:p>
            <a:r>
              <a:rPr lang="en-US" sz="4400" dirty="0">
                <a:latin typeface="Times New Roman" panose="02020603050405020304" pitchFamily="18" charset="0"/>
                <a:cs typeface="Times New Roman" panose="02020603050405020304" pitchFamily="18" charset="0"/>
              </a:rPr>
              <a:t>Analysis of Cancer-Associated Mutations of POLB Using Machine Learning and Bioinformatics</a:t>
            </a:r>
            <a:endParaRPr lang="en-IN" sz="4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7E74731-6F35-D27B-29C1-C5216A625ACA}"/>
              </a:ext>
            </a:extLst>
          </p:cNvPr>
          <p:cNvSpPr>
            <a:spLocks noGrp="1"/>
          </p:cNvSpPr>
          <p:nvPr>
            <p:ph type="subTitle" idx="1"/>
          </p:nvPr>
        </p:nvSpPr>
        <p:spPr>
          <a:xfrm>
            <a:off x="1053737" y="3976507"/>
            <a:ext cx="9614263" cy="1655762"/>
          </a:xfrm>
        </p:spPr>
        <p:txBody>
          <a:bodyPr>
            <a:normAutofit fontScale="77500" lnSpcReduction="20000"/>
          </a:bodyPr>
          <a:lstStyle/>
          <a:p>
            <a:pPr algn="l"/>
            <a:endParaRPr lang="en-US" dirty="0">
              <a:latin typeface="Times New Roman" panose="02020603050405020304" pitchFamily="18" charset="0"/>
              <a:cs typeface="Times New Roman" panose="02020603050405020304" pitchFamily="18" charset="0"/>
            </a:endParaRPr>
          </a:p>
          <a:p>
            <a:pPr algn="l"/>
            <a:r>
              <a:rPr lang="en-IN" dirty="0">
                <a:latin typeface="Times New Roman" panose="02020603050405020304" pitchFamily="18" charset="0"/>
                <a:cs typeface="Times New Roman" panose="02020603050405020304" pitchFamily="18" charset="0"/>
              </a:rPr>
              <a:t>Presented by:							Guided by:</a:t>
            </a:r>
          </a:p>
          <a:p>
            <a:pPr algn="l"/>
            <a:r>
              <a:rPr lang="en-IN" dirty="0">
                <a:latin typeface="Times New Roman" panose="02020603050405020304" pitchFamily="18" charset="0"/>
                <a:cs typeface="Times New Roman" panose="02020603050405020304" pitchFamily="18" charset="0"/>
              </a:rPr>
              <a:t>	Manu Eldho</a:t>
            </a:r>
          </a:p>
          <a:p>
            <a:pPr algn="l"/>
            <a:r>
              <a:rPr lang="en-IN" dirty="0">
                <a:latin typeface="Times New Roman" panose="02020603050405020304" pitchFamily="18" charset="0"/>
                <a:cs typeface="Times New Roman" panose="02020603050405020304" pitchFamily="18" charset="0"/>
              </a:rPr>
              <a:t>	Meghna M</a:t>
            </a:r>
          </a:p>
          <a:p>
            <a:pPr algn="l"/>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Muflih</a:t>
            </a:r>
            <a:r>
              <a:rPr lang="en-IN" dirty="0">
                <a:latin typeface="Times New Roman" panose="02020603050405020304" pitchFamily="18" charset="0"/>
                <a:cs typeface="Times New Roman" panose="02020603050405020304" pitchFamily="18" charset="0"/>
              </a:rPr>
              <a:t> KT</a:t>
            </a:r>
          </a:p>
        </p:txBody>
      </p:sp>
      <p:sp>
        <p:nvSpPr>
          <p:cNvPr id="5" name="Date Placeholder 4">
            <a:extLst>
              <a:ext uri="{FF2B5EF4-FFF2-40B4-BE49-F238E27FC236}">
                <a16:creationId xmlns:a16="http://schemas.microsoft.com/office/drawing/2014/main" id="{B722967D-6A2D-84D9-DC6F-08BFEEC7C8B7}"/>
              </a:ext>
            </a:extLst>
          </p:cNvPr>
          <p:cNvSpPr>
            <a:spLocks noGrp="1"/>
          </p:cNvSpPr>
          <p:nvPr>
            <p:ph type="dt" sz="half" idx="10"/>
          </p:nvPr>
        </p:nvSpPr>
        <p:spPr/>
        <p:txBody>
          <a:bodyPr/>
          <a:lstStyle/>
          <a:p>
            <a:r>
              <a:rPr lang="en-US"/>
              <a:t>Dept. of CSE,MACE,Kothamangalam</a:t>
            </a:r>
            <a:endParaRPr lang="en-IN"/>
          </a:p>
        </p:txBody>
      </p:sp>
      <p:sp>
        <p:nvSpPr>
          <p:cNvPr id="8" name="Footer Placeholder 7">
            <a:extLst>
              <a:ext uri="{FF2B5EF4-FFF2-40B4-BE49-F238E27FC236}">
                <a16:creationId xmlns:a16="http://schemas.microsoft.com/office/drawing/2014/main" id="{849ED118-D4D7-2510-E744-F4D650E1DD32}"/>
              </a:ext>
            </a:extLst>
          </p:cNvPr>
          <p:cNvSpPr>
            <a:spLocks noGrp="1"/>
          </p:cNvSpPr>
          <p:nvPr>
            <p:ph type="ftr" sz="quarter" idx="11"/>
          </p:nvPr>
        </p:nvSpPr>
        <p:spPr/>
        <p:txBody>
          <a:bodyPr/>
          <a:lstStyle/>
          <a:p>
            <a:r>
              <a:rPr lang="en-IN" dirty="0"/>
              <a:t>18/12/2024</a:t>
            </a:r>
          </a:p>
        </p:txBody>
      </p:sp>
      <p:sp>
        <p:nvSpPr>
          <p:cNvPr id="7" name="Slide Number Placeholder 6">
            <a:extLst>
              <a:ext uri="{FF2B5EF4-FFF2-40B4-BE49-F238E27FC236}">
                <a16:creationId xmlns:a16="http://schemas.microsoft.com/office/drawing/2014/main" id="{20DEE281-6809-2925-55C5-7C4E8B21535A}"/>
              </a:ext>
            </a:extLst>
          </p:cNvPr>
          <p:cNvSpPr>
            <a:spLocks noGrp="1"/>
          </p:cNvSpPr>
          <p:nvPr>
            <p:ph type="sldNum" sz="quarter" idx="12"/>
          </p:nvPr>
        </p:nvSpPr>
        <p:spPr/>
        <p:txBody>
          <a:bodyPr/>
          <a:lstStyle/>
          <a:p>
            <a:fld id="{919F9262-42CC-4F4D-8B32-C1D3E479862D}" type="slidenum">
              <a:rPr lang="en-IN" smtClean="0"/>
              <a:t>1</a:t>
            </a:fld>
            <a:endParaRPr lang="en-IN"/>
          </a:p>
        </p:txBody>
      </p:sp>
    </p:spTree>
    <p:extLst>
      <p:ext uri="{BB962C8B-B14F-4D97-AF65-F5344CB8AC3E}">
        <p14:creationId xmlns:p14="http://schemas.microsoft.com/office/powerpoint/2010/main" val="1459078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7B774-F08E-3E42-F985-61F73456FC0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Division of Work</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D171807-1476-1299-D3AA-94820F927FF6}"/>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Data preparation and analysis:</a:t>
            </a:r>
          </a:p>
          <a:p>
            <a:pPr lvl="1"/>
            <a:r>
              <a:rPr lang="en-US" dirty="0">
                <a:latin typeface="Times New Roman" panose="02020603050405020304" pitchFamily="18" charset="0"/>
                <a:cs typeface="Times New Roman" panose="02020603050405020304" pitchFamily="18" charset="0"/>
              </a:rPr>
              <a:t>Using bioinformatics tools such as mutation taster and </a:t>
            </a:r>
            <a:r>
              <a:rPr lang="en-US" dirty="0" err="1">
                <a:latin typeface="Times New Roman" panose="02020603050405020304" pitchFamily="18" charset="0"/>
                <a:cs typeface="Times New Roman" panose="02020603050405020304" pitchFamily="18" charset="0"/>
              </a:rPr>
              <a:t>polyPhen</a:t>
            </a:r>
            <a:r>
              <a:rPr lang="en-US" dirty="0">
                <a:latin typeface="Times New Roman" panose="02020603050405020304" pitchFamily="18" charset="0"/>
                <a:cs typeface="Times New Roman" panose="02020603050405020304" pitchFamily="18" charset="0"/>
              </a:rPr>
              <a:t> and feature extraction</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Machine learning and deep learning implementation</a:t>
            </a:r>
          </a:p>
          <a:p>
            <a:pPr lvl="1"/>
            <a:r>
              <a:rPr lang="en-US" dirty="0">
                <a:latin typeface="Times New Roman" panose="02020603050405020304" pitchFamily="18" charset="0"/>
                <a:cs typeface="Times New Roman" panose="02020603050405020304" pitchFamily="18" charset="0"/>
              </a:rPr>
              <a:t>Model selection and model evaluation.</a:t>
            </a:r>
          </a:p>
          <a:p>
            <a:r>
              <a:rPr lang="en-US" dirty="0">
                <a:latin typeface="Times New Roman" panose="02020603050405020304" pitchFamily="18" charset="0"/>
                <a:cs typeface="Times New Roman" panose="02020603050405020304" pitchFamily="18" charset="0"/>
              </a:rPr>
              <a:t>Web development</a:t>
            </a:r>
          </a:p>
          <a:p>
            <a:pPr lvl="1"/>
            <a:r>
              <a:rPr lang="en-US" dirty="0">
                <a:latin typeface="Times New Roman" panose="02020603050405020304" pitchFamily="18" charset="0"/>
                <a:cs typeface="Times New Roman" panose="02020603050405020304" pitchFamily="18" charset="0"/>
              </a:rPr>
              <a:t>Design and implementation of user interface.</a:t>
            </a:r>
          </a:p>
        </p:txBody>
      </p:sp>
      <p:sp>
        <p:nvSpPr>
          <p:cNvPr id="4" name="Date Placeholder 3">
            <a:extLst>
              <a:ext uri="{FF2B5EF4-FFF2-40B4-BE49-F238E27FC236}">
                <a16:creationId xmlns:a16="http://schemas.microsoft.com/office/drawing/2014/main" id="{B06E1430-6403-36CC-E85D-2674E1429E2F}"/>
              </a:ext>
            </a:extLst>
          </p:cNvPr>
          <p:cNvSpPr>
            <a:spLocks noGrp="1"/>
          </p:cNvSpPr>
          <p:nvPr>
            <p:ph type="dt" sz="half" idx="10"/>
          </p:nvPr>
        </p:nvSpPr>
        <p:spPr/>
        <p:txBody>
          <a:bodyPr/>
          <a:lstStyle/>
          <a:p>
            <a:r>
              <a:rPr lang="en-US"/>
              <a:t>Dept. of CSE,MACE,Kothamangalam</a:t>
            </a:r>
            <a:endParaRPr lang="en-IN"/>
          </a:p>
        </p:txBody>
      </p:sp>
      <p:sp>
        <p:nvSpPr>
          <p:cNvPr id="5" name="Footer Placeholder 4">
            <a:extLst>
              <a:ext uri="{FF2B5EF4-FFF2-40B4-BE49-F238E27FC236}">
                <a16:creationId xmlns:a16="http://schemas.microsoft.com/office/drawing/2014/main" id="{56FC7E4B-65EA-90D5-1C36-2AC07F927BA3}"/>
              </a:ext>
            </a:extLst>
          </p:cNvPr>
          <p:cNvSpPr>
            <a:spLocks noGrp="1"/>
          </p:cNvSpPr>
          <p:nvPr>
            <p:ph type="ftr" sz="quarter" idx="11"/>
          </p:nvPr>
        </p:nvSpPr>
        <p:spPr/>
        <p:txBody>
          <a:bodyPr/>
          <a:lstStyle/>
          <a:p>
            <a:r>
              <a:rPr lang="en-IN"/>
              <a:t>18/12/2024</a:t>
            </a:r>
          </a:p>
        </p:txBody>
      </p:sp>
      <p:sp>
        <p:nvSpPr>
          <p:cNvPr id="6" name="Slide Number Placeholder 5">
            <a:extLst>
              <a:ext uri="{FF2B5EF4-FFF2-40B4-BE49-F238E27FC236}">
                <a16:creationId xmlns:a16="http://schemas.microsoft.com/office/drawing/2014/main" id="{7FB3B40D-23A3-0814-82FA-B036DFD1F6AF}"/>
              </a:ext>
            </a:extLst>
          </p:cNvPr>
          <p:cNvSpPr>
            <a:spLocks noGrp="1"/>
          </p:cNvSpPr>
          <p:nvPr>
            <p:ph type="sldNum" sz="quarter" idx="12"/>
          </p:nvPr>
        </p:nvSpPr>
        <p:spPr/>
        <p:txBody>
          <a:bodyPr/>
          <a:lstStyle/>
          <a:p>
            <a:fld id="{919F9262-42CC-4F4D-8B32-C1D3E479862D}" type="slidenum">
              <a:rPr lang="en-IN" smtClean="0"/>
              <a:t>10</a:t>
            </a:fld>
            <a:endParaRPr lang="en-IN"/>
          </a:p>
        </p:txBody>
      </p:sp>
      <p:sp>
        <p:nvSpPr>
          <p:cNvPr id="7" name="TextBox 6">
            <a:extLst>
              <a:ext uri="{FF2B5EF4-FFF2-40B4-BE49-F238E27FC236}">
                <a16:creationId xmlns:a16="http://schemas.microsoft.com/office/drawing/2014/main" id="{A8493B4C-2EE1-C9C2-38EE-0BC4E5461B2F}"/>
              </a:ext>
            </a:extLst>
          </p:cNvPr>
          <p:cNvSpPr txBox="1"/>
          <p:nvPr/>
        </p:nvSpPr>
        <p:spPr>
          <a:xfrm>
            <a:off x="4759036" y="185738"/>
            <a:ext cx="7432965"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Analysis of Cancer Mutations of POLB Using Machine Learning and Bioinformatics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1389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6FF88-671E-9ED4-BDAC-9D64E5F78ED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F12D109-9317-8EA5-9EAA-7383730BD7D9}"/>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This project emphasis on addressing the limitations of existing tools and datasets.</a:t>
            </a:r>
          </a:p>
          <a:p>
            <a:r>
              <a:rPr lang="en-US" sz="2400" dirty="0">
                <a:latin typeface="Times New Roman" panose="02020603050405020304" pitchFamily="18" charset="0"/>
                <a:cs typeface="Times New Roman" panose="02020603050405020304" pitchFamily="18" charset="0"/>
              </a:rPr>
              <a:t>Latest machine learning and deep learning techniques are used to improve the mutation analysis to effectively address the risk of cancer.</a:t>
            </a:r>
          </a:p>
          <a:p>
            <a:r>
              <a:rPr lang="en-US" sz="2400" dirty="0">
                <a:latin typeface="Times New Roman" panose="02020603050405020304" pitchFamily="18" charset="0"/>
                <a:cs typeface="Times New Roman" panose="02020603050405020304" pitchFamily="18" charset="0"/>
              </a:rPr>
              <a:t>This project provides a foundation for deeper insights into POLB mutations.</a:t>
            </a: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3D6D314-7F2A-4B12-BBCA-371321759EBD}"/>
              </a:ext>
            </a:extLst>
          </p:cNvPr>
          <p:cNvSpPr>
            <a:spLocks noGrp="1"/>
          </p:cNvSpPr>
          <p:nvPr>
            <p:ph type="dt" sz="half" idx="10"/>
          </p:nvPr>
        </p:nvSpPr>
        <p:spPr/>
        <p:txBody>
          <a:bodyPr/>
          <a:lstStyle/>
          <a:p>
            <a:r>
              <a:rPr lang="en-US"/>
              <a:t>Dept. of CSE,MACE,Kothamangalam</a:t>
            </a:r>
            <a:endParaRPr lang="en-IN"/>
          </a:p>
        </p:txBody>
      </p:sp>
      <p:sp>
        <p:nvSpPr>
          <p:cNvPr id="5" name="Footer Placeholder 4">
            <a:extLst>
              <a:ext uri="{FF2B5EF4-FFF2-40B4-BE49-F238E27FC236}">
                <a16:creationId xmlns:a16="http://schemas.microsoft.com/office/drawing/2014/main" id="{24D0B854-4B6D-0EDB-5461-C1EEC530CAAC}"/>
              </a:ext>
            </a:extLst>
          </p:cNvPr>
          <p:cNvSpPr>
            <a:spLocks noGrp="1"/>
          </p:cNvSpPr>
          <p:nvPr>
            <p:ph type="ftr" sz="quarter" idx="11"/>
          </p:nvPr>
        </p:nvSpPr>
        <p:spPr/>
        <p:txBody>
          <a:bodyPr/>
          <a:lstStyle/>
          <a:p>
            <a:r>
              <a:rPr lang="en-IN"/>
              <a:t>18/12/2024</a:t>
            </a:r>
          </a:p>
        </p:txBody>
      </p:sp>
      <p:sp>
        <p:nvSpPr>
          <p:cNvPr id="6" name="Slide Number Placeholder 5">
            <a:extLst>
              <a:ext uri="{FF2B5EF4-FFF2-40B4-BE49-F238E27FC236}">
                <a16:creationId xmlns:a16="http://schemas.microsoft.com/office/drawing/2014/main" id="{87FEABCD-2B54-DEFF-F83E-1F194B19F9E2}"/>
              </a:ext>
            </a:extLst>
          </p:cNvPr>
          <p:cNvSpPr>
            <a:spLocks noGrp="1"/>
          </p:cNvSpPr>
          <p:nvPr>
            <p:ph type="sldNum" sz="quarter" idx="12"/>
          </p:nvPr>
        </p:nvSpPr>
        <p:spPr/>
        <p:txBody>
          <a:bodyPr/>
          <a:lstStyle/>
          <a:p>
            <a:fld id="{919F9262-42CC-4F4D-8B32-C1D3E479862D}" type="slidenum">
              <a:rPr lang="en-IN" smtClean="0"/>
              <a:t>11</a:t>
            </a:fld>
            <a:endParaRPr lang="en-IN"/>
          </a:p>
        </p:txBody>
      </p:sp>
      <p:sp>
        <p:nvSpPr>
          <p:cNvPr id="7" name="TextBox 6">
            <a:extLst>
              <a:ext uri="{FF2B5EF4-FFF2-40B4-BE49-F238E27FC236}">
                <a16:creationId xmlns:a16="http://schemas.microsoft.com/office/drawing/2014/main" id="{05CB4C41-AC43-AF1B-E7F0-A23F3320E038}"/>
              </a:ext>
            </a:extLst>
          </p:cNvPr>
          <p:cNvSpPr txBox="1"/>
          <p:nvPr/>
        </p:nvSpPr>
        <p:spPr>
          <a:xfrm>
            <a:off x="4759036" y="185738"/>
            <a:ext cx="7432965"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Analysis of Cancer Mutations of POLB Using Machine Learning and Bioinformatics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5957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6E677-7568-DE6C-B0CA-7B33735E2A9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3BBDA42-15E8-82DD-76E3-69D5BD8C7F91}"/>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K. Kourou and T. P. </a:t>
            </a:r>
            <a:r>
              <a:rPr lang="en-US" sz="2400" dirty="0" err="1">
                <a:latin typeface="Times New Roman" panose="02020603050405020304" pitchFamily="18" charset="0"/>
                <a:cs typeface="Times New Roman" panose="02020603050405020304" pitchFamily="18" charset="0"/>
              </a:rPr>
              <a:t>Exarchos</a:t>
            </a:r>
            <a:r>
              <a:rPr lang="en-US" sz="2400" dirty="0">
                <a:latin typeface="Times New Roman" panose="02020603050405020304" pitchFamily="18" charset="0"/>
                <a:cs typeface="Times New Roman" panose="02020603050405020304" pitchFamily="18" charset="0"/>
              </a:rPr>
              <a:t>, “Machine learning applications in cancer prognosis and prediction,” </a:t>
            </a:r>
            <a:r>
              <a:rPr lang="en-US" sz="2400" i="1" dirty="0" err="1">
                <a:latin typeface="Times New Roman" panose="02020603050405020304" pitchFamily="18" charset="0"/>
                <a:cs typeface="Times New Roman" panose="02020603050405020304" pitchFamily="18" charset="0"/>
              </a:rPr>
              <a:t>Comput</a:t>
            </a:r>
            <a:r>
              <a:rPr lang="en-US" sz="2400" i="1" dirty="0">
                <a:latin typeface="Times New Roman" panose="02020603050405020304" pitchFamily="18" charset="0"/>
                <a:cs typeface="Times New Roman" panose="02020603050405020304" pitchFamily="18" charset="0"/>
              </a:rPr>
              <a:t>. Struct. </a:t>
            </a:r>
            <a:r>
              <a:rPr lang="en-US" sz="2400" i="1" dirty="0" err="1">
                <a:latin typeface="Times New Roman" panose="02020603050405020304" pitchFamily="18" charset="0"/>
                <a:cs typeface="Times New Roman" panose="02020603050405020304" pitchFamily="18" charset="0"/>
              </a:rPr>
              <a:t>Biotechnol</a:t>
            </a:r>
            <a:r>
              <a:rPr lang="en-US" sz="2400" dirty="0">
                <a:latin typeface="Times New Roman" panose="02020603050405020304" pitchFamily="18" charset="0"/>
                <a:cs typeface="Times New Roman" panose="02020603050405020304" pitchFamily="18" charset="0"/>
              </a:rPr>
              <a:t>. J., vol. 13, pp. 8–17, 2015</a:t>
            </a:r>
          </a:p>
          <a:p>
            <a:r>
              <a:rPr lang="en-US" sz="2400" dirty="0">
                <a:latin typeface="Times New Roman" panose="02020603050405020304" pitchFamily="18" charset="0"/>
                <a:cs typeface="Times New Roman" panose="02020603050405020304" pitchFamily="18" charset="0"/>
              </a:rPr>
              <a:t>Cosmic, “COSMIC- catalogue of somatic mutations in cancer,” Nov. 29, 2022.</a:t>
            </a:r>
          </a:p>
          <a:p>
            <a:r>
              <a:rPr lang="en-IN" sz="2400" dirty="0">
                <a:latin typeface="Times New Roman" panose="02020603050405020304" pitchFamily="18" charset="0"/>
                <a:cs typeface="Times New Roman" panose="02020603050405020304" pitchFamily="18" charset="0"/>
              </a:rPr>
              <a:t>Deep learning in bioinformatics: Introduction, application, and perspective in the big data era Yu Lia , Chao </a:t>
            </a:r>
            <a:r>
              <a:rPr lang="en-IN" sz="2400" dirty="0" err="1">
                <a:latin typeface="Times New Roman" panose="02020603050405020304" pitchFamily="18" charset="0"/>
                <a:cs typeface="Times New Roman" panose="02020603050405020304" pitchFamily="18" charset="0"/>
              </a:rPr>
              <a:t>Huangb</a:t>
            </a:r>
            <a:r>
              <a:rPr lang="en-IN" sz="2400" dirty="0">
                <a:latin typeface="Times New Roman" panose="02020603050405020304" pitchFamily="18" charset="0"/>
                <a:cs typeface="Times New Roman" panose="02020603050405020304" pitchFamily="18" charset="0"/>
              </a:rPr>
              <a:t> , </a:t>
            </a:r>
            <a:r>
              <a:rPr lang="en-IN" sz="2400" dirty="0" err="1">
                <a:latin typeface="Times New Roman" panose="02020603050405020304" pitchFamily="18" charset="0"/>
                <a:cs typeface="Times New Roman" panose="02020603050405020304" pitchFamily="18" charset="0"/>
              </a:rPr>
              <a:t>Lizhong</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Dingc</a:t>
            </a:r>
            <a:r>
              <a:rPr lang="en-IN" sz="2400" dirty="0">
                <a:latin typeface="Times New Roman" panose="02020603050405020304" pitchFamily="18" charset="0"/>
                <a:cs typeface="Times New Roman" panose="02020603050405020304" pitchFamily="18" charset="0"/>
              </a:rPr>
              <a:t> , Zhongxiao Lia , </a:t>
            </a:r>
            <a:r>
              <a:rPr lang="en-IN" sz="2400" dirty="0" err="1">
                <a:latin typeface="Times New Roman" panose="02020603050405020304" pitchFamily="18" charset="0"/>
                <a:cs typeface="Times New Roman" panose="02020603050405020304" pitchFamily="18" charset="0"/>
              </a:rPr>
              <a:t>Yijie</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Panb</a:t>
            </a:r>
            <a:r>
              <a:rPr lang="en-IN" sz="2400" dirty="0">
                <a:latin typeface="Times New Roman" panose="02020603050405020304" pitchFamily="18" charset="0"/>
                <a:cs typeface="Times New Roman" panose="02020603050405020304" pitchFamily="18" charset="0"/>
              </a:rPr>
              <a:t> , Xin Gao</a:t>
            </a:r>
            <a:endParaRPr lang="en-US"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83615B7-CDE1-F7F1-882C-F96A26488CA4}"/>
              </a:ext>
            </a:extLst>
          </p:cNvPr>
          <p:cNvSpPr>
            <a:spLocks noGrp="1"/>
          </p:cNvSpPr>
          <p:nvPr>
            <p:ph type="dt" sz="half" idx="10"/>
          </p:nvPr>
        </p:nvSpPr>
        <p:spPr/>
        <p:txBody>
          <a:bodyPr/>
          <a:lstStyle/>
          <a:p>
            <a:r>
              <a:rPr lang="en-US"/>
              <a:t>Dept. of CSE,MACE,Kothamangalam</a:t>
            </a:r>
            <a:endParaRPr lang="en-IN"/>
          </a:p>
        </p:txBody>
      </p:sp>
      <p:sp>
        <p:nvSpPr>
          <p:cNvPr id="5" name="Footer Placeholder 4">
            <a:extLst>
              <a:ext uri="{FF2B5EF4-FFF2-40B4-BE49-F238E27FC236}">
                <a16:creationId xmlns:a16="http://schemas.microsoft.com/office/drawing/2014/main" id="{0FC2E1EB-C182-8C95-9FF9-FF2765DD2456}"/>
              </a:ext>
            </a:extLst>
          </p:cNvPr>
          <p:cNvSpPr>
            <a:spLocks noGrp="1"/>
          </p:cNvSpPr>
          <p:nvPr>
            <p:ph type="ftr" sz="quarter" idx="11"/>
          </p:nvPr>
        </p:nvSpPr>
        <p:spPr/>
        <p:txBody>
          <a:bodyPr/>
          <a:lstStyle/>
          <a:p>
            <a:r>
              <a:rPr lang="en-IN"/>
              <a:t>18/12/2024</a:t>
            </a:r>
          </a:p>
        </p:txBody>
      </p:sp>
      <p:sp>
        <p:nvSpPr>
          <p:cNvPr id="6" name="Slide Number Placeholder 5">
            <a:extLst>
              <a:ext uri="{FF2B5EF4-FFF2-40B4-BE49-F238E27FC236}">
                <a16:creationId xmlns:a16="http://schemas.microsoft.com/office/drawing/2014/main" id="{27AEF6A3-A9DE-19DE-F28E-6F9751A8210E}"/>
              </a:ext>
            </a:extLst>
          </p:cNvPr>
          <p:cNvSpPr>
            <a:spLocks noGrp="1"/>
          </p:cNvSpPr>
          <p:nvPr>
            <p:ph type="sldNum" sz="quarter" idx="12"/>
          </p:nvPr>
        </p:nvSpPr>
        <p:spPr/>
        <p:txBody>
          <a:bodyPr/>
          <a:lstStyle/>
          <a:p>
            <a:fld id="{919F9262-42CC-4F4D-8B32-C1D3E479862D}" type="slidenum">
              <a:rPr lang="en-IN" smtClean="0"/>
              <a:t>12</a:t>
            </a:fld>
            <a:endParaRPr lang="en-IN" dirty="0"/>
          </a:p>
        </p:txBody>
      </p:sp>
      <p:sp>
        <p:nvSpPr>
          <p:cNvPr id="7" name="TextBox 6">
            <a:extLst>
              <a:ext uri="{FF2B5EF4-FFF2-40B4-BE49-F238E27FC236}">
                <a16:creationId xmlns:a16="http://schemas.microsoft.com/office/drawing/2014/main" id="{3269A157-4C9D-220F-A052-E0B32FA11CE4}"/>
              </a:ext>
            </a:extLst>
          </p:cNvPr>
          <p:cNvSpPr txBox="1"/>
          <p:nvPr/>
        </p:nvSpPr>
        <p:spPr>
          <a:xfrm>
            <a:off x="4759036" y="185738"/>
            <a:ext cx="7432965"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Analysis of Cancer Mutations of POLB Using Machine Learning and Bioinformatics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4357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B47C3-6138-18B5-0AFC-1B217E1B4D79}"/>
              </a:ext>
            </a:extLst>
          </p:cNvPr>
          <p:cNvSpPr>
            <a:spLocks noGrp="1"/>
          </p:cNvSpPr>
          <p:nvPr>
            <p:ph type="title"/>
          </p:nvPr>
        </p:nvSpPr>
        <p:spPr/>
        <p:txBody>
          <a:bodyPr/>
          <a:lstStyle/>
          <a:p>
            <a:r>
              <a:rPr lang="en-US" dirty="0">
                <a:latin typeface="Times New Roman"/>
                <a:ea typeface="Times New Roman"/>
                <a:cs typeface="Times New Roman"/>
                <a:sym typeface="Times New Roman"/>
              </a:rPr>
              <a:t>Contents:</a:t>
            </a:r>
            <a:endParaRPr lang="en-IN" dirty="0"/>
          </a:p>
        </p:txBody>
      </p:sp>
      <p:sp>
        <p:nvSpPr>
          <p:cNvPr id="3" name="Content Placeholder 2">
            <a:extLst>
              <a:ext uri="{FF2B5EF4-FFF2-40B4-BE49-F238E27FC236}">
                <a16:creationId xmlns:a16="http://schemas.microsoft.com/office/drawing/2014/main" id="{706602DD-7B23-2D4D-1BCA-E01DF8C1D73E}"/>
              </a:ext>
            </a:extLst>
          </p:cNvPr>
          <p:cNvSpPr>
            <a:spLocks noGrp="1"/>
          </p:cNvSpPr>
          <p:nvPr>
            <p:ph idx="1"/>
          </p:nvPr>
        </p:nvSpPr>
        <p:spPr/>
        <p:txBody>
          <a:bodyPr>
            <a:normAutofit fontScale="92500" lnSpcReduction="20000"/>
          </a:bodyPr>
          <a:lstStyle/>
          <a:p>
            <a:pPr marL="483870" lvl="0" indent="-457200" algn="l" rtl="0">
              <a:lnSpc>
                <a:spcPct val="90000"/>
              </a:lnSpc>
              <a:spcBef>
                <a:spcPts val="1000"/>
              </a:spcBef>
              <a:spcAft>
                <a:spcPts val="0"/>
              </a:spcAft>
              <a:buClr>
                <a:schemeClr val="dk1"/>
              </a:buClr>
              <a:buSzPct val="100000"/>
              <a:buFont typeface="Wingdings" panose="05000000000000000000" pitchFamily="2" charset="2"/>
              <a:buChar char="Ø"/>
            </a:pPr>
            <a:r>
              <a:rPr lang="en-US" dirty="0">
                <a:latin typeface="Times New Roman"/>
                <a:ea typeface="Times New Roman"/>
                <a:cs typeface="Times New Roman"/>
                <a:sym typeface="Times New Roman"/>
              </a:rPr>
              <a:t>Introduction</a:t>
            </a:r>
          </a:p>
          <a:p>
            <a:pPr marL="483870" lvl="0" indent="-457200" algn="l" rtl="0">
              <a:lnSpc>
                <a:spcPct val="90000"/>
              </a:lnSpc>
              <a:spcBef>
                <a:spcPts val="1000"/>
              </a:spcBef>
              <a:spcAft>
                <a:spcPts val="0"/>
              </a:spcAft>
              <a:buClr>
                <a:schemeClr val="dk1"/>
              </a:buClr>
              <a:buSzPct val="100000"/>
              <a:buFont typeface="Wingdings" panose="05000000000000000000" pitchFamily="2" charset="2"/>
              <a:buChar char="Ø"/>
            </a:pPr>
            <a:r>
              <a:rPr lang="en-US" dirty="0">
                <a:latin typeface="Times New Roman"/>
                <a:ea typeface="Times New Roman"/>
                <a:cs typeface="Times New Roman"/>
                <a:sym typeface="Times New Roman"/>
              </a:rPr>
              <a:t>Problem statement</a:t>
            </a:r>
          </a:p>
          <a:p>
            <a:pPr marL="483870" lvl="0" indent="-457200" algn="l" rtl="0">
              <a:lnSpc>
                <a:spcPct val="90000"/>
              </a:lnSpc>
              <a:spcBef>
                <a:spcPts val="1000"/>
              </a:spcBef>
              <a:spcAft>
                <a:spcPts val="0"/>
              </a:spcAft>
              <a:buClr>
                <a:schemeClr val="dk1"/>
              </a:buClr>
              <a:buSzPct val="100000"/>
              <a:buFont typeface="Wingdings" panose="05000000000000000000" pitchFamily="2" charset="2"/>
              <a:buChar char="Ø"/>
            </a:pPr>
            <a:r>
              <a:rPr lang="en-US" dirty="0">
                <a:latin typeface="Times New Roman"/>
                <a:ea typeface="Times New Roman"/>
                <a:cs typeface="Times New Roman"/>
                <a:sym typeface="Times New Roman"/>
              </a:rPr>
              <a:t>Literature Survey</a:t>
            </a:r>
          </a:p>
          <a:p>
            <a:pPr marL="483870" lvl="0" indent="-457200" algn="l" rtl="0">
              <a:lnSpc>
                <a:spcPct val="90000"/>
              </a:lnSpc>
              <a:spcBef>
                <a:spcPts val="1000"/>
              </a:spcBef>
              <a:spcAft>
                <a:spcPts val="0"/>
              </a:spcAft>
              <a:buClr>
                <a:schemeClr val="dk1"/>
              </a:buClr>
              <a:buSzPct val="100000"/>
              <a:buFont typeface="Wingdings" panose="05000000000000000000" pitchFamily="2" charset="2"/>
              <a:buChar char="Ø"/>
            </a:pPr>
            <a:r>
              <a:rPr lang="en-US" dirty="0">
                <a:latin typeface="Times New Roman"/>
                <a:ea typeface="Times New Roman"/>
                <a:cs typeface="Times New Roman"/>
                <a:sym typeface="Times New Roman"/>
              </a:rPr>
              <a:t>Existing  Design</a:t>
            </a:r>
          </a:p>
          <a:p>
            <a:pPr marL="483870" lvl="0" indent="-457200" algn="l" rtl="0">
              <a:lnSpc>
                <a:spcPct val="90000"/>
              </a:lnSpc>
              <a:spcBef>
                <a:spcPts val="1000"/>
              </a:spcBef>
              <a:spcAft>
                <a:spcPts val="0"/>
              </a:spcAft>
              <a:buClr>
                <a:schemeClr val="dk1"/>
              </a:buClr>
              <a:buSzPct val="100000"/>
              <a:buFont typeface="Wingdings" panose="05000000000000000000" pitchFamily="2" charset="2"/>
              <a:buChar char="Ø"/>
            </a:pPr>
            <a:r>
              <a:rPr lang="en-US" dirty="0">
                <a:latin typeface="Times New Roman"/>
                <a:ea typeface="Times New Roman"/>
                <a:cs typeface="Times New Roman"/>
                <a:sym typeface="Times New Roman"/>
              </a:rPr>
              <a:t>Research Gaps</a:t>
            </a:r>
          </a:p>
          <a:p>
            <a:pPr marL="483870" lvl="0" indent="-457200" algn="l" rtl="0">
              <a:lnSpc>
                <a:spcPct val="90000"/>
              </a:lnSpc>
              <a:spcBef>
                <a:spcPts val="1000"/>
              </a:spcBef>
              <a:spcAft>
                <a:spcPts val="0"/>
              </a:spcAft>
              <a:buClr>
                <a:schemeClr val="dk1"/>
              </a:buClr>
              <a:buSzPct val="100000"/>
              <a:buFont typeface="Wingdings" panose="05000000000000000000" pitchFamily="2" charset="2"/>
              <a:buChar char="Ø"/>
            </a:pPr>
            <a:r>
              <a:rPr lang="en-US" dirty="0">
                <a:latin typeface="Times New Roman"/>
                <a:ea typeface="Times New Roman"/>
                <a:cs typeface="Times New Roman"/>
                <a:sym typeface="Times New Roman"/>
              </a:rPr>
              <a:t>Proposed  Design</a:t>
            </a:r>
          </a:p>
          <a:p>
            <a:pPr marL="483870" lvl="0" indent="-457200" algn="l" rtl="0">
              <a:lnSpc>
                <a:spcPct val="90000"/>
              </a:lnSpc>
              <a:spcBef>
                <a:spcPts val="1000"/>
              </a:spcBef>
              <a:spcAft>
                <a:spcPts val="0"/>
              </a:spcAft>
              <a:buClr>
                <a:schemeClr val="dk1"/>
              </a:buClr>
              <a:buSzPct val="100000"/>
              <a:buFont typeface="Wingdings" panose="05000000000000000000" pitchFamily="2" charset="2"/>
              <a:buChar char="Ø"/>
            </a:pPr>
            <a:r>
              <a:rPr lang="en-US" dirty="0">
                <a:latin typeface="Times New Roman"/>
                <a:ea typeface="Times New Roman"/>
                <a:cs typeface="Times New Roman"/>
                <a:sym typeface="Times New Roman"/>
              </a:rPr>
              <a:t>Architecture</a:t>
            </a:r>
          </a:p>
          <a:p>
            <a:pPr marL="483870" lvl="0" indent="-457200" algn="l" rtl="0">
              <a:lnSpc>
                <a:spcPct val="90000"/>
              </a:lnSpc>
              <a:spcBef>
                <a:spcPts val="1000"/>
              </a:spcBef>
              <a:spcAft>
                <a:spcPts val="0"/>
              </a:spcAft>
              <a:buClr>
                <a:schemeClr val="dk1"/>
              </a:buClr>
              <a:buSzPct val="100000"/>
              <a:buFont typeface="Wingdings" panose="05000000000000000000" pitchFamily="2" charset="2"/>
              <a:buChar char="Ø"/>
            </a:pPr>
            <a:r>
              <a:rPr lang="en-US" dirty="0">
                <a:latin typeface="Times New Roman"/>
                <a:ea typeface="Times New Roman"/>
                <a:cs typeface="Times New Roman"/>
                <a:sym typeface="Times New Roman"/>
              </a:rPr>
              <a:t>Division of your work</a:t>
            </a:r>
          </a:p>
          <a:p>
            <a:pPr marL="483870" lvl="0" indent="-457200" algn="l" rtl="0">
              <a:lnSpc>
                <a:spcPct val="90000"/>
              </a:lnSpc>
              <a:spcBef>
                <a:spcPts val="1000"/>
              </a:spcBef>
              <a:spcAft>
                <a:spcPts val="0"/>
              </a:spcAft>
              <a:buClr>
                <a:schemeClr val="dk1"/>
              </a:buClr>
              <a:buSzPct val="100000"/>
              <a:buFont typeface="Wingdings" panose="05000000000000000000" pitchFamily="2" charset="2"/>
              <a:buChar char="Ø"/>
            </a:pPr>
            <a:r>
              <a:rPr lang="en-US" dirty="0">
                <a:latin typeface="Times New Roman"/>
                <a:ea typeface="Times New Roman"/>
                <a:cs typeface="Times New Roman"/>
                <a:sym typeface="Times New Roman"/>
              </a:rPr>
              <a:t>Conclusion</a:t>
            </a:r>
          </a:p>
          <a:p>
            <a:pPr marL="483870" lvl="0" indent="-457200" algn="l" rtl="0">
              <a:lnSpc>
                <a:spcPct val="90000"/>
              </a:lnSpc>
              <a:spcBef>
                <a:spcPts val="1000"/>
              </a:spcBef>
              <a:spcAft>
                <a:spcPts val="0"/>
              </a:spcAft>
              <a:buClr>
                <a:schemeClr val="dk1"/>
              </a:buClr>
              <a:buSzPct val="100000"/>
              <a:buFont typeface="Wingdings" panose="05000000000000000000" pitchFamily="2" charset="2"/>
              <a:buChar char="Ø"/>
            </a:pPr>
            <a:r>
              <a:rPr lang="en-US" dirty="0">
                <a:latin typeface="Times New Roman"/>
                <a:ea typeface="Times New Roman"/>
                <a:cs typeface="Times New Roman"/>
                <a:sym typeface="Times New Roman"/>
              </a:rPr>
              <a:t>References</a:t>
            </a:r>
            <a:endParaRPr lang="en-US" dirty="0"/>
          </a:p>
          <a:p>
            <a:pPr marL="228600" lvl="0" indent="-64135" algn="l" rtl="0">
              <a:lnSpc>
                <a:spcPct val="90000"/>
              </a:lnSpc>
              <a:spcBef>
                <a:spcPts val="1000"/>
              </a:spcBef>
              <a:spcAft>
                <a:spcPts val="0"/>
              </a:spcAft>
              <a:buClr>
                <a:schemeClr val="dk1"/>
              </a:buClr>
              <a:buSzPct val="100000"/>
              <a:buNone/>
            </a:pPr>
            <a:endParaRPr lang="en-US" dirty="0">
              <a:latin typeface="Times New Roman"/>
              <a:ea typeface="Times New Roman"/>
              <a:cs typeface="Times New Roman"/>
              <a:sym typeface="Times New Roman"/>
            </a:endParaRPr>
          </a:p>
          <a:p>
            <a:pPr marL="0" indent="0">
              <a:buNone/>
            </a:pPr>
            <a:endParaRPr lang="en-IN" dirty="0"/>
          </a:p>
        </p:txBody>
      </p:sp>
      <p:sp>
        <p:nvSpPr>
          <p:cNvPr id="4" name="Date Placeholder 3">
            <a:extLst>
              <a:ext uri="{FF2B5EF4-FFF2-40B4-BE49-F238E27FC236}">
                <a16:creationId xmlns:a16="http://schemas.microsoft.com/office/drawing/2014/main" id="{102707BF-B3E0-DB74-4B11-87B16FEB3937}"/>
              </a:ext>
            </a:extLst>
          </p:cNvPr>
          <p:cNvSpPr>
            <a:spLocks noGrp="1"/>
          </p:cNvSpPr>
          <p:nvPr>
            <p:ph type="dt" sz="half" idx="10"/>
          </p:nvPr>
        </p:nvSpPr>
        <p:spPr/>
        <p:txBody>
          <a:bodyPr/>
          <a:lstStyle/>
          <a:p>
            <a:r>
              <a:rPr lang="en-US"/>
              <a:t>Dept. of CSE,MACE,Kothamangalam</a:t>
            </a:r>
            <a:endParaRPr lang="en-IN" dirty="0"/>
          </a:p>
        </p:txBody>
      </p:sp>
      <p:sp>
        <p:nvSpPr>
          <p:cNvPr id="6" name="Footer Placeholder 5">
            <a:extLst>
              <a:ext uri="{FF2B5EF4-FFF2-40B4-BE49-F238E27FC236}">
                <a16:creationId xmlns:a16="http://schemas.microsoft.com/office/drawing/2014/main" id="{9C787164-099E-F6EC-4D99-4A8B9F69C3D4}"/>
              </a:ext>
            </a:extLst>
          </p:cNvPr>
          <p:cNvSpPr>
            <a:spLocks noGrp="1"/>
          </p:cNvSpPr>
          <p:nvPr>
            <p:ph type="ftr" sz="quarter" idx="11"/>
          </p:nvPr>
        </p:nvSpPr>
        <p:spPr/>
        <p:txBody>
          <a:bodyPr/>
          <a:lstStyle/>
          <a:p>
            <a:r>
              <a:rPr lang="en-IN"/>
              <a:t>18/12/2024</a:t>
            </a:r>
          </a:p>
        </p:txBody>
      </p:sp>
      <p:sp>
        <p:nvSpPr>
          <p:cNvPr id="5" name="Slide Number Placeholder 4">
            <a:extLst>
              <a:ext uri="{FF2B5EF4-FFF2-40B4-BE49-F238E27FC236}">
                <a16:creationId xmlns:a16="http://schemas.microsoft.com/office/drawing/2014/main" id="{5FA11FE5-7E03-B532-BBF5-D9CA7A3C87D3}"/>
              </a:ext>
            </a:extLst>
          </p:cNvPr>
          <p:cNvSpPr>
            <a:spLocks noGrp="1"/>
          </p:cNvSpPr>
          <p:nvPr>
            <p:ph type="sldNum" sz="quarter" idx="12"/>
          </p:nvPr>
        </p:nvSpPr>
        <p:spPr/>
        <p:txBody>
          <a:bodyPr/>
          <a:lstStyle/>
          <a:p>
            <a:fld id="{919F9262-42CC-4F4D-8B32-C1D3E479862D}" type="slidenum">
              <a:rPr lang="en-IN" smtClean="0"/>
              <a:t>2</a:t>
            </a:fld>
            <a:endParaRPr lang="en-IN"/>
          </a:p>
        </p:txBody>
      </p:sp>
      <p:sp>
        <p:nvSpPr>
          <p:cNvPr id="8" name="TextBox 7">
            <a:extLst>
              <a:ext uri="{FF2B5EF4-FFF2-40B4-BE49-F238E27FC236}">
                <a16:creationId xmlns:a16="http://schemas.microsoft.com/office/drawing/2014/main" id="{0AEF2B0D-9ADB-06E3-21D1-62109F5AA9A0}"/>
              </a:ext>
            </a:extLst>
          </p:cNvPr>
          <p:cNvSpPr txBox="1"/>
          <p:nvPr/>
        </p:nvSpPr>
        <p:spPr>
          <a:xfrm>
            <a:off x="4759036" y="185738"/>
            <a:ext cx="7432965"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Analysis of Cancer Mutations of POLB Using Machine Learning and Bioinformatics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6543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8F5F2-62F3-C736-7EFB-FDD1EDD7FC2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Definition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8270FF1-0A89-BC09-748F-09AB889D7970}"/>
              </a:ext>
            </a:extLst>
          </p:cNvPr>
          <p:cNvSpPr>
            <a:spLocks noGrp="1"/>
          </p:cNvSpPr>
          <p:nvPr>
            <p:ph idx="1"/>
          </p:nvPr>
        </p:nvSpPr>
        <p:spPr/>
        <p:txBody>
          <a:bodyPr>
            <a:normAutofit/>
          </a:bodyPr>
          <a:lstStyle/>
          <a:p>
            <a:pPr marL="0" indent="0">
              <a:buNone/>
            </a:pPr>
            <a:r>
              <a:rPr lang="en-US" sz="2400" dirty="0">
                <a:latin typeface="Times New Roman" panose="02020603050405020304" pitchFamily="18" charset="0"/>
              </a:rPr>
              <a:t>POLB gene mutation causes problems in the DNA repair process, which results in tumor and cancer progression.</a:t>
            </a:r>
          </a:p>
          <a:p>
            <a:pPr marL="0" indent="0">
              <a:buNone/>
            </a:pPr>
            <a:r>
              <a:rPr lang="en-US" sz="2400" dirty="0">
                <a:latin typeface="Times New Roman" panose="02020603050405020304" pitchFamily="18" charset="0"/>
              </a:rPr>
              <a:t>Lack of methods is prevalent to predict the impact of POLB mutations in analysis of Cancer.</a:t>
            </a:r>
            <a:endParaRPr lang="en-IN" sz="2400" dirty="0">
              <a:latin typeface="Times New Roman" panose="02020603050405020304" pitchFamily="18" charset="0"/>
            </a:endParaRPr>
          </a:p>
        </p:txBody>
      </p:sp>
      <p:sp>
        <p:nvSpPr>
          <p:cNvPr id="4" name="Date Placeholder 3">
            <a:extLst>
              <a:ext uri="{FF2B5EF4-FFF2-40B4-BE49-F238E27FC236}">
                <a16:creationId xmlns:a16="http://schemas.microsoft.com/office/drawing/2014/main" id="{73C4E0C4-CD48-E3FC-3A32-48CF39058382}"/>
              </a:ext>
            </a:extLst>
          </p:cNvPr>
          <p:cNvSpPr>
            <a:spLocks noGrp="1"/>
          </p:cNvSpPr>
          <p:nvPr>
            <p:ph type="dt" sz="half" idx="10"/>
          </p:nvPr>
        </p:nvSpPr>
        <p:spPr/>
        <p:txBody>
          <a:bodyPr/>
          <a:lstStyle/>
          <a:p>
            <a:r>
              <a:rPr lang="en-US"/>
              <a:t>Dept. of CSE,MACE,Kothamangalam</a:t>
            </a:r>
            <a:endParaRPr lang="en-IN"/>
          </a:p>
        </p:txBody>
      </p:sp>
      <p:sp>
        <p:nvSpPr>
          <p:cNvPr id="5" name="Footer Placeholder 4">
            <a:extLst>
              <a:ext uri="{FF2B5EF4-FFF2-40B4-BE49-F238E27FC236}">
                <a16:creationId xmlns:a16="http://schemas.microsoft.com/office/drawing/2014/main" id="{CBC59BF2-BC9B-CA62-602F-CA2909854DC7}"/>
              </a:ext>
            </a:extLst>
          </p:cNvPr>
          <p:cNvSpPr>
            <a:spLocks noGrp="1"/>
          </p:cNvSpPr>
          <p:nvPr>
            <p:ph type="ftr" sz="quarter" idx="11"/>
          </p:nvPr>
        </p:nvSpPr>
        <p:spPr/>
        <p:txBody>
          <a:bodyPr/>
          <a:lstStyle/>
          <a:p>
            <a:r>
              <a:rPr lang="en-IN"/>
              <a:t>18/12/2024</a:t>
            </a:r>
          </a:p>
        </p:txBody>
      </p:sp>
      <p:sp>
        <p:nvSpPr>
          <p:cNvPr id="6" name="Slide Number Placeholder 5">
            <a:extLst>
              <a:ext uri="{FF2B5EF4-FFF2-40B4-BE49-F238E27FC236}">
                <a16:creationId xmlns:a16="http://schemas.microsoft.com/office/drawing/2014/main" id="{0669E8A2-5CFA-B85A-EA54-8D22F6295203}"/>
              </a:ext>
            </a:extLst>
          </p:cNvPr>
          <p:cNvSpPr>
            <a:spLocks noGrp="1"/>
          </p:cNvSpPr>
          <p:nvPr>
            <p:ph type="sldNum" sz="quarter" idx="12"/>
          </p:nvPr>
        </p:nvSpPr>
        <p:spPr/>
        <p:txBody>
          <a:bodyPr/>
          <a:lstStyle/>
          <a:p>
            <a:fld id="{919F9262-42CC-4F4D-8B32-C1D3E479862D}" type="slidenum">
              <a:rPr lang="en-IN" smtClean="0"/>
              <a:t>3</a:t>
            </a:fld>
            <a:endParaRPr lang="en-IN"/>
          </a:p>
        </p:txBody>
      </p:sp>
      <p:sp>
        <p:nvSpPr>
          <p:cNvPr id="7" name="TextBox 6">
            <a:extLst>
              <a:ext uri="{FF2B5EF4-FFF2-40B4-BE49-F238E27FC236}">
                <a16:creationId xmlns:a16="http://schemas.microsoft.com/office/drawing/2014/main" id="{DB2342EF-C402-D751-DECC-CD25F5E51BC9}"/>
              </a:ext>
            </a:extLst>
          </p:cNvPr>
          <p:cNvSpPr txBox="1"/>
          <p:nvPr/>
        </p:nvSpPr>
        <p:spPr>
          <a:xfrm>
            <a:off x="4759036" y="185738"/>
            <a:ext cx="7432965"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Analysis of Cancer Mutations of POLB Using Machine Learning and Bioinformatics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157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AE903-BCDE-A41F-27A0-7248BAE8B00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759AACA-F53C-C7FB-DB40-A740B132C300}"/>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POLB is very crucial for DNA repair and mutations in these genes are associated with cancer progression.</a:t>
            </a:r>
          </a:p>
          <a:p>
            <a:r>
              <a:rPr lang="en-US" sz="2400" dirty="0">
                <a:latin typeface="Times New Roman" panose="02020603050405020304" pitchFamily="18" charset="0"/>
                <a:cs typeface="Times New Roman" panose="02020603050405020304" pitchFamily="18" charset="0"/>
              </a:rPr>
              <a:t>Understanding the POLB mutations provides insights into providing therapeutic targets. </a:t>
            </a:r>
          </a:p>
          <a:p>
            <a:r>
              <a:rPr lang="en-IN" sz="2400" dirty="0">
                <a:latin typeface="Times New Roman" panose="02020603050405020304" pitchFamily="18" charset="0"/>
                <a:cs typeface="Times New Roman" panose="02020603050405020304" pitchFamily="18" charset="0"/>
              </a:rPr>
              <a:t>Our project aims at analysing the cancer-associated mutations using machine learning, deep learning and bioinformatics </a:t>
            </a:r>
            <a:endParaRPr lang="en-US"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11F489E-56EB-5939-71B7-FB47ED3DF28D}"/>
              </a:ext>
            </a:extLst>
          </p:cNvPr>
          <p:cNvSpPr>
            <a:spLocks noGrp="1"/>
          </p:cNvSpPr>
          <p:nvPr>
            <p:ph type="dt" sz="half" idx="10"/>
          </p:nvPr>
        </p:nvSpPr>
        <p:spPr/>
        <p:txBody>
          <a:bodyPr/>
          <a:lstStyle/>
          <a:p>
            <a:r>
              <a:rPr lang="en-US"/>
              <a:t>Dept. of CSE,MACE,Kothamangalam</a:t>
            </a:r>
            <a:endParaRPr lang="en-IN"/>
          </a:p>
        </p:txBody>
      </p:sp>
      <p:sp>
        <p:nvSpPr>
          <p:cNvPr id="5" name="Footer Placeholder 4">
            <a:extLst>
              <a:ext uri="{FF2B5EF4-FFF2-40B4-BE49-F238E27FC236}">
                <a16:creationId xmlns:a16="http://schemas.microsoft.com/office/drawing/2014/main" id="{CAC08236-051A-FBD5-12E2-CC690AB4BFE0}"/>
              </a:ext>
            </a:extLst>
          </p:cNvPr>
          <p:cNvSpPr>
            <a:spLocks noGrp="1"/>
          </p:cNvSpPr>
          <p:nvPr>
            <p:ph type="ftr" sz="quarter" idx="11"/>
          </p:nvPr>
        </p:nvSpPr>
        <p:spPr/>
        <p:txBody>
          <a:bodyPr/>
          <a:lstStyle/>
          <a:p>
            <a:r>
              <a:rPr lang="en-IN"/>
              <a:t>18/12/2024</a:t>
            </a:r>
          </a:p>
        </p:txBody>
      </p:sp>
      <p:sp>
        <p:nvSpPr>
          <p:cNvPr id="6" name="Slide Number Placeholder 5">
            <a:extLst>
              <a:ext uri="{FF2B5EF4-FFF2-40B4-BE49-F238E27FC236}">
                <a16:creationId xmlns:a16="http://schemas.microsoft.com/office/drawing/2014/main" id="{8D4B7086-08BE-1FB4-A718-500B79496A5A}"/>
              </a:ext>
            </a:extLst>
          </p:cNvPr>
          <p:cNvSpPr>
            <a:spLocks noGrp="1"/>
          </p:cNvSpPr>
          <p:nvPr>
            <p:ph type="sldNum" sz="quarter" idx="12"/>
          </p:nvPr>
        </p:nvSpPr>
        <p:spPr/>
        <p:txBody>
          <a:bodyPr/>
          <a:lstStyle/>
          <a:p>
            <a:fld id="{919F9262-42CC-4F4D-8B32-C1D3E479862D}" type="slidenum">
              <a:rPr lang="en-IN" smtClean="0"/>
              <a:t>4</a:t>
            </a:fld>
            <a:endParaRPr lang="en-IN"/>
          </a:p>
        </p:txBody>
      </p:sp>
      <p:sp>
        <p:nvSpPr>
          <p:cNvPr id="9" name="TextBox 8">
            <a:extLst>
              <a:ext uri="{FF2B5EF4-FFF2-40B4-BE49-F238E27FC236}">
                <a16:creationId xmlns:a16="http://schemas.microsoft.com/office/drawing/2014/main" id="{BCD22F72-49EE-8561-3294-9F0370731D1D}"/>
              </a:ext>
            </a:extLst>
          </p:cNvPr>
          <p:cNvSpPr txBox="1"/>
          <p:nvPr/>
        </p:nvSpPr>
        <p:spPr>
          <a:xfrm>
            <a:off x="4759036" y="185738"/>
            <a:ext cx="7432965"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Analysis of Cancer Mutations of POLB Using Machine Learning and Bioinformatics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4269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0474D-C73C-3B2B-5467-DA39E72116C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Literature Survey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C87274C-F153-1C77-3280-07787FAB1D56}"/>
              </a:ext>
            </a:extLst>
          </p:cNvPr>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Analysis of Cancer-Associated Mutations of POLB Using Machine Learning and Bioinformatics</a:t>
            </a:r>
          </a:p>
          <a:p>
            <a:pPr marL="0" indent="0">
              <a:buNone/>
            </a:pPr>
            <a:r>
              <a:rPr lang="en-IN" sz="2400" i="1" dirty="0">
                <a:latin typeface="Times New Roman" panose="02020603050405020304" pitchFamily="18" charset="0"/>
                <a:cs typeface="Times New Roman" panose="02020603050405020304" pitchFamily="18" charset="0"/>
              </a:rPr>
              <a:t>Razan </a:t>
            </a:r>
            <a:r>
              <a:rPr lang="en-IN" sz="2400" i="1" dirty="0" err="1">
                <a:latin typeface="Times New Roman" panose="02020603050405020304" pitchFamily="18" charset="0"/>
                <a:cs typeface="Times New Roman" panose="02020603050405020304" pitchFamily="18" charset="0"/>
              </a:rPr>
              <a:t>Alkhanbouli</a:t>
            </a:r>
            <a:r>
              <a:rPr lang="en-IN" sz="2400" i="1" dirty="0">
                <a:latin typeface="Times New Roman" panose="02020603050405020304" pitchFamily="18" charset="0"/>
                <a:cs typeface="Times New Roman" panose="02020603050405020304" pitchFamily="18" charset="0"/>
              </a:rPr>
              <a:t> , Amira Al-</a:t>
            </a:r>
            <a:r>
              <a:rPr lang="en-IN" sz="2400" i="1" dirty="0" err="1">
                <a:latin typeface="Times New Roman" panose="02020603050405020304" pitchFamily="18" charset="0"/>
                <a:cs typeface="Times New Roman" panose="02020603050405020304" pitchFamily="18" charset="0"/>
              </a:rPr>
              <a:t>Aamri</a:t>
            </a:r>
            <a:r>
              <a:rPr lang="en-IN" sz="2400" i="1" dirty="0">
                <a:latin typeface="Times New Roman" panose="02020603050405020304" pitchFamily="18" charset="0"/>
                <a:cs typeface="Times New Roman" panose="02020603050405020304" pitchFamily="18" charset="0"/>
              </a:rPr>
              <a:t> , Maher Maalouf, Razan </a:t>
            </a:r>
            <a:r>
              <a:rPr lang="en-IN" sz="2400" i="1" dirty="0" err="1">
                <a:latin typeface="Times New Roman" panose="02020603050405020304" pitchFamily="18" charset="0"/>
                <a:cs typeface="Times New Roman" panose="02020603050405020304" pitchFamily="18" charset="0"/>
              </a:rPr>
              <a:t>Alkhanbouli</a:t>
            </a:r>
            <a:r>
              <a:rPr lang="en-IN" sz="2400" i="1" dirty="0">
                <a:latin typeface="Times New Roman" panose="02020603050405020304" pitchFamily="18" charset="0"/>
                <a:cs typeface="Times New Roman" panose="02020603050405020304" pitchFamily="18" charset="0"/>
              </a:rPr>
              <a:t> , Amira Al-</a:t>
            </a:r>
            <a:r>
              <a:rPr lang="en-IN" sz="2400" i="1" dirty="0" err="1">
                <a:latin typeface="Times New Roman" panose="02020603050405020304" pitchFamily="18" charset="0"/>
                <a:cs typeface="Times New Roman" panose="02020603050405020304" pitchFamily="18" charset="0"/>
              </a:rPr>
              <a:t>Aamri</a:t>
            </a:r>
            <a:r>
              <a:rPr lang="en-IN" sz="2400" i="1" dirty="0">
                <a:latin typeface="Times New Roman" panose="02020603050405020304" pitchFamily="18" charset="0"/>
                <a:cs typeface="Times New Roman" panose="02020603050405020304" pitchFamily="18" charset="0"/>
              </a:rPr>
              <a:t> , Maher Maalouf and </a:t>
            </a:r>
            <a:r>
              <a:rPr lang="en-IN" sz="2400" i="1" dirty="0" err="1">
                <a:latin typeface="Times New Roman" panose="02020603050405020304" pitchFamily="18" charset="0"/>
                <a:cs typeface="Times New Roman" panose="02020603050405020304" pitchFamily="18" charset="0"/>
              </a:rPr>
              <a:t>Dirar</a:t>
            </a:r>
            <a:r>
              <a:rPr lang="en-IN" sz="2400" i="1" dirty="0">
                <a:latin typeface="Times New Roman" panose="02020603050405020304" pitchFamily="18" charset="0"/>
                <a:cs typeface="Times New Roman" panose="02020603050405020304" pitchFamily="18" charset="0"/>
              </a:rPr>
              <a:t> </a:t>
            </a:r>
            <a:r>
              <a:rPr lang="en-IN" sz="2400" i="1" dirty="0" err="1">
                <a:latin typeface="Times New Roman" panose="02020603050405020304" pitchFamily="18" charset="0"/>
                <a:cs typeface="Times New Roman" panose="02020603050405020304" pitchFamily="18" charset="0"/>
              </a:rPr>
              <a:t>Homouz</a:t>
            </a:r>
            <a:r>
              <a:rPr lang="en-IN" sz="2400" i="1" dirty="0">
                <a:latin typeface="Times New Roman" panose="02020603050405020304" pitchFamily="18" charset="0"/>
                <a:cs typeface="Times New Roman" panose="02020603050405020304" pitchFamily="18" charset="0"/>
              </a:rPr>
              <a:t>. IEEE/ACM  TRANSACTIONS ON COMPUTATIONAL BIOLOGY AND BIOINFORMATICS, VOL.21, NO.5, SEPTEMBER/ OCTOBER 2024</a:t>
            </a:r>
          </a:p>
          <a:p>
            <a:pPr marL="0" indent="0">
              <a:buNone/>
            </a:pPr>
            <a:r>
              <a:rPr lang="en-IN" sz="2400" b="1" dirty="0">
                <a:latin typeface="Times New Roman" panose="02020603050405020304" pitchFamily="18" charset="0"/>
                <a:cs typeface="Times New Roman" panose="02020603050405020304" pitchFamily="18" charset="0"/>
              </a:rPr>
              <a:t>Methodology</a:t>
            </a:r>
            <a:r>
              <a:rPr lang="en-IN"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The primary objective of this research is to investigate the use of bioinformatics tools to extract features to generate vectors for single nucleotide polymorphisms (SNP) and then to construct machine learning (ML) models capable of predicting the probability of the participation of a specific SNP in cancer development</a:t>
            </a: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2A3BAF8-F87E-5F4B-856A-F71D2431EAB7}"/>
              </a:ext>
            </a:extLst>
          </p:cNvPr>
          <p:cNvSpPr>
            <a:spLocks noGrp="1"/>
          </p:cNvSpPr>
          <p:nvPr>
            <p:ph type="dt" sz="half" idx="10"/>
          </p:nvPr>
        </p:nvSpPr>
        <p:spPr/>
        <p:txBody>
          <a:bodyPr/>
          <a:lstStyle/>
          <a:p>
            <a:r>
              <a:rPr lang="en-US"/>
              <a:t>Dept. of CSE,MACE,Kothamangalam</a:t>
            </a:r>
            <a:endParaRPr lang="en-IN"/>
          </a:p>
        </p:txBody>
      </p:sp>
      <p:sp>
        <p:nvSpPr>
          <p:cNvPr id="5" name="Footer Placeholder 4">
            <a:extLst>
              <a:ext uri="{FF2B5EF4-FFF2-40B4-BE49-F238E27FC236}">
                <a16:creationId xmlns:a16="http://schemas.microsoft.com/office/drawing/2014/main" id="{4621981D-EA5B-841A-5042-20C88B8BAE24}"/>
              </a:ext>
            </a:extLst>
          </p:cNvPr>
          <p:cNvSpPr>
            <a:spLocks noGrp="1"/>
          </p:cNvSpPr>
          <p:nvPr>
            <p:ph type="ftr" sz="quarter" idx="11"/>
          </p:nvPr>
        </p:nvSpPr>
        <p:spPr/>
        <p:txBody>
          <a:bodyPr/>
          <a:lstStyle/>
          <a:p>
            <a:r>
              <a:rPr lang="en-IN"/>
              <a:t>18/12/2024</a:t>
            </a:r>
          </a:p>
        </p:txBody>
      </p:sp>
      <p:sp>
        <p:nvSpPr>
          <p:cNvPr id="6" name="Slide Number Placeholder 5">
            <a:extLst>
              <a:ext uri="{FF2B5EF4-FFF2-40B4-BE49-F238E27FC236}">
                <a16:creationId xmlns:a16="http://schemas.microsoft.com/office/drawing/2014/main" id="{649757F1-8151-0128-251D-4021D12552CE}"/>
              </a:ext>
            </a:extLst>
          </p:cNvPr>
          <p:cNvSpPr>
            <a:spLocks noGrp="1"/>
          </p:cNvSpPr>
          <p:nvPr>
            <p:ph type="sldNum" sz="quarter" idx="12"/>
          </p:nvPr>
        </p:nvSpPr>
        <p:spPr/>
        <p:txBody>
          <a:bodyPr/>
          <a:lstStyle/>
          <a:p>
            <a:fld id="{919F9262-42CC-4F4D-8B32-C1D3E479862D}" type="slidenum">
              <a:rPr lang="en-IN" smtClean="0"/>
              <a:t>5</a:t>
            </a:fld>
            <a:endParaRPr lang="en-IN"/>
          </a:p>
        </p:txBody>
      </p:sp>
      <p:sp>
        <p:nvSpPr>
          <p:cNvPr id="7" name="TextBox 6">
            <a:extLst>
              <a:ext uri="{FF2B5EF4-FFF2-40B4-BE49-F238E27FC236}">
                <a16:creationId xmlns:a16="http://schemas.microsoft.com/office/drawing/2014/main" id="{99127210-EEB4-A523-AFE7-525CDFACA455}"/>
              </a:ext>
            </a:extLst>
          </p:cNvPr>
          <p:cNvSpPr txBox="1"/>
          <p:nvPr/>
        </p:nvSpPr>
        <p:spPr>
          <a:xfrm>
            <a:off x="4759036" y="185738"/>
            <a:ext cx="7432965"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Analysis of Cancer Mutations of POLB Using Machine Learning and Bioinformatics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6235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BBDBB-C011-A859-3393-4F065022074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Existing Design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77398EE-4F3B-1BFE-1B85-372B870F8088}"/>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The existing methods for mutation analysis relies on traditional bioinformatics tools and does not properly implement machine learning and deep learning models.</a:t>
            </a:r>
          </a:p>
          <a:p>
            <a:r>
              <a:rPr lang="en-US" sz="2400" dirty="0">
                <a:latin typeface="Times New Roman" panose="02020603050405020304" pitchFamily="18" charset="0"/>
                <a:cs typeface="Times New Roman" panose="02020603050405020304" pitchFamily="18" charset="0"/>
              </a:rPr>
              <a:t>Predicting the functional impact of the mutations is not properly available</a:t>
            </a:r>
          </a:p>
        </p:txBody>
      </p:sp>
      <p:sp>
        <p:nvSpPr>
          <p:cNvPr id="4" name="Date Placeholder 3">
            <a:extLst>
              <a:ext uri="{FF2B5EF4-FFF2-40B4-BE49-F238E27FC236}">
                <a16:creationId xmlns:a16="http://schemas.microsoft.com/office/drawing/2014/main" id="{0B81C219-BA26-0FC7-B43C-7A2A328FBD17}"/>
              </a:ext>
            </a:extLst>
          </p:cNvPr>
          <p:cNvSpPr>
            <a:spLocks noGrp="1"/>
          </p:cNvSpPr>
          <p:nvPr>
            <p:ph type="dt" sz="half" idx="10"/>
          </p:nvPr>
        </p:nvSpPr>
        <p:spPr/>
        <p:txBody>
          <a:bodyPr/>
          <a:lstStyle/>
          <a:p>
            <a:r>
              <a:rPr lang="en-US"/>
              <a:t>Dept. of CSE,MACE,Kothamangalam</a:t>
            </a:r>
            <a:endParaRPr lang="en-IN"/>
          </a:p>
        </p:txBody>
      </p:sp>
      <p:sp>
        <p:nvSpPr>
          <p:cNvPr id="5" name="Footer Placeholder 4">
            <a:extLst>
              <a:ext uri="{FF2B5EF4-FFF2-40B4-BE49-F238E27FC236}">
                <a16:creationId xmlns:a16="http://schemas.microsoft.com/office/drawing/2014/main" id="{E2425926-FD00-7733-46E6-07BC5C867A76}"/>
              </a:ext>
            </a:extLst>
          </p:cNvPr>
          <p:cNvSpPr>
            <a:spLocks noGrp="1"/>
          </p:cNvSpPr>
          <p:nvPr>
            <p:ph type="ftr" sz="quarter" idx="11"/>
          </p:nvPr>
        </p:nvSpPr>
        <p:spPr/>
        <p:txBody>
          <a:bodyPr/>
          <a:lstStyle/>
          <a:p>
            <a:r>
              <a:rPr lang="en-IN"/>
              <a:t>18/12/2024</a:t>
            </a:r>
          </a:p>
        </p:txBody>
      </p:sp>
      <p:sp>
        <p:nvSpPr>
          <p:cNvPr id="6" name="Slide Number Placeholder 5">
            <a:extLst>
              <a:ext uri="{FF2B5EF4-FFF2-40B4-BE49-F238E27FC236}">
                <a16:creationId xmlns:a16="http://schemas.microsoft.com/office/drawing/2014/main" id="{519A1D85-DD5B-49AD-75D1-92DBAA6FDEA6}"/>
              </a:ext>
            </a:extLst>
          </p:cNvPr>
          <p:cNvSpPr>
            <a:spLocks noGrp="1"/>
          </p:cNvSpPr>
          <p:nvPr>
            <p:ph type="sldNum" sz="quarter" idx="12"/>
          </p:nvPr>
        </p:nvSpPr>
        <p:spPr/>
        <p:txBody>
          <a:bodyPr/>
          <a:lstStyle/>
          <a:p>
            <a:fld id="{919F9262-42CC-4F4D-8B32-C1D3E479862D}" type="slidenum">
              <a:rPr lang="en-IN" smtClean="0"/>
              <a:t>6</a:t>
            </a:fld>
            <a:endParaRPr lang="en-IN"/>
          </a:p>
        </p:txBody>
      </p:sp>
      <p:sp>
        <p:nvSpPr>
          <p:cNvPr id="7" name="TextBox 6">
            <a:extLst>
              <a:ext uri="{FF2B5EF4-FFF2-40B4-BE49-F238E27FC236}">
                <a16:creationId xmlns:a16="http://schemas.microsoft.com/office/drawing/2014/main" id="{DD90BBFD-1C0E-98B5-2DDB-3C1FB13725C9}"/>
              </a:ext>
            </a:extLst>
          </p:cNvPr>
          <p:cNvSpPr txBox="1"/>
          <p:nvPr/>
        </p:nvSpPr>
        <p:spPr>
          <a:xfrm>
            <a:off x="4759036" y="185738"/>
            <a:ext cx="7432965"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Analysis of Cancer Mutations of POLB Using Machine Learning and Bioinformatics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6770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EFC86-AD05-FEFE-4C63-1B8E90DF84E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Research Gaps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A22CA9E-3684-D8E7-2D67-BD54B923C6BF}"/>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Existing bioinformatics tools for predicting the impact of SNPs focus on individual feature analysis rather than integrating multiple features for holistic prediction.</a:t>
            </a:r>
          </a:p>
          <a:p>
            <a:r>
              <a:rPr lang="en-US" sz="2400" dirty="0">
                <a:latin typeface="Times New Roman" panose="02020603050405020304" pitchFamily="18" charset="0"/>
                <a:cs typeface="Times New Roman" panose="02020603050405020304" pitchFamily="18" charset="0"/>
              </a:rPr>
              <a:t>Insufficient exploration of deep learning models in the context of cancer-related SNP prediction</a:t>
            </a:r>
          </a:p>
          <a:p>
            <a:r>
              <a:rPr lang="en-US" sz="2400" dirty="0">
                <a:latin typeface="Times New Roman" panose="02020603050405020304" pitchFamily="18" charset="0"/>
                <a:cs typeface="Times New Roman" panose="02020603050405020304" pitchFamily="18" charset="0"/>
              </a:rPr>
              <a:t>Limited studies address the prediction of POLB gene mutations' role in cancer using machine learning techniques</a:t>
            </a: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493F630-0EAA-D5BB-64FA-3BE5715C2AE5}"/>
              </a:ext>
            </a:extLst>
          </p:cNvPr>
          <p:cNvSpPr>
            <a:spLocks noGrp="1"/>
          </p:cNvSpPr>
          <p:nvPr>
            <p:ph type="dt" sz="half" idx="10"/>
          </p:nvPr>
        </p:nvSpPr>
        <p:spPr/>
        <p:txBody>
          <a:bodyPr/>
          <a:lstStyle/>
          <a:p>
            <a:r>
              <a:rPr lang="en-US"/>
              <a:t>Dept. of CSE,MACE,Kothamangalam</a:t>
            </a:r>
            <a:endParaRPr lang="en-IN"/>
          </a:p>
        </p:txBody>
      </p:sp>
      <p:sp>
        <p:nvSpPr>
          <p:cNvPr id="5" name="Footer Placeholder 4">
            <a:extLst>
              <a:ext uri="{FF2B5EF4-FFF2-40B4-BE49-F238E27FC236}">
                <a16:creationId xmlns:a16="http://schemas.microsoft.com/office/drawing/2014/main" id="{59446C39-ED8A-3C3C-40A9-E839777F8DFA}"/>
              </a:ext>
            </a:extLst>
          </p:cNvPr>
          <p:cNvSpPr>
            <a:spLocks noGrp="1"/>
          </p:cNvSpPr>
          <p:nvPr>
            <p:ph type="ftr" sz="quarter" idx="11"/>
          </p:nvPr>
        </p:nvSpPr>
        <p:spPr/>
        <p:txBody>
          <a:bodyPr/>
          <a:lstStyle/>
          <a:p>
            <a:r>
              <a:rPr lang="en-IN"/>
              <a:t>18/12/2024</a:t>
            </a:r>
          </a:p>
        </p:txBody>
      </p:sp>
      <p:sp>
        <p:nvSpPr>
          <p:cNvPr id="6" name="Slide Number Placeholder 5">
            <a:extLst>
              <a:ext uri="{FF2B5EF4-FFF2-40B4-BE49-F238E27FC236}">
                <a16:creationId xmlns:a16="http://schemas.microsoft.com/office/drawing/2014/main" id="{36588234-E7CE-9086-F18A-6C68DD261862}"/>
              </a:ext>
            </a:extLst>
          </p:cNvPr>
          <p:cNvSpPr>
            <a:spLocks noGrp="1"/>
          </p:cNvSpPr>
          <p:nvPr>
            <p:ph type="sldNum" sz="quarter" idx="12"/>
          </p:nvPr>
        </p:nvSpPr>
        <p:spPr/>
        <p:txBody>
          <a:bodyPr/>
          <a:lstStyle/>
          <a:p>
            <a:fld id="{919F9262-42CC-4F4D-8B32-C1D3E479862D}" type="slidenum">
              <a:rPr lang="en-IN" smtClean="0"/>
              <a:t>7</a:t>
            </a:fld>
            <a:endParaRPr lang="en-IN"/>
          </a:p>
        </p:txBody>
      </p:sp>
      <p:sp>
        <p:nvSpPr>
          <p:cNvPr id="7" name="TextBox 6">
            <a:extLst>
              <a:ext uri="{FF2B5EF4-FFF2-40B4-BE49-F238E27FC236}">
                <a16:creationId xmlns:a16="http://schemas.microsoft.com/office/drawing/2014/main" id="{06FEFDF9-E58F-7A91-5FE4-33CB9544E331}"/>
              </a:ext>
            </a:extLst>
          </p:cNvPr>
          <p:cNvSpPr txBox="1"/>
          <p:nvPr/>
        </p:nvSpPr>
        <p:spPr>
          <a:xfrm>
            <a:off x="4759036" y="185738"/>
            <a:ext cx="7432965"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Analysis of Cancer Mutations of POLB Using Machine Learning and Bioinformatics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5765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ADE74-A71D-104C-4FDF-146DA8E3A53D}"/>
              </a:ext>
            </a:extLst>
          </p:cNvPr>
          <p:cNvSpPr>
            <a:spLocks noGrp="1"/>
          </p:cNvSpPr>
          <p:nvPr>
            <p:ph type="title"/>
          </p:nvPr>
        </p:nvSpPr>
        <p:spPr/>
        <p:txBody>
          <a:bodyPr vert="horz" lIns="91440" tIns="45720" rIns="91440" bIns="45720" rtlCol="0" anchor="b">
            <a:normAutofit/>
          </a:bodyPr>
          <a:lstStyle/>
          <a:p>
            <a:r>
              <a:rPr lang="en-US" sz="5000" kern="1200" dirty="0">
                <a:solidFill>
                  <a:schemeClr val="tx1"/>
                </a:solidFill>
                <a:latin typeface="Times New Roman" panose="02020603050405020304" pitchFamily="18" charset="0"/>
                <a:cs typeface="Times New Roman" panose="02020603050405020304" pitchFamily="18" charset="0"/>
              </a:rPr>
              <a:t>Proposed</a:t>
            </a:r>
            <a:r>
              <a:rPr lang="en-US" sz="5000" kern="1200" dirty="0">
                <a:solidFill>
                  <a:schemeClr val="tx1"/>
                </a:solidFill>
                <a:latin typeface="+mj-lt"/>
                <a:ea typeface="+mj-ea"/>
                <a:cs typeface="+mj-cs"/>
              </a:rPr>
              <a:t> </a:t>
            </a:r>
            <a:r>
              <a:rPr lang="en-US" sz="5000" kern="1200" dirty="0">
                <a:solidFill>
                  <a:schemeClr val="tx1"/>
                </a:solidFill>
                <a:latin typeface="Times New Roman" panose="02020603050405020304" pitchFamily="18" charset="0"/>
                <a:cs typeface="Times New Roman" panose="02020603050405020304" pitchFamily="18" charset="0"/>
              </a:rPr>
              <a:t>Design</a:t>
            </a:r>
          </a:p>
        </p:txBody>
      </p:sp>
      <p:sp>
        <p:nvSpPr>
          <p:cNvPr id="3" name="Content Placeholder 2">
            <a:extLst>
              <a:ext uri="{FF2B5EF4-FFF2-40B4-BE49-F238E27FC236}">
                <a16:creationId xmlns:a16="http://schemas.microsoft.com/office/drawing/2014/main" id="{E6BFEDF0-A13D-6DC0-33C6-B81A1AEDE075}"/>
              </a:ext>
            </a:extLst>
          </p:cNvPr>
          <p:cNvSpPr>
            <a:spLocks noGrp="1"/>
          </p:cNvSpPr>
          <p:nvPr>
            <p:ph idx="1"/>
          </p:nvPr>
        </p:nvSpPr>
        <p:spPr/>
        <p:txBody>
          <a:bodyPr vert="horz" lIns="91440" tIns="45720" rIns="91440" bIns="45720" rtlCol="0" anchor="t">
            <a:normAutofit/>
          </a:bodyPr>
          <a:lstStyle/>
          <a:p>
            <a:r>
              <a:rPr lang="en-US" sz="2400" dirty="0">
                <a:latin typeface="Times New Roman" panose="02020603050405020304" pitchFamily="18" charset="0"/>
                <a:cs typeface="Times New Roman" panose="02020603050405020304" pitchFamily="18" charset="0"/>
              </a:rPr>
              <a:t>Combining bioinformatics tools with advanced machine learning techniques to create a robust prediction system for POLB gene mutations.</a:t>
            </a:r>
          </a:p>
          <a:p>
            <a:r>
              <a:rPr lang="en-US" sz="2400" dirty="0">
                <a:latin typeface="Times New Roman" panose="02020603050405020304" pitchFamily="18" charset="0"/>
                <a:cs typeface="Times New Roman" panose="02020603050405020304" pitchFamily="18" charset="0"/>
              </a:rPr>
              <a:t>Implementation of eight classifiers, including models like Weighted Random Forest and XGBoost, for binary SNP classification and deep learning models like RNN and CNN.</a:t>
            </a:r>
          </a:p>
          <a:p>
            <a:r>
              <a:rPr lang="en-US" sz="2400" dirty="0">
                <a:latin typeface="Times New Roman" panose="02020603050405020304" pitchFamily="18" charset="0"/>
                <a:cs typeface="Times New Roman" panose="02020603050405020304" pitchFamily="18" charset="0"/>
              </a:rPr>
              <a:t>Evaluating the performance of models against traditional bioinformatics tools to highlight improvements in prediction accuracy.</a:t>
            </a:r>
          </a:p>
        </p:txBody>
      </p:sp>
      <p:sp>
        <p:nvSpPr>
          <p:cNvPr id="5" name="Date Placeholder 4">
            <a:extLst>
              <a:ext uri="{FF2B5EF4-FFF2-40B4-BE49-F238E27FC236}">
                <a16:creationId xmlns:a16="http://schemas.microsoft.com/office/drawing/2014/main" id="{D14A6113-E23F-3972-E7DA-18BD176BA14B}"/>
              </a:ext>
            </a:extLst>
          </p:cNvPr>
          <p:cNvSpPr>
            <a:spLocks noGrp="1"/>
          </p:cNvSpPr>
          <p:nvPr>
            <p:ph type="dt" sz="half" idx="10"/>
          </p:nvPr>
        </p:nvSpPr>
        <p:spPr/>
        <p:txBody>
          <a:bodyPr vert="horz" lIns="91440" tIns="45720" rIns="91440" bIns="45720" rtlCol="0" anchor="ctr">
            <a:normAutofit/>
          </a:bodyPr>
          <a:lstStyle/>
          <a:p>
            <a:pPr>
              <a:spcAft>
                <a:spcPts val="600"/>
              </a:spcAft>
            </a:pPr>
            <a:r>
              <a:rPr lang="en-US">
                <a:solidFill>
                  <a:schemeClr val="tx1">
                    <a:tint val="75000"/>
                  </a:schemeClr>
                </a:solidFill>
              </a:rPr>
              <a:t>Dept. of CSE,MACE,Kothamangalam</a:t>
            </a:r>
          </a:p>
        </p:txBody>
      </p:sp>
      <p:sp>
        <p:nvSpPr>
          <p:cNvPr id="6" name="Footer Placeholder 5">
            <a:extLst>
              <a:ext uri="{FF2B5EF4-FFF2-40B4-BE49-F238E27FC236}">
                <a16:creationId xmlns:a16="http://schemas.microsoft.com/office/drawing/2014/main" id="{572F350C-3BFB-43C6-0281-510F16F53715}"/>
              </a:ext>
            </a:extLst>
          </p:cNvPr>
          <p:cNvSpPr>
            <a:spLocks noGrp="1"/>
          </p:cNvSpPr>
          <p:nvPr>
            <p:ph type="ftr" sz="quarter" idx="11"/>
          </p:nvPr>
        </p:nvSpPr>
        <p:spPr/>
        <p:txBody>
          <a:bodyPr vert="horz" lIns="91440" tIns="45720" rIns="91440" bIns="45720" rtlCol="0" anchor="ctr">
            <a:normAutofit/>
          </a:bodyPr>
          <a:lstStyle/>
          <a:p>
            <a:pPr>
              <a:spcAft>
                <a:spcPts val="600"/>
              </a:spcAft>
            </a:pPr>
            <a:r>
              <a:rPr lang="en-US" kern="1200" dirty="0">
                <a:solidFill>
                  <a:schemeClr val="tx1">
                    <a:tint val="75000"/>
                  </a:schemeClr>
                </a:solidFill>
                <a:latin typeface="+mn-lt"/>
                <a:ea typeface="+mn-ea"/>
                <a:cs typeface="+mn-cs"/>
              </a:rPr>
              <a:t>18/12/2024</a:t>
            </a:r>
          </a:p>
        </p:txBody>
      </p:sp>
      <p:sp>
        <p:nvSpPr>
          <p:cNvPr id="7" name="Slide Number Placeholder 6">
            <a:extLst>
              <a:ext uri="{FF2B5EF4-FFF2-40B4-BE49-F238E27FC236}">
                <a16:creationId xmlns:a16="http://schemas.microsoft.com/office/drawing/2014/main" id="{9F104890-626D-3762-EEC7-24FCE5C0AD1A}"/>
              </a:ext>
            </a:extLst>
          </p:cNvPr>
          <p:cNvSpPr>
            <a:spLocks noGrp="1"/>
          </p:cNvSpPr>
          <p:nvPr>
            <p:ph type="sldNum" sz="quarter" idx="12"/>
          </p:nvPr>
        </p:nvSpPr>
        <p:spPr/>
        <p:txBody>
          <a:bodyPr vert="horz" lIns="91440" tIns="45720" rIns="91440" bIns="45720" rtlCol="0" anchor="ctr">
            <a:normAutofit/>
          </a:bodyPr>
          <a:lstStyle/>
          <a:p>
            <a:pPr>
              <a:spcAft>
                <a:spcPts val="600"/>
              </a:spcAft>
            </a:pPr>
            <a:fld id="{919F9262-42CC-4F4D-8B32-C1D3E479862D}" type="slidenum">
              <a:rPr lang="en-US" smtClean="0">
                <a:solidFill>
                  <a:schemeClr val="tx1">
                    <a:tint val="75000"/>
                  </a:schemeClr>
                </a:solidFill>
              </a:rPr>
              <a:pPr>
                <a:spcAft>
                  <a:spcPts val="600"/>
                </a:spcAft>
              </a:pPr>
              <a:t>8</a:t>
            </a:fld>
            <a:endParaRPr lang="en-US">
              <a:solidFill>
                <a:schemeClr val="tx1">
                  <a:tint val="75000"/>
                </a:schemeClr>
              </a:solidFill>
            </a:endParaRPr>
          </a:p>
        </p:txBody>
      </p:sp>
      <p:sp>
        <p:nvSpPr>
          <p:cNvPr id="10" name="TextBox 9">
            <a:extLst>
              <a:ext uri="{FF2B5EF4-FFF2-40B4-BE49-F238E27FC236}">
                <a16:creationId xmlns:a16="http://schemas.microsoft.com/office/drawing/2014/main" id="{D011C26B-1771-1B68-BE47-2141B723AB16}"/>
              </a:ext>
            </a:extLst>
          </p:cNvPr>
          <p:cNvSpPr txBox="1"/>
          <p:nvPr/>
        </p:nvSpPr>
        <p:spPr>
          <a:xfrm>
            <a:off x="4759036" y="185738"/>
            <a:ext cx="7432965"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Analysis of Cancer Mutations of POLB Using Machine Learning and Bioinformatics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1330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C51C27-EBD0-07E4-69E5-A8101D1830F9}"/>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Architecture</a:t>
            </a:r>
          </a:p>
        </p:txBody>
      </p:sp>
      <p:pic>
        <p:nvPicPr>
          <p:cNvPr id="7" name="Picture 6" descr="A diagram of a flowchart&#10;&#10;Description automatically generated">
            <a:extLst>
              <a:ext uri="{FF2B5EF4-FFF2-40B4-BE49-F238E27FC236}">
                <a16:creationId xmlns:a16="http://schemas.microsoft.com/office/drawing/2014/main" id="{2A816DF8-6D10-FA2C-89B7-575607A17B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4272" y="231228"/>
            <a:ext cx="4057976" cy="6125122"/>
          </a:xfrm>
          <a:prstGeom prst="rect">
            <a:avLst/>
          </a:prstGeom>
        </p:spPr>
      </p:pic>
      <p:sp>
        <p:nvSpPr>
          <p:cNvPr id="5" name="Footer Placeholder 4">
            <a:extLst>
              <a:ext uri="{FF2B5EF4-FFF2-40B4-BE49-F238E27FC236}">
                <a16:creationId xmlns:a16="http://schemas.microsoft.com/office/drawing/2014/main" id="{50F66CA9-1335-9571-FA5B-E075FEC45FF1}"/>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18/12/2024</a:t>
            </a:r>
          </a:p>
        </p:txBody>
      </p:sp>
      <p:sp>
        <p:nvSpPr>
          <p:cNvPr id="4" name="Date Placeholder 3">
            <a:extLst>
              <a:ext uri="{FF2B5EF4-FFF2-40B4-BE49-F238E27FC236}">
                <a16:creationId xmlns:a16="http://schemas.microsoft.com/office/drawing/2014/main" id="{7B96C80F-F7B2-6E3F-9883-E1D9692B77B2}"/>
              </a:ext>
            </a:extLst>
          </p:cNvPr>
          <p:cNvSpPr>
            <a:spLocks noGrp="1"/>
          </p:cNvSpPr>
          <p:nvPr>
            <p:ph type="dt" sz="half" idx="10"/>
          </p:nvPr>
        </p:nvSpPr>
        <p:spPr>
          <a:xfrm>
            <a:off x="8842248" y="6356350"/>
            <a:ext cx="1997202" cy="365125"/>
          </a:xfrm>
        </p:spPr>
        <p:txBody>
          <a:bodyPr vert="horz" lIns="91440" tIns="45720" rIns="91440" bIns="45720" rtlCol="0" anchor="ctr">
            <a:normAutofit/>
          </a:bodyPr>
          <a:lstStyle/>
          <a:p>
            <a:pPr algn="r">
              <a:lnSpc>
                <a:spcPct val="90000"/>
              </a:lnSpc>
              <a:spcAft>
                <a:spcPts val="600"/>
              </a:spcAft>
            </a:pPr>
            <a:r>
              <a:rPr lang="en-US" sz="900">
                <a:solidFill>
                  <a:schemeClr val="tx1">
                    <a:alpha val="80000"/>
                  </a:schemeClr>
                </a:solidFill>
              </a:rPr>
              <a:t>Dept. of CSE,MACE,Kothamangalam</a:t>
            </a:r>
          </a:p>
        </p:txBody>
      </p:sp>
      <p:sp>
        <p:nvSpPr>
          <p:cNvPr id="6" name="Slide Number Placeholder 5">
            <a:extLst>
              <a:ext uri="{FF2B5EF4-FFF2-40B4-BE49-F238E27FC236}">
                <a16:creationId xmlns:a16="http://schemas.microsoft.com/office/drawing/2014/main" id="{21FF72B1-1A8C-8F03-AEF2-D5FEBB09A2E6}"/>
              </a:ext>
            </a:extLst>
          </p:cNvPr>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fld id="{919F9262-42CC-4F4D-8B32-C1D3E479862D}" type="slidenum">
              <a:rPr lang="en-US">
                <a:solidFill>
                  <a:schemeClr val="tx1">
                    <a:alpha val="80000"/>
                  </a:schemeClr>
                </a:solidFill>
              </a:rPr>
              <a:pPr>
                <a:spcAft>
                  <a:spcPts val="600"/>
                </a:spcAft>
              </a:pPr>
              <a:t>9</a:t>
            </a:fld>
            <a:endParaRPr lang="en-US">
              <a:solidFill>
                <a:schemeClr val="tx1">
                  <a:alpha val="80000"/>
                </a:schemeClr>
              </a:solidFill>
            </a:endParaRPr>
          </a:p>
        </p:txBody>
      </p:sp>
    </p:spTree>
    <p:extLst>
      <p:ext uri="{BB962C8B-B14F-4D97-AF65-F5344CB8AC3E}">
        <p14:creationId xmlns:p14="http://schemas.microsoft.com/office/powerpoint/2010/main" val="28151410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9314</TotalTime>
  <Words>810</Words>
  <Application>Microsoft Office PowerPoint</Application>
  <PresentationFormat>Widescreen</PresentationFormat>
  <Paragraphs>102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Aptos Display</vt:lpstr>
      <vt:lpstr>Arial</vt:lpstr>
      <vt:lpstr>Times New Roman</vt:lpstr>
      <vt:lpstr>Wingdings</vt:lpstr>
      <vt:lpstr>Office Theme</vt:lpstr>
      <vt:lpstr>Analysis of Cancer-Associated Mutations of POLB Using Machine Learning and Bioinformatics</vt:lpstr>
      <vt:lpstr>Contents:</vt:lpstr>
      <vt:lpstr>Problem Definition</vt:lpstr>
      <vt:lpstr>Introduction </vt:lpstr>
      <vt:lpstr>Literature Survey</vt:lpstr>
      <vt:lpstr>Existing Design</vt:lpstr>
      <vt:lpstr>Research Gaps</vt:lpstr>
      <vt:lpstr>Proposed Design</vt:lpstr>
      <vt:lpstr>Architecture</vt:lpstr>
      <vt:lpstr>Division of Work</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manu eldho</dc:creator>
  <cp:lastModifiedBy>manu eldho</cp:lastModifiedBy>
  <cp:revision>6</cp:revision>
  <dcterms:created xsi:type="dcterms:W3CDTF">2024-12-17T13:54:16Z</dcterms:created>
  <dcterms:modified xsi:type="dcterms:W3CDTF">2024-12-30T08:59:11Z</dcterms:modified>
</cp:coreProperties>
</file>