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66" r:id="rId5"/>
    <p:sldId id="267" r:id="rId6"/>
    <p:sldId id="263" r:id="rId7"/>
    <p:sldId id="264" r:id="rId8"/>
    <p:sldId id="261" r:id="rId9"/>
    <p:sldId id="265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1019-3EFE-6473-531C-0150E1DD0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7E7A8-CF84-4982-5908-ABDE86B6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0470-365F-DE8F-229D-2DCBD152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0B9B-0592-EFC5-D63F-0AB0DB8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C0FD-0A55-1E3C-A905-DA2E233F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4E94-001D-2A33-B06E-A0BFA5B6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2D189-7BD8-AE36-1D23-53AAF39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0DC8-8854-F299-7D7A-D54087EF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8D75-197A-587B-F0C0-4692EAC9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1C66-908E-758E-8588-E603A8B9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A7245-B11E-7611-EA3A-EFF6901FD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9D62-BE90-3199-D0FF-315450FD4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4BD8-148F-353D-2BDA-BEBD0A41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2C2D-4359-8D36-1A2D-DB234BDF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FAD7-0BE5-3658-7DF4-77A04F81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3C8D-F59C-310E-A4C2-1954EDA9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13A0-D683-C114-9D93-093B6AD1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BDFCF-2B25-1E7F-D7BF-078A4C6C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E32-0E0D-61D1-2609-D3FF86A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D0B8-99A2-8027-EE56-5A5C922A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C6DE-CD2A-3FD0-D059-7AA48DE0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CB98-A1C3-116A-CED0-8E76D60A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CBB9-E986-C404-FB5A-0092CFE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B089-9619-8724-0981-9F9C99AA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83EF-DD9E-C011-3FA8-AC2967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2429-3A76-2F05-74D9-B1815D94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63BA-8112-21B9-82AC-34B769200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31250-034E-A7EF-6946-843DD83B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2456-95CE-766A-0C3C-61295533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33EA8-E777-9543-CD2D-9C7743A8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5F14-389E-0CC8-16EB-59A0BC6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4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141-7297-49F9-D7DC-A3921795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4CF6-7620-5A22-0AFE-DFEB67D9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FDC7-D0D1-4EC5-9A7D-E1896EE6F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9A3ED-F154-E289-159D-D9E9BDBCB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9FA32-E190-6335-F461-0346D9DE6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66B60-1E0D-FD7F-E7B8-BAC1BD71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93B55-61C1-AD0C-D22D-5D0D8CD7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72757-C16D-C498-908C-5D339203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21AF-846D-35E9-0B6F-4E7D064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CDF4E-5F1C-D4A8-6D53-C5C5537A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82744-A9C7-8801-A11F-AC55EF32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814C-9919-7934-D750-0ADF6AC1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7AB8F-0866-B0B8-6259-A06DA1FE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3152-AD24-8158-A214-09FB8E54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A0ADE-411E-0ADC-C18C-F1FD308E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BCE-BE17-B12F-5171-095DEAD4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6D1F-76C2-4BFA-8987-54BBF55F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7C3E7-9963-63A4-147A-B6334501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BFCD-875F-92A6-C241-AF1DD834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7BF03-6FAC-925B-5D9F-5162E0AC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C5B9-54F0-39BE-5DBE-6692D7E4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FB07-C261-1070-108E-FD9C479B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D0705-10BA-6A00-6F47-A51392449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13704-D324-1B96-5920-6797309DB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564A5-759C-2668-E4B6-A9E8DC01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3F76-7B17-4459-E15D-FD1BF8FD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74FB-DA2A-DE25-B44E-FB04BD71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94166-3B94-725F-B718-C43AEA19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0E1F8-D101-FCB7-0544-37B122F8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148D-4494-0508-E161-A35FBC966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3EF-D706-41AF-BD9D-A3736FFD36B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60A1-8095-E2CB-A33D-1979FA3ED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F6F7-A880-7FE5-961D-0725E7CB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0EF2-CA7A-4E8E-94A4-310E4B39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7F601-A2FB-9F6A-AD3F-30F71FDA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LLMs / </a:t>
            </a:r>
            <a:r>
              <a:rPr lang="en-US" sz="4800" dirty="0" err="1">
                <a:solidFill>
                  <a:srgbClr val="FFFFFF"/>
                </a:solidFill>
              </a:rPr>
              <a:t>genAI</a:t>
            </a:r>
            <a:r>
              <a:rPr lang="en-US" sz="4800" dirty="0">
                <a:solidFill>
                  <a:srgbClr val="FFFFFF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1099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E4D53-D277-3214-EBC6-5A04BFA89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5D41-03D1-6774-3808-41EFCA9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Cuantización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2A1D-A7CA-7B24-0BED-65DB85AA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La </a:t>
            </a:r>
            <a:r>
              <a:rPr lang="es-E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cuantización de modelos</a:t>
            </a:r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es una técnica de optimización que consiste en reducir la precisión numérica de los pesos y operaciones de un modelo de machine learning, por ejemplo, pasando de </a:t>
            </a:r>
            <a:r>
              <a:rPr lang="es-E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32 bits (float32)</a:t>
            </a:r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s-E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8 bits (int8)</a:t>
            </a:r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. Esto disminuye significativamente el tamaño del modelo y mejora su velocidad y eficiencia, especialmente en dispositivos con recursos limitados como móviles, navegadores o edge devices. Aunque puede haber una ligera pérdida de precisión, la cuantización permite ejecutar modelos más rápido y con menor consumo de memoria, siendo clave en despliegues en producción o en tiempo real.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974C1-D089-616E-A0DC-6866BE302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4" name="Rectangle 9243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1027E-161D-E6D2-A639-F93E94AB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Cuantización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46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32" name="Picture 16">
            <a:extLst>
              <a:ext uri="{FF2B5EF4-FFF2-40B4-BE49-F238E27FC236}">
                <a16:creationId xmlns:a16="http://schemas.microsoft.com/office/drawing/2014/main" id="{3EEAA1F6-9D75-327A-42A8-35B67DD9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65" y="2747056"/>
            <a:ext cx="11548872" cy="294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27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714FA-FE7E-E314-9F98-CF7D19AC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5FC2-05A4-EEC4-9550-CFF0CB5B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B274-FF9C-BD6E-0A1F-44F28A0B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es-E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fine-tuning</a:t>
            </a:r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(ajuste fino) es el proceso de tomar un modelo de machine learning previamente entrenado —generalmente un modelo grande y generalista— y adaptarlo a una tarea específica usando un conjunto de datos adicional y más enfocado. En lugar de entrenar desde cero, se aprovecha el conocimiento ya aprendido por el modelo y se actualizan sus pesos ligeramente para que se especialice en un nuevo dominio, como lenguaje técnico, legal o médico. Esta técnica es común en modelos de lenguaje como BERT o GPT, y permite obtener buenos resultados con menos datos y menor costo computacional.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A2E69-576B-4AE5-3E2D-FAAF666C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48FC8-FCE5-0F17-A8E7-6AA717A4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RAG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3F00-A957-6C33-4C67-45E15146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Un RAG system (Retrieval-Augmented Generation) es una arquitectura que combina un modelo generativo, como GPT, con un componente de recuperación de información (retrieval), para generar respuestas más precisas y basadas en datos externos. Funciona en dos etapas: primero, ante una consulta, recupera documentos relevantes desde una base de conocimientos (por ejemplo, una vector store con embeddings de textos); luego, pasa esos documentos como contexto al modelo generativo para que produzca una respuesta informada y específica. Esto permite que el modelo responda sobre temas actualizados o fuera de su entrenamiento, manteniendo coherencia y reduciendo la alucinación.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FCCD7-ED10-F426-2D98-517F93B2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5" name="Freeform: Shape 1128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27CFA-A45A-D216-D532-3F891A12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RAG system architecture</a:t>
            </a:r>
          </a:p>
        </p:txBody>
      </p:sp>
      <p:pic>
        <p:nvPicPr>
          <p:cNvPr id="11266" name="Picture 2" descr="A Crash Course on Building RAG Systems – Part 2 (With Implementation)">
            <a:extLst>
              <a:ext uri="{FF2B5EF4-FFF2-40B4-BE49-F238E27FC236}">
                <a16:creationId xmlns:a16="http://schemas.microsoft.com/office/drawing/2014/main" id="{3DF1A1FD-F700-8254-5A7C-371F9ECEC0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859" y="1486218"/>
            <a:ext cx="11816282" cy="494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7" name="Freeform: Shape 1128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55BAC8-D97B-0BBF-211D-713C82C9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CF952A-AFA9-D48E-711E-475656C42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6A285E-5016-F7E9-5A86-5BD35B959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1EEE5-DB2C-C16E-0E3B-5683A60D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LLM (Large Language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C1F7-43A1-5021-0E74-8A09A2DE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2500604"/>
            <a:ext cx="9655515" cy="3251192"/>
          </a:xfrm>
        </p:spPr>
        <p:txBody>
          <a:bodyPr anchor="ctr">
            <a:normAutofit/>
          </a:bodyPr>
          <a:lstStyle/>
          <a:p>
            <a:r>
              <a:rPr lang="es-ES" sz="2000" dirty="0"/>
              <a:t>Un </a:t>
            </a:r>
            <a:r>
              <a:rPr lang="es-ES" sz="2000" b="1" dirty="0"/>
              <a:t>LLM</a:t>
            </a:r>
            <a:r>
              <a:rPr lang="es-ES" sz="2000" dirty="0"/>
              <a:t> (</a:t>
            </a:r>
            <a:r>
              <a:rPr lang="es-ES" sz="2000" dirty="0" err="1"/>
              <a:t>Large</a:t>
            </a:r>
            <a:r>
              <a:rPr lang="es-ES" sz="2000" dirty="0"/>
              <a:t> </a:t>
            </a:r>
            <a:r>
              <a:rPr lang="es-ES" sz="2000" dirty="0" err="1"/>
              <a:t>Language</a:t>
            </a:r>
            <a:r>
              <a:rPr lang="es-ES" sz="2000" dirty="0"/>
              <a:t> </a:t>
            </a:r>
            <a:r>
              <a:rPr lang="es-ES" sz="2000" dirty="0" err="1"/>
              <a:t>Model</a:t>
            </a:r>
            <a:r>
              <a:rPr lang="es-ES" sz="2000" dirty="0"/>
              <a:t>) es un modelo de inteligencia artificial entrenado con enormes cantidades de texto para comprender, generar y razonar con lenguaje natural. Utiliza arquitecturas como los </a:t>
            </a:r>
            <a:r>
              <a:rPr lang="es-ES" sz="2000" b="1" dirty="0" err="1"/>
              <a:t>transformers</a:t>
            </a:r>
            <a:r>
              <a:rPr lang="es-ES" sz="2000" dirty="0"/>
              <a:t> y puede tener miles de millones de parámetros, lo que le permite realizar tareas como responder preguntas, redactar textos, traducir, resumir o escribir código. Los </a:t>
            </a:r>
            <a:r>
              <a:rPr lang="es-ES" sz="2000" dirty="0" err="1"/>
              <a:t>LLMs</a:t>
            </a:r>
            <a:r>
              <a:rPr lang="es-ES" sz="2000" dirty="0"/>
              <a:t> no tienen conocimiento explícito, sino que aprenden patrones estadísticos del lenguaje a partir de los datos con los que fueron entrenados. Ejemplos populares de </a:t>
            </a:r>
            <a:r>
              <a:rPr lang="es-ES" sz="2000" dirty="0" err="1"/>
              <a:t>LLMs</a:t>
            </a:r>
            <a:r>
              <a:rPr lang="es-ES" sz="2000" dirty="0"/>
              <a:t> son GPT, BERT, </a:t>
            </a:r>
            <a:r>
              <a:rPr lang="es-ES" sz="2000" dirty="0" err="1"/>
              <a:t>LLaMA</a:t>
            </a:r>
            <a:r>
              <a:rPr lang="es-ES" sz="2000" dirty="0"/>
              <a:t> y Claude.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AC70C1-A082-7682-3BE5-A17AA861A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086C7-4A31-664D-E87F-FEF42C7E4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005107-476B-901B-50E1-46C006D6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3A5EBE-C68A-BE1F-46EF-43071119A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E4820-CB81-A576-8160-87157E54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894C-B4A7-9668-90F8-577E344D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2500604"/>
            <a:ext cx="9655515" cy="32511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ES" sz="2400" dirty="0"/>
              <a:t>Un </a:t>
            </a:r>
            <a:r>
              <a:rPr lang="es-ES" sz="2400" b="1" dirty="0" err="1"/>
              <a:t>transformer</a:t>
            </a:r>
            <a:r>
              <a:rPr lang="es-ES" sz="2400" dirty="0"/>
              <a:t> es una arquitectura de red neuronal diseñada para procesar secuencias de datos, como texto, de manera altamente eficiente y paralela. Introducido en el </a:t>
            </a:r>
            <a:r>
              <a:rPr lang="es-ES" sz="2400" dirty="0" err="1"/>
              <a:t>paper</a:t>
            </a:r>
            <a:r>
              <a:rPr lang="es-ES" sz="2400" dirty="0"/>
              <a:t> </a:t>
            </a:r>
            <a:r>
              <a:rPr lang="es-ES" sz="2400" i="1" dirty="0"/>
              <a:t>“</a:t>
            </a:r>
            <a:r>
              <a:rPr lang="es-ES" sz="2400" i="1" dirty="0" err="1"/>
              <a:t>Attention</a:t>
            </a:r>
            <a:r>
              <a:rPr lang="es-ES" sz="2400" i="1" dirty="0"/>
              <a:t> </a:t>
            </a:r>
            <a:r>
              <a:rPr lang="es-ES" sz="2400" i="1" dirty="0" err="1"/>
              <a:t>is</a:t>
            </a:r>
            <a:r>
              <a:rPr lang="es-ES" sz="2400" i="1" dirty="0"/>
              <a:t> </a:t>
            </a:r>
            <a:r>
              <a:rPr lang="es-ES" sz="2400" i="1" dirty="0" err="1"/>
              <a:t>All</a:t>
            </a:r>
            <a:r>
              <a:rPr lang="es-ES" sz="2400" i="1" dirty="0"/>
              <a:t> </a:t>
            </a:r>
            <a:r>
              <a:rPr lang="es-ES" sz="2400" i="1" dirty="0" err="1"/>
              <a:t>You</a:t>
            </a:r>
            <a:r>
              <a:rPr lang="es-ES" sz="2400" i="1" dirty="0"/>
              <a:t> </a:t>
            </a:r>
            <a:r>
              <a:rPr lang="es-ES" sz="2400" i="1" dirty="0" err="1"/>
              <a:t>Need</a:t>
            </a:r>
            <a:r>
              <a:rPr lang="es-ES" sz="2400" i="1" dirty="0"/>
              <a:t>”</a:t>
            </a:r>
            <a:r>
              <a:rPr lang="es-ES" sz="2400" dirty="0"/>
              <a:t> (2017), su componente clave es el </a:t>
            </a:r>
            <a:r>
              <a:rPr lang="es-ES" sz="2400" b="1" dirty="0"/>
              <a:t>mecanismo de atención</a:t>
            </a:r>
            <a:r>
              <a:rPr lang="es-ES" sz="2400" dirty="0"/>
              <a:t>, que permite al modelo enfocarse en partes relevantes de la entrada asignando pesos, teniendo en cuenta </a:t>
            </a:r>
            <a:r>
              <a:rPr lang="es-ES" sz="2400" b="1" dirty="0"/>
              <a:t>su posición en la secuencia, </a:t>
            </a:r>
            <a:r>
              <a:rPr lang="es-ES" sz="2400" dirty="0"/>
              <a:t>gracias a los vectores de </a:t>
            </a:r>
            <a:r>
              <a:rPr lang="es-ES" sz="2400" dirty="0" err="1"/>
              <a:t>localizacion</a:t>
            </a:r>
            <a:r>
              <a:rPr lang="es-ES" sz="2400" dirty="0"/>
              <a:t> antes de los </a:t>
            </a:r>
            <a:r>
              <a:rPr lang="es-ES" sz="2400" dirty="0" err="1"/>
              <a:t>embeddings</a:t>
            </a:r>
            <a:r>
              <a:rPr lang="es-ES" sz="2400" dirty="0"/>
              <a:t>, que guardan la </a:t>
            </a:r>
            <a:r>
              <a:rPr lang="es-ES" sz="2400" dirty="0" err="1"/>
              <a:t>ubicacion</a:t>
            </a:r>
            <a:r>
              <a:rPr lang="es-ES" sz="2400" dirty="0"/>
              <a:t> del token. A diferencia de modelos recurrentes, los </a:t>
            </a:r>
            <a:r>
              <a:rPr lang="es-ES" sz="2400" dirty="0" err="1"/>
              <a:t>transformers</a:t>
            </a:r>
            <a:r>
              <a:rPr lang="es-ES" sz="2400" dirty="0"/>
              <a:t> procesan todo el texto a la vez, lo que mejora la velocidad y permite aprender dependencias a largo plazo. Esta arquitectura es la base de modelos como BERT, GPT y T5, y ha revolucionado el procesamiento del lenguaje natural y otras áreas de la inteligencia artificial.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433F6E0-DAA7-A064-599F-2D2FE6205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32E99-9177-E7BC-7A13-AC08D0FB6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1BABC-A0E3-AF7A-83EB-DC05EED5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DE12-0F3D-FCFD-FC40-4763B85B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2843878"/>
            <a:ext cx="9552878" cy="29079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herramienta en procesamiento de lenguaje natural (NLP) que convierte texto en unidades más pequeñas llamadas </a:t>
            </a:r>
            <a:r>
              <a:rPr lang="es-E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tokens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como palabras,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subpalabras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caracteres, que pueden ser procesadas por modelos de machine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Este paso es esencial porque los modelos no entienden texto en bruto, sino secuencias numéricas que representan esos tokens.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Existen distintos tipos de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tokenizers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desde simples separadores por espacios hasta algoritmos avanzados como Byte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Pair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(BPE) o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WordPiece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que dividen palabras raras en fragmentos comunes. Los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tokenizers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son fundamentales para tareas como traducción automática,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chatbots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modelos como GPT.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1E691-3763-8FA2-87AE-6C4E89372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27590-7A2D-EB1C-CB62-C6C99D69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Tokenizer</a:t>
            </a:r>
          </a:p>
        </p:txBody>
      </p:sp>
      <p:pic>
        <p:nvPicPr>
          <p:cNvPr id="7170" name="Picture 2" descr="Tokenization for Bert Models. Tokenization plays an essential role in… | by  satish1v | Medium">
            <a:extLst>
              <a:ext uri="{FF2B5EF4-FFF2-40B4-BE49-F238E27FC236}">
                <a16:creationId xmlns:a16="http://schemas.microsoft.com/office/drawing/2014/main" id="{BF27E72E-9609-3279-D120-BE0643B0A2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3103" y="1640858"/>
            <a:ext cx="8745794" cy="47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E716A-76CB-C124-4F54-66C2BC857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2F4B-F6C6-0CE0-7B06-F8EB5BCE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Red neuronal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D236-0D17-3687-9AFA-F02335F9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285996"/>
            <a:ext cx="9618193" cy="4023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</a:t>
            </a:r>
            <a:r>
              <a:rPr lang="es-E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 neuronal</a:t>
            </a:r>
            <a:r>
              <a:rPr lang="es-E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 un modelo de inteligencia artificial inspirado en el funcionamiento del cerebro humano, compuesto por capas de nodos llamados "neuronas", que se conectan entre sí y procesan información. Cada neurona recibe entradas, se activan en base a una función matemática, y transmite el resultado a las siguientes capas. A través del entrenamiento con grandes cantidades de datos, la red ajusta los pesos de estas conexiones para aprender patrones complejos y tomar decisiones o hacer predicciones. </a:t>
            </a:r>
          </a:p>
          <a:p>
            <a:pPr marL="0" indent="0">
              <a:buNone/>
            </a:pPr>
            <a:endParaRPr lang="es-E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una red neuronal, las capas principales (abreviadamente)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 </a:t>
            </a:r>
            <a:r>
              <a:rPr lang="es-ES" sz="1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Layer</a:t>
            </a:r>
            <a:r>
              <a:rPr lang="es-E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capa de entrada, recibe los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Hidden</a:t>
            </a:r>
            <a:r>
              <a:rPr lang="es-E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Layers</a:t>
            </a:r>
            <a:r>
              <a:rPr lang="es-E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capas ocultas, donde se procesan y transforman los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</a:t>
            </a:r>
            <a:r>
              <a:rPr lang="es-ES" sz="17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Layer</a:t>
            </a:r>
            <a:r>
              <a:rPr lang="es-E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capa de salida, entrega la predicción o resultado.</a:t>
            </a:r>
          </a:p>
          <a:p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6C8FD-13AF-FF84-F762-947D04F7D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616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8A0DC-004D-A329-1BA4-98BBACDD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 neuronal</a:t>
            </a:r>
          </a:p>
        </p:txBody>
      </p:sp>
      <p:pic>
        <p:nvPicPr>
          <p:cNvPr id="6148" name="Picture 4" descr="Layer (Hidden Layer) - MSMK">
            <a:extLst>
              <a:ext uri="{FF2B5EF4-FFF2-40B4-BE49-F238E27FC236}">
                <a16:creationId xmlns:a16="http://schemas.microsoft.com/office/drawing/2014/main" id="{B4A28587-AF81-24CB-F0A5-34AA542E5F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9"/>
          <a:stretch>
            <a:fillRect/>
          </a:stretch>
        </p:blipFill>
        <p:spPr bwMode="auto">
          <a:xfrm>
            <a:off x="1526823" y="1396588"/>
            <a:ext cx="9138354" cy="51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8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1E622-E8C7-BDF6-9D97-E09F1E6AF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C43F-5471-E66E-DFBC-3518C2F4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EC02-DC06-838B-1AF4-148D1992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Un </a:t>
            </a:r>
            <a:r>
              <a:rPr lang="es-ES" b="1" dirty="0" err="1"/>
              <a:t>embedding</a:t>
            </a:r>
            <a:r>
              <a:rPr lang="es-ES" dirty="0"/>
              <a:t> es una representación numérica en forma de vector que captura el significado o las relaciones semánticas de datos complejos como texto, imágenes o audio. Estos vectores permiten comparar similitudes entre elementos (por ejemplo, que "gato" y "felino" estén cerca en el espacio vectorial), y se generan mediante modelos de machine </a:t>
            </a:r>
            <a:r>
              <a:rPr lang="es-ES" dirty="0" err="1"/>
              <a:t>learning</a:t>
            </a:r>
            <a:r>
              <a:rPr lang="es-ES" dirty="0"/>
              <a:t> como BERT, Word2Vec o los </a:t>
            </a:r>
            <a:r>
              <a:rPr lang="es-ES" dirty="0" err="1"/>
              <a:t>embeddings</a:t>
            </a:r>
            <a:r>
              <a:rPr lang="es-ES" dirty="0"/>
              <a:t> de </a:t>
            </a:r>
            <a:r>
              <a:rPr lang="es-ES" dirty="0" err="1"/>
              <a:t>OpenAI</a:t>
            </a:r>
            <a:r>
              <a:rPr lang="es-ES" dirty="0"/>
              <a:t>. Se usan ampliamente en búsqueda semántica, recomendación, clasificación y en sistemas con modelos de lenguaje como RAG.</a:t>
            </a:r>
          </a:p>
          <a:p>
            <a:endParaRPr lang="es-ES" dirty="0"/>
          </a:p>
          <a:p>
            <a:r>
              <a:rPr lang="pt-BR" sz="2600" dirty="0"/>
              <a:t>"gato" → [0.12, 0.98, -0.33, ...]</a:t>
            </a:r>
          </a:p>
          <a:p>
            <a:r>
              <a:rPr lang="pt-BR" sz="2600" dirty="0"/>
              <a:t>"felino" → [0.11, 1.01, -0.30, ...]</a:t>
            </a:r>
          </a:p>
          <a:p>
            <a:r>
              <a:rPr lang="pt-BR" sz="2600" dirty="0"/>
              <a:t>"</a:t>
            </a:r>
            <a:r>
              <a:rPr lang="pt-BR" sz="2600" dirty="0" err="1"/>
              <a:t>automóvil</a:t>
            </a:r>
            <a:r>
              <a:rPr lang="pt-BR" sz="2600" dirty="0"/>
              <a:t>" → [-0.45, 0.22, 0.88, ...]</a:t>
            </a:r>
            <a:endParaRPr lang="es-ES" sz="2600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0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2AB22-456C-9EC4-3905-1449F588B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E7BC-3249-DDEF-96FD-10507A10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1951-7975-B348-1375-00763B92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80A7A-D686-C9BD-251C-3FD0A3A6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08" y="1255149"/>
            <a:ext cx="11485984" cy="55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9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LLMs / genAI concepts</vt:lpstr>
      <vt:lpstr>LLM (Large Language Model)</vt:lpstr>
      <vt:lpstr>Transformers</vt:lpstr>
      <vt:lpstr>Tokenizer</vt:lpstr>
      <vt:lpstr>Tokenizer</vt:lpstr>
      <vt:lpstr>Red neuronal</vt:lpstr>
      <vt:lpstr>Red neuronal</vt:lpstr>
      <vt:lpstr>Vector Embeddings</vt:lpstr>
      <vt:lpstr>Vector Embeddings</vt:lpstr>
      <vt:lpstr>Cuantización</vt:lpstr>
      <vt:lpstr>Cuantización</vt:lpstr>
      <vt:lpstr>Fine Tuning</vt:lpstr>
      <vt:lpstr>RAG system</vt:lpstr>
      <vt:lpstr>RAG system architecture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Málaga genAI</dc:title>
  <dc:creator>Gutierrez Torrero, Manuel (638)</dc:creator>
  <cp:lastModifiedBy>Gutierrez Torrero, Manuel (638)</cp:lastModifiedBy>
  <cp:revision>40</cp:revision>
  <dcterms:created xsi:type="dcterms:W3CDTF">2024-10-02T11:15:23Z</dcterms:created>
  <dcterms:modified xsi:type="dcterms:W3CDTF">2025-06-04T14:40:36Z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2024-10-02T11:53:27Z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c115eea7-b702-4c52-b202-1591ac693fe2</vt:lpwstr>
  </property>
  <property fmtid="{D5CDD505-2E9C-101B-9397-08002B2CF9AE}" pid="8" name="MSIP_Label_924dbb1d-991d-4bbd-aad5-33bac1d8ffaf_ContentBits">
    <vt:lpwstr>0</vt:lpwstr>
  </property>
</Properties>
</file>