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9" r:id="rId2"/>
    <p:sldId id="300" r:id="rId3"/>
    <p:sldId id="276" r:id="rId4"/>
    <p:sldId id="288" r:id="rId5"/>
    <p:sldId id="296" r:id="rId6"/>
    <p:sldId id="297" r:id="rId7"/>
    <p:sldId id="302" r:id="rId8"/>
    <p:sldId id="301" r:id="rId9"/>
    <p:sldId id="299" r:id="rId10"/>
    <p:sldId id="298" r:id="rId11"/>
    <p:sldId id="286" r:id="rId12"/>
    <p:sldId id="279" r:id="rId13"/>
    <p:sldId id="278" r:id="rId14"/>
    <p:sldId id="271" r:id="rId15"/>
    <p:sldId id="272" r:id="rId16"/>
    <p:sldId id="273" r:id="rId17"/>
    <p:sldId id="274" r:id="rId18"/>
    <p:sldId id="289" r:id="rId19"/>
    <p:sldId id="290" r:id="rId20"/>
    <p:sldId id="295" r:id="rId2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ADDB4-F524-4617-A8D1-DC5A3B3E003F}" type="datetimeFigureOut">
              <a:rPr lang="es-CO" smtClean="0"/>
              <a:pPr/>
              <a:t>27/08/2018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413BD-9C97-4ED2-9812-761C3511B530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8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</a:defRPr>
            </a:lvl1pPr>
            <a:lvl2pPr marL="727868" indent="-279949" eaLnBrk="0" hangingPunct="0"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 marL="1119797" indent="-223959" eaLnBrk="0" hangingPunct="0"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567716" indent="-223959" eaLnBrk="0" hangingPunct="0">
              <a:defRPr kumimoji="1" sz="2400">
                <a:solidFill>
                  <a:schemeClr val="tx1"/>
                </a:solidFill>
                <a:latin typeface="Arial" charset="0"/>
              </a:defRPr>
            </a:lvl4pPr>
            <a:lvl5pPr marL="2015635" indent="-223959" eaLnBrk="0" hangingPunct="0">
              <a:defRPr kumimoji="1" sz="2400">
                <a:solidFill>
                  <a:schemeClr val="tx1"/>
                </a:solidFill>
                <a:latin typeface="Arial" charset="0"/>
              </a:defRPr>
            </a:lvl5pPr>
            <a:lvl6pPr marL="2463554" indent="-223959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</a:defRPr>
            </a:lvl6pPr>
            <a:lvl7pPr marL="2911472" indent="-223959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</a:defRPr>
            </a:lvl7pPr>
            <a:lvl8pPr marL="3359391" indent="-223959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</a:defRPr>
            </a:lvl8pPr>
            <a:lvl9pPr marL="3807310" indent="-223959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82906A3-AE21-4A81-8285-C0EF57E4D1D8}" type="slidenum">
              <a:rPr lang="es-ES" sz="1200">
                <a:latin typeface="Times New Roman" pitchFamily="18" charset="0"/>
              </a:rPr>
              <a:pPr eaLnBrk="1" hangingPunct="1"/>
              <a:t>4</a:t>
            </a:fld>
            <a:endParaRPr lang="es-ES" sz="1200">
              <a:latin typeface="Times New Roman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ES" smtClean="0"/>
              <a:t>Elementos clave de una Cultura ORGANIZACIONAL</a:t>
            </a:r>
          </a:p>
          <a:p>
            <a:pPr eaLnBrk="1" hangingPunct="1"/>
            <a:endParaRPr lang="es-ES" smtClean="0"/>
          </a:p>
          <a:p>
            <a:pPr eaLnBrk="1" hangingPunct="1"/>
            <a:r>
              <a:rPr lang="es-ES" u="sng" smtClean="0"/>
              <a:t>Constantes de conducta o estandarización: </a:t>
            </a:r>
            <a:r>
              <a:rPr lang="es-ES" smtClean="0"/>
              <a:t>La estandarización observada en la conducta de los empleados cuando interactuan, tales como el lenguaje utilizado y los rituales que rodean los actos de respeto o menoscabo.</a:t>
            </a:r>
          </a:p>
          <a:p>
            <a:pPr eaLnBrk="1" hangingPunct="1"/>
            <a:r>
              <a:rPr lang="es-ES" u="sng" smtClean="0"/>
              <a:t>Las normas</a:t>
            </a:r>
            <a:r>
              <a:rPr lang="es-ES" smtClean="0"/>
              <a:t> : que se desarrollan en los grupos de trabajo, como por ejemplo la norma de “día bien trabajado, día bien pagado”.</a:t>
            </a:r>
          </a:p>
          <a:p>
            <a:pPr eaLnBrk="1" hangingPunct="1"/>
            <a:r>
              <a:rPr lang="es-ES" u="sng" smtClean="0"/>
              <a:t>Los valores dominantes adoptados por una empresa</a:t>
            </a:r>
            <a:r>
              <a:rPr lang="es-ES" smtClean="0"/>
              <a:t>: como puede ser la calidad del producto o la implantación de precios bajos.</a:t>
            </a:r>
          </a:p>
          <a:p>
            <a:pPr eaLnBrk="1" hangingPunct="1"/>
            <a:r>
              <a:rPr lang="es-ES" u="sng" smtClean="0"/>
              <a:t>La filosofía</a:t>
            </a:r>
            <a:r>
              <a:rPr lang="es-ES" smtClean="0"/>
              <a:t>: que guía la política de una empresa con respecto a sus empleados y/o clientes.</a:t>
            </a:r>
          </a:p>
          <a:p>
            <a:pPr eaLnBrk="1" hangingPunct="1"/>
            <a:r>
              <a:rPr lang="es-ES" u="sng" smtClean="0"/>
              <a:t>Las reglas del juego</a:t>
            </a:r>
            <a:r>
              <a:rPr lang="es-ES" smtClean="0"/>
              <a:t> : para moverse por la empresa, lo que tiene que aprender un recién llegado para convertirse en un miembro aceptado.</a:t>
            </a:r>
          </a:p>
          <a:p>
            <a:pPr eaLnBrk="1" hangingPunct="1"/>
            <a:r>
              <a:rPr lang="es-ES" u="sng" smtClean="0"/>
              <a:t>Atmósfera o clima</a:t>
            </a:r>
            <a:r>
              <a:rPr lang="es-ES" smtClean="0"/>
              <a:t>: el sentimiento transmitido o el clima creado en una empresa a través de su estructura física y de la manera en que sus miembros interactúan entre sí, con sus clientes internos o externos.</a:t>
            </a:r>
            <a:endParaRPr lang="es-ES" u="sng" smtClean="0"/>
          </a:p>
        </p:txBody>
      </p:sp>
    </p:spTree>
    <p:extLst>
      <p:ext uri="{BB962C8B-B14F-4D97-AF65-F5344CB8AC3E}">
        <p14:creationId xmlns:p14="http://schemas.microsoft.com/office/powerpoint/2010/main" val="1888989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9B41E8-3778-483E-B695-11B5E74B818E}" type="slidenum">
              <a:rPr lang="es-ES"/>
              <a:pPr/>
              <a:t>12</a:t>
            </a:fld>
            <a:endParaRPr lang="es-E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2560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445276-0ADC-4496-BB37-C1CE06A3D1B4}" type="slidenum">
              <a:rPr lang="es-ES"/>
              <a:pPr/>
              <a:t>13</a:t>
            </a:fld>
            <a:endParaRPr lang="es-E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4485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660" y="4342656"/>
            <a:ext cx="503068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805891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353514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660" y="4342656"/>
            <a:ext cx="5030683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s-ES"/>
          </a:p>
        </p:txBody>
      </p:sp>
      <p:sp>
        <p:nvSpPr>
          <p:cNvPr id="769027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2311778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8611BB6-C755-4F3B-AF04-3ED642E5BF11}" type="datetimeFigureOut">
              <a:rPr lang="es-CO" smtClean="0"/>
              <a:pPr/>
              <a:t>27/08/2018</a:t>
            </a:fld>
            <a:endParaRPr lang="es-CO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CB114B6-E5F3-4B00-B886-E1A9219D5E60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1BB6-C755-4F3B-AF04-3ED642E5BF11}" type="datetimeFigureOut">
              <a:rPr lang="es-CO" smtClean="0"/>
              <a:pPr/>
              <a:t>27/08/2018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14B6-E5F3-4B00-B886-E1A9219D5E6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1BB6-C755-4F3B-AF04-3ED642E5BF11}" type="datetimeFigureOut">
              <a:rPr lang="es-CO" smtClean="0"/>
              <a:pPr/>
              <a:t>27/08/2018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14B6-E5F3-4B00-B886-E1A9219D5E6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1BB6-C755-4F3B-AF04-3ED642E5BF11}" type="datetimeFigureOut">
              <a:rPr lang="es-CO" smtClean="0"/>
              <a:pPr/>
              <a:t>27/08/2018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14B6-E5F3-4B00-B886-E1A9219D5E6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1BB6-C755-4F3B-AF04-3ED642E5BF11}" type="datetimeFigureOut">
              <a:rPr lang="es-CO" smtClean="0"/>
              <a:pPr/>
              <a:t>27/08/2018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14B6-E5F3-4B00-B886-E1A9219D5E6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1BB6-C755-4F3B-AF04-3ED642E5BF11}" type="datetimeFigureOut">
              <a:rPr lang="es-CO" smtClean="0"/>
              <a:pPr/>
              <a:t>27/08/2018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14B6-E5F3-4B00-B886-E1A9219D5E60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1BB6-C755-4F3B-AF04-3ED642E5BF11}" type="datetimeFigureOut">
              <a:rPr lang="es-CO" smtClean="0"/>
              <a:pPr/>
              <a:t>27/08/2018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14B6-E5F3-4B00-B886-E1A9219D5E6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1BB6-C755-4F3B-AF04-3ED642E5BF11}" type="datetimeFigureOut">
              <a:rPr lang="es-CO" smtClean="0"/>
              <a:pPr/>
              <a:t>27/08/2018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14B6-E5F3-4B00-B886-E1A9219D5E6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1BB6-C755-4F3B-AF04-3ED642E5BF11}" type="datetimeFigureOut">
              <a:rPr lang="es-CO" smtClean="0"/>
              <a:pPr/>
              <a:t>27/08/2018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14B6-E5F3-4B00-B886-E1A9219D5E6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1BB6-C755-4F3B-AF04-3ED642E5BF11}" type="datetimeFigureOut">
              <a:rPr lang="es-CO" smtClean="0"/>
              <a:pPr/>
              <a:t>27/08/2018</a:t>
            </a:fld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14B6-E5F3-4B00-B886-E1A9219D5E60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11BB6-C755-4F3B-AF04-3ED642E5BF11}" type="datetimeFigureOut">
              <a:rPr lang="es-CO" smtClean="0"/>
              <a:pPr/>
              <a:t>27/08/2018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14B6-E5F3-4B00-B886-E1A9219D5E6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8611BB6-C755-4F3B-AF04-3ED642E5BF11}" type="datetimeFigureOut">
              <a:rPr lang="es-CO" smtClean="0"/>
              <a:pPr/>
              <a:t>27/08/2018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CB114B6-E5F3-4B00-B886-E1A9219D5E60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197768"/>
            <a:ext cx="7024744" cy="1143000"/>
          </a:xfrm>
        </p:spPr>
        <p:txBody>
          <a:bodyPr/>
          <a:lstStyle/>
          <a:p>
            <a:r>
              <a:rPr lang="es-MX" dirty="0"/>
              <a:t>Cultura </a:t>
            </a:r>
            <a:r>
              <a:rPr lang="es-MX" dirty="0" smtClean="0"/>
              <a:t>organizacional</a:t>
            </a:r>
            <a:endParaRPr lang="es-ES" dirty="0"/>
          </a:p>
        </p:txBody>
      </p:sp>
      <p:sp>
        <p:nvSpPr>
          <p:cNvPr id="800771" name="Rectangle 3"/>
          <p:cNvSpPr>
            <a:spLocks noGrp="1" noChangeArrowheads="1"/>
          </p:cNvSpPr>
          <p:nvPr>
            <p:ph idx="1"/>
          </p:nvPr>
        </p:nvSpPr>
        <p:spPr>
          <a:xfrm>
            <a:off x="3419872" y="1584920"/>
            <a:ext cx="5114528" cy="4724400"/>
          </a:xfrm>
        </p:spPr>
        <p:txBody>
          <a:bodyPr/>
          <a:lstStyle/>
          <a:p>
            <a:pPr marL="68580" indent="0">
              <a:buNone/>
            </a:pPr>
            <a:r>
              <a:rPr lang="es-MX" sz="3400" dirty="0"/>
              <a:t>¿Qué </a:t>
            </a:r>
            <a:r>
              <a:rPr lang="es-MX" sz="3400" dirty="0" smtClean="0"/>
              <a:t>es?</a:t>
            </a:r>
          </a:p>
          <a:p>
            <a:pPr marL="68580" indent="0">
              <a:buNone/>
            </a:pPr>
            <a:endParaRPr lang="es-MX" sz="3400" dirty="0"/>
          </a:p>
          <a:p>
            <a:pPr lvl="1"/>
            <a:r>
              <a:rPr lang="es-MX" sz="2800" dirty="0"/>
              <a:t>Valores</a:t>
            </a:r>
          </a:p>
          <a:p>
            <a:pPr lvl="1"/>
            <a:endParaRPr lang="es-MX" sz="2800" dirty="0" smtClean="0"/>
          </a:p>
          <a:p>
            <a:pPr lvl="1"/>
            <a:r>
              <a:rPr lang="es-MX" sz="2800" dirty="0" smtClean="0"/>
              <a:t>Conjunto </a:t>
            </a:r>
            <a:r>
              <a:rPr lang="es-MX" sz="2800" dirty="0"/>
              <a:t>de creencias y  comportamientos generalizados en una organización</a:t>
            </a:r>
          </a:p>
        </p:txBody>
      </p:sp>
      <p:pic>
        <p:nvPicPr>
          <p:cNvPr id="800772" name="Picture 4" descr="C:\Mis imágenes\imagenes presentaciones\200019585-005.jpg"/>
          <p:cNvPicPr>
            <a:picLocks noChangeAspect="1" noChangeArrowheads="1"/>
          </p:cNvPicPr>
          <p:nvPr/>
        </p:nvPicPr>
        <p:blipFill>
          <a:blip r:embed="rId2" cstate="print">
            <a:lum bright="18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54" y="2209800"/>
            <a:ext cx="2183423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63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¿Cómo se transmite la cultura organizacional?</a:t>
            </a:r>
            <a:r>
              <a:rPr lang="es-E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s-E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1772816"/>
            <a:ext cx="7488948" cy="4824536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s-ES" dirty="0" smtClean="0"/>
              <a:t>A través de los procesos comunicacionales formales e informales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endParaRPr lang="es-ES" dirty="0" smtClean="0"/>
          </a:p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s-ES" dirty="0" smtClean="0"/>
              <a:t>Ritos tangibles y visibles, Leyendas, historias, lenguaje características, estilos de conducción, etc.</a:t>
            </a:r>
          </a:p>
          <a:p>
            <a:pPr marL="533400" indent="-533400">
              <a:lnSpc>
                <a:spcPct val="90000"/>
              </a:lnSpc>
              <a:buNone/>
              <a:defRPr/>
            </a:pPr>
            <a:endParaRPr lang="es-ES" dirty="0" smtClean="0"/>
          </a:p>
          <a:p>
            <a:pPr marL="533400" indent="-533400">
              <a:lnSpc>
                <a:spcPct val="90000"/>
              </a:lnSpc>
              <a:buNone/>
              <a:defRPr/>
            </a:pPr>
            <a:r>
              <a:rPr lang="es-ES" b="1" i="1" dirty="0" smtClean="0"/>
              <a:t>Cómo se observa:</a:t>
            </a:r>
          </a:p>
          <a:p>
            <a:pPr marL="533400" indent="-533400">
              <a:lnSpc>
                <a:spcPct val="90000"/>
              </a:lnSpc>
              <a:buNone/>
              <a:defRPr/>
            </a:pPr>
            <a:endParaRPr lang="es-ES" dirty="0" smtClean="0"/>
          </a:p>
          <a:p>
            <a:pPr marL="533400" indent="-533400">
              <a:lnSpc>
                <a:spcPct val="90000"/>
              </a:lnSpc>
              <a:defRPr/>
            </a:pPr>
            <a:r>
              <a:rPr lang="es-ES" dirty="0" smtClean="0"/>
              <a:t>Ritos de paso ( contratación y socialización)</a:t>
            </a:r>
          </a:p>
          <a:p>
            <a:pPr marL="533400" indent="-533400">
              <a:lnSpc>
                <a:spcPct val="90000"/>
              </a:lnSpc>
              <a:defRPr/>
            </a:pPr>
            <a:r>
              <a:rPr lang="es-ES" dirty="0" smtClean="0"/>
              <a:t>Ritos de degradación ( despido)</a:t>
            </a:r>
          </a:p>
          <a:p>
            <a:pPr marL="533400" indent="-533400">
              <a:lnSpc>
                <a:spcPct val="90000"/>
              </a:lnSpc>
              <a:defRPr/>
            </a:pPr>
            <a:r>
              <a:rPr lang="es-ES" dirty="0" smtClean="0"/>
              <a:t>Ritos de renovación  ( actividades de desarrollo, carrera)</a:t>
            </a:r>
          </a:p>
          <a:p>
            <a:pPr marL="533400" indent="-533400">
              <a:lnSpc>
                <a:spcPct val="90000"/>
              </a:lnSpc>
              <a:defRPr/>
            </a:pPr>
            <a:r>
              <a:rPr lang="es-ES" dirty="0" smtClean="0"/>
              <a:t>Manejo del conflicto ( negociaciones colectivas)</a:t>
            </a:r>
          </a:p>
          <a:p>
            <a:pPr marL="533400" indent="-533400">
              <a:lnSpc>
                <a:spcPct val="90000"/>
              </a:lnSpc>
              <a:defRPr/>
            </a:pPr>
            <a:r>
              <a:rPr lang="es-ES" dirty="0" smtClean="0"/>
              <a:t>Ritos de Integración ( fiestas, reuniones, etc.)    </a:t>
            </a:r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-324544" y="909340"/>
            <a:ext cx="10091464" cy="10795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s-ES" sz="3600" b="1" dirty="0" smtClean="0">
                <a:latin typeface="+mn-lt"/>
              </a:rPr>
              <a:t>FUNCIONES DE LA </a:t>
            </a:r>
            <a:br>
              <a:rPr lang="es-ES" sz="3600" b="1" dirty="0" smtClean="0">
                <a:latin typeface="+mn-lt"/>
              </a:rPr>
            </a:br>
            <a:r>
              <a:rPr lang="es-ES" sz="3600" b="1" dirty="0" smtClean="0">
                <a:latin typeface="+mn-lt"/>
              </a:rPr>
              <a:t>CULTURA ORGANIZACIONAL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2420888"/>
            <a:ext cx="7992888" cy="374441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" sz="2200" dirty="0" smtClean="0"/>
              <a:t>Transmitir un sentimiento de identidad a los miembros.</a:t>
            </a:r>
          </a:p>
          <a:p>
            <a:pPr eaLnBrk="1" hangingPunct="1">
              <a:lnSpc>
                <a:spcPct val="90000"/>
              </a:lnSpc>
            </a:pPr>
            <a:endParaRPr lang="es-ES" sz="2200" dirty="0" smtClean="0"/>
          </a:p>
          <a:p>
            <a:pPr eaLnBrk="1" hangingPunct="1">
              <a:lnSpc>
                <a:spcPct val="90000"/>
              </a:lnSpc>
            </a:pPr>
            <a:r>
              <a:rPr lang="es-ES" sz="2200" dirty="0" smtClean="0"/>
              <a:t>Ofrecer procesos reconocidos y aceptados para la toma de decisiones.</a:t>
            </a:r>
          </a:p>
          <a:p>
            <a:pPr eaLnBrk="1" hangingPunct="1">
              <a:lnSpc>
                <a:spcPct val="90000"/>
              </a:lnSpc>
            </a:pPr>
            <a:endParaRPr lang="es-ES" sz="2200" dirty="0" smtClean="0"/>
          </a:p>
          <a:p>
            <a:pPr eaLnBrk="1" hangingPunct="1">
              <a:lnSpc>
                <a:spcPct val="90000"/>
              </a:lnSpc>
            </a:pPr>
            <a:r>
              <a:rPr lang="es-ES" sz="2200" dirty="0" smtClean="0"/>
              <a:t>La acción primordial de la función de la cultura no puede ser otra que la de: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s-ES" sz="2200" dirty="0" smtClean="0"/>
              <a:t>  “guiar el comportamiento hacia los modos de acción      que convienen a la organización y a sus objetivos”. </a:t>
            </a:r>
          </a:p>
        </p:txBody>
      </p:sp>
    </p:spTree>
    <p:extLst>
      <p:ext uri="{BB962C8B-B14F-4D97-AF65-F5344CB8AC3E}">
        <p14:creationId xmlns:p14="http://schemas.microsoft.com/office/powerpoint/2010/main" val="149602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476672"/>
            <a:ext cx="7024744" cy="1143000"/>
          </a:xfrm>
        </p:spPr>
        <p:txBody>
          <a:bodyPr/>
          <a:lstStyle/>
          <a:p>
            <a:pPr algn="ctr"/>
            <a:r>
              <a:rPr lang="es-ES_tradnl" sz="3200" b="1" dirty="0"/>
              <a:t>FUNCIONES DE LA CULTURA</a:t>
            </a:r>
            <a:endParaRPr lang="es-ES" sz="3200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2060848"/>
            <a:ext cx="7920880" cy="4392488"/>
          </a:xfrm>
        </p:spPr>
        <p:txBody>
          <a:bodyPr>
            <a:normAutofit/>
          </a:bodyPr>
          <a:lstStyle/>
          <a:p>
            <a:r>
              <a:rPr lang="es-ES_tradnl" sz="2400" dirty="0"/>
              <a:t>Tiene un papel de </a:t>
            </a:r>
            <a:r>
              <a:rPr lang="es-ES_tradnl" sz="2400" b="1" dirty="0"/>
              <a:t>definición de fronteras</a:t>
            </a:r>
            <a:r>
              <a:rPr lang="es-ES_tradnl" sz="2400" b="1" dirty="0" smtClean="0"/>
              <a:t>.</a:t>
            </a:r>
          </a:p>
          <a:p>
            <a:endParaRPr lang="es-ES_tradnl" sz="2400" b="1" dirty="0"/>
          </a:p>
          <a:p>
            <a:r>
              <a:rPr lang="es-ES_tradnl" sz="2400" dirty="0" smtClean="0"/>
              <a:t>Facilita </a:t>
            </a:r>
            <a:r>
              <a:rPr lang="es-ES_tradnl" sz="2400" dirty="0"/>
              <a:t>la </a:t>
            </a:r>
            <a:r>
              <a:rPr lang="es-ES_tradnl" sz="2400" b="1" dirty="0"/>
              <a:t>generación de un compromiso</a:t>
            </a:r>
            <a:r>
              <a:rPr lang="es-ES_tradnl" sz="2400" dirty="0"/>
              <a:t>, más grande que el interés personal de un individuo</a:t>
            </a:r>
            <a:r>
              <a:rPr lang="es-ES_tradnl" sz="2400" dirty="0" smtClean="0"/>
              <a:t>.</a:t>
            </a:r>
          </a:p>
          <a:p>
            <a:endParaRPr lang="es-ES_tradnl" sz="2400" dirty="0"/>
          </a:p>
          <a:p>
            <a:r>
              <a:rPr lang="es-ES_tradnl" sz="2400" dirty="0"/>
              <a:t>Incrementa la </a:t>
            </a:r>
            <a:r>
              <a:rPr lang="es-ES_tradnl" sz="2400" b="1" dirty="0"/>
              <a:t>estabilidad del sistema social</a:t>
            </a:r>
            <a:r>
              <a:rPr lang="es-ES_tradnl" sz="2400" dirty="0" smtClean="0"/>
              <a:t>.</a:t>
            </a:r>
          </a:p>
          <a:p>
            <a:endParaRPr lang="es-ES_tradnl" sz="2400" dirty="0"/>
          </a:p>
          <a:p>
            <a:r>
              <a:rPr lang="es-ES_tradnl" sz="2400" dirty="0"/>
              <a:t>Sirve como un </a:t>
            </a:r>
            <a:r>
              <a:rPr lang="es-ES_tradnl" sz="2400" b="1" dirty="0"/>
              <a:t>mecanismo de control</a:t>
            </a:r>
            <a:r>
              <a:rPr lang="es-ES_tradnl" sz="2400" dirty="0"/>
              <a:t> que guía y moldea las actitudes y el comportamiento de los empleados.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74867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404664"/>
            <a:ext cx="7024744" cy="1143000"/>
          </a:xfrm>
        </p:spPr>
        <p:txBody>
          <a:bodyPr/>
          <a:lstStyle/>
          <a:p>
            <a:pPr algn="ctr"/>
            <a:r>
              <a:rPr lang="es-ES_tradnl" sz="3200" b="1" dirty="0"/>
              <a:t>CULTURAS Y SUBCULTURAS</a:t>
            </a:r>
            <a:endParaRPr lang="es-ES" sz="3200" b="1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844824"/>
            <a:ext cx="7848872" cy="446449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ES_tradnl" sz="2000" b="1" dirty="0"/>
              <a:t>Cultura dominante</a:t>
            </a:r>
            <a:r>
              <a:rPr lang="es-ES_tradnl" sz="2000" dirty="0"/>
              <a:t>.- </a:t>
            </a:r>
            <a:r>
              <a:rPr lang="es-ES_tradnl" sz="2000" dirty="0" smtClean="0"/>
              <a:t>Valores </a:t>
            </a:r>
            <a:r>
              <a:rPr lang="es-ES_tradnl" sz="2000" dirty="0"/>
              <a:t>centrales que son compartidos por la mayoría de los miembros de la organización</a:t>
            </a:r>
            <a:r>
              <a:rPr lang="es-ES_tradnl" sz="2000" dirty="0" smtClean="0"/>
              <a:t>.</a:t>
            </a:r>
          </a:p>
          <a:p>
            <a:pPr algn="just"/>
            <a:endParaRPr lang="es-ES_tradnl" sz="2000" dirty="0"/>
          </a:p>
          <a:p>
            <a:pPr algn="just"/>
            <a:r>
              <a:rPr lang="es-ES_tradnl" sz="2000" b="1" dirty="0"/>
              <a:t>Valores centrales</a:t>
            </a:r>
            <a:r>
              <a:rPr lang="es-ES_tradnl" sz="2000" dirty="0"/>
              <a:t>.- Son los valores </a:t>
            </a:r>
            <a:r>
              <a:rPr lang="es-ES_tradnl" sz="2000" b="1" dirty="0"/>
              <a:t>principales o dominantes</a:t>
            </a:r>
            <a:r>
              <a:rPr lang="es-ES_tradnl" sz="2000" dirty="0"/>
              <a:t> que se aceptan en toda la organización.</a:t>
            </a:r>
            <a:endParaRPr lang="es-ES" sz="2000" dirty="0"/>
          </a:p>
          <a:p>
            <a:pPr algn="just"/>
            <a:endParaRPr lang="es-ES_tradnl" sz="2000" b="1" dirty="0" smtClean="0"/>
          </a:p>
          <a:p>
            <a:pPr algn="just"/>
            <a:r>
              <a:rPr lang="es-ES_tradnl" sz="2000" b="1" dirty="0" smtClean="0"/>
              <a:t>Subculturas</a:t>
            </a:r>
            <a:r>
              <a:rPr lang="es-ES_tradnl" sz="2000" b="1" dirty="0"/>
              <a:t>.-</a:t>
            </a:r>
            <a:r>
              <a:rPr lang="es-ES_tradnl" sz="2000" dirty="0"/>
              <a:t> </a:t>
            </a:r>
            <a:r>
              <a:rPr lang="es-ES_tradnl" sz="2000" dirty="0" err="1" smtClean="0"/>
              <a:t>Miniculturas</a:t>
            </a:r>
            <a:r>
              <a:rPr lang="es-ES_tradnl" sz="2000" dirty="0" smtClean="0"/>
              <a:t> </a:t>
            </a:r>
            <a:r>
              <a:rPr lang="es-ES_tradnl" sz="2000" dirty="0"/>
              <a:t>dentro de la organización, que generalmente se definen por </a:t>
            </a:r>
            <a:r>
              <a:rPr lang="es-ES_tradnl" sz="2000" dirty="0" smtClean="0"/>
              <a:t>departamentales </a:t>
            </a:r>
            <a:r>
              <a:rPr lang="es-ES_tradnl" sz="2000" dirty="0"/>
              <a:t>y/o por la separación geográfica</a:t>
            </a:r>
            <a:r>
              <a:rPr lang="es-ES_tradnl" sz="2000" dirty="0" smtClean="0"/>
              <a:t>.</a:t>
            </a:r>
          </a:p>
          <a:p>
            <a:pPr algn="just"/>
            <a:endParaRPr lang="es-ES_tradnl" sz="2000" dirty="0"/>
          </a:p>
          <a:p>
            <a:pPr algn="just"/>
            <a:r>
              <a:rPr lang="es-ES_tradnl" sz="2000" b="1" dirty="0"/>
              <a:t>Cultura fuerte</a:t>
            </a:r>
            <a:r>
              <a:rPr lang="es-ES_tradnl" sz="2000" dirty="0"/>
              <a:t>.- </a:t>
            </a:r>
            <a:r>
              <a:rPr lang="es-ES_tradnl" sz="2000" dirty="0" smtClean="0"/>
              <a:t>Cultura </a:t>
            </a:r>
            <a:r>
              <a:rPr lang="es-ES_tradnl" sz="2000" dirty="0"/>
              <a:t>en que los </a:t>
            </a:r>
            <a:r>
              <a:rPr lang="es-ES_tradnl" sz="2000" b="1" dirty="0"/>
              <a:t>valores centrales</a:t>
            </a:r>
            <a:r>
              <a:rPr lang="es-ES_tradnl" sz="2000" dirty="0"/>
              <a:t> se sostienen con intensidad y se comparten ampliamente</a:t>
            </a:r>
            <a:r>
              <a:rPr lang="es-ES_tradnl" sz="2000" dirty="0" smtClean="0"/>
              <a:t>.</a:t>
            </a:r>
          </a:p>
          <a:p>
            <a:pPr algn="just"/>
            <a:endParaRPr lang="es-ES_tradnl" sz="2000" dirty="0"/>
          </a:p>
          <a:p>
            <a:pPr algn="just"/>
            <a:r>
              <a:rPr lang="es-ES_tradnl" sz="2000" dirty="0"/>
              <a:t>Una cultura organizacional fuerte favorece la </a:t>
            </a:r>
            <a:r>
              <a:rPr lang="es-ES_tradnl" sz="2000" b="1" dirty="0"/>
              <a:t>consistencia en el comportamiento</a:t>
            </a:r>
            <a:r>
              <a:rPr lang="es-ES_tradnl" sz="2000" dirty="0"/>
              <a:t>.  En este sentido se reconoce que ésta pueda actuar como </a:t>
            </a:r>
            <a:r>
              <a:rPr lang="es-ES_tradnl" sz="2000" b="1" dirty="0"/>
              <a:t>sustituto de la formalización.</a:t>
            </a:r>
          </a:p>
        </p:txBody>
      </p:sp>
    </p:spTree>
    <p:extLst>
      <p:ext uri="{BB962C8B-B14F-4D97-AF65-F5344CB8AC3E}">
        <p14:creationId xmlns:p14="http://schemas.microsoft.com/office/powerpoint/2010/main" val="57033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908720"/>
            <a:ext cx="7190642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MX" dirty="0"/>
              <a:t>Cultura y cambio organizacional</a:t>
            </a:r>
            <a:endParaRPr lang="es-ES_tradnl" dirty="0"/>
          </a:p>
        </p:txBody>
      </p:sp>
      <p:sp>
        <p:nvSpPr>
          <p:cNvPr id="803843" name="Line 3"/>
          <p:cNvSpPr>
            <a:spLocks noChangeShapeType="1"/>
          </p:cNvSpPr>
          <p:nvPr/>
        </p:nvSpPr>
        <p:spPr bwMode="auto">
          <a:xfrm>
            <a:off x="6438900" y="2006600"/>
            <a:ext cx="0" cy="41783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03844" name="Line 4"/>
          <p:cNvSpPr>
            <a:spLocks noChangeShapeType="1"/>
          </p:cNvSpPr>
          <p:nvPr/>
        </p:nvSpPr>
        <p:spPr bwMode="auto">
          <a:xfrm>
            <a:off x="2743200" y="2139950"/>
            <a:ext cx="0" cy="40259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03845" name="Rectangle 5"/>
          <p:cNvSpPr>
            <a:spLocks noChangeArrowheads="1"/>
          </p:cNvSpPr>
          <p:nvPr/>
        </p:nvSpPr>
        <p:spPr bwMode="auto">
          <a:xfrm>
            <a:off x="1184031" y="5094289"/>
            <a:ext cx="76130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400050">
              <a:tabLst>
                <a:tab pos="1143000" algn="l"/>
              </a:tabLst>
            </a:pPr>
            <a:r>
              <a:rPr lang="es-ES_tradnl" sz="1400">
                <a:latin typeface="Verdana" pitchFamily="34" charset="0"/>
              </a:rPr>
              <a:t>Rutina</a:t>
            </a:r>
          </a:p>
        </p:txBody>
      </p:sp>
      <p:sp>
        <p:nvSpPr>
          <p:cNvPr id="803846" name="Rectangle 6"/>
          <p:cNvSpPr>
            <a:spLocks noChangeArrowheads="1"/>
          </p:cNvSpPr>
          <p:nvPr/>
        </p:nvSpPr>
        <p:spPr bwMode="auto">
          <a:xfrm>
            <a:off x="609600" y="5715000"/>
            <a:ext cx="1582615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400050">
              <a:tabLst>
                <a:tab pos="1143000" algn="l"/>
              </a:tabLst>
            </a:pPr>
            <a:r>
              <a:rPr lang="es-ES_tradnl" b="1">
                <a:latin typeface="Verdana" pitchFamily="34" charset="0"/>
              </a:rPr>
              <a:t>Paradigma</a:t>
            </a:r>
            <a:r>
              <a:rPr lang="es-ES_tradnl" sz="1800">
                <a:latin typeface="Verdana" pitchFamily="34" charset="0"/>
              </a:rPr>
              <a:t/>
            </a:r>
            <a:br>
              <a:rPr lang="es-ES_tradnl" sz="1800">
                <a:latin typeface="Verdana" pitchFamily="34" charset="0"/>
              </a:rPr>
            </a:br>
            <a:r>
              <a:rPr lang="es-ES_tradnl" sz="1800">
                <a:latin typeface="Verdana" pitchFamily="34" charset="0"/>
              </a:rPr>
              <a:t>actual</a:t>
            </a:r>
          </a:p>
        </p:txBody>
      </p:sp>
      <p:sp>
        <p:nvSpPr>
          <p:cNvPr id="803847" name="Rectangle 7"/>
          <p:cNvSpPr>
            <a:spLocks noChangeArrowheads="1"/>
          </p:cNvSpPr>
          <p:nvPr/>
        </p:nvSpPr>
        <p:spPr bwMode="auto">
          <a:xfrm>
            <a:off x="6907824" y="3570289"/>
            <a:ext cx="15065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400050">
              <a:tabLst>
                <a:tab pos="1143000" algn="l"/>
              </a:tabLst>
            </a:pPr>
            <a:r>
              <a:rPr lang="es-ES_tradnl" sz="1400">
                <a:latin typeface="Verdana" pitchFamily="34" charset="0"/>
              </a:rPr>
              <a:t>“Nueva“ rutina</a:t>
            </a:r>
          </a:p>
        </p:txBody>
      </p:sp>
      <p:sp>
        <p:nvSpPr>
          <p:cNvPr id="803848" name="Rectangle 8"/>
          <p:cNvSpPr>
            <a:spLocks noChangeArrowheads="1"/>
          </p:cNvSpPr>
          <p:nvPr/>
        </p:nvSpPr>
        <p:spPr bwMode="auto">
          <a:xfrm>
            <a:off x="6705600" y="2438400"/>
            <a:ext cx="1582615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400050">
              <a:tabLst>
                <a:tab pos="1143000" algn="l"/>
              </a:tabLst>
            </a:pPr>
            <a:r>
              <a:rPr lang="es-ES_tradnl" b="1" i="1">
                <a:latin typeface="Verdana" pitchFamily="34" charset="0"/>
              </a:rPr>
              <a:t>Paradigma</a:t>
            </a:r>
            <a:endParaRPr lang="es-ES_tradnl" sz="1800" i="1">
              <a:latin typeface="Verdana" pitchFamily="34" charset="0"/>
            </a:endParaRPr>
          </a:p>
          <a:p>
            <a:pPr defTabSz="400050">
              <a:tabLst>
                <a:tab pos="1143000" algn="l"/>
              </a:tabLst>
            </a:pPr>
            <a:r>
              <a:rPr lang="es-ES_tradnl" sz="1800" i="1">
                <a:latin typeface="Verdana" pitchFamily="34" charset="0"/>
              </a:rPr>
              <a:t>deseado</a:t>
            </a:r>
          </a:p>
        </p:txBody>
      </p:sp>
      <p:sp>
        <p:nvSpPr>
          <p:cNvPr id="803849" name="Rectangle 9"/>
          <p:cNvSpPr>
            <a:spLocks noChangeArrowheads="1"/>
          </p:cNvSpPr>
          <p:nvPr/>
        </p:nvSpPr>
        <p:spPr bwMode="auto">
          <a:xfrm>
            <a:off x="3179885" y="2884489"/>
            <a:ext cx="25726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400050">
              <a:tabLst>
                <a:tab pos="1143000" algn="l"/>
              </a:tabLst>
            </a:pPr>
            <a:r>
              <a:rPr lang="es-ES_tradnl" sz="1400">
                <a:latin typeface="Verdana" pitchFamily="34" charset="0"/>
              </a:rPr>
              <a:t>Cambio+Rutina = “</a:t>
            </a:r>
            <a:r>
              <a:rPr lang="es-ES_tradnl" sz="1400" b="1">
                <a:latin typeface="Verdana" pitchFamily="34" charset="0"/>
              </a:rPr>
              <a:t>CAOS</a:t>
            </a:r>
            <a:r>
              <a:rPr lang="es-ES_tradnl" sz="1400">
                <a:latin typeface="Verdana" pitchFamily="34" charset="0"/>
              </a:rPr>
              <a:t>”</a:t>
            </a:r>
          </a:p>
        </p:txBody>
      </p:sp>
      <p:sp>
        <p:nvSpPr>
          <p:cNvPr id="803850" name="Line 10"/>
          <p:cNvSpPr>
            <a:spLocks noChangeShapeType="1"/>
          </p:cNvSpPr>
          <p:nvPr/>
        </p:nvSpPr>
        <p:spPr bwMode="auto">
          <a:xfrm>
            <a:off x="2996712" y="5600700"/>
            <a:ext cx="3398226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03851" name="Line 11"/>
          <p:cNvSpPr>
            <a:spLocks noChangeShapeType="1"/>
          </p:cNvSpPr>
          <p:nvPr/>
        </p:nvSpPr>
        <p:spPr bwMode="auto">
          <a:xfrm flipH="1">
            <a:off x="2280139" y="3400426"/>
            <a:ext cx="3933092" cy="95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03852" name="Line 12"/>
          <p:cNvSpPr>
            <a:spLocks noChangeShapeType="1"/>
          </p:cNvSpPr>
          <p:nvPr/>
        </p:nvSpPr>
        <p:spPr bwMode="auto">
          <a:xfrm flipV="1">
            <a:off x="2743200" y="3346450"/>
            <a:ext cx="0" cy="2032000"/>
          </a:xfrm>
          <a:prstGeom prst="line">
            <a:avLst/>
          </a:prstGeom>
          <a:noFill/>
          <a:ln w="50800">
            <a:solidFill>
              <a:srgbClr val="00AE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03853" name="Line 13"/>
          <p:cNvSpPr>
            <a:spLocks noChangeShapeType="1"/>
          </p:cNvSpPr>
          <p:nvPr/>
        </p:nvSpPr>
        <p:spPr bwMode="auto">
          <a:xfrm>
            <a:off x="939312" y="5600700"/>
            <a:ext cx="1569426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03854" name="Line 14"/>
          <p:cNvSpPr>
            <a:spLocks noChangeShapeType="1"/>
          </p:cNvSpPr>
          <p:nvPr/>
        </p:nvSpPr>
        <p:spPr bwMode="auto">
          <a:xfrm>
            <a:off x="6730512" y="3390900"/>
            <a:ext cx="1569426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03855" name="Rectangle 15"/>
          <p:cNvSpPr>
            <a:spLocks noChangeArrowheads="1"/>
          </p:cNvSpPr>
          <p:nvPr/>
        </p:nvSpPr>
        <p:spPr bwMode="auto">
          <a:xfrm>
            <a:off x="3563816" y="2143125"/>
            <a:ext cx="2106347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400050">
              <a:tabLst>
                <a:tab pos="1143000" algn="l"/>
              </a:tabLst>
            </a:pPr>
            <a:r>
              <a:rPr lang="es-ES_tradnl" sz="1800" i="1">
                <a:latin typeface="Verdana" pitchFamily="34" charset="0"/>
              </a:rPr>
              <a:t>“Paradigm Shift”</a:t>
            </a:r>
          </a:p>
        </p:txBody>
      </p:sp>
      <p:sp>
        <p:nvSpPr>
          <p:cNvPr id="803856" name="Rectangle 16"/>
          <p:cNvSpPr>
            <a:spLocks noChangeArrowheads="1"/>
          </p:cNvSpPr>
          <p:nvPr/>
        </p:nvSpPr>
        <p:spPr bwMode="auto">
          <a:xfrm>
            <a:off x="1291004" y="1376364"/>
            <a:ext cx="6705600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>
              <a:lnSpc>
                <a:spcPct val="89000"/>
              </a:lnSpc>
              <a:spcBef>
                <a:spcPct val="30000"/>
              </a:spcBef>
              <a:buClr>
                <a:schemeClr val="accent1"/>
              </a:buClr>
              <a:buSzPct val="75000"/>
              <a:buFont typeface="Monotype Sorts" charset="2"/>
              <a:buChar char="m"/>
            </a:pPr>
            <a:r>
              <a:rPr lang="es-ES_tradnl">
                <a:latin typeface="Verdana" pitchFamily="34" charset="0"/>
              </a:rPr>
              <a:t>El cambio como “salto de paradigma”</a:t>
            </a:r>
          </a:p>
        </p:txBody>
      </p:sp>
      <p:sp>
        <p:nvSpPr>
          <p:cNvPr id="803857" name="Line 17"/>
          <p:cNvSpPr>
            <a:spLocks noChangeShapeType="1"/>
          </p:cNvSpPr>
          <p:nvPr/>
        </p:nvSpPr>
        <p:spPr bwMode="auto">
          <a:xfrm flipV="1">
            <a:off x="2908789" y="3492500"/>
            <a:ext cx="3326423" cy="2006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03858" name="Rectangle 18"/>
          <p:cNvSpPr>
            <a:spLocks noChangeArrowheads="1"/>
          </p:cNvSpPr>
          <p:nvPr/>
        </p:nvSpPr>
        <p:spPr bwMode="auto">
          <a:xfrm>
            <a:off x="3484685" y="6161089"/>
            <a:ext cx="2028377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400050">
              <a:tabLst>
                <a:tab pos="1143000" algn="l"/>
              </a:tabLst>
            </a:pPr>
            <a:r>
              <a:rPr lang="es-ES_tradnl" sz="1400">
                <a:latin typeface="Verdana" pitchFamily="34" charset="0"/>
              </a:rPr>
              <a:t>mediano/largo plazo</a:t>
            </a:r>
          </a:p>
        </p:txBody>
      </p:sp>
      <p:sp>
        <p:nvSpPr>
          <p:cNvPr id="803859" name="Line 19"/>
          <p:cNvSpPr>
            <a:spLocks noChangeShapeType="1"/>
          </p:cNvSpPr>
          <p:nvPr/>
        </p:nvSpPr>
        <p:spPr bwMode="auto">
          <a:xfrm>
            <a:off x="2749062" y="6019800"/>
            <a:ext cx="364587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03860" name="Oval 20"/>
          <p:cNvSpPr>
            <a:spLocks noChangeArrowheads="1"/>
          </p:cNvSpPr>
          <p:nvPr/>
        </p:nvSpPr>
        <p:spPr bwMode="auto">
          <a:xfrm>
            <a:off x="2520462" y="5416550"/>
            <a:ext cx="369277" cy="3683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03861" name="Oval 21"/>
          <p:cNvSpPr>
            <a:spLocks noChangeArrowheads="1"/>
          </p:cNvSpPr>
          <p:nvPr/>
        </p:nvSpPr>
        <p:spPr bwMode="auto">
          <a:xfrm>
            <a:off x="6254262" y="3206750"/>
            <a:ext cx="369277" cy="3683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03862" name="Freeform 22"/>
          <p:cNvSpPr>
            <a:spLocks/>
          </p:cNvSpPr>
          <p:nvPr/>
        </p:nvSpPr>
        <p:spPr bwMode="auto">
          <a:xfrm>
            <a:off x="2895600" y="3657600"/>
            <a:ext cx="3182815" cy="1830388"/>
          </a:xfrm>
          <a:custGeom>
            <a:avLst/>
            <a:gdLst>
              <a:gd name="T0" fmla="*/ 0 w 2005"/>
              <a:gd name="T1" fmla="*/ 1116 h 1153"/>
              <a:gd name="T2" fmla="*/ 48 w 2005"/>
              <a:gd name="T3" fmla="*/ 1068 h 1153"/>
              <a:gd name="T4" fmla="*/ 120 w 2005"/>
              <a:gd name="T5" fmla="*/ 1068 h 1153"/>
              <a:gd name="T6" fmla="*/ 192 w 2005"/>
              <a:gd name="T7" fmla="*/ 1068 h 1153"/>
              <a:gd name="T8" fmla="*/ 264 w 2005"/>
              <a:gd name="T9" fmla="*/ 1068 h 1153"/>
              <a:gd name="T10" fmla="*/ 312 w 2005"/>
              <a:gd name="T11" fmla="*/ 1032 h 1153"/>
              <a:gd name="T12" fmla="*/ 324 w 2005"/>
              <a:gd name="T13" fmla="*/ 960 h 1153"/>
              <a:gd name="T14" fmla="*/ 336 w 2005"/>
              <a:gd name="T15" fmla="*/ 876 h 1153"/>
              <a:gd name="T16" fmla="*/ 396 w 2005"/>
              <a:gd name="T17" fmla="*/ 804 h 1153"/>
              <a:gd name="T18" fmla="*/ 468 w 2005"/>
              <a:gd name="T19" fmla="*/ 804 h 1153"/>
              <a:gd name="T20" fmla="*/ 540 w 2005"/>
              <a:gd name="T21" fmla="*/ 792 h 1153"/>
              <a:gd name="T22" fmla="*/ 612 w 2005"/>
              <a:gd name="T23" fmla="*/ 816 h 1153"/>
              <a:gd name="T24" fmla="*/ 696 w 2005"/>
              <a:gd name="T25" fmla="*/ 828 h 1153"/>
              <a:gd name="T26" fmla="*/ 768 w 2005"/>
              <a:gd name="T27" fmla="*/ 816 h 1153"/>
              <a:gd name="T28" fmla="*/ 792 w 2005"/>
              <a:gd name="T29" fmla="*/ 744 h 1153"/>
              <a:gd name="T30" fmla="*/ 840 w 2005"/>
              <a:gd name="T31" fmla="*/ 672 h 1153"/>
              <a:gd name="T32" fmla="*/ 888 w 2005"/>
              <a:gd name="T33" fmla="*/ 612 h 1153"/>
              <a:gd name="T34" fmla="*/ 924 w 2005"/>
              <a:gd name="T35" fmla="*/ 540 h 1153"/>
              <a:gd name="T36" fmla="*/ 1008 w 2005"/>
              <a:gd name="T37" fmla="*/ 492 h 1153"/>
              <a:gd name="T38" fmla="*/ 1128 w 2005"/>
              <a:gd name="T39" fmla="*/ 504 h 1153"/>
              <a:gd name="T40" fmla="*/ 1200 w 2005"/>
              <a:gd name="T41" fmla="*/ 504 h 1153"/>
              <a:gd name="T42" fmla="*/ 1272 w 2005"/>
              <a:gd name="T43" fmla="*/ 504 h 1153"/>
              <a:gd name="T44" fmla="*/ 1332 w 2005"/>
              <a:gd name="T45" fmla="*/ 456 h 1153"/>
              <a:gd name="T46" fmla="*/ 1308 w 2005"/>
              <a:gd name="T47" fmla="*/ 384 h 1153"/>
              <a:gd name="T48" fmla="*/ 1332 w 2005"/>
              <a:gd name="T49" fmla="*/ 312 h 1153"/>
              <a:gd name="T50" fmla="*/ 1392 w 2005"/>
              <a:gd name="T51" fmla="*/ 276 h 1153"/>
              <a:gd name="T52" fmla="*/ 1464 w 2005"/>
              <a:gd name="T53" fmla="*/ 252 h 1153"/>
              <a:gd name="T54" fmla="*/ 1536 w 2005"/>
              <a:gd name="T55" fmla="*/ 252 h 1153"/>
              <a:gd name="T56" fmla="*/ 1608 w 2005"/>
              <a:gd name="T57" fmla="*/ 240 h 1153"/>
              <a:gd name="T58" fmla="*/ 1680 w 2005"/>
              <a:gd name="T59" fmla="*/ 240 h 1153"/>
              <a:gd name="T60" fmla="*/ 1740 w 2005"/>
              <a:gd name="T61" fmla="*/ 192 h 1153"/>
              <a:gd name="T62" fmla="*/ 1776 w 2005"/>
              <a:gd name="T63" fmla="*/ 120 h 1153"/>
              <a:gd name="T64" fmla="*/ 1800 w 2005"/>
              <a:gd name="T65" fmla="*/ 48 h 1153"/>
              <a:gd name="T66" fmla="*/ 1872 w 2005"/>
              <a:gd name="T67" fmla="*/ 36 h 1153"/>
              <a:gd name="T68" fmla="*/ 1944 w 2005"/>
              <a:gd name="T69" fmla="*/ 36 h 1153"/>
              <a:gd name="T70" fmla="*/ 2004 w 2005"/>
              <a:gd name="T71" fmla="*/ 0 h 1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005" h="1153">
                <a:moveTo>
                  <a:pt x="0" y="1152"/>
                </a:moveTo>
                <a:lnTo>
                  <a:pt x="0" y="1116"/>
                </a:lnTo>
                <a:lnTo>
                  <a:pt x="12" y="1080"/>
                </a:lnTo>
                <a:lnTo>
                  <a:pt x="48" y="1068"/>
                </a:lnTo>
                <a:lnTo>
                  <a:pt x="84" y="1068"/>
                </a:lnTo>
                <a:lnTo>
                  <a:pt x="120" y="1068"/>
                </a:lnTo>
                <a:lnTo>
                  <a:pt x="156" y="1068"/>
                </a:lnTo>
                <a:lnTo>
                  <a:pt x="192" y="1068"/>
                </a:lnTo>
                <a:lnTo>
                  <a:pt x="228" y="1068"/>
                </a:lnTo>
                <a:lnTo>
                  <a:pt x="264" y="1068"/>
                </a:lnTo>
                <a:lnTo>
                  <a:pt x="300" y="1068"/>
                </a:lnTo>
                <a:lnTo>
                  <a:pt x="312" y="1032"/>
                </a:lnTo>
                <a:lnTo>
                  <a:pt x="324" y="996"/>
                </a:lnTo>
                <a:lnTo>
                  <a:pt x="324" y="960"/>
                </a:lnTo>
                <a:lnTo>
                  <a:pt x="324" y="924"/>
                </a:lnTo>
                <a:lnTo>
                  <a:pt x="336" y="876"/>
                </a:lnTo>
                <a:lnTo>
                  <a:pt x="360" y="840"/>
                </a:lnTo>
                <a:lnTo>
                  <a:pt x="396" y="804"/>
                </a:lnTo>
                <a:lnTo>
                  <a:pt x="432" y="804"/>
                </a:lnTo>
                <a:lnTo>
                  <a:pt x="468" y="804"/>
                </a:lnTo>
                <a:lnTo>
                  <a:pt x="504" y="804"/>
                </a:lnTo>
                <a:lnTo>
                  <a:pt x="540" y="792"/>
                </a:lnTo>
                <a:lnTo>
                  <a:pt x="576" y="780"/>
                </a:lnTo>
                <a:lnTo>
                  <a:pt x="612" y="816"/>
                </a:lnTo>
                <a:lnTo>
                  <a:pt x="660" y="828"/>
                </a:lnTo>
                <a:lnTo>
                  <a:pt x="696" y="828"/>
                </a:lnTo>
                <a:lnTo>
                  <a:pt x="732" y="828"/>
                </a:lnTo>
                <a:lnTo>
                  <a:pt x="768" y="816"/>
                </a:lnTo>
                <a:lnTo>
                  <a:pt x="780" y="780"/>
                </a:lnTo>
                <a:lnTo>
                  <a:pt x="792" y="744"/>
                </a:lnTo>
                <a:lnTo>
                  <a:pt x="804" y="708"/>
                </a:lnTo>
                <a:lnTo>
                  <a:pt x="840" y="672"/>
                </a:lnTo>
                <a:lnTo>
                  <a:pt x="876" y="648"/>
                </a:lnTo>
                <a:lnTo>
                  <a:pt x="888" y="612"/>
                </a:lnTo>
                <a:lnTo>
                  <a:pt x="900" y="576"/>
                </a:lnTo>
                <a:lnTo>
                  <a:pt x="924" y="540"/>
                </a:lnTo>
                <a:lnTo>
                  <a:pt x="960" y="516"/>
                </a:lnTo>
                <a:lnTo>
                  <a:pt x="1008" y="492"/>
                </a:lnTo>
                <a:lnTo>
                  <a:pt x="1092" y="492"/>
                </a:lnTo>
                <a:lnTo>
                  <a:pt x="1128" y="504"/>
                </a:lnTo>
                <a:lnTo>
                  <a:pt x="1164" y="504"/>
                </a:lnTo>
                <a:lnTo>
                  <a:pt x="1200" y="504"/>
                </a:lnTo>
                <a:lnTo>
                  <a:pt x="1236" y="504"/>
                </a:lnTo>
                <a:lnTo>
                  <a:pt x="1272" y="504"/>
                </a:lnTo>
                <a:lnTo>
                  <a:pt x="1308" y="492"/>
                </a:lnTo>
                <a:lnTo>
                  <a:pt x="1332" y="456"/>
                </a:lnTo>
                <a:lnTo>
                  <a:pt x="1320" y="420"/>
                </a:lnTo>
                <a:lnTo>
                  <a:pt x="1308" y="384"/>
                </a:lnTo>
                <a:lnTo>
                  <a:pt x="1308" y="348"/>
                </a:lnTo>
                <a:lnTo>
                  <a:pt x="1332" y="312"/>
                </a:lnTo>
                <a:lnTo>
                  <a:pt x="1356" y="276"/>
                </a:lnTo>
                <a:lnTo>
                  <a:pt x="1392" y="276"/>
                </a:lnTo>
                <a:lnTo>
                  <a:pt x="1428" y="264"/>
                </a:lnTo>
                <a:lnTo>
                  <a:pt x="1464" y="252"/>
                </a:lnTo>
                <a:lnTo>
                  <a:pt x="1500" y="252"/>
                </a:lnTo>
                <a:lnTo>
                  <a:pt x="1536" y="252"/>
                </a:lnTo>
                <a:lnTo>
                  <a:pt x="1572" y="240"/>
                </a:lnTo>
                <a:lnTo>
                  <a:pt x="1608" y="240"/>
                </a:lnTo>
                <a:lnTo>
                  <a:pt x="1644" y="240"/>
                </a:lnTo>
                <a:lnTo>
                  <a:pt x="1680" y="240"/>
                </a:lnTo>
                <a:lnTo>
                  <a:pt x="1716" y="228"/>
                </a:lnTo>
                <a:lnTo>
                  <a:pt x="1740" y="192"/>
                </a:lnTo>
                <a:lnTo>
                  <a:pt x="1764" y="156"/>
                </a:lnTo>
                <a:lnTo>
                  <a:pt x="1776" y="120"/>
                </a:lnTo>
                <a:lnTo>
                  <a:pt x="1776" y="84"/>
                </a:lnTo>
                <a:lnTo>
                  <a:pt x="1800" y="48"/>
                </a:lnTo>
                <a:lnTo>
                  <a:pt x="1836" y="36"/>
                </a:lnTo>
                <a:lnTo>
                  <a:pt x="1872" y="36"/>
                </a:lnTo>
                <a:lnTo>
                  <a:pt x="1908" y="36"/>
                </a:lnTo>
                <a:lnTo>
                  <a:pt x="1944" y="36"/>
                </a:lnTo>
                <a:lnTo>
                  <a:pt x="1980" y="36"/>
                </a:lnTo>
                <a:lnTo>
                  <a:pt x="2004" y="0"/>
                </a:lnTo>
              </a:path>
            </a:pathLst>
          </a:custGeom>
          <a:noFill/>
          <a:ln w="12700" cap="rnd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O"/>
          </a:p>
        </p:txBody>
      </p:sp>
      <p:sp>
        <p:nvSpPr>
          <p:cNvPr id="803863" name="Rectangle 23"/>
          <p:cNvSpPr>
            <a:spLocks noChangeArrowheads="1"/>
          </p:cNvSpPr>
          <p:nvPr/>
        </p:nvSpPr>
        <p:spPr bwMode="auto">
          <a:xfrm>
            <a:off x="3109546" y="3657600"/>
            <a:ext cx="1354539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 sz="1400" i="1">
                <a:latin typeface="Verdana" pitchFamily="34" charset="0"/>
              </a:rPr>
              <a:t>Zona de</a:t>
            </a:r>
            <a:br>
              <a:rPr lang="es-ES_tradnl" sz="1400" i="1">
                <a:latin typeface="Verdana" pitchFamily="34" charset="0"/>
              </a:rPr>
            </a:br>
            <a:r>
              <a:rPr lang="es-ES_tradnl" sz="1400" i="1">
                <a:latin typeface="Verdana" pitchFamily="34" charset="0"/>
              </a:rPr>
              <a:t>“turbulencia”</a:t>
            </a:r>
          </a:p>
        </p:txBody>
      </p:sp>
      <p:sp>
        <p:nvSpPr>
          <p:cNvPr id="803864" name="Text Box 24"/>
          <p:cNvSpPr txBox="1">
            <a:spLocks noChangeArrowheads="1"/>
          </p:cNvSpPr>
          <p:nvPr/>
        </p:nvSpPr>
        <p:spPr bwMode="auto">
          <a:xfrm>
            <a:off x="6372200" y="5517232"/>
            <a:ext cx="2302120" cy="9255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2C1FE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s-ES_tradnl" sz="1400" i="1">
                <a:latin typeface="Verdana" pitchFamily="34" charset="0"/>
              </a:rPr>
              <a:t>En aguas calmas todos los barcos tienen un buen capitán...</a:t>
            </a:r>
            <a:br>
              <a:rPr lang="es-ES_tradnl" sz="1400" i="1">
                <a:latin typeface="Verdana" pitchFamily="34" charset="0"/>
              </a:rPr>
            </a:br>
            <a:r>
              <a:rPr lang="es-ES_tradnl" sz="1200" i="1">
                <a:latin typeface="Verdana" pitchFamily="34" charset="0"/>
              </a:rPr>
              <a:t>Proverbio Sueco</a:t>
            </a:r>
          </a:p>
        </p:txBody>
      </p:sp>
      <p:pic>
        <p:nvPicPr>
          <p:cNvPr id="803865" name="Picture 25" descr="C:\Archivos de programa\Archivos comunes\Microsoft Shared\Clipart\cagcat50\BD05296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708" y="4343400"/>
            <a:ext cx="1132743" cy="113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3866" name="Picture 26" descr="C:\Archivos de programa\Archivos comunes\Microsoft Shared\Clipart\cagcat50\BD05552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84" y="3648075"/>
            <a:ext cx="1477108" cy="131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3867" name="Picture 27" descr="C:\Archivos de programa\Archivos comunes\Microsoft Shared\Clipart\cagcat50\PE01846_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492" y="1447800"/>
            <a:ext cx="1828800" cy="86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122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267558" y="807368"/>
            <a:ext cx="7190642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_tradnl" dirty="0"/>
              <a:t>El proceso de </a:t>
            </a:r>
            <a:r>
              <a:rPr lang="es-ES_tradnl" b="1" dirty="0"/>
              <a:t>cambio</a:t>
            </a:r>
            <a:endParaRPr lang="es-ES_tradnl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772400" cy="4953000"/>
          </a:xfrm>
          <a:noFill/>
          <a:ln/>
        </p:spPr>
        <p:txBody>
          <a:bodyPr/>
          <a:lstStyle/>
          <a:p>
            <a:r>
              <a:rPr lang="es-ES_tradnl"/>
              <a:t>El cambio y la transición...</a:t>
            </a:r>
          </a:p>
        </p:txBody>
      </p:sp>
      <p:grpSp>
        <p:nvGrpSpPr>
          <p:cNvPr id="804868" name="Group 4"/>
          <p:cNvGrpSpPr>
            <a:grpSpLocks/>
          </p:cNvGrpSpPr>
          <p:nvPr/>
        </p:nvGrpSpPr>
        <p:grpSpPr bwMode="auto">
          <a:xfrm>
            <a:off x="535251" y="3356992"/>
            <a:ext cx="1588477" cy="1143000"/>
            <a:chOff x="196" y="2212"/>
            <a:chExt cx="1000" cy="720"/>
          </a:xfrm>
        </p:grpSpPr>
        <p:sp>
          <p:nvSpPr>
            <p:cNvPr id="804869" name="AutoShape 5"/>
            <p:cNvSpPr>
              <a:spLocks noChangeArrowheads="1"/>
            </p:cNvSpPr>
            <p:nvPr/>
          </p:nvSpPr>
          <p:spPr bwMode="auto">
            <a:xfrm>
              <a:off x="196" y="2212"/>
              <a:ext cx="808" cy="712"/>
            </a:xfrm>
            <a:prstGeom prst="triangle">
              <a:avLst>
                <a:gd name="adj" fmla="val 49995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804870" name="Line 6"/>
            <p:cNvSpPr>
              <a:spLocks noChangeShapeType="1"/>
            </p:cNvSpPr>
            <p:nvPr/>
          </p:nvSpPr>
          <p:spPr bwMode="auto">
            <a:xfrm>
              <a:off x="580" y="2212"/>
              <a:ext cx="616" cy="3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804871" name="Line 7"/>
            <p:cNvSpPr>
              <a:spLocks noChangeShapeType="1"/>
            </p:cNvSpPr>
            <p:nvPr/>
          </p:nvSpPr>
          <p:spPr bwMode="auto">
            <a:xfrm flipV="1">
              <a:off x="1012" y="2588"/>
              <a:ext cx="184" cy="3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804872" name="Group 8"/>
          <p:cNvGrpSpPr>
            <a:grpSpLocks/>
          </p:cNvGrpSpPr>
          <p:nvPr/>
        </p:nvGrpSpPr>
        <p:grpSpPr bwMode="auto">
          <a:xfrm>
            <a:off x="7016262" y="3346450"/>
            <a:ext cx="1594338" cy="1308100"/>
            <a:chOff x="4420" y="2108"/>
            <a:chExt cx="1004" cy="824"/>
          </a:xfrm>
        </p:grpSpPr>
        <p:sp>
          <p:nvSpPr>
            <p:cNvPr id="804873" name="Rectangle 9"/>
            <p:cNvSpPr>
              <a:spLocks noChangeArrowheads="1"/>
            </p:cNvSpPr>
            <p:nvPr/>
          </p:nvSpPr>
          <p:spPr bwMode="auto">
            <a:xfrm>
              <a:off x="4420" y="2260"/>
              <a:ext cx="712" cy="6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804874" name="Line 10"/>
            <p:cNvSpPr>
              <a:spLocks noChangeShapeType="1"/>
            </p:cNvSpPr>
            <p:nvPr/>
          </p:nvSpPr>
          <p:spPr bwMode="auto">
            <a:xfrm flipV="1">
              <a:off x="4420" y="2108"/>
              <a:ext cx="280" cy="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804875" name="Line 11"/>
            <p:cNvSpPr>
              <a:spLocks noChangeShapeType="1"/>
            </p:cNvSpPr>
            <p:nvPr/>
          </p:nvSpPr>
          <p:spPr bwMode="auto">
            <a:xfrm flipV="1">
              <a:off x="5140" y="2780"/>
              <a:ext cx="280" cy="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804876" name="Line 12"/>
            <p:cNvSpPr>
              <a:spLocks noChangeShapeType="1"/>
            </p:cNvSpPr>
            <p:nvPr/>
          </p:nvSpPr>
          <p:spPr bwMode="auto">
            <a:xfrm flipV="1">
              <a:off x="5140" y="2108"/>
              <a:ext cx="280" cy="1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804877" name="Line 13"/>
            <p:cNvSpPr>
              <a:spLocks noChangeShapeType="1"/>
            </p:cNvSpPr>
            <p:nvPr/>
          </p:nvSpPr>
          <p:spPr bwMode="auto">
            <a:xfrm flipV="1">
              <a:off x="5424" y="2108"/>
              <a:ext cx="0" cy="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804878" name="Line 14"/>
            <p:cNvSpPr>
              <a:spLocks noChangeShapeType="1"/>
            </p:cNvSpPr>
            <p:nvPr/>
          </p:nvSpPr>
          <p:spPr bwMode="auto">
            <a:xfrm>
              <a:off x="4708" y="2112"/>
              <a:ext cx="7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sp>
        <p:nvSpPr>
          <p:cNvPr id="804879" name="AutoShape 15"/>
          <p:cNvSpPr>
            <a:spLocks noChangeArrowheads="1"/>
          </p:cNvSpPr>
          <p:nvPr/>
        </p:nvSpPr>
        <p:spPr bwMode="auto">
          <a:xfrm>
            <a:off x="2326323" y="3663950"/>
            <a:ext cx="445477" cy="749300"/>
          </a:xfrm>
          <a:prstGeom prst="rightArrow">
            <a:avLst>
              <a:gd name="adj1" fmla="val 50000"/>
              <a:gd name="adj2" fmla="val 50005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04880" name="AutoShape 16"/>
          <p:cNvSpPr>
            <a:spLocks noChangeArrowheads="1"/>
          </p:cNvSpPr>
          <p:nvPr/>
        </p:nvSpPr>
        <p:spPr bwMode="auto">
          <a:xfrm>
            <a:off x="6406662" y="3663950"/>
            <a:ext cx="445477" cy="749300"/>
          </a:xfrm>
          <a:prstGeom prst="rightArrow">
            <a:avLst>
              <a:gd name="adj1" fmla="val 50000"/>
              <a:gd name="adj2" fmla="val 50005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04881" name="AutoShape 17"/>
          <p:cNvSpPr>
            <a:spLocks noChangeArrowheads="1"/>
          </p:cNvSpPr>
          <p:nvPr/>
        </p:nvSpPr>
        <p:spPr bwMode="auto">
          <a:xfrm>
            <a:off x="2891299" y="3282950"/>
            <a:ext cx="3264877" cy="1435100"/>
          </a:xfrm>
          <a:prstGeom prst="star16">
            <a:avLst>
              <a:gd name="adj" fmla="val 375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r>
              <a:rPr lang="es-ES_tradnl" sz="2400" dirty="0"/>
              <a:t>???</a:t>
            </a:r>
          </a:p>
        </p:txBody>
      </p:sp>
      <p:graphicFrame>
        <p:nvGraphicFramePr>
          <p:cNvPr id="804882" name="Object 18">
            <a:hlinkClick r:id="" action="ppaction://ole?verb=0"/>
          </p:cNvPr>
          <p:cNvGraphicFramePr>
            <a:graphicFrameLocks/>
          </p:cNvGraphicFramePr>
          <p:nvPr/>
        </p:nvGraphicFramePr>
        <p:xfrm>
          <a:off x="4656993" y="4038601"/>
          <a:ext cx="870438" cy="255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Microsoft ClipArt Gallery" r:id="rId4" imgW="2149475" imgH="5813425" progId="">
                  <p:embed/>
                </p:oleObj>
              </mc:Choice>
              <mc:Fallback>
                <p:oleObj name="Microsoft ClipArt Gallery" r:id="rId4" imgW="2149475" imgH="5813425" progId="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993" y="4038601"/>
                        <a:ext cx="870438" cy="255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4883" name="Line 19"/>
          <p:cNvSpPr>
            <a:spLocks noChangeShapeType="1"/>
          </p:cNvSpPr>
          <p:nvPr/>
        </p:nvSpPr>
        <p:spPr bwMode="auto">
          <a:xfrm>
            <a:off x="3739661" y="1835150"/>
            <a:ext cx="369277" cy="135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4440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3" name="Rectangle 3"/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190642" cy="533400"/>
          </a:xfrm>
          <a:noFill/>
          <a:ln/>
        </p:spPr>
        <p:txBody>
          <a:bodyPr>
            <a:normAutofit fontScale="90000"/>
          </a:bodyPr>
          <a:lstStyle/>
          <a:p>
            <a:r>
              <a:rPr lang="es-ES_tradnl" dirty="0"/>
              <a:t>El proceso de cambio</a:t>
            </a:r>
          </a:p>
        </p:txBody>
      </p:sp>
      <p:sp>
        <p:nvSpPr>
          <p:cNvPr id="768002" name="Rectangle 2"/>
          <p:cNvSpPr>
            <a:spLocks noGrp="1" noChangeArrowheads="1"/>
          </p:cNvSpPr>
          <p:nvPr>
            <p:ph idx="1"/>
          </p:nvPr>
        </p:nvSpPr>
        <p:spPr>
          <a:xfrm>
            <a:off x="1295400" y="1295400"/>
            <a:ext cx="7772400" cy="4953000"/>
          </a:xfrm>
          <a:noFill/>
          <a:ln/>
        </p:spPr>
        <p:txBody>
          <a:bodyPr/>
          <a:lstStyle/>
          <a:p>
            <a:r>
              <a:rPr lang="es-ES_tradnl"/>
              <a:t>El cambio y la transición...</a:t>
            </a:r>
          </a:p>
          <a:p>
            <a:pPr lvl="1"/>
            <a:r>
              <a:rPr lang="es-ES_tradnl"/>
              <a:t>ORDEN - CAOS - ORDEN</a:t>
            </a:r>
          </a:p>
        </p:txBody>
      </p:sp>
      <p:grpSp>
        <p:nvGrpSpPr>
          <p:cNvPr id="768004" name="Group 4"/>
          <p:cNvGrpSpPr>
            <a:grpSpLocks/>
          </p:cNvGrpSpPr>
          <p:nvPr/>
        </p:nvGrpSpPr>
        <p:grpSpPr bwMode="auto">
          <a:xfrm>
            <a:off x="323528" y="3511550"/>
            <a:ext cx="1588477" cy="1143000"/>
            <a:chOff x="196" y="2212"/>
            <a:chExt cx="1000" cy="720"/>
          </a:xfrm>
        </p:grpSpPr>
        <p:sp>
          <p:nvSpPr>
            <p:cNvPr id="768005" name="AutoShape 5"/>
            <p:cNvSpPr>
              <a:spLocks noChangeArrowheads="1"/>
            </p:cNvSpPr>
            <p:nvPr/>
          </p:nvSpPr>
          <p:spPr bwMode="auto">
            <a:xfrm>
              <a:off x="196" y="2212"/>
              <a:ext cx="808" cy="712"/>
            </a:xfrm>
            <a:prstGeom prst="triangle">
              <a:avLst>
                <a:gd name="adj" fmla="val 4999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768006" name="Line 6"/>
            <p:cNvSpPr>
              <a:spLocks noChangeShapeType="1"/>
            </p:cNvSpPr>
            <p:nvPr/>
          </p:nvSpPr>
          <p:spPr bwMode="auto">
            <a:xfrm>
              <a:off x="580" y="2212"/>
              <a:ext cx="616" cy="3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768007" name="Line 7"/>
            <p:cNvSpPr>
              <a:spLocks noChangeShapeType="1"/>
            </p:cNvSpPr>
            <p:nvPr/>
          </p:nvSpPr>
          <p:spPr bwMode="auto">
            <a:xfrm flipV="1">
              <a:off x="1012" y="2588"/>
              <a:ext cx="184" cy="3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768008" name="Group 8"/>
          <p:cNvGrpSpPr>
            <a:grpSpLocks/>
          </p:cNvGrpSpPr>
          <p:nvPr/>
        </p:nvGrpSpPr>
        <p:grpSpPr bwMode="auto">
          <a:xfrm>
            <a:off x="7016262" y="3346450"/>
            <a:ext cx="1594338" cy="1308100"/>
            <a:chOff x="4420" y="2108"/>
            <a:chExt cx="1004" cy="824"/>
          </a:xfrm>
        </p:grpSpPr>
        <p:sp>
          <p:nvSpPr>
            <p:cNvPr id="768009" name="Rectangle 9"/>
            <p:cNvSpPr>
              <a:spLocks noChangeArrowheads="1"/>
            </p:cNvSpPr>
            <p:nvPr/>
          </p:nvSpPr>
          <p:spPr bwMode="auto">
            <a:xfrm>
              <a:off x="4420" y="2260"/>
              <a:ext cx="712" cy="6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768010" name="Line 10"/>
            <p:cNvSpPr>
              <a:spLocks noChangeShapeType="1"/>
            </p:cNvSpPr>
            <p:nvPr/>
          </p:nvSpPr>
          <p:spPr bwMode="auto">
            <a:xfrm flipV="1">
              <a:off x="4420" y="2108"/>
              <a:ext cx="28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768011" name="Line 11"/>
            <p:cNvSpPr>
              <a:spLocks noChangeShapeType="1"/>
            </p:cNvSpPr>
            <p:nvPr/>
          </p:nvSpPr>
          <p:spPr bwMode="auto">
            <a:xfrm flipV="1">
              <a:off x="5140" y="2780"/>
              <a:ext cx="28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768012" name="Line 12"/>
            <p:cNvSpPr>
              <a:spLocks noChangeShapeType="1"/>
            </p:cNvSpPr>
            <p:nvPr/>
          </p:nvSpPr>
          <p:spPr bwMode="auto">
            <a:xfrm flipV="1">
              <a:off x="5140" y="2108"/>
              <a:ext cx="280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768013" name="Line 13"/>
            <p:cNvSpPr>
              <a:spLocks noChangeShapeType="1"/>
            </p:cNvSpPr>
            <p:nvPr/>
          </p:nvSpPr>
          <p:spPr bwMode="auto">
            <a:xfrm flipV="1">
              <a:off x="5424" y="2108"/>
              <a:ext cx="0" cy="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  <p:sp>
          <p:nvSpPr>
            <p:cNvPr id="768014" name="Line 14"/>
            <p:cNvSpPr>
              <a:spLocks noChangeShapeType="1"/>
            </p:cNvSpPr>
            <p:nvPr/>
          </p:nvSpPr>
          <p:spPr bwMode="auto">
            <a:xfrm>
              <a:off x="4708" y="2112"/>
              <a:ext cx="7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O"/>
            </a:p>
          </p:txBody>
        </p:sp>
      </p:grpSp>
      <p:grpSp>
        <p:nvGrpSpPr>
          <p:cNvPr id="768015" name="Group 15"/>
          <p:cNvGrpSpPr>
            <a:grpSpLocks/>
          </p:cNvGrpSpPr>
          <p:nvPr/>
        </p:nvGrpSpPr>
        <p:grpSpPr bwMode="auto">
          <a:xfrm>
            <a:off x="2362200" y="3505201"/>
            <a:ext cx="1601666" cy="1173163"/>
            <a:chOff x="1488" y="2208"/>
            <a:chExt cx="1009" cy="739"/>
          </a:xfrm>
        </p:grpSpPr>
        <p:sp>
          <p:nvSpPr>
            <p:cNvPr id="768016" name="Freeform 16"/>
            <p:cNvSpPr>
              <a:spLocks/>
            </p:cNvSpPr>
            <p:nvPr/>
          </p:nvSpPr>
          <p:spPr bwMode="auto">
            <a:xfrm>
              <a:off x="1488" y="2214"/>
              <a:ext cx="415" cy="715"/>
            </a:xfrm>
            <a:custGeom>
              <a:avLst/>
              <a:gdLst>
                <a:gd name="T0" fmla="*/ 0 w 415"/>
                <a:gd name="T1" fmla="*/ 714 h 715"/>
                <a:gd name="T2" fmla="*/ 0 w 415"/>
                <a:gd name="T3" fmla="*/ 696 h 715"/>
                <a:gd name="T4" fmla="*/ 18 w 415"/>
                <a:gd name="T5" fmla="*/ 690 h 715"/>
                <a:gd name="T6" fmla="*/ 36 w 415"/>
                <a:gd name="T7" fmla="*/ 684 h 715"/>
                <a:gd name="T8" fmla="*/ 54 w 415"/>
                <a:gd name="T9" fmla="*/ 672 h 715"/>
                <a:gd name="T10" fmla="*/ 66 w 415"/>
                <a:gd name="T11" fmla="*/ 654 h 715"/>
                <a:gd name="T12" fmla="*/ 66 w 415"/>
                <a:gd name="T13" fmla="*/ 636 h 715"/>
                <a:gd name="T14" fmla="*/ 66 w 415"/>
                <a:gd name="T15" fmla="*/ 618 h 715"/>
                <a:gd name="T16" fmla="*/ 60 w 415"/>
                <a:gd name="T17" fmla="*/ 600 h 715"/>
                <a:gd name="T18" fmla="*/ 66 w 415"/>
                <a:gd name="T19" fmla="*/ 582 h 715"/>
                <a:gd name="T20" fmla="*/ 84 w 415"/>
                <a:gd name="T21" fmla="*/ 570 h 715"/>
                <a:gd name="T22" fmla="*/ 102 w 415"/>
                <a:gd name="T23" fmla="*/ 558 h 715"/>
                <a:gd name="T24" fmla="*/ 114 w 415"/>
                <a:gd name="T25" fmla="*/ 540 h 715"/>
                <a:gd name="T26" fmla="*/ 114 w 415"/>
                <a:gd name="T27" fmla="*/ 522 h 715"/>
                <a:gd name="T28" fmla="*/ 126 w 415"/>
                <a:gd name="T29" fmla="*/ 504 h 715"/>
                <a:gd name="T30" fmla="*/ 144 w 415"/>
                <a:gd name="T31" fmla="*/ 486 h 715"/>
                <a:gd name="T32" fmla="*/ 150 w 415"/>
                <a:gd name="T33" fmla="*/ 468 h 715"/>
                <a:gd name="T34" fmla="*/ 150 w 415"/>
                <a:gd name="T35" fmla="*/ 450 h 715"/>
                <a:gd name="T36" fmla="*/ 150 w 415"/>
                <a:gd name="T37" fmla="*/ 432 h 715"/>
                <a:gd name="T38" fmla="*/ 168 w 415"/>
                <a:gd name="T39" fmla="*/ 414 h 715"/>
                <a:gd name="T40" fmla="*/ 186 w 415"/>
                <a:gd name="T41" fmla="*/ 402 h 715"/>
                <a:gd name="T42" fmla="*/ 204 w 415"/>
                <a:gd name="T43" fmla="*/ 390 h 715"/>
                <a:gd name="T44" fmla="*/ 210 w 415"/>
                <a:gd name="T45" fmla="*/ 372 h 715"/>
                <a:gd name="T46" fmla="*/ 210 w 415"/>
                <a:gd name="T47" fmla="*/ 354 h 715"/>
                <a:gd name="T48" fmla="*/ 216 w 415"/>
                <a:gd name="T49" fmla="*/ 336 h 715"/>
                <a:gd name="T50" fmla="*/ 216 w 415"/>
                <a:gd name="T51" fmla="*/ 318 h 715"/>
                <a:gd name="T52" fmla="*/ 234 w 415"/>
                <a:gd name="T53" fmla="*/ 300 h 715"/>
                <a:gd name="T54" fmla="*/ 246 w 415"/>
                <a:gd name="T55" fmla="*/ 282 h 715"/>
                <a:gd name="T56" fmla="*/ 264 w 415"/>
                <a:gd name="T57" fmla="*/ 276 h 715"/>
                <a:gd name="T58" fmla="*/ 270 w 415"/>
                <a:gd name="T59" fmla="*/ 258 h 715"/>
                <a:gd name="T60" fmla="*/ 270 w 415"/>
                <a:gd name="T61" fmla="*/ 240 h 715"/>
                <a:gd name="T62" fmla="*/ 276 w 415"/>
                <a:gd name="T63" fmla="*/ 222 h 715"/>
                <a:gd name="T64" fmla="*/ 282 w 415"/>
                <a:gd name="T65" fmla="*/ 204 h 715"/>
                <a:gd name="T66" fmla="*/ 300 w 415"/>
                <a:gd name="T67" fmla="*/ 192 h 715"/>
                <a:gd name="T68" fmla="*/ 318 w 415"/>
                <a:gd name="T69" fmla="*/ 180 h 715"/>
                <a:gd name="T70" fmla="*/ 324 w 415"/>
                <a:gd name="T71" fmla="*/ 162 h 715"/>
                <a:gd name="T72" fmla="*/ 336 w 415"/>
                <a:gd name="T73" fmla="*/ 144 h 715"/>
                <a:gd name="T74" fmla="*/ 342 w 415"/>
                <a:gd name="T75" fmla="*/ 126 h 715"/>
                <a:gd name="T76" fmla="*/ 330 w 415"/>
                <a:gd name="T77" fmla="*/ 108 h 715"/>
                <a:gd name="T78" fmla="*/ 330 w 415"/>
                <a:gd name="T79" fmla="*/ 90 h 715"/>
                <a:gd name="T80" fmla="*/ 342 w 415"/>
                <a:gd name="T81" fmla="*/ 72 h 715"/>
                <a:gd name="T82" fmla="*/ 360 w 415"/>
                <a:gd name="T83" fmla="*/ 60 h 715"/>
                <a:gd name="T84" fmla="*/ 372 w 415"/>
                <a:gd name="T85" fmla="*/ 42 h 715"/>
                <a:gd name="T86" fmla="*/ 390 w 415"/>
                <a:gd name="T87" fmla="*/ 30 h 715"/>
                <a:gd name="T88" fmla="*/ 396 w 415"/>
                <a:gd name="T89" fmla="*/ 12 h 715"/>
                <a:gd name="T90" fmla="*/ 414 w 415"/>
                <a:gd name="T91" fmla="*/ 0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5" h="715">
                  <a:moveTo>
                    <a:pt x="0" y="714"/>
                  </a:moveTo>
                  <a:lnTo>
                    <a:pt x="0" y="696"/>
                  </a:lnTo>
                  <a:lnTo>
                    <a:pt x="18" y="690"/>
                  </a:lnTo>
                  <a:lnTo>
                    <a:pt x="36" y="684"/>
                  </a:lnTo>
                  <a:lnTo>
                    <a:pt x="54" y="672"/>
                  </a:lnTo>
                  <a:lnTo>
                    <a:pt x="66" y="654"/>
                  </a:lnTo>
                  <a:lnTo>
                    <a:pt x="66" y="636"/>
                  </a:lnTo>
                  <a:lnTo>
                    <a:pt x="66" y="618"/>
                  </a:lnTo>
                  <a:lnTo>
                    <a:pt x="60" y="600"/>
                  </a:lnTo>
                  <a:lnTo>
                    <a:pt x="66" y="582"/>
                  </a:lnTo>
                  <a:lnTo>
                    <a:pt x="84" y="570"/>
                  </a:lnTo>
                  <a:lnTo>
                    <a:pt x="102" y="558"/>
                  </a:lnTo>
                  <a:lnTo>
                    <a:pt x="114" y="540"/>
                  </a:lnTo>
                  <a:lnTo>
                    <a:pt x="114" y="522"/>
                  </a:lnTo>
                  <a:lnTo>
                    <a:pt x="126" y="504"/>
                  </a:lnTo>
                  <a:lnTo>
                    <a:pt x="144" y="486"/>
                  </a:lnTo>
                  <a:lnTo>
                    <a:pt x="150" y="468"/>
                  </a:lnTo>
                  <a:lnTo>
                    <a:pt x="150" y="450"/>
                  </a:lnTo>
                  <a:lnTo>
                    <a:pt x="150" y="432"/>
                  </a:lnTo>
                  <a:lnTo>
                    <a:pt x="168" y="414"/>
                  </a:lnTo>
                  <a:lnTo>
                    <a:pt x="186" y="402"/>
                  </a:lnTo>
                  <a:lnTo>
                    <a:pt x="204" y="390"/>
                  </a:lnTo>
                  <a:lnTo>
                    <a:pt x="210" y="372"/>
                  </a:lnTo>
                  <a:lnTo>
                    <a:pt x="210" y="354"/>
                  </a:lnTo>
                  <a:lnTo>
                    <a:pt x="216" y="336"/>
                  </a:lnTo>
                  <a:lnTo>
                    <a:pt x="216" y="318"/>
                  </a:lnTo>
                  <a:lnTo>
                    <a:pt x="234" y="300"/>
                  </a:lnTo>
                  <a:lnTo>
                    <a:pt x="246" y="282"/>
                  </a:lnTo>
                  <a:lnTo>
                    <a:pt x="264" y="276"/>
                  </a:lnTo>
                  <a:lnTo>
                    <a:pt x="270" y="258"/>
                  </a:lnTo>
                  <a:lnTo>
                    <a:pt x="270" y="240"/>
                  </a:lnTo>
                  <a:lnTo>
                    <a:pt x="276" y="222"/>
                  </a:lnTo>
                  <a:lnTo>
                    <a:pt x="282" y="204"/>
                  </a:lnTo>
                  <a:lnTo>
                    <a:pt x="300" y="192"/>
                  </a:lnTo>
                  <a:lnTo>
                    <a:pt x="318" y="180"/>
                  </a:lnTo>
                  <a:lnTo>
                    <a:pt x="324" y="162"/>
                  </a:lnTo>
                  <a:lnTo>
                    <a:pt x="336" y="144"/>
                  </a:lnTo>
                  <a:lnTo>
                    <a:pt x="342" y="126"/>
                  </a:lnTo>
                  <a:lnTo>
                    <a:pt x="330" y="108"/>
                  </a:lnTo>
                  <a:lnTo>
                    <a:pt x="330" y="90"/>
                  </a:lnTo>
                  <a:lnTo>
                    <a:pt x="342" y="72"/>
                  </a:lnTo>
                  <a:lnTo>
                    <a:pt x="360" y="60"/>
                  </a:lnTo>
                  <a:lnTo>
                    <a:pt x="372" y="42"/>
                  </a:lnTo>
                  <a:lnTo>
                    <a:pt x="390" y="30"/>
                  </a:lnTo>
                  <a:lnTo>
                    <a:pt x="396" y="12"/>
                  </a:lnTo>
                  <a:lnTo>
                    <a:pt x="414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768017" name="Freeform 17"/>
            <p:cNvSpPr>
              <a:spLocks/>
            </p:cNvSpPr>
            <p:nvPr/>
          </p:nvSpPr>
          <p:spPr bwMode="auto">
            <a:xfrm>
              <a:off x="1872" y="2208"/>
              <a:ext cx="439" cy="727"/>
            </a:xfrm>
            <a:custGeom>
              <a:avLst/>
              <a:gdLst>
                <a:gd name="T0" fmla="*/ 0 w 439"/>
                <a:gd name="T1" fmla="*/ 0 h 727"/>
                <a:gd name="T2" fmla="*/ 24 w 439"/>
                <a:gd name="T3" fmla="*/ 6 h 727"/>
                <a:gd name="T4" fmla="*/ 30 w 439"/>
                <a:gd name="T5" fmla="*/ 24 h 727"/>
                <a:gd name="T6" fmla="*/ 42 w 439"/>
                <a:gd name="T7" fmla="*/ 42 h 727"/>
                <a:gd name="T8" fmla="*/ 54 w 439"/>
                <a:gd name="T9" fmla="*/ 60 h 727"/>
                <a:gd name="T10" fmla="*/ 54 w 439"/>
                <a:gd name="T11" fmla="*/ 78 h 727"/>
                <a:gd name="T12" fmla="*/ 54 w 439"/>
                <a:gd name="T13" fmla="*/ 96 h 727"/>
                <a:gd name="T14" fmla="*/ 60 w 439"/>
                <a:gd name="T15" fmla="*/ 114 h 727"/>
                <a:gd name="T16" fmla="*/ 78 w 439"/>
                <a:gd name="T17" fmla="*/ 132 h 727"/>
                <a:gd name="T18" fmla="*/ 96 w 439"/>
                <a:gd name="T19" fmla="*/ 144 h 727"/>
                <a:gd name="T20" fmla="*/ 102 w 439"/>
                <a:gd name="T21" fmla="*/ 162 h 727"/>
                <a:gd name="T22" fmla="*/ 120 w 439"/>
                <a:gd name="T23" fmla="*/ 174 h 727"/>
                <a:gd name="T24" fmla="*/ 132 w 439"/>
                <a:gd name="T25" fmla="*/ 192 h 727"/>
                <a:gd name="T26" fmla="*/ 150 w 439"/>
                <a:gd name="T27" fmla="*/ 204 h 727"/>
                <a:gd name="T28" fmla="*/ 156 w 439"/>
                <a:gd name="T29" fmla="*/ 222 h 727"/>
                <a:gd name="T30" fmla="*/ 162 w 439"/>
                <a:gd name="T31" fmla="*/ 240 h 727"/>
                <a:gd name="T32" fmla="*/ 162 w 439"/>
                <a:gd name="T33" fmla="*/ 258 h 727"/>
                <a:gd name="T34" fmla="*/ 162 w 439"/>
                <a:gd name="T35" fmla="*/ 276 h 727"/>
                <a:gd name="T36" fmla="*/ 180 w 439"/>
                <a:gd name="T37" fmla="*/ 294 h 727"/>
                <a:gd name="T38" fmla="*/ 198 w 439"/>
                <a:gd name="T39" fmla="*/ 306 h 727"/>
                <a:gd name="T40" fmla="*/ 198 w 439"/>
                <a:gd name="T41" fmla="*/ 324 h 727"/>
                <a:gd name="T42" fmla="*/ 204 w 439"/>
                <a:gd name="T43" fmla="*/ 342 h 727"/>
                <a:gd name="T44" fmla="*/ 204 w 439"/>
                <a:gd name="T45" fmla="*/ 360 h 727"/>
                <a:gd name="T46" fmla="*/ 222 w 439"/>
                <a:gd name="T47" fmla="*/ 366 h 727"/>
                <a:gd name="T48" fmla="*/ 240 w 439"/>
                <a:gd name="T49" fmla="*/ 378 h 727"/>
                <a:gd name="T50" fmla="*/ 246 w 439"/>
                <a:gd name="T51" fmla="*/ 396 h 727"/>
                <a:gd name="T52" fmla="*/ 258 w 439"/>
                <a:gd name="T53" fmla="*/ 414 h 727"/>
                <a:gd name="T54" fmla="*/ 264 w 439"/>
                <a:gd name="T55" fmla="*/ 432 h 727"/>
                <a:gd name="T56" fmla="*/ 264 w 439"/>
                <a:gd name="T57" fmla="*/ 450 h 727"/>
                <a:gd name="T58" fmla="*/ 270 w 439"/>
                <a:gd name="T59" fmla="*/ 468 h 727"/>
                <a:gd name="T60" fmla="*/ 270 w 439"/>
                <a:gd name="T61" fmla="*/ 486 h 727"/>
                <a:gd name="T62" fmla="*/ 288 w 439"/>
                <a:gd name="T63" fmla="*/ 498 h 727"/>
                <a:gd name="T64" fmla="*/ 306 w 439"/>
                <a:gd name="T65" fmla="*/ 516 h 727"/>
                <a:gd name="T66" fmla="*/ 324 w 439"/>
                <a:gd name="T67" fmla="*/ 528 h 727"/>
                <a:gd name="T68" fmla="*/ 342 w 439"/>
                <a:gd name="T69" fmla="*/ 540 h 727"/>
                <a:gd name="T70" fmla="*/ 348 w 439"/>
                <a:gd name="T71" fmla="*/ 558 h 727"/>
                <a:gd name="T72" fmla="*/ 354 w 439"/>
                <a:gd name="T73" fmla="*/ 576 h 727"/>
                <a:gd name="T74" fmla="*/ 354 w 439"/>
                <a:gd name="T75" fmla="*/ 594 h 727"/>
                <a:gd name="T76" fmla="*/ 354 w 439"/>
                <a:gd name="T77" fmla="*/ 612 h 727"/>
                <a:gd name="T78" fmla="*/ 360 w 439"/>
                <a:gd name="T79" fmla="*/ 630 h 727"/>
                <a:gd name="T80" fmla="*/ 372 w 439"/>
                <a:gd name="T81" fmla="*/ 648 h 727"/>
                <a:gd name="T82" fmla="*/ 390 w 439"/>
                <a:gd name="T83" fmla="*/ 660 h 727"/>
                <a:gd name="T84" fmla="*/ 408 w 439"/>
                <a:gd name="T85" fmla="*/ 672 h 727"/>
                <a:gd name="T86" fmla="*/ 414 w 439"/>
                <a:gd name="T87" fmla="*/ 690 h 727"/>
                <a:gd name="T88" fmla="*/ 426 w 439"/>
                <a:gd name="T89" fmla="*/ 708 h 727"/>
                <a:gd name="T90" fmla="*/ 438 w 439"/>
                <a:gd name="T91" fmla="*/ 726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39" h="727">
                  <a:moveTo>
                    <a:pt x="0" y="0"/>
                  </a:moveTo>
                  <a:lnTo>
                    <a:pt x="24" y="6"/>
                  </a:lnTo>
                  <a:lnTo>
                    <a:pt x="30" y="24"/>
                  </a:lnTo>
                  <a:lnTo>
                    <a:pt x="42" y="42"/>
                  </a:lnTo>
                  <a:lnTo>
                    <a:pt x="54" y="60"/>
                  </a:lnTo>
                  <a:lnTo>
                    <a:pt x="54" y="78"/>
                  </a:lnTo>
                  <a:lnTo>
                    <a:pt x="54" y="96"/>
                  </a:lnTo>
                  <a:lnTo>
                    <a:pt x="60" y="114"/>
                  </a:lnTo>
                  <a:lnTo>
                    <a:pt x="78" y="132"/>
                  </a:lnTo>
                  <a:lnTo>
                    <a:pt x="96" y="144"/>
                  </a:lnTo>
                  <a:lnTo>
                    <a:pt x="102" y="162"/>
                  </a:lnTo>
                  <a:lnTo>
                    <a:pt x="120" y="174"/>
                  </a:lnTo>
                  <a:lnTo>
                    <a:pt x="132" y="192"/>
                  </a:lnTo>
                  <a:lnTo>
                    <a:pt x="150" y="204"/>
                  </a:lnTo>
                  <a:lnTo>
                    <a:pt x="156" y="222"/>
                  </a:lnTo>
                  <a:lnTo>
                    <a:pt x="162" y="240"/>
                  </a:lnTo>
                  <a:lnTo>
                    <a:pt x="162" y="258"/>
                  </a:lnTo>
                  <a:lnTo>
                    <a:pt x="162" y="276"/>
                  </a:lnTo>
                  <a:lnTo>
                    <a:pt x="180" y="294"/>
                  </a:lnTo>
                  <a:lnTo>
                    <a:pt x="198" y="306"/>
                  </a:lnTo>
                  <a:lnTo>
                    <a:pt x="198" y="324"/>
                  </a:lnTo>
                  <a:lnTo>
                    <a:pt x="204" y="342"/>
                  </a:lnTo>
                  <a:lnTo>
                    <a:pt x="204" y="360"/>
                  </a:lnTo>
                  <a:lnTo>
                    <a:pt x="222" y="366"/>
                  </a:lnTo>
                  <a:lnTo>
                    <a:pt x="240" y="378"/>
                  </a:lnTo>
                  <a:lnTo>
                    <a:pt x="246" y="396"/>
                  </a:lnTo>
                  <a:lnTo>
                    <a:pt x="258" y="414"/>
                  </a:lnTo>
                  <a:lnTo>
                    <a:pt x="264" y="432"/>
                  </a:lnTo>
                  <a:lnTo>
                    <a:pt x="264" y="450"/>
                  </a:lnTo>
                  <a:lnTo>
                    <a:pt x="270" y="468"/>
                  </a:lnTo>
                  <a:lnTo>
                    <a:pt x="270" y="486"/>
                  </a:lnTo>
                  <a:lnTo>
                    <a:pt x="288" y="498"/>
                  </a:lnTo>
                  <a:lnTo>
                    <a:pt x="306" y="516"/>
                  </a:lnTo>
                  <a:lnTo>
                    <a:pt x="324" y="528"/>
                  </a:lnTo>
                  <a:lnTo>
                    <a:pt x="342" y="540"/>
                  </a:lnTo>
                  <a:lnTo>
                    <a:pt x="348" y="558"/>
                  </a:lnTo>
                  <a:lnTo>
                    <a:pt x="354" y="576"/>
                  </a:lnTo>
                  <a:lnTo>
                    <a:pt x="354" y="594"/>
                  </a:lnTo>
                  <a:lnTo>
                    <a:pt x="354" y="612"/>
                  </a:lnTo>
                  <a:lnTo>
                    <a:pt x="360" y="630"/>
                  </a:lnTo>
                  <a:lnTo>
                    <a:pt x="372" y="648"/>
                  </a:lnTo>
                  <a:lnTo>
                    <a:pt x="390" y="660"/>
                  </a:lnTo>
                  <a:lnTo>
                    <a:pt x="408" y="672"/>
                  </a:lnTo>
                  <a:lnTo>
                    <a:pt x="414" y="690"/>
                  </a:lnTo>
                  <a:lnTo>
                    <a:pt x="426" y="708"/>
                  </a:lnTo>
                  <a:lnTo>
                    <a:pt x="438" y="72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768018" name="Freeform 18"/>
            <p:cNvSpPr>
              <a:spLocks/>
            </p:cNvSpPr>
            <p:nvPr/>
          </p:nvSpPr>
          <p:spPr bwMode="auto">
            <a:xfrm>
              <a:off x="1488" y="2922"/>
              <a:ext cx="823" cy="25"/>
            </a:xfrm>
            <a:custGeom>
              <a:avLst/>
              <a:gdLst>
                <a:gd name="T0" fmla="*/ 0 w 823"/>
                <a:gd name="T1" fmla="*/ 6 h 25"/>
                <a:gd name="T2" fmla="*/ 18 w 823"/>
                <a:gd name="T3" fmla="*/ 6 h 25"/>
                <a:gd name="T4" fmla="*/ 36 w 823"/>
                <a:gd name="T5" fmla="*/ 6 h 25"/>
                <a:gd name="T6" fmla="*/ 54 w 823"/>
                <a:gd name="T7" fmla="*/ 6 h 25"/>
                <a:gd name="T8" fmla="*/ 72 w 823"/>
                <a:gd name="T9" fmla="*/ 6 h 25"/>
                <a:gd name="T10" fmla="*/ 90 w 823"/>
                <a:gd name="T11" fmla="*/ 6 h 25"/>
                <a:gd name="T12" fmla="*/ 108 w 823"/>
                <a:gd name="T13" fmla="*/ 0 h 25"/>
                <a:gd name="T14" fmla="*/ 126 w 823"/>
                <a:gd name="T15" fmla="*/ 0 h 25"/>
                <a:gd name="T16" fmla="*/ 138 w 823"/>
                <a:gd name="T17" fmla="*/ 18 h 25"/>
                <a:gd name="T18" fmla="*/ 156 w 823"/>
                <a:gd name="T19" fmla="*/ 24 h 25"/>
                <a:gd name="T20" fmla="*/ 174 w 823"/>
                <a:gd name="T21" fmla="*/ 24 h 25"/>
                <a:gd name="T22" fmla="*/ 192 w 823"/>
                <a:gd name="T23" fmla="*/ 24 h 25"/>
                <a:gd name="T24" fmla="*/ 210 w 823"/>
                <a:gd name="T25" fmla="*/ 18 h 25"/>
                <a:gd name="T26" fmla="*/ 228 w 823"/>
                <a:gd name="T27" fmla="*/ 12 h 25"/>
                <a:gd name="T28" fmla="*/ 246 w 823"/>
                <a:gd name="T29" fmla="*/ 6 h 25"/>
                <a:gd name="T30" fmla="*/ 264 w 823"/>
                <a:gd name="T31" fmla="*/ 0 h 25"/>
                <a:gd name="T32" fmla="*/ 282 w 823"/>
                <a:gd name="T33" fmla="*/ 0 h 25"/>
                <a:gd name="T34" fmla="*/ 300 w 823"/>
                <a:gd name="T35" fmla="*/ 0 h 25"/>
                <a:gd name="T36" fmla="*/ 318 w 823"/>
                <a:gd name="T37" fmla="*/ 6 h 25"/>
                <a:gd name="T38" fmla="*/ 336 w 823"/>
                <a:gd name="T39" fmla="*/ 18 h 25"/>
                <a:gd name="T40" fmla="*/ 354 w 823"/>
                <a:gd name="T41" fmla="*/ 24 h 25"/>
                <a:gd name="T42" fmla="*/ 372 w 823"/>
                <a:gd name="T43" fmla="*/ 24 h 25"/>
                <a:gd name="T44" fmla="*/ 390 w 823"/>
                <a:gd name="T45" fmla="*/ 24 h 25"/>
                <a:gd name="T46" fmla="*/ 408 w 823"/>
                <a:gd name="T47" fmla="*/ 24 h 25"/>
                <a:gd name="T48" fmla="*/ 426 w 823"/>
                <a:gd name="T49" fmla="*/ 18 h 25"/>
                <a:gd name="T50" fmla="*/ 444 w 823"/>
                <a:gd name="T51" fmla="*/ 18 h 25"/>
                <a:gd name="T52" fmla="*/ 462 w 823"/>
                <a:gd name="T53" fmla="*/ 12 h 25"/>
                <a:gd name="T54" fmla="*/ 480 w 823"/>
                <a:gd name="T55" fmla="*/ 12 h 25"/>
                <a:gd name="T56" fmla="*/ 498 w 823"/>
                <a:gd name="T57" fmla="*/ 12 h 25"/>
                <a:gd name="T58" fmla="*/ 516 w 823"/>
                <a:gd name="T59" fmla="*/ 12 h 25"/>
                <a:gd name="T60" fmla="*/ 534 w 823"/>
                <a:gd name="T61" fmla="*/ 6 h 25"/>
                <a:gd name="T62" fmla="*/ 552 w 823"/>
                <a:gd name="T63" fmla="*/ 0 h 25"/>
                <a:gd name="T64" fmla="*/ 570 w 823"/>
                <a:gd name="T65" fmla="*/ 0 h 25"/>
                <a:gd name="T66" fmla="*/ 588 w 823"/>
                <a:gd name="T67" fmla="*/ 0 h 25"/>
                <a:gd name="T68" fmla="*/ 606 w 823"/>
                <a:gd name="T69" fmla="*/ 6 h 25"/>
                <a:gd name="T70" fmla="*/ 624 w 823"/>
                <a:gd name="T71" fmla="*/ 12 h 25"/>
                <a:gd name="T72" fmla="*/ 642 w 823"/>
                <a:gd name="T73" fmla="*/ 12 h 25"/>
                <a:gd name="T74" fmla="*/ 660 w 823"/>
                <a:gd name="T75" fmla="*/ 12 h 25"/>
                <a:gd name="T76" fmla="*/ 678 w 823"/>
                <a:gd name="T77" fmla="*/ 12 h 25"/>
                <a:gd name="T78" fmla="*/ 696 w 823"/>
                <a:gd name="T79" fmla="*/ 12 h 25"/>
                <a:gd name="T80" fmla="*/ 714 w 823"/>
                <a:gd name="T81" fmla="*/ 12 h 25"/>
                <a:gd name="T82" fmla="*/ 732 w 823"/>
                <a:gd name="T83" fmla="*/ 12 h 25"/>
                <a:gd name="T84" fmla="*/ 750 w 823"/>
                <a:gd name="T85" fmla="*/ 12 h 25"/>
                <a:gd name="T86" fmla="*/ 768 w 823"/>
                <a:gd name="T87" fmla="*/ 12 h 25"/>
                <a:gd name="T88" fmla="*/ 786 w 823"/>
                <a:gd name="T89" fmla="*/ 6 h 25"/>
                <a:gd name="T90" fmla="*/ 804 w 823"/>
                <a:gd name="T91" fmla="*/ 6 h 25"/>
                <a:gd name="T92" fmla="*/ 822 w 823"/>
                <a:gd name="T93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23" h="25">
                  <a:moveTo>
                    <a:pt x="0" y="6"/>
                  </a:moveTo>
                  <a:lnTo>
                    <a:pt x="18" y="6"/>
                  </a:lnTo>
                  <a:lnTo>
                    <a:pt x="36" y="6"/>
                  </a:lnTo>
                  <a:lnTo>
                    <a:pt x="54" y="6"/>
                  </a:lnTo>
                  <a:lnTo>
                    <a:pt x="72" y="6"/>
                  </a:lnTo>
                  <a:lnTo>
                    <a:pt x="90" y="6"/>
                  </a:lnTo>
                  <a:lnTo>
                    <a:pt x="108" y="0"/>
                  </a:lnTo>
                  <a:lnTo>
                    <a:pt x="126" y="0"/>
                  </a:lnTo>
                  <a:lnTo>
                    <a:pt x="138" y="18"/>
                  </a:lnTo>
                  <a:lnTo>
                    <a:pt x="156" y="24"/>
                  </a:lnTo>
                  <a:lnTo>
                    <a:pt x="174" y="24"/>
                  </a:lnTo>
                  <a:lnTo>
                    <a:pt x="192" y="24"/>
                  </a:lnTo>
                  <a:lnTo>
                    <a:pt x="210" y="18"/>
                  </a:lnTo>
                  <a:lnTo>
                    <a:pt x="228" y="12"/>
                  </a:lnTo>
                  <a:lnTo>
                    <a:pt x="246" y="6"/>
                  </a:lnTo>
                  <a:lnTo>
                    <a:pt x="264" y="0"/>
                  </a:lnTo>
                  <a:lnTo>
                    <a:pt x="282" y="0"/>
                  </a:lnTo>
                  <a:lnTo>
                    <a:pt x="300" y="0"/>
                  </a:lnTo>
                  <a:lnTo>
                    <a:pt x="318" y="6"/>
                  </a:lnTo>
                  <a:lnTo>
                    <a:pt x="336" y="18"/>
                  </a:lnTo>
                  <a:lnTo>
                    <a:pt x="354" y="24"/>
                  </a:lnTo>
                  <a:lnTo>
                    <a:pt x="372" y="24"/>
                  </a:lnTo>
                  <a:lnTo>
                    <a:pt x="390" y="24"/>
                  </a:lnTo>
                  <a:lnTo>
                    <a:pt x="408" y="24"/>
                  </a:lnTo>
                  <a:lnTo>
                    <a:pt x="426" y="18"/>
                  </a:lnTo>
                  <a:lnTo>
                    <a:pt x="444" y="18"/>
                  </a:lnTo>
                  <a:lnTo>
                    <a:pt x="462" y="12"/>
                  </a:lnTo>
                  <a:lnTo>
                    <a:pt x="480" y="12"/>
                  </a:lnTo>
                  <a:lnTo>
                    <a:pt x="498" y="12"/>
                  </a:lnTo>
                  <a:lnTo>
                    <a:pt x="516" y="12"/>
                  </a:lnTo>
                  <a:lnTo>
                    <a:pt x="534" y="6"/>
                  </a:lnTo>
                  <a:lnTo>
                    <a:pt x="552" y="0"/>
                  </a:lnTo>
                  <a:lnTo>
                    <a:pt x="570" y="0"/>
                  </a:lnTo>
                  <a:lnTo>
                    <a:pt x="588" y="0"/>
                  </a:lnTo>
                  <a:lnTo>
                    <a:pt x="606" y="6"/>
                  </a:lnTo>
                  <a:lnTo>
                    <a:pt x="624" y="12"/>
                  </a:lnTo>
                  <a:lnTo>
                    <a:pt x="642" y="12"/>
                  </a:lnTo>
                  <a:lnTo>
                    <a:pt x="660" y="12"/>
                  </a:lnTo>
                  <a:lnTo>
                    <a:pt x="678" y="12"/>
                  </a:lnTo>
                  <a:lnTo>
                    <a:pt x="696" y="12"/>
                  </a:lnTo>
                  <a:lnTo>
                    <a:pt x="714" y="12"/>
                  </a:lnTo>
                  <a:lnTo>
                    <a:pt x="732" y="12"/>
                  </a:lnTo>
                  <a:lnTo>
                    <a:pt x="750" y="12"/>
                  </a:lnTo>
                  <a:lnTo>
                    <a:pt x="768" y="12"/>
                  </a:lnTo>
                  <a:lnTo>
                    <a:pt x="786" y="6"/>
                  </a:lnTo>
                  <a:lnTo>
                    <a:pt x="804" y="6"/>
                  </a:lnTo>
                  <a:lnTo>
                    <a:pt x="822" y="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768019" name="Freeform 19"/>
            <p:cNvSpPr>
              <a:spLocks/>
            </p:cNvSpPr>
            <p:nvPr/>
          </p:nvSpPr>
          <p:spPr bwMode="auto">
            <a:xfrm>
              <a:off x="2304" y="2604"/>
              <a:ext cx="187" cy="325"/>
            </a:xfrm>
            <a:custGeom>
              <a:avLst/>
              <a:gdLst>
                <a:gd name="T0" fmla="*/ 0 w 187"/>
                <a:gd name="T1" fmla="*/ 324 h 325"/>
                <a:gd name="T2" fmla="*/ 12 w 187"/>
                <a:gd name="T3" fmla="*/ 306 h 325"/>
                <a:gd name="T4" fmla="*/ 18 w 187"/>
                <a:gd name="T5" fmla="*/ 288 h 325"/>
                <a:gd name="T6" fmla="*/ 30 w 187"/>
                <a:gd name="T7" fmla="*/ 270 h 325"/>
                <a:gd name="T8" fmla="*/ 48 w 187"/>
                <a:gd name="T9" fmla="*/ 264 h 325"/>
                <a:gd name="T10" fmla="*/ 60 w 187"/>
                <a:gd name="T11" fmla="*/ 246 h 325"/>
                <a:gd name="T12" fmla="*/ 60 w 187"/>
                <a:gd name="T13" fmla="*/ 228 h 325"/>
                <a:gd name="T14" fmla="*/ 60 w 187"/>
                <a:gd name="T15" fmla="*/ 210 h 325"/>
                <a:gd name="T16" fmla="*/ 78 w 187"/>
                <a:gd name="T17" fmla="*/ 192 h 325"/>
                <a:gd name="T18" fmla="*/ 96 w 187"/>
                <a:gd name="T19" fmla="*/ 174 h 325"/>
                <a:gd name="T20" fmla="*/ 102 w 187"/>
                <a:gd name="T21" fmla="*/ 156 h 325"/>
                <a:gd name="T22" fmla="*/ 102 w 187"/>
                <a:gd name="T23" fmla="*/ 138 h 325"/>
                <a:gd name="T24" fmla="*/ 108 w 187"/>
                <a:gd name="T25" fmla="*/ 120 h 325"/>
                <a:gd name="T26" fmla="*/ 126 w 187"/>
                <a:gd name="T27" fmla="*/ 114 h 325"/>
                <a:gd name="T28" fmla="*/ 144 w 187"/>
                <a:gd name="T29" fmla="*/ 102 h 325"/>
                <a:gd name="T30" fmla="*/ 144 w 187"/>
                <a:gd name="T31" fmla="*/ 84 h 325"/>
                <a:gd name="T32" fmla="*/ 150 w 187"/>
                <a:gd name="T33" fmla="*/ 66 h 325"/>
                <a:gd name="T34" fmla="*/ 150 w 187"/>
                <a:gd name="T35" fmla="*/ 48 h 325"/>
                <a:gd name="T36" fmla="*/ 168 w 187"/>
                <a:gd name="T37" fmla="*/ 36 h 325"/>
                <a:gd name="T38" fmla="*/ 180 w 187"/>
                <a:gd name="T39" fmla="*/ 18 h 325"/>
                <a:gd name="T40" fmla="*/ 186 w 187"/>
                <a:gd name="T41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7" h="325">
                  <a:moveTo>
                    <a:pt x="0" y="324"/>
                  </a:moveTo>
                  <a:lnTo>
                    <a:pt x="12" y="306"/>
                  </a:lnTo>
                  <a:lnTo>
                    <a:pt x="18" y="288"/>
                  </a:lnTo>
                  <a:lnTo>
                    <a:pt x="30" y="270"/>
                  </a:lnTo>
                  <a:lnTo>
                    <a:pt x="48" y="264"/>
                  </a:lnTo>
                  <a:lnTo>
                    <a:pt x="60" y="246"/>
                  </a:lnTo>
                  <a:lnTo>
                    <a:pt x="60" y="228"/>
                  </a:lnTo>
                  <a:lnTo>
                    <a:pt x="60" y="210"/>
                  </a:lnTo>
                  <a:lnTo>
                    <a:pt x="78" y="192"/>
                  </a:lnTo>
                  <a:lnTo>
                    <a:pt x="96" y="174"/>
                  </a:lnTo>
                  <a:lnTo>
                    <a:pt x="102" y="156"/>
                  </a:lnTo>
                  <a:lnTo>
                    <a:pt x="102" y="138"/>
                  </a:lnTo>
                  <a:lnTo>
                    <a:pt x="108" y="120"/>
                  </a:lnTo>
                  <a:lnTo>
                    <a:pt x="126" y="114"/>
                  </a:lnTo>
                  <a:lnTo>
                    <a:pt x="144" y="102"/>
                  </a:lnTo>
                  <a:lnTo>
                    <a:pt x="144" y="84"/>
                  </a:lnTo>
                  <a:lnTo>
                    <a:pt x="150" y="66"/>
                  </a:lnTo>
                  <a:lnTo>
                    <a:pt x="150" y="48"/>
                  </a:lnTo>
                  <a:lnTo>
                    <a:pt x="168" y="36"/>
                  </a:lnTo>
                  <a:lnTo>
                    <a:pt x="180" y="18"/>
                  </a:lnTo>
                  <a:lnTo>
                    <a:pt x="18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768020" name="Freeform 20"/>
            <p:cNvSpPr>
              <a:spLocks/>
            </p:cNvSpPr>
            <p:nvPr/>
          </p:nvSpPr>
          <p:spPr bwMode="auto">
            <a:xfrm>
              <a:off x="1872" y="2208"/>
              <a:ext cx="625" cy="397"/>
            </a:xfrm>
            <a:custGeom>
              <a:avLst/>
              <a:gdLst>
                <a:gd name="T0" fmla="*/ 0 w 625"/>
                <a:gd name="T1" fmla="*/ 0 h 397"/>
                <a:gd name="T2" fmla="*/ 30 w 625"/>
                <a:gd name="T3" fmla="*/ 6 h 397"/>
                <a:gd name="T4" fmla="*/ 48 w 625"/>
                <a:gd name="T5" fmla="*/ 12 h 397"/>
                <a:gd name="T6" fmla="*/ 66 w 625"/>
                <a:gd name="T7" fmla="*/ 24 h 397"/>
                <a:gd name="T8" fmla="*/ 72 w 625"/>
                <a:gd name="T9" fmla="*/ 42 h 397"/>
                <a:gd name="T10" fmla="*/ 78 w 625"/>
                <a:gd name="T11" fmla="*/ 60 h 397"/>
                <a:gd name="T12" fmla="*/ 96 w 625"/>
                <a:gd name="T13" fmla="*/ 72 h 397"/>
                <a:gd name="T14" fmla="*/ 114 w 625"/>
                <a:gd name="T15" fmla="*/ 84 h 397"/>
                <a:gd name="T16" fmla="*/ 132 w 625"/>
                <a:gd name="T17" fmla="*/ 90 h 397"/>
                <a:gd name="T18" fmla="*/ 150 w 625"/>
                <a:gd name="T19" fmla="*/ 90 h 397"/>
                <a:gd name="T20" fmla="*/ 168 w 625"/>
                <a:gd name="T21" fmla="*/ 90 h 397"/>
                <a:gd name="T22" fmla="*/ 186 w 625"/>
                <a:gd name="T23" fmla="*/ 102 h 397"/>
                <a:gd name="T24" fmla="*/ 192 w 625"/>
                <a:gd name="T25" fmla="*/ 120 h 397"/>
                <a:gd name="T26" fmla="*/ 204 w 625"/>
                <a:gd name="T27" fmla="*/ 138 h 397"/>
                <a:gd name="T28" fmla="*/ 222 w 625"/>
                <a:gd name="T29" fmla="*/ 144 h 397"/>
                <a:gd name="T30" fmla="*/ 240 w 625"/>
                <a:gd name="T31" fmla="*/ 150 h 397"/>
                <a:gd name="T32" fmla="*/ 258 w 625"/>
                <a:gd name="T33" fmla="*/ 150 h 397"/>
                <a:gd name="T34" fmla="*/ 270 w 625"/>
                <a:gd name="T35" fmla="*/ 168 h 397"/>
                <a:gd name="T36" fmla="*/ 288 w 625"/>
                <a:gd name="T37" fmla="*/ 180 h 397"/>
                <a:gd name="T38" fmla="*/ 306 w 625"/>
                <a:gd name="T39" fmla="*/ 186 h 397"/>
                <a:gd name="T40" fmla="*/ 324 w 625"/>
                <a:gd name="T41" fmla="*/ 192 h 397"/>
                <a:gd name="T42" fmla="*/ 342 w 625"/>
                <a:gd name="T43" fmla="*/ 204 h 397"/>
                <a:gd name="T44" fmla="*/ 342 w 625"/>
                <a:gd name="T45" fmla="*/ 222 h 397"/>
                <a:gd name="T46" fmla="*/ 360 w 625"/>
                <a:gd name="T47" fmla="*/ 234 h 397"/>
                <a:gd name="T48" fmla="*/ 378 w 625"/>
                <a:gd name="T49" fmla="*/ 246 h 397"/>
                <a:gd name="T50" fmla="*/ 396 w 625"/>
                <a:gd name="T51" fmla="*/ 252 h 397"/>
                <a:gd name="T52" fmla="*/ 414 w 625"/>
                <a:gd name="T53" fmla="*/ 252 h 397"/>
                <a:gd name="T54" fmla="*/ 432 w 625"/>
                <a:gd name="T55" fmla="*/ 252 h 397"/>
                <a:gd name="T56" fmla="*/ 450 w 625"/>
                <a:gd name="T57" fmla="*/ 270 h 397"/>
                <a:gd name="T58" fmla="*/ 456 w 625"/>
                <a:gd name="T59" fmla="*/ 288 h 397"/>
                <a:gd name="T60" fmla="*/ 468 w 625"/>
                <a:gd name="T61" fmla="*/ 306 h 397"/>
                <a:gd name="T62" fmla="*/ 486 w 625"/>
                <a:gd name="T63" fmla="*/ 312 h 397"/>
                <a:gd name="T64" fmla="*/ 504 w 625"/>
                <a:gd name="T65" fmla="*/ 318 h 397"/>
                <a:gd name="T66" fmla="*/ 522 w 625"/>
                <a:gd name="T67" fmla="*/ 318 h 397"/>
                <a:gd name="T68" fmla="*/ 540 w 625"/>
                <a:gd name="T69" fmla="*/ 318 h 397"/>
                <a:gd name="T70" fmla="*/ 552 w 625"/>
                <a:gd name="T71" fmla="*/ 336 h 397"/>
                <a:gd name="T72" fmla="*/ 558 w 625"/>
                <a:gd name="T73" fmla="*/ 354 h 397"/>
                <a:gd name="T74" fmla="*/ 576 w 625"/>
                <a:gd name="T75" fmla="*/ 366 h 397"/>
                <a:gd name="T76" fmla="*/ 594 w 625"/>
                <a:gd name="T77" fmla="*/ 366 h 397"/>
                <a:gd name="T78" fmla="*/ 606 w 625"/>
                <a:gd name="T79" fmla="*/ 384 h 397"/>
                <a:gd name="T80" fmla="*/ 624 w 625"/>
                <a:gd name="T81" fmla="*/ 396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25" h="397">
                  <a:moveTo>
                    <a:pt x="0" y="0"/>
                  </a:moveTo>
                  <a:lnTo>
                    <a:pt x="30" y="6"/>
                  </a:lnTo>
                  <a:lnTo>
                    <a:pt x="48" y="12"/>
                  </a:lnTo>
                  <a:lnTo>
                    <a:pt x="66" y="24"/>
                  </a:lnTo>
                  <a:lnTo>
                    <a:pt x="72" y="42"/>
                  </a:lnTo>
                  <a:lnTo>
                    <a:pt x="78" y="60"/>
                  </a:lnTo>
                  <a:lnTo>
                    <a:pt x="96" y="72"/>
                  </a:lnTo>
                  <a:lnTo>
                    <a:pt x="114" y="84"/>
                  </a:lnTo>
                  <a:lnTo>
                    <a:pt x="132" y="90"/>
                  </a:lnTo>
                  <a:lnTo>
                    <a:pt x="150" y="90"/>
                  </a:lnTo>
                  <a:lnTo>
                    <a:pt x="168" y="90"/>
                  </a:lnTo>
                  <a:lnTo>
                    <a:pt x="186" y="102"/>
                  </a:lnTo>
                  <a:lnTo>
                    <a:pt x="192" y="120"/>
                  </a:lnTo>
                  <a:lnTo>
                    <a:pt x="204" y="138"/>
                  </a:lnTo>
                  <a:lnTo>
                    <a:pt x="222" y="144"/>
                  </a:lnTo>
                  <a:lnTo>
                    <a:pt x="240" y="150"/>
                  </a:lnTo>
                  <a:lnTo>
                    <a:pt x="258" y="150"/>
                  </a:lnTo>
                  <a:lnTo>
                    <a:pt x="270" y="168"/>
                  </a:lnTo>
                  <a:lnTo>
                    <a:pt x="288" y="180"/>
                  </a:lnTo>
                  <a:lnTo>
                    <a:pt x="306" y="186"/>
                  </a:lnTo>
                  <a:lnTo>
                    <a:pt x="324" y="192"/>
                  </a:lnTo>
                  <a:lnTo>
                    <a:pt x="342" y="204"/>
                  </a:lnTo>
                  <a:lnTo>
                    <a:pt x="342" y="222"/>
                  </a:lnTo>
                  <a:lnTo>
                    <a:pt x="360" y="234"/>
                  </a:lnTo>
                  <a:lnTo>
                    <a:pt x="378" y="246"/>
                  </a:lnTo>
                  <a:lnTo>
                    <a:pt x="396" y="252"/>
                  </a:lnTo>
                  <a:lnTo>
                    <a:pt x="414" y="252"/>
                  </a:lnTo>
                  <a:lnTo>
                    <a:pt x="432" y="252"/>
                  </a:lnTo>
                  <a:lnTo>
                    <a:pt x="450" y="270"/>
                  </a:lnTo>
                  <a:lnTo>
                    <a:pt x="456" y="288"/>
                  </a:lnTo>
                  <a:lnTo>
                    <a:pt x="468" y="306"/>
                  </a:lnTo>
                  <a:lnTo>
                    <a:pt x="486" y="312"/>
                  </a:lnTo>
                  <a:lnTo>
                    <a:pt x="504" y="318"/>
                  </a:lnTo>
                  <a:lnTo>
                    <a:pt x="522" y="318"/>
                  </a:lnTo>
                  <a:lnTo>
                    <a:pt x="540" y="318"/>
                  </a:lnTo>
                  <a:lnTo>
                    <a:pt x="552" y="336"/>
                  </a:lnTo>
                  <a:lnTo>
                    <a:pt x="558" y="354"/>
                  </a:lnTo>
                  <a:lnTo>
                    <a:pt x="576" y="366"/>
                  </a:lnTo>
                  <a:lnTo>
                    <a:pt x="594" y="366"/>
                  </a:lnTo>
                  <a:lnTo>
                    <a:pt x="606" y="384"/>
                  </a:lnTo>
                  <a:lnTo>
                    <a:pt x="624" y="39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768021" name="Group 21"/>
          <p:cNvGrpSpPr>
            <a:grpSpLocks/>
          </p:cNvGrpSpPr>
          <p:nvPr/>
        </p:nvGrpSpPr>
        <p:grpSpPr bwMode="auto">
          <a:xfrm>
            <a:off x="4620358" y="3324225"/>
            <a:ext cx="1667608" cy="1354138"/>
            <a:chOff x="2910" y="2094"/>
            <a:chExt cx="1051" cy="853"/>
          </a:xfrm>
        </p:grpSpPr>
        <p:sp>
          <p:nvSpPr>
            <p:cNvPr id="768022" name="Freeform 22"/>
            <p:cNvSpPr>
              <a:spLocks/>
            </p:cNvSpPr>
            <p:nvPr/>
          </p:nvSpPr>
          <p:spPr bwMode="auto">
            <a:xfrm>
              <a:off x="2910" y="2256"/>
              <a:ext cx="37" cy="673"/>
            </a:xfrm>
            <a:custGeom>
              <a:avLst/>
              <a:gdLst>
                <a:gd name="T0" fmla="*/ 18 w 37"/>
                <a:gd name="T1" fmla="*/ 0 h 673"/>
                <a:gd name="T2" fmla="*/ 24 w 37"/>
                <a:gd name="T3" fmla="*/ 18 h 673"/>
                <a:gd name="T4" fmla="*/ 24 w 37"/>
                <a:gd name="T5" fmla="*/ 36 h 673"/>
                <a:gd name="T6" fmla="*/ 24 w 37"/>
                <a:gd name="T7" fmla="*/ 54 h 673"/>
                <a:gd name="T8" fmla="*/ 24 w 37"/>
                <a:gd name="T9" fmla="*/ 72 h 673"/>
                <a:gd name="T10" fmla="*/ 12 w 37"/>
                <a:gd name="T11" fmla="*/ 90 h 673"/>
                <a:gd name="T12" fmla="*/ 6 w 37"/>
                <a:gd name="T13" fmla="*/ 108 h 673"/>
                <a:gd name="T14" fmla="*/ 12 w 37"/>
                <a:gd name="T15" fmla="*/ 126 h 673"/>
                <a:gd name="T16" fmla="*/ 24 w 37"/>
                <a:gd name="T17" fmla="*/ 144 h 673"/>
                <a:gd name="T18" fmla="*/ 30 w 37"/>
                <a:gd name="T19" fmla="*/ 162 h 673"/>
                <a:gd name="T20" fmla="*/ 24 w 37"/>
                <a:gd name="T21" fmla="*/ 180 h 673"/>
                <a:gd name="T22" fmla="*/ 18 w 37"/>
                <a:gd name="T23" fmla="*/ 198 h 673"/>
                <a:gd name="T24" fmla="*/ 12 w 37"/>
                <a:gd name="T25" fmla="*/ 216 h 673"/>
                <a:gd name="T26" fmla="*/ 0 w 37"/>
                <a:gd name="T27" fmla="*/ 234 h 673"/>
                <a:gd name="T28" fmla="*/ 0 w 37"/>
                <a:gd name="T29" fmla="*/ 252 h 673"/>
                <a:gd name="T30" fmla="*/ 12 w 37"/>
                <a:gd name="T31" fmla="*/ 270 h 673"/>
                <a:gd name="T32" fmla="*/ 18 w 37"/>
                <a:gd name="T33" fmla="*/ 288 h 673"/>
                <a:gd name="T34" fmla="*/ 24 w 37"/>
                <a:gd name="T35" fmla="*/ 306 h 673"/>
                <a:gd name="T36" fmla="*/ 30 w 37"/>
                <a:gd name="T37" fmla="*/ 324 h 673"/>
                <a:gd name="T38" fmla="*/ 30 w 37"/>
                <a:gd name="T39" fmla="*/ 342 h 673"/>
                <a:gd name="T40" fmla="*/ 24 w 37"/>
                <a:gd name="T41" fmla="*/ 360 h 673"/>
                <a:gd name="T42" fmla="*/ 12 w 37"/>
                <a:gd name="T43" fmla="*/ 378 h 673"/>
                <a:gd name="T44" fmla="*/ 6 w 37"/>
                <a:gd name="T45" fmla="*/ 396 h 673"/>
                <a:gd name="T46" fmla="*/ 6 w 37"/>
                <a:gd name="T47" fmla="*/ 414 h 673"/>
                <a:gd name="T48" fmla="*/ 12 w 37"/>
                <a:gd name="T49" fmla="*/ 432 h 673"/>
                <a:gd name="T50" fmla="*/ 18 w 37"/>
                <a:gd name="T51" fmla="*/ 450 h 673"/>
                <a:gd name="T52" fmla="*/ 24 w 37"/>
                <a:gd name="T53" fmla="*/ 468 h 673"/>
                <a:gd name="T54" fmla="*/ 30 w 37"/>
                <a:gd name="T55" fmla="*/ 486 h 673"/>
                <a:gd name="T56" fmla="*/ 36 w 37"/>
                <a:gd name="T57" fmla="*/ 504 h 673"/>
                <a:gd name="T58" fmla="*/ 24 w 37"/>
                <a:gd name="T59" fmla="*/ 522 h 673"/>
                <a:gd name="T60" fmla="*/ 12 w 37"/>
                <a:gd name="T61" fmla="*/ 540 h 673"/>
                <a:gd name="T62" fmla="*/ 6 w 37"/>
                <a:gd name="T63" fmla="*/ 558 h 673"/>
                <a:gd name="T64" fmla="*/ 6 w 37"/>
                <a:gd name="T65" fmla="*/ 576 h 673"/>
                <a:gd name="T66" fmla="*/ 6 w 37"/>
                <a:gd name="T67" fmla="*/ 594 h 673"/>
                <a:gd name="T68" fmla="*/ 18 w 37"/>
                <a:gd name="T69" fmla="*/ 612 h 673"/>
                <a:gd name="T70" fmla="*/ 36 w 37"/>
                <a:gd name="T71" fmla="*/ 618 h 673"/>
                <a:gd name="T72" fmla="*/ 36 w 37"/>
                <a:gd name="T73" fmla="*/ 636 h 673"/>
                <a:gd name="T74" fmla="*/ 36 w 37"/>
                <a:gd name="T75" fmla="*/ 654 h 673"/>
                <a:gd name="T76" fmla="*/ 30 w 37"/>
                <a:gd name="T77" fmla="*/ 672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7" h="673">
                  <a:moveTo>
                    <a:pt x="18" y="0"/>
                  </a:moveTo>
                  <a:lnTo>
                    <a:pt x="24" y="18"/>
                  </a:lnTo>
                  <a:lnTo>
                    <a:pt x="24" y="36"/>
                  </a:lnTo>
                  <a:lnTo>
                    <a:pt x="24" y="54"/>
                  </a:lnTo>
                  <a:lnTo>
                    <a:pt x="24" y="72"/>
                  </a:lnTo>
                  <a:lnTo>
                    <a:pt x="12" y="90"/>
                  </a:lnTo>
                  <a:lnTo>
                    <a:pt x="6" y="108"/>
                  </a:lnTo>
                  <a:lnTo>
                    <a:pt x="12" y="126"/>
                  </a:lnTo>
                  <a:lnTo>
                    <a:pt x="24" y="144"/>
                  </a:lnTo>
                  <a:lnTo>
                    <a:pt x="30" y="162"/>
                  </a:lnTo>
                  <a:lnTo>
                    <a:pt x="24" y="180"/>
                  </a:lnTo>
                  <a:lnTo>
                    <a:pt x="18" y="198"/>
                  </a:lnTo>
                  <a:lnTo>
                    <a:pt x="12" y="216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" y="270"/>
                  </a:lnTo>
                  <a:lnTo>
                    <a:pt x="18" y="288"/>
                  </a:lnTo>
                  <a:lnTo>
                    <a:pt x="24" y="306"/>
                  </a:lnTo>
                  <a:lnTo>
                    <a:pt x="30" y="324"/>
                  </a:lnTo>
                  <a:lnTo>
                    <a:pt x="30" y="342"/>
                  </a:lnTo>
                  <a:lnTo>
                    <a:pt x="24" y="360"/>
                  </a:lnTo>
                  <a:lnTo>
                    <a:pt x="12" y="378"/>
                  </a:lnTo>
                  <a:lnTo>
                    <a:pt x="6" y="396"/>
                  </a:lnTo>
                  <a:lnTo>
                    <a:pt x="6" y="414"/>
                  </a:lnTo>
                  <a:lnTo>
                    <a:pt x="12" y="432"/>
                  </a:lnTo>
                  <a:lnTo>
                    <a:pt x="18" y="450"/>
                  </a:lnTo>
                  <a:lnTo>
                    <a:pt x="24" y="468"/>
                  </a:lnTo>
                  <a:lnTo>
                    <a:pt x="30" y="486"/>
                  </a:lnTo>
                  <a:lnTo>
                    <a:pt x="36" y="504"/>
                  </a:lnTo>
                  <a:lnTo>
                    <a:pt x="24" y="522"/>
                  </a:lnTo>
                  <a:lnTo>
                    <a:pt x="12" y="540"/>
                  </a:lnTo>
                  <a:lnTo>
                    <a:pt x="6" y="558"/>
                  </a:lnTo>
                  <a:lnTo>
                    <a:pt x="6" y="576"/>
                  </a:lnTo>
                  <a:lnTo>
                    <a:pt x="6" y="594"/>
                  </a:lnTo>
                  <a:lnTo>
                    <a:pt x="18" y="612"/>
                  </a:lnTo>
                  <a:lnTo>
                    <a:pt x="36" y="618"/>
                  </a:lnTo>
                  <a:lnTo>
                    <a:pt x="36" y="636"/>
                  </a:lnTo>
                  <a:lnTo>
                    <a:pt x="36" y="654"/>
                  </a:lnTo>
                  <a:lnTo>
                    <a:pt x="30" y="67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768023" name="Freeform 23"/>
            <p:cNvSpPr>
              <a:spLocks/>
            </p:cNvSpPr>
            <p:nvPr/>
          </p:nvSpPr>
          <p:spPr bwMode="auto">
            <a:xfrm>
              <a:off x="2928" y="2910"/>
              <a:ext cx="721" cy="37"/>
            </a:xfrm>
            <a:custGeom>
              <a:avLst/>
              <a:gdLst>
                <a:gd name="T0" fmla="*/ 0 w 721"/>
                <a:gd name="T1" fmla="*/ 18 h 37"/>
                <a:gd name="T2" fmla="*/ 18 w 721"/>
                <a:gd name="T3" fmla="*/ 12 h 37"/>
                <a:gd name="T4" fmla="*/ 36 w 721"/>
                <a:gd name="T5" fmla="*/ 12 h 37"/>
                <a:gd name="T6" fmla="*/ 54 w 721"/>
                <a:gd name="T7" fmla="*/ 18 h 37"/>
                <a:gd name="T8" fmla="*/ 72 w 721"/>
                <a:gd name="T9" fmla="*/ 30 h 37"/>
                <a:gd name="T10" fmla="*/ 90 w 721"/>
                <a:gd name="T11" fmla="*/ 30 h 37"/>
                <a:gd name="T12" fmla="*/ 108 w 721"/>
                <a:gd name="T13" fmla="*/ 30 h 37"/>
                <a:gd name="T14" fmla="*/ 126 w 721"/>
                <a:gd name="T15" fmla="*/ 30 h 37"/>
                <a:gd name="T16" fmla="*/ 144 w 721"/>
                <a:gd name="T17" fmla="*/ 18 h 37"/>
                <a:gd name="T18" fmla="*/ 162 w 721"/>
                <a:gd name="T19" fmla="*/ 12 h 37"/>
                <a:gd name="T20" fmla="*/ 180 w 721"/>
                <a:gd name="T21" fmla="*/ 0 h 37"/>
                <a:gd name="T22" fmla="*/ 198 w 721"/>
                <a:gd name="T23" fmla="*/ 0 h 37"/>
                <a:gd name="T24" fmla="*/ 216 w 721"/>
                <a:gd name="T25" fmla="*/ 6 h 37"/>
                <a:gd name="T26" fmla="*/ 234 w 721"/>
                <a:gd name="T27" fmla="*/ 24 h 37"/>
                <a:gd name="T28" fmla="*/ 252 w 721"/>
                <a:gd name="T29" fmla="*/ 30 h 37"/>
                <a:gd name="T30" fmla="*/ 270 w 721"/>
                <a:gd name="T31" fmla="*/ 36 h 37"/>
                <a:gd name="T32" fmla="*/ 288 w 721"/>
                <a:gd name="T33" fmla="*/ 36 h 37"/>
                <a:gd name="T34" fmla="*/ 306 w 721"/>
                <a:gd name="T35" fmla="*/ 36 h 37"/>
                <a:gd name="T36" fmla="*/ 324 w 721"/>
                <a:gd name="T37" fmla="*/ 24 h 37"/>
                <a:gd name="T38" fmla="*/ 342 w 721"/>
                <a:gd name="T39" fmla="*/ 24 h 37"/>
                <a:gd name="T40" fmla="*/ 360 w 721"/>
                <a:gd name="T41" fmla="*/ 24 h 37"/>
                <a:gd name="T42" fmla="*/ 378 w 721"/>
                <a:gd name="T43" fmla="*/ 24 h 37"/>
                <a:gd name="T44" fmla="*/ 396 w 721"/>
                <a:gd name="T45" fmla="*/ 24 h 37"/>
                <a:gd name="T46" fmla="*/ 414 w 721"/>
                <a:gd name="T47" fmla="*/ 24 h 37"/>
                <a:gd name="T48" fmla="*/ 432 w 721"/>
                <a:gd name="T49" fmla="*/ 12 h 37"/>
                <a:gd name="T50" fmla="*/ 450 w 721"/>
                <a:gd name="T51" fmla="*/ 6 h 37"/>
                <a:gd name="T52" fmla="*/ 468 w 721"/>
                <a:gd name="T53" fmla="*/ 6 h 37"/>
                <a:gd name="T54" fmla="*/ 486 w 721"/>
                <a:gd name="T55" fmla="*/ 12 h 37"/>
                <a:gd name="T56" fmla="*/ 504 w 721"/>
                <a:gd name="T57" fmla="*/ 24 h 37"/>
                <a:gd name="T58" fmla="*/ 522 w 721"/>
                <a:gd name="T59" fmla="*/ 30 h 37"/>
                <a:gd name="T60" fmla="*/ 540 w 721"/>
                <a:gd name="T61" fmla="*/ 36 h 37"/>
                <a:gd name="T62" fmla="*/ 558 w 721"/>
                <a:gd name="T63" fmla="*/ 36 h 37"/>
                <a:gd name="T64" fmla="*/ 576 w 721"/>
                <a:gd name="T65" fmla="*/ 24 h 37"/>
                <a:gd name="T66" fmla="*/ 594 w 721"/>
                <a:gd name="T67" fmla="*/ 12 h 37"/>
                <a:gd name="T68" fmla="*/ 612 w 721"/>
                <a:gd name="T69" fmla="*/ 12 h 37"/>
                <a:gd name="T70" fmla="*/ 630 w 721"/>
                <a:gd name="T71" fmla="*/ 12 h 37"/>
                <a:gd name="T72" fmla="*/ 648 w 721"/>
                <a:gd name="T73" fmla="*/ 18 h 37"/>
                <a:gd name="T74" fmla="*/ 666 w 721"/>
                <a:gd name="T75" fmla="*/ 24 h 37"/>
                <a:gd name="T76" fmla="*/ 684 w 721"/>
                <a:gd name="T77" fmla="*/ 30 h 37"/>
                <a:gd name="T78" fmla="*/ 702 w 721"/>
                <a:gd name="T79" fmla="*/ 36 h 37"/>
                <a:gd name="T80" fmla="*/ 720 w 721"/>
                <a:gd name="T81" fmla="*/ 36 h 37"/>
                <a:gd name="T82" fmla="*/ 720 w 721"/>
                <a:gd name="T83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21" h="37">
                  <a:moveTo>
                    <a:pt x="0" y="18"/>
                  </a:moveTo>
                  <a:lnTo>
                    <a:pt x="18" y="12"/>
                  </a:lnTo>
                  <a:lnTo>
                    <a:pt x="36" y="12"/>
                  </a:lnTo>
                  <a:lnTo>
                    <a:pt x="54" y="18"/>
                  </a:lnTo>
                  <a:lnTo>
                    <a:pt x="72" y="30"/>
                  </a:lnTo>
                  <a:lnTo>
                    <a:pt x="90" y="30"/>
                  </a:lnTo>
                  <a:lnTo>
                    <a:pt x="108" y="30"/>
                  </a:lnTo>
                  <a:lnTo>
                    <a:pt x="126" y="30"/>
                  </a:lnTo>
                  <a:lnTo>
                    <a:pt x="144" y="18"/>
                  </a:lnTo>
                  <a:lnTo>
                    <a:pt x="162" y="12"/>
                  </a:lnTo>
                  <a:lnTo>
                    <a:pt x="180" y="0"/>
                  </a:lnTo>
                  <a:lnTo>
                    <a:pt x="198" y="0"/>
                  </a:lnTo>
                  <a:lnTo>
                    <a:pt x="216" y="6"/>
                  </a:lnTo>
                  <a:lnTo>
                    <a:pt x="234" y="24"/>
                  </a:lnTo>
                  <a:lnTo>
                    <a:pt x="252" y="30"/>
                  </a:lnTo>
                  <a:lnTo>
                    <a:pt x="270" y="36"/>
                  </a:lnTo>
                  <a:lnTo>
                    <a:pt x="288" y="36"/>
                  </a:lnTo>
                  <a:lnTo>
                    <a:pt x="306" y="36"/>
                  </a:lnTo>
                  <a:lnTo>
                    <a:pt x="324" y="24"/>
                  </a:lnTo>
                  <a:lnTo>
                    <a:pt x="342" y="24"/>
                  </a:lnTo>
                  <a:lnTo>
                    <a:pt x="360" y="24"/>
                  </a:lnTo>
                  <a:lnTo>
                    <a:pt x="378" y="24"/>
                  </a:lnTo>
                  <a:lnTo>
                    <a:pt x="396" y="24"/>
                  </a:lnTo>
                  <a:lnTo>
                    <a:pt x="414" y="24"/>
                  </a:lnTo>
                  <a:lnTo>
                    <a:pt x="432" y="12"/>
                  </a:lnTo>
                  <a:lnTo>
                    <a:pt x="450" y="6"/>
                  </a:lnTo>
                  <a:lnTo>
                    <a:pt x="468" y="6"/>
                  </a:lnTo>
                  <a:lnTo>
                    <a:pt x="486" y="12"/>
                  </a:lnTo>
                  <a:lnTo>
                    <a:pt x="504" y="24"/>
                  </a:lnTo>
                  <a:lnTo>
                    <a:pt x="522" y="30"/>
                  </a:lnTo>
                  <a:lnTo>
                    <a:pt x="540" y="36"/>
                  </a:lnTo>
                  <a:lnTo>
                    <a:pt x="558" y="36"/>
                  </a:lnTo>
                  <a:lnTo>
                    <a:pt x="576" y="24"/>
                  </a:lnTo>
                  <a:lnTo>
                    <a:pt x="594" y="12"/>
                  </a:lnTo>
                  <a:lnTo>
                    <a:pt x="612" y="12"/>
                  </a:lnTo>
                  <a:lnTo>
                    <a:pt x="630" y="12"/>
                  </a:lnTo>
                  <a:lnTo>
                    <a:pt x="648" y="18"/>
                  </a:lnTo>
                  <a:lnTo>
                    <a:pt x="666" y="24"/>
                  </a:lnTo>
                  <a:lnTo>
                    <a:pt x="684" y="30"/>
                  </a:lnTo>
                  <a:lnTo>
                    <a:pt x="702" y="36"/>
                  </a:lnTo>
                  <a:lnTo>
                    <a:pt x="720" y="36"/>
                  </a:lnTo>
                  <a:lnTo>
                    <a:pt x="720" y="1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768024" name="Freeform 24"/>
            <p:cNvSpPr>
              <a:spLocks/>
            </p:cNvSpPr>
            <p:nvPr/>
          </p:nvSpPr>
          <p:spPr bwMode="auto">
            <a:xfrm>
              <a:off x="3636" y="2256"/>
              <a:ext cx="31" cy="685"/>
            </a:xfrm>
            <a:custGeom>
              <a:avLst/>
              <a:gdLst>
                <a:gd name="T0" fmla="*/ 12 w 31"/>
                <a:gd name="T1" fmla="*/ 0 h 685"/>
                <a:gd name="T2" fmla="*/ 24 w 31"/>
                <a:gd name="T3" fmla="*/ 18 h 685"/>
                <a:gd name="T4" fmla="*/ 24 w 31"/>
                <a:gd name="T5" fmla="*/ 36 h 685"/>
                <a:gd name="T6" fmla="*/ 24 w 31"/>
                <a:gd name="T7" fmla="*/ 54 h 685"/>
                <a:gd name="T8" fmla="*/ 18 w 31"/>
                <a:gd name="T9" fmla="*/ 72 h 685"/>
                <a:gd name="T10" fmla="*/ 6 w 31"/>
                <a:gd name="T11" fmla="*/ 90 h 685"/>
                <a:gd name="T12" fmla="*/ 6 w 31"/>
                <a:gd name="T13" fmla="*/ 108 h 685"/>
                <a:gd name="T14" fmla="*/ 12 w 31"/>
                <a:gd name="T15" fmla="*/ 126 h 685"/>
                <a:gd name="T16" fmla="*/ 12 w 31"/>
                <a:gd name="T17" fmla="*/ 144 h 685"/>
                <a:gd name="T18" fmla="*/ 12 w 31"/>
                <a:gd name="T19" fmla="*/ 162 h 685"/>
                <a:gd name="T20" fmla="*/ 12 w 31"/>
                <a:gd name="T21" fmla="*/ 180 h 685"/>
                <a:gd name="T22" fmla="*/ 18 w 31"/>
                <a:gd name="T23" fmla="*/ 198 h 685"/>
                <a:gd name="T24" fmla="*/ 18 w 31"/>
                <a:gd name="T25" fmla="*/ 216 h 685"/>
                <a:gd name="T26" fmla="*/ 6 w 31"/>
                <a:gd name="T27" fmla="*/ 234 h 685"/>
                <a:gd name="T28" fmla="*/ 0 w 31"/>
                <a:gd name="T29" fmla="*/ 252 h 685"/>
                <a:gd name="T30" fmla="*/ 0 w 31"/>
                <a:gd name="T31" fmla="*/ 270 h 685"/>
                <a:gd name="T32" fmla="*/ 12 w 31"/>
                <a:gd name="T33" fmla="*/ 288 h 685"/>
                <a:gd name="T34" fmla="*/ 18 w 31"/>
                <a:gd name="T35" fmla="*/ 306 h 685"/>
                <a:gd name="T36" fmla="*/ 24 w 31"/>
                <a:gd name="T37" fmla="*/ 324 h 685"/>
                <a:gd name="T38" fmla="*/ 24 w 31"/>
                <a:gd name="T39" fmla="*/ 342 h 685"/>
                <a:gd name="T40" fmla="*/ 24 w 31"/>
                <a:gd name="T41" fmla="*/ 360 h 685"/>
                <a:gd name="T42" fmla="*/ 18 w 31"/>
                <a:gd name="T43" fmla="*/ 378 h 685"/>
                <a:gd name="T44" fmla="*/ 12 w 31"/>
                <a:gd name="T45" fmla="*/ 396 h 685"/>
                <a:gd name="T46" fmla="*/ 12 w 31"/>
                <a:gd name="T47" fmla="*/ 414 h 685"/>
                <a:gd name="T48" fmla="*/ 12 w 31"/>
                <a:gd name="T49" fmla="*/ 432 h 685"/>
                <a:gd name="T50" fmla="*/ 18 w 31"/>
                <a:gd name="T51" fmla="*/ 450 h 685"/>
                <a:gd name="T52" fmla="*/ 30 w 31"/>
                <a:gd name="T53" fmla="*/ 468 h 685"/>
                <a:gd name="T54" fmla="*/ 30 w 31"/>
                <a:gd name="T55" fmla="*/ 486 h 685"/>
                <a:gd name="T56" fmla="*/ 30 w 31"/>
                <a:gd name="T57" fmla="*/ 504 h 685"/>
                <a:gd name="T58" fmla="*/ 24 w 31"/>
                <a:gd name="T59" fmla="*/ 522 h 685"/>
                <a:gd name="T60" fmla="*/ 24 w 31"/>
                <a:gd name="T61" fmla="*/ 540 h 685"/>
                <a:gd name="T62" fmla="*/ 24 w 31"/>
                <a:gd name="T63" fmla="*/ 558 h 685"/>
                <a:gd name="T64" fmla="*/ 18 w 31"/>
                <a:gd name="T65" fmla="*/ 576 h 685"/>
                <a:gd name="T66" fmla="*/ 18 w 31"/>
                <a:gd name="T67" fmla="*/ 594 h 685"/>
                <a:gd name="T68" fmla="*/ 12 w 31"/>
                <a:gd name="T69" fmla="*/ 612 h 685"/>
                <a:gd name="T70" fmla="*/ 12 w 31"/>
                <a:gd name="T71" fmla="*/ 630 h 685"/>
                <a:gd name="T72" fmla="*/ 12 w 31"/>
                <a:gd name="T73" fmla="*/ 648 h 685"/>
                <a:gd name="T74" fmla="*/ 12 w 31"/>
                <a:gd name="T75" fmla="*/ 666 h 685"/>
                <a:gd name="T76" fmla="*/ 12 w 31"/>
                <a:gd name="T77" fmla="*/ 684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" h="685">
                  <a:moveTo>
                    <a:pt x="12" y="0"/>
                  </a:moveTo>
                  <a:lnTo>
                    <a:pt x="24" y="18"/>
                  </a:lnTo>
                  <a:lnTo>
                    <a:pt x="24" y="36"/>
                  </a:lnTo>
                  <a:lnTo>
                    <a:pt x="24" y="54"/>
                  </a:lnTo>
                  <a:lnTo>
                    <a:pt x="18" y="72"/>
                  </a:lnTo>
                  <a:lnTo>
                    <a:pt x="6" y="90"/>
                  </a:lnTo>
                  <a:lnTo>
                    <a:pt x="6" y="108"/>
                  </a:lnTo>
                  <a:lnTo>
                    <a:pt x="12" y="126"/>
                  </a:lnTo>
                  <a:lnTo>
                    <a:pt x="12" y="144"/>
                  </a:lnTo>
                  <a:lnTo>
                    <a:pt x="12" y="162"/>
                  </a:lnTo>
                  <a:lnTo>
                    <a:pt x="12" y="180"/>
                  </a:lnTo>
                  <a:lnTo>
                    <a:pt x="18" y="198"/>
                  </a:lnTo>
                  <a:lnTo>
                    <a:pt x="18" y="216"/>
                  </a:lnTo>
                  <a:lnTo>
                    <a:pt x="6" y="234"/>
                  </a:lnTo>
                  <a:lnTo>
                    <a:pt x="0" y="252"/>
                  </a:lnTo>
                  <a:lnTo>
                    <a:pt x="0" y="270"/>
                  </a:lnTo>
                  <a:lnTo>
                    <a:pt x="12" y="288"/>
                  </a:lnTo>
                  <a:lnTo>
                    <a:pt x="18" y="306"/>
                  </a:lnTo>
                  <a:lnTo>
                    <a:pt x="24" y="324"/>
                  </a:lnTo>
                  <a:lnTo>
                    <a:pt x="24" y="342"/>
                  </a:lnTo>
                  <a:lnTo>
                    <a:pt x="24" y="360"/>
                  </a:lnTo>
                  <a:lnTo>
                    <a:pt x="18" y="378"/>
                  </a:lnTo>
                  <a:lnTo>
                    <a:pt x="12" y="396"/>
                  </a:lnTo>
                  <a:lnTo>
                    <a:pt x="12" y="414"/>
                  </a:lnTo>
                  <a:lnTo>
                    <a:pt x="12" y="432"/>
                  </a:lnTo>
                  <a:lnTo>
                    <a:pt x="18" y="450"/>
                  </a:lnTo>
                  <a:lnTo>
                    <a:pt x="30" y="468"/>
                  </a:lnTo>
                  <a:lnTo>
                    <a:pt x="30" y="486"/>
                  </a:lnTo>
                  <a:lnTo>
                    <a:pt x="30" y="504"/>
                  </a:lnTo>
                  <a:lnTo>
                    <a:pt x="24" y="522"/>
                  </a:lnTo>
                  <a:lnTo>
                    <a:pt x="24" y="540"/>
                  </a:lnTo>
                  <a:lnTo>
                    <a:pt x="24" y="558"/>
                  </a:lnTo>
                  <a:lnTo>
                    <a:pt x="18" y="576"/>
                  </a:lnTo>
                  <a:lnTo>
                    <a:pt x="18" y="594"/>
                  </a:lnTo>
                  <a:lnTo>
                    <a:pt x="12" y="612"/>
                  </a:lnTo>
                  <a:lnTo>
                    <a:pt x="12" y="630"/>
                  </a:lnTo>
                  <a:lnTo>
                    <a:pt x="12" y="648"/>
                  </a:lnTo>
                  <a:lnTo>
                    <a:pt x="12" y="666"/>
                  </a:lnTo>
                  <a:lnTo>
                    <a:pt x="12" y="68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768025" name="Freeform 25"/>
            <p:cNvSpPr>
              <a:spLocks/>
            </p:cNvSpPr>
            <p:nvPr/>
          </p:nvSpPr>
          <p:spPr bwMode="auto">
            <a:xfrm>
              <a:off x="2928" y="2250"/>
              <a:ext cx="715" cy="31"/>
            </a:xfrm>
            <a:custGeom>
              <a:avLst/>
              <a:gdLst>
                <a:gd name="T0" fmla="*/ 0 w 715"/>
                <a:gd name="T1" fmla="*/ 6 h 31"/>
                <a:gd name="T2" fmla="*/ 18 w 715"/>
                <a:gd name="T3" fmla="*/ 0 h 31"/>
                <a:gd name="T4" fmla="*/ 36 w 715"/>
                <a:gd name="T5" fmla="*/ 0 h 31"/>
                <a:gd name="T6" fmla="*/ 54 w 715"/>
                <a:gd name="T7" fmla="*/ 0 h 31"/>
                <a:gd name="T8" fmla="*/ 72 w 715"/>
                <a:gd name="T9" fmla="*/ 0 h 31"/>
                <a:gd name="T10" fmla="*/ 90 w 715"/>
                <a:gd name="T11" fmla="*/ 12 h 31"/>
                <a:gd name="T12" fmla="*/ 108 w 715"/>
                <a:gd name="T13" fmla="*/ 18 h 31"/>
                <a:gd name="T14" fmla="*/ 126 w 715"/>
                <a:gd name="T15" fmla="*/ 18 h 31"/>
                <a:gd name="T16" fmla="*/ 144 w 715"/>
                <a:gd name="T17" fmla="*/ 18 h 31"/>
                <a:gd name="T18" fmla="*/ 162 w 715"/>
                <a:gd name="T19" fmla="*/ 12 h 31"/>
                <a:gd name="T20" fmla="*/ 180 w 715"/>
                <a:gd name="T21" fmla="*/ 6 h 31"/>
                <a:gd name="T22" fmla="*/ 198 w 715"/>
                <a:gd name="T23" fmla="*/ 0 h 31"/>
                <a:gd name="T24" fmla="*/ 216 w 715"/>
                <a:gd name="T25" fmla="*/ 0 h 31"/>
                <a:gd name="T26" fmla="*/ 234 w 715"/>
                <a:gd name="T27" fmla="*/ 0 h 31"/>
                <a:gd name="T28" fmla="*/ 252 w 715"/>
                <a:gd name="T29" fmla="*/ 0 h 31"/>
                <a:gd name="T30" fmla="*/ 270 w 715"/>
                <a:gd name="T31" fmla="*/ 12 h 31"/>
                <a:gd name="T32" fmla="*/ 288 w 715"/>
                <a:gd name="T33" fmla="*/ 18 h 31"/>
                <a:gd name="T34" fmla="*/ 306 w 715"/>
                <a:gd name="T35" fmla="*/ 24 h 31"/>
                <a:gd name="T36" fmla="*/ 324 w 715"/>
                <a:gd name="T37" fmla="*/ 24 h 31"/>
                <a:gd name="T38" fmla="*/ 342 w 715"/>
                <a:gd name="T39" fmla="*/ 18 h 31"/>
                <a:gd name="T40" fmla="*/ 360 w 715"/>
                <a:gd name="T41" fmla="*/ 6 h 31"/>
                <a:gd name="T42" fmla="*/ 378 w 715"/>
                <a:gd name="T43" fmla="*/ 0 h 31"/>
                <a:gd name="T44" fmla="*/ 396 w 715"/>
                <a:gd name="T45" fmla="*/ 0 h 31"/>
                <a:gd name="T46" fmla="*/ 414 w 715"/>
                <a:gd name="T47" fmla="*/ 0 h 31"/>
                <a:gd name="T48" fmla="*/ 432 w 715"/>
                <a:gd name="T49" fmla="*/ 0 h 31"/>
                <a:gd name="T50" fmla="*/ 450 w 715"/>
                <a:gd name="T51" fmla="*/ 6 h 31"/>
                <a:gd name="T52" fmla="*/ 468 w 715"/>
                <a:gd name="T53" fmla="*/ 18 h 31"/>
                <a:gd name="T54" fmla="*/ 486 w 715"/>
                <a:gd name="T55" fmla="*/ 30 h 31"/>
                <a:gd name="T56" fmla="*/ 504 w 715"/>
                <a:gd name="T57" fmla="*/ 30 h 31"/>
                <a:gd name="T58" fmla="*/ 522 w 715"/>
                <a:gd name="T59" fmla="*/ 24 h 31"/>
                <a:gd name="T60" fmla="*/ 540 w 715"/>
                <a:gd name="T61" fmla="*/ 12 h 31"/>
                <a:gd name="T62" fmla="*/ 558 w 715"/>
                <a:gd name="T63" fmla="*/ 6 h 31"/>
                <a:gd name="T64" fmla="*/ 576 w 715"/>
                <a:gd name="T65" fmla="*/ 0 h 31"/>
                <a:gd name="T66" fmla="*/ 594 w 715"/>
                <a:gd name="T67" fmla="*/ 0 h 31"/>
                <a:gd name="T68" fmla="*/ 612 w 715"/>
                <a:gd name="T69" fmla="*/ 0 h 31"/>
                <a:gd name="T70" fmla="*/ 630 w 715"/>
                <a:gd name="T71" fmla="*/ 0 h 31"/>
                <a:gd name="T72" fmla="*/ 642 w 715"/>
                <a:gd name="T73" fmla="*/ 18 h 31"/>
                <a:gd name="T74" fmla="*/ 660 w 715"/>
                <a:gd name="T75" fmla="*/ 24 h 31"/>
                <a:gd name="T76" fmla="*/ 678 w 715"/>
                <a:gd name="T77" fmla="*/ 24 h 31"/>
                <a:gd name="T78" fmla="*/ 696 w 715"/>
                <a:gd name="T79" fmla="*/ 24 h 31"/>
                <a:gd name="T80" fmla="*/ 714 w 715"/>
                <a:gd name="T81" fmla="*/ 2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15" h="31">
                  <a:moveTo>
                    <a:pt x="0" y="6"/>
                  </a:moveTo>
                  <a:lnTo>
                    <a:pt x="18" y="0"/>
                  </a:lnTo>
                  <a:lnTo>
                    <a:pt x="36" y="0"/>
                  </a:lnTo>
                  <a:lnTo>
                    <a:pt x="54" y="0"/>
                  </a:lnTo>
                  <a:lnTo>
                    <a:pt x="72" y="0"/>
                  </a:lnTo>
                  <a:lnTo>
                    <a:pt x="90" y="12"/>
                  </a:lnTo>
                  <a:lnTo>
                    <a:pt x="108" y="18"/>
                  </a:lnTo>
                  <a:lnTo>
                    <a:pt x="126" y="18"/>
                  </a:lnTo>
                  <a:lnTo>
                    <a:pt x="144" y="18"/>
                  </a:lnTo>
                  <a:lnTo>
                    <a:pt x="162" y="12"/>
                  </a:lnTo>
                  <a:lnTo>
                    <a:pt x="180" y="6"/>
                  </a:lnTo>
                  <a:lnTo>
                    <a:pt x="198" y="0"/>
                  </a:lnTo>
                  <a:lnTo>
                    <a:pt x="216" y="0"/>
                  </a:lnTo>
                  <a:lnTo>
                    <a:pt x="234" y="0"/>
                  </a:lnTo>
                  <a:lnTo>
                    <a:pt x="252" y="0"/>
                  </a:lnTo>
                  <a:lnTo>
                    <a:pt x="270" y="12"/>
                  </a:lnTo>
                  <a:lnTo>
                    <a:pt x="288" y="18"/>
                  </a:lnTo>
                  <a:lnTo>
                    <a:pt x="306" y="24"/>
                  </a:lnTo>
                  <a:lnTo>
                    <a:pt x="324" y="24"/>
                  </a:lnTo>
                  <a:lnTo>
                    <a:pt x="342" y="18"/>
                  </a:lnTo>
                  <a:lnTo>
                    <a:pt x="360" y="6"/>
                  </a:lnTo>
                  <a:lnTo>
                    <a:pt x="378" y="0"/>
                  </a:lnTo>
                  <a:lnTo>
                    <a:pt x="396" y="0"/>
                  </a:lnTo>
                  <a:lnTo>
                    <a:pt x="414" y="0"/>
                  </a:lnTo>
                  <a:lnTo>
                    <a:pt x="432" y="0"/>
                  </a:lnTo>
                  <a:lnTo>
                    <a:pt x="450" y="6"/>
                  </a:lnTo>
                  <a:lnTo>
                    <a:pt x="468" y="18"/>
                  </a:lnTo>
                  <a:lnTo>
                    <a:pt x="486" y="30"/>
                  </a:lnTo>
                  <a:lnTo>
                    <a:pt x="504" y="30"/>
                  </a:lnTo>
                  <a:lnTo>
                    <a:pt x="522" y="24"/>
                  </a:lnTo>
                  <a:lnTo>
                    <a:pt x="540" y="12"/>
                  </a:lnTo>
                  <a:lnTo>
                    <a:pt x="558" y="6"/>
                  </a:lnTo>
                  <a:lnTo>
                    <a:pt x="576" y="0"/>
                  </a:lnTo>
                  <a:lnTo>
                    <a:pt x="594" y="0"/>
                  </a:lnTo>
                  <a:lnTo>
                    <a:pt x="612" y="0"/>
                  </a:lnTo>
                  <a:lnTo>
                    <a:pt x="630" y="0"/>
                  </a:lnTo>
                  <a:lnTo>
                    <a:pt x="642" y="18"/>
                  </a:lnTo>
                  <a:lnTo>
                    <a:pt x="660" y="24"/>
                  </a:lnTo>
                  <a:lnTo>
                    <a:pt x="678" y="24"/>
                  </a:lnTo>
                  <a:lnTo>
                    <a:pt x="696" y="24"/>
                  </a:lnTo>
                  <a:lnTo>
                    <a:pt x="714" y="2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768026" name="Freeform 26"/>
            <p:cNvSpPr>
              <a:spLocks/>
            </p:cNvSpPr>
            <p:nvPr/>
          </p:nvSpPr>
          <p:spPr bwMode="auto">
            <a:xfrm>
              <a:off x="2928" y="2124"/>
              <a:ext cx="277" cy="133"/>
            </a:xfrm>
            <a:custGeom>
              <a:avLst/>
              <a:gdLst>
                <a:gd name="T0" fmla="*/ 0 w 277"/>
                <a:gd name="T1" fmla="*/ 132 h 133"/>
                <a:gd name="T2" fmla="*/ 18 w 277"/>
                <a:gd name="T3" fmla="*/ 120 h 133"/>
                <a:gd name="T4" fmla="*/ 36 w 277"/>
                <a:gd name="T5" fmla="*/ 108 h 133"/>
                <a:gd name="T6" fmla="*/ 54 w 277"/>
                <a:gd name="T7" fmla="*/ 96 h 133"/>
                <a:gd name="T8" fmla="*/ 72 w 277"/>
                <a:gd name="T9" fmla="*/ 96 h 133"/>
                <a:gd name="T10" fmla="*/ 90 w 277"/>
                <a:gd name="T11" fmla="*/ 96 h 133"/>
                <a:gd name="T12" fmla="*/ 108 w 277"/>
                <a:gd name="T13" fmla="*/ 90 h 133"/>
                <a:gd name="T14" fmla="*/ 126 w 277"/>
                <a:gd name="T15" fmla="*/ 84 h 133"/>
                <a:gd name="T16" fmla="*/ 138 w 277"/>
                <a:gd name="T17" fmla="*/ 66 h 133"/>
                <a:gd name="T18" fmla="*/ 156 w 277"/>
                <a:gd name="T19" fmla="*/ 60 h 133"/>
                <a:gd name="T20" fmla="*/ 174 w 277"/>
                <a:gd name="T21" fmla="*/ 48 h 133"/>
                <a:gd name="T22" fmla="*/ 192 w 277"/>
                <a:gd name="T23" fmla="*/ 48 h 133"/>
                <a:gd name="T24" fmla="*/ 204 w 277"/>
                <a:gd name="T25" fmla="*/ 30 h 133"/>
                <a:gd name="T26" fmla="*/ 222 w 277"/>
                <a:gd name="T27" fmla="*/ 18 h 133"/>
                <a:gd name="T28" fmla="*/ 240 w 277"/>
                <a:gd name="T29" fmla="*/ 18 h 133"/>
                <a:gd name="T30" fmla="*/ 258 w 277"/>
                <a:gd name="T31" fmla="*/ 12 h 133"/>
                <a:gd name="T32" fmla="*/ 276 w 277"/>
                <a:gd name="T33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" h="133">
                  <a:moveTo>
                    <a:pt x="0" y="132"/>
                  </a:moveTo>
                  <a:lnTo>
                    <a:pt x="18" y="120"/>
                  </a:lnTo>
                  <a:lnTo>
                    <a:pt x="36" y="108"/>
                  </a:lnTo>
                  <a:lnTo>
                    <a:pt x="54" y="96"/>
                  </a:lnTo>
                  <a:lnTo>
                    <a:pt x="72" y="96"/>
                  </a:lnTo>
                  <a:lnTo>
                    <a:pt x="90" y="96"/>
                  </a:lnTo>
                  <a:lnTo>
                    <a:pt x="108" y="90"/>
                  </a:lnTo>
                  <a:lnTo>
                    <a:pt x="126" y="84"/>
                  </a:lnTo>
                  <a:lnTo>
                    <a:pt x="138" y="66"/>
                  </a:lnTo>
                  <a:lnTo>
                    <a:pt x="156" y="60"/>
                  </a:lnTo>
                  <a:lnTo>
                    <a:pt x="174" y="48"/>
                  </a:lnTo>
                  <a:lnTo>
                    <a:pt x="192" y="48"/>
                  </a:lnTo>
                  <a:lnTo>
                    <a:pt x="204" y="30"/>
                  </a:lnTo>
                  <a:lnTo>
                    <a:pt x="222" y="18"/>
                  </a:lnTo>
                  <a:lnTo>
                    <a:pt x="240" y="18"/>
                  </a:lnTo>
                  <a:lnTo>
                    <a:pt x="258" y="12"/>
                  </a:lnTo>
                  <a:lnTo>
                    <a:pt x="276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768027" name="Freeform 27"/>
            <p:cNvSpPr>
              <a:spLocks/>
            </p:cNvSpPr>
            <p:nvPr/>
          </p:nvSpPr>
          <p:spPr bwMode="auto">
            <a:xfrm>
              <a:off x="3216" y="2094"/>
              <a:ext cx="715" cy="37"/>
            </a:xfrm>
            <a:custGeom>
              <a:avLst/>
              <a:gdLst>
                <a:gd name="T0" fmla="*/ 0 w 715"/>
                <a:gd name="T1" fmla="*/ 18 h 37"/>
                <a:gd name="T2" fmla="*/ 18 w 715"/>
                <a:gd name="T3" fmla="*/ 6 h 37"/>
                <a:gd name="T4" fmla="*/ 36 w 715"/>
                <a:gd name="T5" fmla="*/ 0 h 37"/>
                <a:gd name="T6" fmla="*/ 54 w 715"/>
                <a:gd name="T7" fmla="*/ 6 h 37"/>
                <a:gd name="T8" fmla="*/ 72 w 715"/>
                <a:gd name="T9" fmla="*/ 12 h 37"/>
                <a:gd name="T10" fmla="*/ 96 w 715"/>
                <a:gd name="T11" fmla="*/ 12 h 37"/>
                <a:gd name="T12" fmla="*/ 114 w 715"/>
                <a:gd name="T13" fmla="*/ 18 h 37"/>
                <a:gd name="T14" fmla="*/ 132 w 715"/>
                <a:gd name="T15" fmla="*/ 18 h 37"/>
                <a:gd name="T16" fmla="*/ 150 w 715"/>
                <a:gd name="T17" fmla="*/ 18 h 37"/>
                <a:gd name="T18" fmla="*/ 168 w 715"/>
                <a:gd name="T19" fmla="*/ 18 h 37"/>
                <a:gd name="T20" fmla="*/ 186 w 715"/>
                <a:gd name="T21" fmla="*/ 12 h 37"/>
                <a:gd name="T22" fmla="*/ 204 w 715"/>
                <a:gd name="T23" fmla="*/ 6 h 37"/>
                <a:gd name="T24" fmla="*/ 222 w 715"/>
                <a:gd name="T25" fmla="*/ 6 h 37"/>
                <a:gd name="T26" fmla="*/ 234 w 715"/>
                <a:gd name="T27" fmla="*/ 24 h 37"/>
                <a:gd name="T28" fmla="*/ 252 w 715"/>
                <a:gd name="T29" fmla="*/ 30 h 37"/>
                <a:gd name="T30" fmla="*/ 270 w 715"/>
                <a:gd name="T31" fmla="*/ 36 h 37"/>
                <a:gd name="T32" fmla="*/ 288 w 715"/>
                <a:gd name="T33" fmla="*/ 36 h 37"/>
                <a:gd name="T34" fmla="*/ 306 w 715"/>
                <a:gd name="T35" fmla="*/ 24 h 37"/>
                <a:gd name="T36" fmla="*/ 324 w 715"/>
                <a:gd name="T37" fmla="*/ 18 h 37"/>
                <a:gd name="T38" fmla="*/ 342 w 715"/>
                <a:gd name="T39" fmla="*/ 18 h 37"/>
                <a:gd name="T40" fmla="*/ 360 w 715"/>
                <a:gd name="T41" fmla="*/ 18 h 37"/>
                <a:gd name="T42" fmla="*/ 378 w 715"/>
                <a:gd name="T43" fmla="*/ 18 h 37"/>
                <a:gd name="T44" fmla="*/ 396 w 715"/>
                <a:gd name="T45" fmla="*/ 18 h 37"/>
                <a:gd name="T46" fmla="*/ 414 w 715"/>
                <a:gd name="T47" fmla="*/ 24 h 37"/>
                <a:gd name="T48" fmla="*/ 432 w 715"/>
                <a:gd name="T49" fmla="*/ 12 h 37"/>
                <a:gd name="T50" fmla="*/ 450 w 715"/>
                <a:gd name="T51" fmla="*/ 0 h 37"/>
                <a:gd name="T52" fmla="*/ 468 w 715"/>
                <a:gd name="T53" fmla="*/ 0 h 37"/>
                <a:gd name="T54" fmla="*/ 486 w 715"/>
                <a:gd name="T55" fmla="*/ 6 h 37"/>
                <a:gd name="T56" fmla="*/ 498 w 715"/>
                <a:gd name="T57" fmla="*/ 24 h 37"/>
                <a:gd name="T58" fmla="*/ 516 w 715"/>
                <a:gd name="T59" fmla="*/ 36 h 37"/>
                <a:gd name="T60" fmla="*/ 534 w 715"/>
                <a:gd name="T61" fmla="*/ 36 h 37"/>
                <a:gd name="T62" fmla="*/ 552 w 715"/>
                <a:gd name="T63" fmla="*/ 30 h 37"/>
                <a:gd name="T64" fmla="*/ 570 w 715"/>
                <a:gd name="T65" fmla="*/ 24 h 37"/>
                <a:gd name="T66" fmla="*/ 588 w 715"/>
                <a:gd name="T67" fmla="*/ 24 h 37"/>
                <a:gd name="T68" fmla="*/ 606 w 715"/>
                <a:gd name="T69" fmla="*/ 24 h 37"/>
                <a:gd name="T70" fmla="*/ 624 w 715"/>
                <a:gd name="T71" fmla="*/ 24 h 37"/>
                <a:gd name="T72" fmla="*/ 642 w 715"/>
                <a:gd name="T73" fmla="*/ 24 h 37"/>
                <a:gd name="T74" fmla="*/ 660 w 715"/>
                <a:gd name="T75" fmla="*/ 24 h 37"/>
                <a:gd name="T76" fmla="*/ 678 w 715"/>
                <a:gd name="T77" fmla="*/ 24 h 37"/>
                <a:gd name="T78" fmla="*/ 696 w 715"/>
                <a:gd name="T79" fmla="*/ 24 h 37"/>
                <a:gd name="T80" fmla="*/ 714 w 715"/>
                <a:gd name="T81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15" h="37">
                  <a:moveTo>
                    <a:pt x="0" y="18"/>
                  </a:moveTo>
                  <a:lnTo>
                    <a:pt x="18" y="6"/>
                  </a:lnTo>
                  <a:lnTo>
                    <a:pt x="36" y="0"/>
                  </a:lnTo>
                  <a:lnTo>
                    <a:pt x="54" y="6"/>
                  </a:lnTo>
                  <a:lnTo>
                    <a:pt x="72" y="12"/>
                  </a:lnTo>
                  <a:lnTo>
                    <a:pt x="96" y="12"/>
                  </a:lnTo>
                  <a:lnTo>
                    <a:pt x="114" y="18"/>
                  </a:lnTo>
                  <a:lnTo>
                    <a:pt x="132" y="18"/>
                  </a:lnTo>
                  <a:lnTo>
                    <a:pt x="150" y="18"/>
                  </a:lnTo>
                  <a:lnTo>
                    <a:pt x="168" y="18"/>
                  </a:lnTo>
                  <a:lnTo>
                    <a:pt x="186" y="12"/>
                  </a:lnTo>
                  <a:lnTo>
                    <a:pt x="204" y="6"/>
                  </a:lnTo>
                  <a:lnTo>
                    <a:pt x="222" y="6"/>
                  </a:lnTo>
                  <a:lnTo>
                    <a:pt x="234" y="24"/>
                  </a:lnTo>
                  <a:lnTo>
                    <a:pt x="252" y="30"/>
                  </a:lnTo>
                  <a:lnTo>
                    <a:pt x="270" y="36"/>
                  </a:lnTo>
                  <a:lnTo>
                    <a:pt x="288" y="36"/>
                  </a:lnTo>
                  <a:lnTo>
                    <a:pt x="306" y="24"/>
                  </a:lnTo>
                  <a:lnTo>
                    <a:pt x="324" y="18"/>
                  </a:lnTo>
                  <a:lnTo>
                    <a:pt x="342" y="18"/>
                  </a:lnTo>
                  <a:lnTo>
                    <a:pt x="360" y="18"/>
                  </a:lnTo>
                  <a:lnTo>
                    <a:pt x="378" y="18"/>
                  </a:lnTo>
                  <a:lnTo>
                    <a:pt x="396" y="18"/>
                  </a:lnTo>
                  <a:lnTo>
                    <a:pt x="414" y="24"/>
                  </a:lnTo>
                  <a:lnTo>
                    <a:pt x="432" y="12"/>
                  </a:lnTo>
                  <a:lnTo>
                    <a:pt x="450" y="0"/>
                  </a:lnTo>
                  <a:lnTo>
                    <a:pt x="468" y="0"/>
                  </a:lnTo>
                  <a:lnTo>
                    <a:pt x="486" y="6"/>
                  </a:lnTo>
                  <a:lnTo>
                    <a:pt x="498" y="24"/>
                  </a:lnTo>
                  <a:lnTo>
                    <a:pt x="516" y="36"/>
                  </a:lnTo>
                  <a:lnTo>
                    <a:pt x="534" y="36"/>
                  </a:lnTo>
                  <a:lnTo>
                    <a:pt x="552" y="30"/>
                  </a:lnTo>
                  <a:lnTo>
                    <a:pt x="570" y="24"/>
                  </a:lnTo>
                  <a:lnTo>
                    <a:pt x="588" y="24"/>
                  </a:lnTo>
                  <a:lnTo>
                    <a:pt x="606" y="24"/>
                  </a:lnTo>
                  <a:lnTo>
                    <a:pt x="624" y="24"/>
                  </a:lnTo>
                  <a:lnTo>
                    <a:pt x="642" y="24"/>
                  </a:lnTo>
                  <a:lnTo>
                    <a:pt x="660" y="24"/>
                  </a:lnTo>
                  <a:lnTo>
                    <a:pt x="678" y="24"/>
                  </a:lnTo>
                  <a:lnTo>
                    <a:pt x="696" y="24"/>
                  </a:lnTo>
                  <a:lnTo>
                    <a:pt x="714" y="24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768028" name="Freeform 28"/>
            <p:cNvSpPr>
              <a:spLocks/>
            </p:cNvSpPr>
            <p:nvPr/>
          </p:nvSpPr>
          <p:spPr bwMode="auto">
            <a:xfrm>
              <a:off x="3648" y="2124"/>
              <a:ext cx="283" cy="133"/>
            </a:xfrm>
            <a:custGeom>
              <a:avLst/>
              <a:gdLst>
                <a:gd name="T0" fmla="*/ 0 w 283"/>
                <a:gd name="T1" fmla="*/ 132 h 133"/>
                <a:gd name="T2" fmla="*/ 6 w 283"/>
                <a:gd name="T3" fmla="*/ 114 h 133"/>
                <a:gd name="T4" fmla="*/ 24 w 283"/>
                <a:gd name="T5" fmla="*/ 108 h 133"/>
                <a:gd name="T6" fmla="*/ 42 w 283"/>
                <a:gd name="T7" fmla="*/ 108 h 133"/>
                <a:gd name="T8" fmla="*/ 60 w 283"/>
                <a:gd name="T9" fmla="*/ 108 h 133"/>
                <a:gd name="T10" fmla="*/ 78 w 283"/>
                <a:gd name="T11" fmla="*/ 108 h 133"/>
                <a:gd name="T12" fmla="*/ 84 w 283"/>
                <a:gd name="T13" fmla="*/ 90 h 133"/>
                <a:gd name="T14" fmla="*/ 102 w 283"/>
                <a:gd name="T15" fmla="*/ 84 h 133"/>
                <a:gd name="T16" fmla="*/ 120 w 283"/>
                <a:gd name="T17" fmla="*/ 78 h 133"/>
                <a:gd name="T18" fmla="*/ 138 w 283"/>
                <a:gd name="T19" fmla="*/ 72 h 133"/>
                <a:gd name="T20" fmla="*/ 162 w 283"/>
                <a:gd name="T21" fmla="*/ 66 h 133"/>
                <a:gd name="T22" fmla="*/ 174 w 283"/>
                <a:gd name="T23" fmla="*/ 48 h 133"/>
                <a:gd name="T24" fmla="*/ 192 w 283"/>
                <a:gd name="T25" fmla="*/ 36 h 133"/>
                <a:gd name="T26" fmla="*/ 210 w 283"/>
                <a:gd name="T27" fmla="*/ 30 h 133"/>
                <a:gd name="T28" fmla="*/ 228 w 283"/>
                <a:gd name="T29" fmla="*/ 30 h 133"/>
                <a:gd name="T30" fmla="*/ 246 w 283"/>
                <a:gd name="T31" fmla="*/ 24 h 133"/>
                <a:gd name="T32" fmla="*/ 264 w 283"/>
                <a:gd name="T33" fmla="*/ 12 h 133"/>
                <a:gd name="T34" fmla="*/ 282 w 283"/>
                <a:gd name="T3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3" h="133">
                  <a:moveTo>
                    <a:pt x="0" y="132"/>
                  </a:moveTo>
                  <a:lnTo>
                    <a:pt x="6" y="114"/>
                  </a:lnTo>
                  <a:lnTo>
                    <a:pt x="24" y="108"/>
                  </a:lnTo>
                  <a:lnTo>
                    <a:pt x="42" y="108"/>
                  </a:lnTo>
                  <a:lnTo>
                    <a:pt x="60" y="108"/>
                  </a:lnTo>
                  <a:lnTo>
                    <a:pt x="78" y="108"/>
                  </a:lnTo>
                  <a:lnTo>
                    <a:pt x="84" y="90"/>
                  </a:lnTo>
                  <a:lnTo>
                    <a:pt x="102" y="84"/>
                  </a:lnTo>
                  <a:lnTo>
                    <a:pt x="120" y="78"/>
                  </a:lnTo>
                  <a:lnTo>
                    <a:pt x="138" y="72"/>
                  </a:lnTo>
                  <a:lnTo>
                    <a:pt x="162" y="66"/>
                  </a:lnTo>
                  <a:lnTo>
                    <a:pt x="174" y="48"/>
                  </a:lnTo>
                  <a:lnTo>
                    <a:pt x="192" y="36"/>
                  </a:lnTo>
                  <a:lnTo>
                    <a:pt x="210" y="30"/>
                  </a:lnTo>
                  <a:lnTo>
                    <a:pt x="228" y="30"/>
                  </a:lnTo>
                  <a:lnTo>
                    <a:pt x="246" y="24"/>
                  </a:lnTo>
                  <a:lnTo>
                    <a:pt x="264" y="12"/>
                  </a:lnTo>
                  <a:lnTo>
                    <a:pt x="28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768029" name="Freeform 29"/>
            <p:cNvSpPr>
              <a:spLocks/>
            </p:cNvSpPr>
            <p:nvPr/>
          </p:nvSpPr>
          <p:spPr bwMode="auto">
            <a:xfrm>
              <a:off x="3918" y="2112"/>
              <a:ext cx="43" cy="667"/>
            </a:xfrm>
            <a:custGeom>
              <a:avLst/>
              <a:gdLst>
                <a:gd name="T0" fmla="*/ 18 w 43"/>
                <a:gd name="T1" fmla="*/ 0 h 667"/>
                <a:gd name="T2" fmla="*/ 30 w 43"/>
                <a:gd name="T3" fmla="*/ 18 h 667"/>
                <a:gd name="T4" fmla="*/ 36 w 43"/>
                <a:gd name="T5" fmla="*/ 36 h 667"/>
                <a:gd name="T6" fmla="*/ 36 w 43"/>
                <a:gd name="T7" fmla="*/ 54 h 667"/>
                <a:gd name="T8" fmla="*/ 30 w 43"/>
                <a:gd name="T9" fmla="*/ 72 h 667"/>
                <a:gd name="T10" fmla="*/ 24 w 43"/>
                <a:gd name="T11" fmla="*/ 90 h 667"/>
                <a:gd name="T12" fmla="*/ 24 w 43"/>
                <a:gd name="T13" fmla="*/ 108 h 667"/>
                <a:gd name="T14" fmla="*/ 18 w 43"/>
                <a:gd name="T15" fmla="*/ 126 h 667"/>
                <a:gd name="T16" fmla="*/ 18 w 43"/>
                <a:gd name="T17" fmla="*/ 144 h 667"/>
                <a:gd name="T18" fmla="*/ 18 w 43"/>
                <a:gd name="T19" fmla="*/ 162 h 667"/>
                <a:gd name="T20" fmla="*/ 18 w 43"/>
                <a:gd name="T21" fmla="*/ 180 h 667"/>
                <a:gd name="T22" fmla="*/ 30 w 43"/>
                <a:gd name="T23" fmla="*/ 198 h 667"/>
                <a:gd name="T24" fmla="*/ 30 w 43"/>
                <a:gd name="T25" fmla="*/ 216 h 667"/>
                <a:gd name="T26" fmla="*/ 24 w 43"/>
                <a:gd name="T27" fmla="*/ 234 h 667"/>
                <a:gd name="T28" fmla="*/ 18 w 43"/>
                <a:gd name="T29" fmla="*/ 252 h 667"/>
                <a:gd name="T30" fmla="*/ 18 w 43"/>
                <a:gd name="T31" fmla="*/ 270 h 667"/>
                <a:gd name="T32" fmla="*/ 12 w 43"/>
                <a:gd name="T33" fmla="*/ 288 h 667"/>
                <a:gd name="T34" fmla="*/ 18 w 43"/>
                <a:gd name="T35" fmla="*/ 306 h 667"/>
                <a:gd name="T36" fmla="*/ 30 w 43"/>
                <a:gd name="T37" fmla="*/ 324 h 667"/>
                <a:gd name="T38" fmla="*/ 36 w 43"/>
                <a:gd name="T39" fmla="*/ 342 h 667"/>
                <a:gd name="T40" fmla="*/ 30 w 43"/>
                <a:gd name="T41" fmla="*/ 360 h 667"/>
                <a:gd name="T42" fmla="*/ 24 w 43"/>
                <a:gd name="T43" fmla="*/ 378 h 667"/>
                <a:gd name="T44" fmla="*/ 24 w 43"/>
                <a:gd name="T45" fmla="*/ 396 h 667"/>
                <a:gd name="T46" fmla="*/ 24 w 43"/>
                <a:gd name="T47" fmla="*/ 414 h 667"/>
                <a:gd name="T48" fmla="*/ 24 w 43"/>
                <a:gd name="T49" fmla="*/ 432 h 667"/>
                <a:gd name="T50" fmla="*/ 30 w 43"/>
                <a:gd name="T51" fmla="*/ 450 h 667"/>
                <a:gd name="T52" fmla="*/ 42 w 43"/>
                <a:gd name="T53" fmla="*/ 468 h 667"/>
                <a:gd name="T54" fmla="*/ 42 w 43"/>
                <a:gd name="T55" fmla="*/ 486 h 667"/>
                <a:gd name="T56" fmla="*/ 30 w 43"/>
                <a:gd name="T57" fmla="*/ 504 h 667"/>
                <a:gd name="T58" fmla="*/ 24 w 43"/>
                <a:gd name="T59" fmla="*/ 522 h 667"/>
                <a:gd name="T60" fmla="*/ 18 w 43"/>
                <a:gd name="T61" fmla="*/ 540 h 667"/>
                <a:gd name="T62" fmla="*/ 12 w 43"/>
                <a:gd name="T63" fmla="*/ 558 h 667"/>
                <a:gd name="T64" fmla="*/ 6 w 43"/>
                <a:gd name="T65" fmla="*/ 576 h 667"/>
                <a:gd name="T66" fmla="*/ 0 w 43"/>
                <a:gd name="T67" fmla="*/ 594 h 667"/>
                <a:gd name="T68" fmla="*/ 0 w 43"/>
                <a:gd name="T69" fmla="*/ 612 h 667"/>
                <a:gd name="T70" fmla="*/ 12 w 43"/>
                <a:gd name="T71" fmla="*/ 630 h 667"/>
                <a:gd name="T72" fmla="*/ 12 w 43"/>
                <a:gd name="T73" fmla="*/ 648 h 667"/>
                <a:gd name="T74" fmla="*/ 12 w 43"/>
                <a:gd name="T75" fmla="*/ 666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667">
                  <a:moveTo>
                    <a:pt x="18" y="0"/>
                  </a:moveTo>
                  <a:lnTo>
                    <a:pt x="30" y="18"/>
                  </a:lnTo>
                  <a:lnTo>
                    <a:pt x="36" y="36"/>
                  </a:lnTo>
                  <a:lnTo>
                    <a:pt x="36" y="54"/>
                  </a:lnTo>
                  <a:lnTo>
                    <a:pt x="30" y="72"/>
                  </a:lnTo>
                  <a:lnTo>
                    <a:pt x="24" y="90"/>
                  </a:lnTo>
                  <a:lnTo>
                    <a:pt x="24" y="108"/>
                  </a:lnTo>
                  <a:lnTo>
                    <a:pt x="18" y="126"/>
                  </a:lnTo>
                  <a:lnTo>
                    <a:pt x="18" y="144"/>
                  </a:lnTo>
                  <a:lnTo>
                    <a:pt x="18" y="162"/>
                  </a:lnTo>
                  <a:lnTo>
                    <a:pt x="18" y="180"/>
                  </a:lnTo>
                  <a:lnTo>
                    <a:pt x="30" y="198"/>
                  </a:lnTo>
                  <a:lnTo>
                    <a:pt x="30" y="216"/>
                  </a:lnTo>
                  <a:lnTo>
                    <a:pt x="24" y="234"/>
                  </a:lnTo>
                  <a:lnTo>
                    <a:pt x="18" y="252"/>
                  </a:lnTo>
                  <a:lnTo>
                    <a:pt x="18" y="270"/>
                  </a:lnTo>
                  <a:lnTo>
                    <a:pt x="12" y="288"/>
                  </a:lnTo>
                  <a:lnTo>
                    <a:pt x="18" y="306"/>
                  </a:lnTo>
                  <a:lnTo>
                    <a:pt x="30" y="324"/>
                  </a:lnTo>
                  <a:lnTo>
                    <a:pt x="36" y="342"/>
                  </a:lnTo>
                  <a:lnTo>
                    <a:pt x="30" y="360"/>
                  </a:lnTo>
                  <a:lnTo>
                    <a:pt x="24" y="378"/>
                  </a:lnTo>
                  <a:lnTo>
                    <a:pt x="24" y="396"/>
                  </a:lnTo>
                  <a:lnTo>
                    <a:pt x="24" y="414"/>
                  </a:lnTo>
                  <a:lnTo>
                    <a:pt x="24" y="432"/>
                  </a:lnTo>
                  <a:lnTo>
                    <a:pt x="30" y="450"/>
                  </a:lnTo>
                  <a:lnTo>
                    <a:pt x="42" y="468"/>
                  </a:lnTo>
                  <a:lnTo>
                    <a:pt x="42" y="486"/>
                  </a:lnTo>
                  <a:lnTo>
                    <a:pt x="30" y="504"/>
                  </a:lnTo>
                  <a:lnTo>
                    <a:pt x="24" y="522"/>
                  </a:lnTo>
                  <a:lnTo>
                    <a:pt x="18" y="540"/>
                  </a:lnTo>
                  <a:lnTo>
                    <a:pt x="12" y="558"/>
                  </a:lnTo>
                  <a:lnTo>
                    <a:pt x="6" y="576"/>
                  </a:lnTo>
                  <a:lnTo>
                    <a:pt x="0" y="594"/>
                  </a:lnTo>
                  <a:lnTo>
                    <a:pt x="0" y="612"/>
                  </a:lnTo>
                  <a:lnTo>
                    <a:pt x="12" y="630"/>
                  </a:lnTo>
                  <a:lnTo>
                    <a:pt x="12" y="648"/>
                  </a:lnTo>
                  <a:lnTo>
                    <a:pt x="12" y="66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768030" name="Freeform 30"/>
            <p:cNvSpPr>
              <a:spLocks/>
            </p:cNvSpPr>
            <p:nvPr/>
          </p:nvSpPr>
          <p:spPr bwMode="auto">
            <a:xfrm>
              <a:off x="3648" y="2790"/>
              <a:ext cx="283" cy="139"/>
            </a:xfrm>
            <a:custGeom>
              <a:avLst/>
              <a:gdLst>
                <a:gd name="T0" fmla="*/ 0 w 283"/>
                <a:gd name="T1" fmla="*/ 138 h 139"/>
                <a:gd name="T2" fmla="*/ 12 w 283"/>
                <a:gd name="T3" fmla="*/ 120 h 139"/>
                <a:gd name="T4" fmla="*/ 30 w 283"/>
                <a:gd name="T5" fmla="*/ 114 h 139"/>
                <a:gd name="T6" fmla="*/ 48 w 283"/>
                <a:gd name="T7" fmla="*/ 108 h 139"/>
                <a:gd name="T8" fmla="*/ 66 w 283"/>
                <a:gd name="T9" fmla="*/ 108 h 139"/>
                <a:gd name="T10" fmla="*/ 84 w 283"/>
                <a:gd name="T11" fmla="*/ 108 h 139"/>
                <a:gd name="T12" fmla="*/ 102 w 283"/>
                <a:gd name="T13" fmla="*/ 108 h 139"/>
                <a:gd name="T14" fmla="*/ 108 w 283"/>
                <a:gd name="T15" fmla="*/ 90 h 139"/>
                <a:gd name="T16" fmla="*/ 114 w 283"/>
                <a:gd name="T17" fmla="*/ 72 h 139"/>
                <a:gd name="T18" fmla="*/ 132 w 283"/>
                <a:gd name="T19" fmla="*/ 66 h 139"/>
                <a:gd name="T20" fmla="*/ 150 w 283"/>
                <a:gd name="T21" fmla="*/ 66 h 139"/>
                <a:gd name="T22" fmla="*/ 168 w 283"/>
                <a:gd name="T23" fmla="*/ 66 h 139"/>
                <a:gd name="T24" fmla="*/ 186 w 283"/>
                <a:gd name="T25" fmla="*/ 54 h 139"/>
                <a:gd name="T26" fmla="*/ 186 w 283"/>
                <a:gd name="T27" fmla="*/ 36 h 139"/>
                <a:gd name="T28" fmla="*/ 204 w 283"/>
                <a:gd name="T29" fmla="*/ 24 h 139"/>
                <a:gd name="T30" fmla="*/ 222 w 283"/>
                <a:gd name="T31" fmla="*/ 18 h 139"/>
                <a:gd name="T32" fmla="*/ 240 w 283"/>
                <a:gd name="T33" fmla="*/ 12 h 139"/>
                <a:gd name="T34" fmla="*/ 258 w 283"/>
                <a:gd name="T35" fmla="*/ 12 h 139"/>
                <a:gd name="T36" fmla="*/ 276 w 283"/>
                <a:gd name="T37" fmla="*/ 18 h 139"/>
                <a:gd name="T38" fmla="*/ 282 w 283"/>
                <a:gd name="T3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3" h="139">
                  <a:moveTo>
                    <a:pt x="0" y="138"/>
                  </a:moveTo>
                  <a:lnTo>
                    <a:pt x="12" y="120"/>
                  </a:lnTo>
                  <a:lnTo>
                    <a:pt x="30" y="114"/>
                  </a:lnTo>
                  <a:lnTo>
                    <a:pt x="48" y="108"/>
                  </a:lnTo>
                  <a:lnTo>
                    <a:pt x="66" y="108"/>
                  </a:lnTo>
                  <a:lnTo>
                    <a:pt x="84" y="108"/>
                  </a:lnTo>
                  <a:lnTo>
                    <a:pt x="102" y="108"/>
                  </a:lnTo>
                  <a:lnTo>
                    <a:pt x="108" y="90"/>
                  </a:lnTo>
                  <a:lnTo>
                    <a:pt x="114" y="72"/>
                  </a:lnTo>
                  <a:lnTo>
                    <a:pt x="132" y="66"/>
                  </a:lnTo>
                  <a:lnTo>
                    <a:pt x="150" y="66"/>
                  </a:lnTo>
                  <a:lnTo>
                    <a:pt x="168" y="66"/>
                  </a:lnTo>
                  <a:lnTo>
                    <a:pt x="186" y="54"/>
                  </a:lnTo>
                  <a:lnTo>
                    <a:pt x="186" y="36"/>
                  </a:lnTo>
                  <a:lnTo>
                    <a:pt x="204" y="24"/>
                  </a:lnTo>
                  <a:lnTo>
                    <a:pt x="222" y="18"/>
                  </a:lnTo>
                  <a:lnTo>
                    <a:pt x="240" y="12"/>
                  </a:lnTo>
                  <a:lnTo>
                    <a:pt x="258" y="12"/>
                  </a:lnTo>
                  <a:lnTo>
                    <a:pt x="276" y="18"/>
                  </a:lnTo>
                  <a:lnTo>
                    <a:pt x="28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768031" name="AutoShape 31"/>
          <p:cNvSpPr>
            <a:spLocks noChangeArrowheads="1"/>
          </p:cNvSpPr>
          <p:nvPr/>
        </p:nvSpPr>
        <p:spPr bwMode="auto">
          <a:xfrm>
            <a:off x="1987062" y="3663950"/>
            <a:ext cx="445477" cy="7493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O"/>
          </a:p>
        </p:txBody>
      </p:sp>
      <p:sp>
        <p:nvSpPr>
          <p:cNvPr id="768032" name="AutoShape 32"/>
          <p:cNvSpPr>
            <a:spLocks noChangeArrowheads="1"/>
          </p:cNvSpPr>
          <p:nvPr/>
        </p:nvSpPr>
        <p:spPr bwMode="auto">
          <a:xfrm>
            <a:off x="4044462" y="3663950"/>
            <a:ext cx="445477" cy="7493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O"/>
          </a:p>
        </p:txBody>
      </p:sp>
      <p:sp>
        <p:nvSpPr>
          <p:cNvPr id="768033" name="AutoShape 33"/>
          <p:cNvSpPr>
            <a:spLocks noChangeArrowheads="1"/>
          </p:cNvSpPr>
          <p:nvPr/>
        </p:nvSpPr>
        <p:spPr bwMode="auto">
          <a:xfrm>
            <a:off x="6406662" y="3663950"/>
            <a:ext cx="445477" cy="74930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CO"/>
          </a:p>
        </p:txBody>
      </p:sp>
      <p:sp>
        <p:nvSpPr>
          <p:cNvPr id="768034" name="Line 34"/>
          <p:cNvSpPr>
            <a:spLocks noChangeShapeType="1"/>
          </p:cNvSpPr>
          <p:nvPr/>
        </p:nvSpPr>
        <p:spPr bwMode="auto">
          <a:xfrm flipH="1">
            <a:off x="1365738" y="2063750"/>
            <a:ext cx="621323" cy="151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768035" name="Line 35"/>
          <p:cNvSpPr>
            <a:spLocks noChangeShapeType="1"/>
          </p:cNvSpPr>
          <p:nvPr/>
        </p:nvSpPr>
        <p:spPr bwMode="auto">
          <a:xfrm>
            <a:off x="4120662" y="1987550"/>
            <a:ext cx="2960077" cy="128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768036" name="Rectangle 36"/>
          <p:cNvSpPr>
            <a:spLocks noChangeArrowheads="1"/>
          </p:cNvSpPr>
          <p:nvPr/>
        </p:nvSpPr>
        <p:spPr bwMode="auto">
          <a:xfrm>
            <a:off x="137746" y="4984750"/>
            <a:ext cx="142507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>
                <a:latin typeface="Tempus Sans ITC" pitchFamily="82" charset="0"/>
              </a:rPr>
              <a:t>Orden inicial</a:t>
            </a:r>
          </a:p>
        </p:txBody>
      </p:sp>
      <p:sp>
        <p:nvSpPr>
          <p:cNvPr id="768037" name="Rectangle 37"/>
          <p:cNvSpPr>
            <a:spLocks noChangeArrowheads="1"/>
          </p:cNvSpPr>
          <p:nvPr/>
        </p:nvSpPr>
        <p:spPr bwMode="auto">
          <a:xfrm>
            <a:off x="7071946" y="4984750"/>
            <a:ext cx="1280801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>
                <a:latin typeface="Tempus Sans ITC" pitchFamily="82" charset="0"/>
              </a:rPr>
              <a:t>Orden final</a:t>
            </a:r>
          </a:p>
        </p:txBody>
      </p:sp>
      <p:sp>
        <p:nvSpPr>
          <p:cNvPr id="768038" name="Line 38"/>
          <p:cNvSpPr>
            <a:spLocks noChangeShapeType="1"/>
          </p:cNvSpPr>
          <p:nvPr/>
        </p:nvSpPr>
        <p:spPr bwMode="auto">
          <a:xfrm>
            <a:off x="2063262" y="5111750"/>
            <a:ext cx="216877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768039" name="Line 39"/>
          <p:cNvSpPr>
            <a:spLocks noChangeShapeType="1"/>
          </p:cNvSpPr>
          <p:nvPr/>
        </p:nvSpPr>
        <p:spPr bwMode="auto">
          <a:xfrm>
            <a:off x="2291862" y="5562600"/>
            <a:ext cx="395067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768040" name="Line 40"/>
          <p:cNvSpPr>
            <a:spLocks noChangeShapeType="1"/>
          </p:cNvSpPr>
          <p:nvPr/>
        </p:nvSpPr>
        <p:spPr bwMode="auto">
          <a:xfrm flipV="1">
            <a:off x="6254262" y="5099050"/>
            <a:ext cx="216877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768041" name="Rectangle 41"/>
          <p:cNvSpPr>
            <a:spLocks noChangeArrowheads="1"/>
          </p:cNvSpPr>
          <p:nvPr/>
        </p:nvSpPr>
        <p:spPr bwMode="auto">
          <a:xfrm>
            <a:off x="3795347" y="5746750"/>
            <a:ext cx="91691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s-ES_tradnl">
                <a:latin typeface="Tempus Sans ITC" pitchFamily="82" charset="0"/>
              </a:rPr>
              <a:t>CAOS!!</a:t>
            </a:r>
          </a:p>
        </p:txBody>
      </p:sp>
    </p:spTree>
    <p:extLst>
      <p:ext uri="{BB962C8B-B14F-4D97-AF65-F5344CB8AC3E}">
        <p14:creationId xmlns:p14="http://schemas.microsoft.com/office/powerpoint/2010/main" val="1159914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7980" name="Group 44"/>
          <p:cNvGrpSpPr>
            <a:grpSpLocks/>
          </p:cNvGrpSpPr>
          <p:nvPr/>
        </p:nvGrpSpPr>
        <p:grpSpPr bwMode="auto">
          <a:xfrm>
            <a:off x="1195754" y="2286000"/>
            <a:ext cx="7244862" cy="2827338"/>
            <a:chOff x="676" y="1296"/>
            <a:chExt cx="5250" cy="1925"/>
          </a:xfrm>
        </p:grpSpPr>
        <p:graphicFrame>
          <p:nvGraphicFramePr>
            <p:cNvPr id="807941" name="Object 5"/>
            <p:cNvGraphicFramePr>
              <a:graphicFrameLocks noChangeAspect="1"/>
            </p:cNvGraphicFramePr>
            <p:nvPr/>
          </p:nvGraphicFramePr>
          <p:xfrm>
            <a:off x="676" y="1440"/>
            <a:ext cx="1526" cy="17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name="Imagen" r:id="rId3" imgW="2598738" imgH="3284538" progId="">
                    <p:embed/>
                  </p:oleObj>
                </mc:Choice>
                <mc:Fallback>
                  <p:oleObj name="Imagen" r:id="rId3" imgW="2598738" imgH="3284538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3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6" y="1440"/>
                          <a:ext cx="1526" cy="17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7942" name="Freeform 6"/>
            <p:cNvSpPr>
              <a:spLocks/>
            </p:cNvSpPr>
            <p:nvPr/>
          </p:nvSpPr>
          <p:spPr bwMode="auto">
            <a:xfrm>
              <a:off x="2547" y="1441"/>
              <a:ext cx="1525" cy="1777"/>
            </a:xfrm>
            <a:custGeom>
              <a:avLst/>
              <a:gdLst>
                <a:gd name="T0" fmla="*/ 1923 w 2817"/>
                <a:gd name="T1" fmla="*/ 3019 h 3553"/>
                <a:gd name="T2" fmla="*/ 1923 w 2817"/>
                <a:gd name="T3" fmla="*/ 3553 h 3553"/>
                <a:gd name="T4" fmla="*/ 453 w 2817"/>
                <a:gd name="T5" fmla="*/ 3553 h 3553"/>
                <a:gd name="T6" fmla="*/ 453 w 2817"/>
                <a:gd name="T7" fmla="*/ 2425 h 3553"/>
                <a:gd name="T8" fmla="*/ 379 w 2817"/>
                <a:gd name="T9" fmla="*/ 2353 h 3553"/>
                <a:gd name="T10" fmla="*/ 281 w 2817"/>
                <a:gd name="T11" fmla="*/ 2245 h 3553"/>
                <a:gd name="T12" fmla="*/ 179 w 2817"/>
                <a:gd name="T13" fmla="*/ 2085 h 3553"/>
                <a:gd name="T14" fmla="*/ 104 w 2817"/>
                <a:gd name="T15" fmla="*/ 1940 h 3553"/>
                <a:gd name="T16" fmla="*/ 55 w 2817"/>
                <a:gd name="T17" fmla="*/ 1795 h 3553"/>
                <a:gd name="T18" fmla="*/ 16 w 2817"/>
                <a:gd name="T19" fmla="*/ 1644 h 3553"/>
                <a:gd name="T20" fmla="*/ 0 w 2817"/>
                <a:gd name="T21" fmla="*/ 1496 h 3553"/>
                <a:gd name="T22" fmla="*/ 0 w 2817"/>
                <a:gd name="T23" fmla="*/ 1320 h 3553"/>
                <a:gd name="T24" fmla="*/ 21 w 2817"/>
                <a:gd name="T25" fmla="*/ 1146 h 3553"/>
                <a:gd name="T26" fmla="*/ 61 w 2817"/>
                <a:gd name="T27" fmla="*/ 978 h 3553"/>
                <a:gd name="T28" fmla="*/ 114 w 2817"/>
                <a:gd name="T29" fmla="*/ 840 h 3553"/>
                <a:gd name="T30" fmla="*/ 186 w 2817"/>
                <a:gd name="T31" fmla="*/ 700 h 3553"/>
                <a:gd name="T32" fmla="*/ 264 w 2817"/>
                <a:gd name="T33" fmla="*/ 578 h 3553"/>
                <a:gd name="T34" fmla="*/ 357 w 2817"/>
                <a:gd name="T35" fmla="*/ 463 h 3553"/>
                <a:gd name="T36" fmla="*/ 453 w 2817"/>
                <a:gd name="T37" fmla="*/ 365 h 3553"/>
                <a:gd name="T38" fmla="*/ 567 w 2817"/>
                <a:gd name="T39" fmla="*/ 272 h 3553"/>
                <a:gd name="T40" fmla="*/ 691 w 2817"/>
                <a:gd name="T41" fmla="*/ 191 h 3553"/>
                <a:gd name="T42" fmla="*/ 830 w 2817"/>
                <a:gd name="T43" fmla="*/ 119 h 3553"/>
                <a:gd name="T44" fmla="*/ 983 w 2817"/>
                <a:gd name="T45" fmla="*/ 62 h 3553"/>
                <a:gd name="T46" fmla="*/ 1164 w 2817"/>
                <a:gd name="T47" fmla="*/ 20 h 3553"/>
                <a:gd name="T48" fmla="*/ 1317 w 2817"/>
                <a:gd name="T49" fmla="*/ 0 h 3553"/>
                <a:gd name="T50" fmla="*/ 1544 w 2817"/>
                <a:gd name="T51" fmla="*/ 5 h 3553"/>
                <a:gd name="T52" fmla="*/ 1682 w 2817"/>
                <a:gd name="T53" fmla="*/ 26 h 3553"/>
                <a:gd name="T54" fmla="*/ 1847 w 2817"/>
                <a:gd name="T55" fmla="*/ 69 h 3553"/>
                <a:gd name="T56" fmla="*/ 1989 w 2817"/>
                <a:gd name="T57" fmla="*/ 125 h 3553"/>
                <a:gd name="T58" fmla="*/ 2128 w 2817"/>
                <a:gd name="T59" fmla="*/ 201 h 3553"/>
                <a:gd name="T60" fmla="*/ 2267 w 2817"/>
                <a:gd name="T61" fmla="*/ 298 h 3553"/>
                <a:gd name="T62" fmla="*/ 2395 w 2817"/>
                <a:gd name="T63" fmla="*/ 406 h 3553"/>
                <a:gd name="T64" fmla="*/ 2515 w 2817"/>
                <a:gd name="T65" fmla="*/ 540 h 3553"/>
                <a:gd name="T66" fmla="*/ 2607 w 2817"/>
                <a:gd name="T67" fmla="*/ 675 h 3553"/>
                <a:gd name="T68" fmla="*/ 2684 w 2817"/>
                <a:gd name="T69" fmla="*/ 817 h 3553"/>
                <a:gd name="T70" fmla="*/ 2751 w 2817"/>
                <a:gd name="T71" fmla="*/ 991 h 3553"/>
                <a:gd name="T72" fmla="*/ 2796 w 2817"/>
                <a:gd name="T73" fmla="*/ 1177 h 3553"/>
                <a:gd name="T74" fmla="*/ 2817 w 2817"/>
                <a:gd name="T75" fmla="*/ 1392 h 3553"/>
                <a:gd name="T76" fmla="*/ 2817 w 2817"/>
                <a:gd name="T77" fmla="*/ 2097 h 3553"/>
                <a:gd name="T78" fmla="*/ 2636 w 2817"/>
                <a:gd name="T79" fmla="*/ 2097 h 3553"/>
                <a:gd name="T80" fmla="*/ 2594 w 2817"/>
                <a:gd name="T81" fmla="*/ 2153 h 3553"/>
                <a:gd name="T82" fmla="*/ 2594 w 2817"/>
                <a:gd name="T83" fmla="*/ 2637 h 3553"/>
                <a:gd name="T84" fmla="*/ 2589 w 2817"/>
                <a:gd name="T85" fmla="*/ 2713 h 3553"/>
                <a:gd name="T86" fmla="*/ 2569 w 2817"/>
                <a:gd name="T87" fmla="*/ 2792 h 3553"/>
                <a:gd name="T88" fmla="*/ 2533 w 2817"/>
                <a:gd name="T89" fmla="*/ 2870 h 3553"/>
                <a:gd name="T90" fmla="*/ 2488 w 2817"/>
                <a:gd name="T91" fmla="*/ 2921 h 3553"/>
                <a:gd name="T92" fmla="*/ 2429 w 2817"/>
                <a:gd name="T93" fmla="*/ 2973 h 3553"/>
                <a:gd name="T94" fmla="*/ 2357 w 2817"/>
                <a:gd name="T95" fmla="*/ 3006 h 3553"/>
                <a:gd name="T96" fmla="*/ 2290 w 2817"/>
                <a:gd name="T97" fmla="*/ 3019 h 3553"/>
                <a:gd name="T98" fmla="*/ 1923 w 2817"/>
                <a:gd name="T99" fmla="*/ 3019 h 3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17" h="3553">
                  <a:moveTo>
                    <a:pt x="1923" y="3019"/>
                  </a:moveTo>
                  <a:lnTo>
                    <a:pt x="1923" y="3553"/>
                  </a:lnTo>
                  <a:lnTo>
                    <a:pt x="453" y="3553"/>
                  </a:lnTo>
                  <a:lnTo>
                    <a:pt x="453" y="2425"/>
                  </a:lnTo>
                  <a:lnTo>
                    <a:pt x="379" y="2353"/>
                  </a:lnTo>
                  <a:lnTo>
                    <a:pt x="281" y="2245"/>
                  </a:lnTo>
                  <a:lnTo>
                    <a:pt x="179" y="2085"/>
                  </a:lnTo>
                  <a:lnTo>
                    <a:pt x="104" y="1940"/>
                  </a:lnTo>
                  <a:lnTo>
                    <a:pt x="55" y="1795"/>
                  </a:lnTo>
                  <a:lnTo>
                    <a:pt x="16" y="1644"/>
                  </a:lnTo>
                  <a:lnTo>
                    <a:pt x="0" y="1496"/>
                  </a:lnTo>
                  <a:lnTo>
                    <a:pt x="0" y="1320"/>
                  </a:lnTo>
                  <a:lnTo>
                    <a:pt x="21" y="1146"/>
                  </a:lnTo>
                  <a:lnTo>
                    <a:pt x="61" y="978"/>
                  </a:lnTo>
                  <a:lnTo>
                    <a:pt x="114" y="840"/>
                  </a:lnTo>
                  <a:lnTo>
                    <a:pt x="186" y="700"/>
                  </a:lnTo>
                  <a:lnTo>
                    <a:pt x="264" y="578"/>
                  </a:lnTo>
                  <a:lnTo>
                    <a:pt x="357" y="463"/>
                  </a:lnTo>
                  <a:lnTo>
                    <a:pt x="453" y="365"/>
                  </a:lnTo>
                  <a:lnTo>
                    <a:pt x="567" y="272"/>
                  </a:lnTo>
                  <a:lnTo>
                    <a:pt x="691" y="191"/>
                  </a:lnTo>
                  <a:lnTo>
                    <a:pt x="830" y="119"/>
                  </a:lnTo>
                  <a:lnTo>
                    <a:pt x="983" y="62"/>
                  </a:lnTo>
                  <a:lnTo>
                    <a:pt x="1164" y="20"/>
                  </a:lnTo>
                  <a:lnTo>
                    <a:pt x="1317" y="0"/>
                  </a:lnTo>
                  <a:lnTo>
                    <a:pt x="1544" y="5"/>
                  </a:lnTo>
                  <a:lnTo>
                    <a:pt x="1682" y="26"/>
                  </a:lnTo>
                  <a:lnTo>
                    <a:pt x="1847" y="69"/>
                  </a:lnTo>
                  <a:lnTo>
                    <a:pt x="1989" y="125"/>
                  </a:lnTo>
                  <a:lnTo>
                    <a:pt x="2128" y="201"/>
                  </a:lnTo>
                  <a:lnTo>
                    <a:pt x="2267" y="298"/>
                  </a:lnTo>
                  <a:lnTo>
                    <a:pt x="2395" y="406"/>
                  </a:lnTo>
                  <a:lnTo>
                    <a:pt x="2515" y="540"/>
                  </a:lnTo>
                  <a:lnTo>
                    <a:pt x="2607" y="675"/>
                  </a:lnTo>
                  <a:lnTo>
                    <a:pt x="2684" y="817"/>
                  </a:lnTo>
                  <a:lnTo>
                    <a:pt x="2751" y="991"/>
                  </a:lnTo>
                  <a:lnTo>
                    <a:pt x="2796" y="1177"/>
                  </a:lnTo>
                  <a:lnTo>
                    <a:pt x="2817" y="1392"/>
                  </a:lnTo>
                  <a:lnTo>
                    <a:pt x="2817" y="2097"/>
                  </a:lnTo>
                  <a:lnTo>
                    <a:pt x="2636" y="2097"/>
                  </a:lnTo>
                  <a:lnTo>
                    <a:pt x="2594" y="2153"/>
                  </a:lnTo>
                  <a:lnTo>
                    <a:pt x="2594" y="2637"/>
                  </a:lnTo>
                  <a:lnTo>
                    <a:pt x="2589" y="2713"/>
                  </a:lnTo>
                  <a:lnTo>
                    <a:pt x="2569" y="2792"/>
                  </a:lnTo>
                  <a:lnTo>
                    <a:pt x="2533" y="2870"/>
                  </a:lnTo>
                  <a:lnTo>
                    <a:pt x="2488" y="2921"/>
                  </a:lnTo>
                  <a:lnTo>
                    <a:pt x="2429" y="2973"/>
                  </a:lnTo>
                  <a:lnTo>
                    <a:pt x="2357" y="3006"/>
                  </a:lnTo>
                  <a:lnTo>
                    <a:pt x="2290" y="3019"/>
                  </a:lnTo>
                  <a:lnTo>
                    <a:pt x="1923" y="3019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807943" name="Freeform 7"/>
            <p:cNvSpPr>
              <a:spLocks/>
            </p:cNvSpPr>
            <p:nvPr/>
          </p:nvSpPr>
          <p:spPr bwMode="auto">
            <a:xfrm>
              <a:off x="2610" y="1503"/>
              <a:ext cx="1397" cy="1670"/>
            </a:xfrm>
            <a:custGeom>
              <a:avLst/>
              <a:gdLst>
                <a:gd name="T0" fmla="*/ 1737 w 2580"/>
                <a:gd name="T1" fmla="*/ 2775 h 3340"/>
                <a:gd name="T2" fmla="*/ 1737 w 2580"/>
                <a:gd name="T3" fmla="*/ 3340 h 3340"/>
                <a:gd name="T4" fmla="*/ 414 w 2580"/>
                <a:gd name="T5" fmla="*/ 3340 h 3340"/>
                <a:gd name="T6" fmla="*/ 414 w 2580"/>
                <a:gd name="T7" fmla="*/ 2229 h 3340"/>
                <a:gd name="T8" fmla="*/ 344 w 2580"/>
                <a:gd name="T9" fmla="*/ 2162 h 3340"/>
                <a:gd name="T10" fmla="*/ 254 w 2580"/>
                <a:gd name="T11" fmla="*/ 2062 h 3340"/>
                <a:gd name="T12" fmla="*/ 161 w 2580"/>
                <a:gd name="T13" fmla="*/ 1916 h 3340"/>
                <a:gd name="T14" fmla="*/ 93 w 2580"/>
                <a:gd name="T15" fmla="*/ 1783 h 3340"/>
                <a:gd name="T16" fmla="*/ 50 w 2580"/>
                <a:gd name="T17" fmla="*/ 1651 h 3340"/>
                <a:gd name="T18" fmla="*/ 13 w 2580"/>
                <a:gd name="T19" fmla="*/ 1511 h 3340"/>
                <a:gd name="T20" fmla="*/ 0 w 2580"/>
                <a:gd name="T21" fmla="*/ 1375 h 3340"/>
                <a:gd name="T22" fmla="*/ 0 w 2580"/>
                <a:gd name="T23" fmla="*/ 1212 h 3340"/>
                <a:gd name="T24" fmla="*/ 17 w 2580"/>
                <a:gd name="T25" fmla="*/ 1053 h 3340"/>
                <a:gd name="T26" fmla="*/ 53 w 2580"/>
                <a:gd name="T27" fmla="*/ 897 h 3340"/>
                <a:gd name="T28" fmla="*/ 103 w 2580"/>
                <a:gd name="T29" fmla="*/ 769 h 3340"/>
                <a:gd name="T30" fmla="*/ 167 w 2580"/>
                <a:gd name="T31" fmla="*/ 640 h 3340"/>
                <a:gd name="T32" fmla="*/ 239 w 2580"/>
                <a:gd name="T33" fmla="*/ 530 h 3340"/>
                <a:gd name="T34" fmla="*/ 325 w 2580"/>
                <a:gd name="T35" fmla="*/ 423 h 3340"/>
                <a:gd name="T36" fmla="*/ 414 w 2580"/>
                <a:gd name="T37" fmla="*/ 334 h 3340"/>
                <a:gd name="T38" fmla="*/ 518 w 2580"/>
                <a:gd name="T39" fmla="*/ 248 h 3340"/>
                <a:gd name="T40" fmla="*/ 630 w 2580"/>
                <a:gd name="T41" fmla="*/ 172 h 3340"/>
                <a:gd name="T42" fmla="*/ 760 w 2580"/>
                <a:gd name="T43" fmla="*/ 106 h 3340"/>
                <a:gd name="T44" fmla="*/ 900 w 2580"/>
                <a:gd name="T45" fmla="*/ 55 h 3340"/>
                <a:gd name="T46" fmla="*/ 1063 w 2580"/>
                <a:gd name="T47" fmla="*/ 17 h 3340"/>
                <a:gd name="T48" fmla="*/ 1206 w 2580"/>
                <a:gd name="T49" fmla="*/ 0 h 3340"/>
                <a:gd name="T50" fmla="*/ 1415 w 2580"/>
                <a:gd name="T51" fmla="*/ 3 h 3340"/>
                <a:gd name="T52" fmla="*/ 1542 w 2580"/>
                <a:gd name="T53" fmla="*/ 22 h 3340"/>
                <a:gd name="T54" fmla="*/ 1692 w 2580"/>
                <a:gd name="T55" fmla="*/ 60 h 3340"/>
                <a:gd name="T56" fmla="*/ 1821 w 2580"/>
                <a:gd name="T57" fmla="*/ 113 h 3340"/>
                <a:gd name="T58" fmla="*/ 1952 w 2580"/>
                <a:gd name="T59" fmla="*/ 180 h 3340"/>
                <a:gd name="T60" fmla="*/ 2077 w 2580"/>
                <a:gd name="T61" fmla="*/ 272 h 3340"/>
                <a:gd name="T62" fmla="*/ 2194 w 2580"/>
                <a:gd name="T63" fmla="*/ 372 h 3340"/>
                <a:gd name="T64" fmla="*/ 2306 w 2580"/>
                <a:gd name="T65" fmla="*/ 495 h 3340"/>
                <a:gd name="T66" fmla="*/ 2391 w 2580"/>
                <a:gd name="T67" fmla="*/ 619 h 3340"/>
                <a:gd name="T68" fmla="*/ 2461 w 2580"/>
                <a:gd name="T69" fmla="*/ 750 h 3340"/>
                <a:gd name="T70" fmla="*/ 2522 w 2580"/>
                <a:gd name="T71" fmla="*/ 909 h 3340"/>
                <a:gd name="T72" fmla="*/ 2563 w 2580"/>
                <a:gd name="T73" fmla="*/ 1081 h 3340"/>
                <a:gd name="T74" fmla="*/ 2580 w 2580"/>
                <a:gd name="T75" fmla="*/ 1279 h 3340"/>
                <a:gd name="T76" fmla="*/ 2580 w 2580"/>
                <a:gd name="T77" fmla="*/ 1869 h 3340"/>
                <a:gd name="T78" fmla="*/ 2454 w 2580"/>
                <a:gd name="T79" fmla="*/ 1868 h 3340"/>
                <a:gd name="T80" fmla="*/ 2377 w 2580"/>
                <a:gd name="T81" fmla="*/ 1992 h 3340"/>
                <a:gd name="T82" fmla="*/ 2375 w 2580"/>
                <a:gd name="T83" fmla="*/ 2496 h 3340"/>
                <a:gd name="T84" fmla="*/ 2355 w 2580"/>
                <a:gd name="T85" fmla="*/ 2568 h 3340"/>
                <a:gd name="T86" fmla="*/ 2322 w 2580"/>
                <a:gd name="T87" fmla="*/ 2639 h 3340"/>
                <a:gd name="T88" fmla="*/ 2279 w 2580"/>
                <a:gd name="T89" fmla="*/ 2689 h 3340"/>
                <a:gd name="T90" fmla="*/ 2227 w 2580"/>
                <a:gd name="T91" fmla="*/ 2732 h 3340"/>
                <a:gd name="T92" fmla="*/ 2160 w 2580"/>
                <a:gd name="T93" fmla="*/ 2763 h 3340"/>
                <a:gd name="T94" fmla="*/ 2098 w 2580"/>
                <a:gd name="T95" fmla="*/ 2775 h 3340"/>
                <a:gd name="T96" fmla="*/ 1737 w 2580"/>
                <a:gd name="T97" fmla="*/ 2775 h 3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80" h="3340">
                  <a:moveTo>
                    <a:pt x="1737" y="2775"/>
                  </a:moveTo>
                  <a:lnTo>
                    <a:pt x="1737" y="3340"/>
                  </a:lnTo>
                  <a:lnTo>
                    <a:pt x="414" y="3340"/>
                  </a:lnTo>
                  <a:lnTo>
                    <a:pt x="414" y="2229"/>
                  </a:lnTo>
                  <a:lnTo>
                    <a:pt x="344" y="2162"/>
                  </a:lnTo>
                  <a:lnTo>
                    <a:pt x="254" y="2062"/>
                  </a:lnTo>
                  <a:lnTo>
                    <a:pt x="161" y="1916"/>
                  </a:lnTo>
                  <a:lnTo>
                    <a:pt x="93" y="1783"/>
                  </a:lnTo>
                  <a:lnTo>
                    <a:pt x="50" y="1651"/>
                  </a:lnTo>
                  <a:lnTo>
                    <a:pt x="13" y="1511"/>
                  </a:lnTo>
                  <a:lnTo>
                    <a:pt x="0" y="1375"/>
                  </a:lnTo>
                  <a:lnTo>
                    <a:pt x="0" y="1212"/>
                  </a:lnTo>
                  <a:lnTo>
                    <a:pt x="17" y="1053"/>
                  </a:lnTo>
                  <a:lnTo>
                    <a:pt x="53" y="897"/>
                  </a:lnTo>
                  <a:lnTo>
                    <a:pt x="103" y="769"/>
                  </a:lnTo>
                  <a:lnTo>
                    <a:pt x="167" y="640"/>
                  </a:lnTo>
                  <a:lnTo>
                    <a:pt x="239" y="530"/>
                  </a:lnTo>
                  <a:lnTo>
                    <a:pt x="325" y="423"/>
                  </a:lnTo>
                  <a:lnTo>
                    <a:pt x="414" y="334"/>
                  </a:lnTo>
                  <a:lnTo>
                    <a:pt x="518" y="248"/>
                  </a:lnTo>
                  <a:lnTo>
                    <a:pt x="630" y="172"/>
                  </a:lnTo>
                  <a:lnTo>
                    <a:pt x="760" y="106"/>
                  </a:lnTo>
                  <a:lnTo>
                    <a:pt x="900" y="55"/>
                  </a:lnTo>
                  <a:lnTo>
                    <a:pt x="1063" y="17"/>
                  </a:lnTo>
                  <a:lnTo>
                    <a:pt x="1206" y="0"/>
                  </a:lnTo>
                  <a:lnTo>
                    <a:pt x="1415" y="3"/>
                  </a:lnTo>
                  <a:lnTo>
                    <a:pt x="1542" y="22"/>
                  </a:lnTo>
                  <a:lnTo>
                    <a:pt x="1692" y="60"/>
                  </a:lnTo>
                  <a:lnTo>
                    <a:pt x="1821" y="113"/>
                  </a:lnTo>
                  <a:lnTo>
                    <a:pt x="1952" y="180"/>
                  </a:lnTo>
                  <a:lnTo>
                    <a:pt x="2077" y="272"/>
                  </a:lnTo>
                  <a:lnTo>
                    <a:pt x="2194" y="372"/>
                  </a:lnTo>
                  <a:lnTo>
                    <a:pt x="2306" y="495"/>
                  </a:lnTo>
                  <a:lnTo>
                    <a:pt x="2391" y="619"/>
                  </a:lnTo>
                  <a:lnTo>
                    <a:pt x="2461" y="750"/>
                  </a:lnTo>
                  <a:lnTo>
                    <a:pt x="2522" y="909"/>
                  </a:lnTo>
                  <a:lnTo>
                    <a:pt x="2563" y="1081"/>
                  </a:lnTo>
                  <a:lnTo>
                    <a:pt x="2580" y="1279"/>
                  </a:lnTo>
                  <a:lnTo>
                    <a:pt x="2580" y="1869"/>
                  </a:lnTo>
                  <a:lnTo>
                    <a:pt x="2454" y="1868"/>
                  </a:lnTo>
                  <a:lnTo>
                    <a:pt x="2377" y="1992"/>
                  </a:lnTo>
                  <a:lnTo>
                    <a:pt x="2375" y="2496"/>
                  </a:lnTo>
                  <a:lnTo>
                    <a:pt x="2355" y="2568"/>
                  </a:lnTo>
                  <a:lnTo>
                    <a:pt x="2322" y="2639"/>
                  </a:lnTo>
                  <a:lnTo>
                    <a:pt x="2279" y="2689"/>
                  </a:lnTo>
                  <a:lnTo>
                    <a:pt x="2227" y="2732"/>
                  </a:lnTo>
                  <a:lnTo>
                    <a:pt x="2160" y="2763"/>
                  </a:lnTo>
                  <a:lnTo>
                    <a:pt x="2098" y="2775"/>
                  </a:lnTo>
                  <a:lnTo>
                    <a:pt x="1737" y="27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807944" name="Freeform 8"/>
            <p:cNvSpPr>
              <a:spLocks/>
            </p:cNvSpPr>
            <p:nvPr/>
          </p:nvSpPr>
          <p:spPr bwMode="auto">
            <a:xfrm>
              <a:off x="3832" y="1488"/>
              <a:ext cx="248" cy="280"/>
            </a:xfrm>
            <a:custGeom>
              <a:avLst/>
              <a:gdLst>
                <a:gd name="T0" fmla="*/ 76 w 458"/>
                <a:gd name="T1" fmla="*/ 559 h 559"/>
                <a:gd name="T2" fmla="*/ 115 w 458"/>
                <a:gd name="T3" fmla="*/ 553 h 559"/>
                <a:gd name="T4" fmla="*/ 163 w 458"/>
                <a:gd name="T5" fmla="*/ 544 h 559"/>
                <a:gd name="T6" fmla="*/ 213 w 458"/>
                <a:gd name="T7" fmla="*/ 537 h 559"/>
                <a:gd name="T8" fmla="*/ 258 w 458"/>
                <a:gd name="T9" fmla="*/ 532 h 559"/>
                <a:gd name="T10" fmla="*/ 312 w 458"/>
                <a:gd name="T11" fmla="*/ 528 h 559"/>
                <a:gd name="T12" fmla="*/ 361 w 458"/>
                <a:gd name="T13" fmla="*/ 532 h 559"/>
                <a:gd name="T14" fmla="*/ 410 w 458"/>
                <a:gd name="T15" fmla="*/ 534 h 559"/>
                <a:gd name="T16" fmla="*/ 458 w 458"/>
                <a:gd name="T17" fmla="*/ 539 h 559"/>
                <a:gd name="T18" fmla="*/ 448 w 458"/>
                <a:gd name="T19" fmla="*/ 504 h 559"/>
                <a:gd name="T20" fmla="*/ 437 w 458"/>
                <a:gd name="T21" fmla="*/ 472 h 559"/>
                <a:gd name="T22" fmla="*/ 423 w 458"/>
                <a:gd name="T23" fmla="*/ 441 h 559"/>
                <a:gd name="T24" fmla="*/ 408 w 458"/>
                <a:gd name="T25" fmla="*/ 411 h 559"/>
                <a:gd name="T26" fmla="*/ 387 w 458"/>
                <a:gd name="T27" fmla="*/ 377 h 559"/>
                <a:gd name="T28" fmla="*/ 363 w 458"/>
                <a:gd name="T29" fmla="*/ 339 h 559"/>
                <a:gd name="T30" fmla="*/ 339 w 458"/>
                <a:gd name="T31" fmla="*/ 305 h 559"/>
                <a:gd name="T32" fmla="*/ 308 w 458"/>
                <a:gd name="T33" fmla="*/ 265 h 559"/>
                <a:gd name="T34" fmla="*/ 272 w 458"/>
                <a:gd name="T35" fmla="*/ 222 h 559"/>
                <a:gd name="T36" fmla="*/ 234 w 458"/>
                <a:gd name="T37" fmla="*/ 182 h 559"/>
                <a:gd name="T38" fmla="*/ 196 w 458"/>
                <a:gd name="T39" fmla="*/ 148 h 559"/>
                <a:gd name="T40" fmla="*/ 158 w 458"/>
                <a:gd name="T41" fmla="*/ 117 h 559"/>
                <a:gd name="T42" fmla="*/ 114 w 458"/>
                <a:gd name="T43" fmla="*/ 79 h 559"/>
                <a:gd name="T44" fmla="*/ 71 w 458"/>
                <a:gd name="T45" fmla="*/ 43 h 559"/>
                <a:gd name="T46" fmla="*/ 31 w 458"/>
                <a:gd name="T47" fmla="*/ 17 h 559"/>
                <a:gd name="T48" fmla="*/ 0 w 458"/>
                <a:gd name="T49" fmla="*/ 0 h 559"/>
                <a:gd name="T50" fmla="*/ 76 w 458"/>
                <a:gd name="T51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58" h="559">
                  <a:moveTo>
                    <a:pt x="76" y="559"/>
                  </a:moveTo>
                  <a:lnTo>
                    <a:pt x="115" y="553"/>
                  </a:lnTo>
                  <a:lnTo>
                    <a:pt x="163" y="544"/>
                  </a:lnTo>
                  <a:lnTo>
                    <a:pt x="213" y="537"/>
                  </a:lnTo>
                  <a:lnTo>
                    <a:pt x="258" y="532"/>
                  </a:lnTo>
                  <a:lnTo>
                    <a:pt x="312" y="528"/>
                  </a:lnTo>
                  <a:lnTo>
                    <a:pt x="361" y="532"/>
                  </a:lnTo>
                  <a:lnTo>
                    <a:pt x="410" y="534"/>
                  </a:lnTo>
                  <a:lnTo>
                    <a:pt x="458" y="539"/>
                  </a:lnTo>
                  <a:lnTo>
                    <a:pt x="448" y="504"/>
                  </a:lnTo>
                  <a:lnTo>
                    <a:pt x="437" y="472"/>
                  </a:lnTo>
                  <a:lnTo>
                    <a:pt x="423" y="441"/>
                  </a:lnTo>
                  <a:lnTo>
                    <a:pt x="408" y="411"/>
                  </a:lnTo>
                  <a:lnTo>
                    <a:pt x="387" y="377"/>
                  </a:lnTo>
                  <a:lnTo>
                    <a:pt x="363" y="339"/>
                  </a:lnTo>
                  <a:lnTo>
                    <a:pt x="339" y="305"/>
                  </a:lnTo>
                  <a:lnTo>
                    <a:pt x="308" y="265"/>
                  </a:lnTo>
                  <a:lnTo>
                    <a:pt x="272" y="222"/>
                  </a:lnTo>
                  <a:lnTo>
                    <a:pt x="234" y="182"/>
                  </a:lnTo>
                  <a:lnTo>
                    <a:pt x="196" y="148"/>
                  </a:lnTo>
                  <a:lnTo>
                    <a:pt x="158" y="117"/>
                  </a:lnTo>
                  <a:lnTo>
                    <a:pt x="114" y="79"/>
                  </a:lnTo>
                  <a:lnTo>
                    <a:pt x="71" y="43"/>
                  </a:lnTo>
                  <a:lnTo>
                    <a:pt x="31" y="17"/>
                  </a:lnTo>
                  <a:lnTo>
                    <a:pt x="0" y="0"/>
                  </a:lnTo>
                  <a:lnTo>
                    <a:pt x="76" y="559"/>
                  </a:lnTo>
                  <a:close/>
                </a:path>
              </a:pathLst>
            </a:custGeom>
            <a:solidFill>
              <a:srgbClr val="FF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807945" name="Freeform 9"/>
            <p:cNvSpPr>
              <a:spLocks/>
            </p:cNvSpPr>
            <p:nvPr/>
          </p:nvSpPr>
          <p:spPr bwMode="auto">
            <a:xfrm>
              <a:off x="3640" y="1632"/>
              <a:ext cx="154" cy="238"/>
            </a:xfrm>
            <a:custGeom>
              <a:avLst/>
              <a:gdLst>
                <a:gd name="T0" fmla="*/ 98 w 282"/>
                <a:gd name="T1" fmla="*/ 477 h 477"/>
                <a:gd name="T2" fmla="*/ 0 w 282"/>
                <a:gd name="T3" fmla="*/ 205 h 477"/>
                <a:gd name="T4" fmla="*/ 211 w 282"/>
                <a:gd name="T5" fmla="*/ 0 h 477"/>
                <a:gd name="T6" fmla="*/ 282 w 282"/>
                <a:gd name="T7" fmla="*/ 421 h 477"/>
                <a:gd name="T8" fmla="*/ 222 w 282"/>
                <a:gd name="T9" fmla="*/ 437 h 477"/>
                <a:gd name="T10" fmla="*/ 155 w 282"/>
                <a:gd name="T11" fmla="*/ 458 h 477"/>
                <a:gd name="T12" fmla="*/ 98 w 282"/>
                <a:gd name="T13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" h="477">
                  <a:moveTo>
                    <a:pt x="98" y="477"/>
                  </a:moveTo>
                  <a:lnTo>
                    <a:pt x="0" y="205"/>
                  </a:lnTo>
                  <a:lnTo>
                    <a:pt x="211" y="0"/>
                  </a:lnTo>
                  <a:lnTo>
                    <a:pt x="282" y="421"/>
                  </a:lnTo>
                  <a:lnTo>
                    <a:pt x="222" y="437"/>
                  </a:lnTo>
                  <a:lnTo>
                    <a:pt x="155" y="458"/>
                  </a:lnTo>
                  <a:lnTo>
                    <a:pt x="98" y="477"/>
                  </a:lnTo>
                  <a:close/>
                </a:path>
              </a:pathLst>
            </a:custGeom>
            <a:solidFill>
              <a:srgbClr val="FFA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807946" name="Freeform 10"/>
            <p:cNvSpPr>
              <a:spLocks/>
            </p:cNvSpPr>
            <p:nvPr/>
          </p:nvSpPr>
          <p:spPr bwMode="auto">
            <a:xfrm>
              <a:off x="3484" y="1440"/>
              <a:ext cx="233" cy="251"/>
            </a:xfrm>
            <a:custGeom>
              <a:avLst/>
              <a:gdLst>
                <a:gd name="T0" fmla="*/ 205 w 431"/>
                <a:gd name="T1" fmla="*/ 503 h 503"/>
                <a:gd name="T2" fmla="*/ 431 w 431"/>
                <a:gd name="T3" fmla="*/ 284 h 503"/>
                <a:gd name="T4" fmla="*/ 410 w 431"/>
                <a:gd name="T5" fmla="*/ 139 h 503"/>
                <a:gd name="T6" fmla="*/ 372 w 431"/>
                <a:gd name="T7" fmla="*/ 120 h 503"/>
                <a:gd name="T8" fmla="*/ 324 w 431"/>
                <a:gd name="T9" fmla="*/ 96 h 503"/>
                <a:gd name="T10" fmla="*/ 279 w 431"/>
                <a:gd name="T11" fmla="*/ 76 h 503"/>
                <a:gd name="T12" fmla="*/ 229 w 431"/>
                <a:gd name="T13" fmla="*/ 57 h 503"/>
                <a:gd name="T14" fmla="*/ 178 w 431"/>
                <a:gd name="T15" fmla="*/ 40 h 503"/>
                <a:gd name="T16" fmla="*/ 123 w 431"/>
                <a:gd name="T17" fmla="*/ 24 h 503"/>
                <a:gd name="T18" fmla="*/ 76 w 431"/>
                <a:gd name="T19" fmla="*/ 12 h 503"/>
                <a:gd name="T20" fmla="*/ 37 w 431"/>
                <a:gd name="T21" fmla="*/ 5 h 503"/>
                <a:gd name="T22" fmla="*/ 0 w 431"/>
                <a:gd name="T23" fmla="*/ 0 h 503"/>
                <a:gd name="T24" fmla="*/ 205 w 431"/>
                <a:gd name="T25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1" h="503">
                  <a:moveTo>
                    <a:pt x="205" y="503"/>
                  </a:moveTo>
                  <a:lnTo>
                    <a:pt x="431" y="284"/>
                  </a:lnTo>
                  <a:lnTo>
                    <a:pt x="410" y="139"/>
                  </a:lnTo>
                  <a:lnTo>
                    <a:pt x="372" y="120"/>
                  </a:lnTo>
                  <a:lnTo>
                    <a:pt x="324" y="96"/>
                  </a:lnTo>
                  <a:lnTo>
                    <a:pt x="279" y="76"/>
                  </a:lnTo>
                  <a:lnTo>
                    <a:pt x="229" y="57"/>
                  </a:lnTo>
                  <a:lnTo>
                    <a:pt x="178" y="40"/>
                  </a:lnTo>
                  <a:lnTo>
                    <a:pt x="123" y="24"/>
                  </a:lnTo>
                  <a:lnTo>
                    <a:pt x="76" y="12"/>
                  </a:lnTo>
                  <a:lnTo>
                    <a:pt x="37" y="5"/>
                  </a:lnTo>
                  <a:lnTo>
                    <a:pt x="0" y="0"/>
                  </a:lnTo>
                  <a:lnTo>
                    <a:pt x="205" y="503"/>
                  </a:lnTo>
                  <a:close/>
                </a:path>
              </a:pathLst>
            </a:custGeom>
            <a:solidFill>
              <a:srgbClr val="4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807947" name="Freeform 11"/>
            <p:cNvSpPr>
              <a:spLocks/>
            </p:cNvSpPr>
            <p:nvPr/>
          </p:nvSpPr>
          <p:spPr bwMode="auto">
            <a:xfrm>
              <a:off x="3276" y="1632"/>
              <a:ext cx="311" cy="330"/>
            </a:xfrm>
            <a:custGeom>
              <a:avLst/>
              <a:gdLst>
                <a:gd name="T0" fmla="*/ 0 w 573"/>
                <a:gd name="T1" fmla="*/ 23 h 660"/>
                <a:gd name="T2" fmla="*/ 340 w 573"/>
                <a:gd name="T3" fmla="*/ 0 h 660"/>
                <a:gd name="T4" fmla="*/ 573 w 573"/>
                <a:gd name="T5" fmla="*/ 561 h 660"/>
                <a:gd name="T6" fmla="*/ 533 w 573"/>
                <a:gd name="T7" fmla="*/ 580 h 660"/>
                <a:gd name="T8" fmla="*/ 488 w 573"/>
                <a:gd name="T9" fmla="*/ 601 h 660"/>
                <a:gd name="T10" fmla="*/ 449 w 573"/>
                <a:gd name="T11" fmla="*/ 622 h 660"/>
                <a:gd name="T12" fmla="*/ 411 w 573"/>
                <a:gd name="T13" fmla="*/ 642 h 660"/>
                <a:gd name="T14" fmla="*/ 377 w 573"/>
                <a:gd name="T15" fmla="*/ 660 h 660"/>
                <a:gd name="T16" fmla="*/ 0 w 573"/>
                <a:gd name="T17" fmla="*/ 23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3" h="660">
                  <a:moveTo>
                    <a:pt x="0" y="23"/>
                  </a:moveTo>
                  <a:lnTo>
                    <a:pt x="340" y="0"/>
                  </a:lnTo>
                  <a:lnTo>
                    <a:pt x="573" y="561"/>
                  </a:lnTo>
                  <a:lnTo>
                    <a:pt x="533" y="580"/>
                  </a:lnTo>
                  <a:lnTo>
                    <a:pt x="488" y="601"/>
                  </a:lnTo>
                  <a:lnTo>
                    <a:pt x="449" y="622"/>
                  </a:lnTo>
                  <a:lnTo>
                    <a:pt x="411" y="642"/>
                  </a:lnTo>
                  <a:lnTo>
                    <a:pt x="377" y="660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E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807948" name="Freeform 12"/>
            <p:cNvSpPr>
              <a:spLocks/>
            </p:cNvSpPr>
            <p:nvPr/>
          </p:nvSpPr>
          <p:spPr bwMode="auto">
            <a:xfrm>
              <a:off x="2756" y="1392"/>
              <a:ext cx="556" cy="155"/>
            </a:xfrm>
            <a:custGeom>
              <a:avLst/>
              <a:gdLst>
                <a:gd name="T0" fmla="*/ 317 w 1026"/>
                <a:gd name="T1" fmla="*/ 286 h 310"/>
                <a:gd name="T2" fmla="*/ 391 w 1026"/>
                <a:gd name="T3" fmla="*/ 281 h 310"/>
                <a:gd name="T4" fmla="*/ 470 w 1026"/>
                <a:gd name="T5" fmla="*/ 277 h 310"/>
                <a:gd name="T6" fmla="*/ 551 w 1026"/>
                <a:gd name="T7" fmla="*/ 272 h 310"/>
                <a:gd name="T8" fmla="*/ 640 w 1026"/>
                <a:gd name="T9" fmla="*/ 265 h 310"/>
                <a:gd name="T10" fmla="*/ 731 w 1026"/>
                <a:gd name="T11" fmla="*/ 258 h 310"/>
                <a:gd name="T12" fmla="*/ 826 w 1026"/>
                <a:gd name="T13" fmla="*/ 250 h 310"/>
                <a:gd name="T14" fmla="*/ 897 w 1026"/>
                <a:gd name="T15" fmla="*/ 245 h 310"/>
                <a:gd name="T16" fmla="*/ 953 w 1026"/>
                <a:gd name="T17" fmla="*/ 241 h 310"/>
                <a:gd name="T18" fmla="*/ 1000 w 1026"/>
                <a:gd name="T19" fmla="*/ 239 h 310"/>
                <a:gd name="T20" fmla="*/ 1026 w 1026"/>
                <a:gd name="T21" fmla="*/ 239 h 310"/>
                <a:gd name="T22" fmla="*/ 926 w 1026"/>
                <a:gd name="T23" fmla="*/ 5 h 310"/>
                <a:gd name="T24" fmla="*/ 897 w 1026"/>
                <a:gd name="T25" fmla="*/ 2 h 310"/>
                <a:gd name="T26" fmla="*/ 857 w 1026"/>
                <a:gd name="T27" fmla="*/ 0 h 310"/>
                <a:gd name="T28" fmla="*/ 788 w 1026"/>
                <a:gd name="T29" fmla="*/ 0 h 310"/>
                <a:gd name="T30" fmla="*/ 728 w 1026"/>
                <a:gd name="T31" fmla="*/ 4 h 310"/>
                <a:gd name="T32" fmla="*/ 661 w 1026"/>
                <a:gd name="T33" fmla="*/ 10 h 310"/>
                <a:gd name="T34" fmla="*/ 595 w 1026"/>
                <a:gd name="T35" fmla="*/ 17 h 310"/>
                <a:gd name="T36" fmla="*/ 527 w 1026"/>
                <a:gd name="T37" fmla="*/ 26 h 310"/>
                <a:gd name="T38" fmla="*/ 456 w 1026"/>
                <a:gd name="T39" fmla="*/ 41 h 310"/>
                <a:gd name="T40" fmla="*/ 411 w 1026"/>
                <a:gd name="T41" fmla="*/ 54 h 310"/>
                <a:gd name="T42" fmla="*/ 348 w 1026"/>
                <a:gd name="T43" fmla="*/ 72 h 310"/>
                <a:gd name="T44" fmla="*/ 289 w 1026"/>
                <a:gd name="T45" fmla="*/ 91 h 310"/>
                <a:gd name="T46" fmla="*/ 227 w 1026"/>
                <a:gd name="T47" fmla="*/ 119 h 310"/>
                <a:gd name="T48" fmla="*/ 174 w 1026"/>
                <a:gd name="T49" fmla="*/ 150 h 310"/>
                <a:gd name="T50" fmla="*/ 129 w 1026"/>
                <a:gd name="T51" fmla="*/ 177 h 310"/>
                <a:gd name="T52" fmla="*/ 89 w 1026"/>
                <a:gd name="T53" fmla="*/ 208 h 310"/>
                <a:gd name="T54" fmla="*/ 57 w 1026"/>
                <a:gd name="T55" fmla="*/ 238 h 310"/>
                <a:gd name="T56" fmla="*/ 27 w 1026"/>
                <a:gd name="T57" fmla="*/ 270 h 310"/>
                <a:gd name="T58" fmla="*/ 0 w 1026"/>
                <a:gd name="T59" fmla="*/ 310 h 310"/>
                <a:gd name="T60" fmla="*/ 74 w 1026"/>
                <a:gd name="T61" fmla="*/ 305 h 310"/>
                <a:gd name="T62" fmla="*/ 148 w 1026"/>
                <a:gd name="T63" fmla="*/ 300 h 310"/>
                <a:gd name="T64" fmla="*/ 237 w 1026"/>
                <a:gd name="T65" fmla="*/ 293 h 310"/>
                <a:gd name="T66" fmla="*/ 317 w 1026"/>
                <a:gd name="T67" fmla="*/ 28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26" h="310">
                  <a:moveTo>
                    <a:pt x="317" y="286"/>
                  </a:moveTo>
                  <a:lnTo>
                    <a:pt x="391" y="281"/>
                  </a:lnTo>
                  <a:lnTo>
                    <a:pt x="470" y="277"/>
                  </a:lnTo>
                  <a:lnTo>
                    <a:pt x="551" y="272"/>
                  </a:lnTo>
                  <a:lnTo>
                    <a:pt x="640" y="265"/>
                  </a:lnTo>
                  <a:lnTo>
                    <a:pt x="731" y="258"/>
                  </a:lnTo>
                  <a:lnTo>
                    <a:pt x="826" y="250"/>
                  </a:lnTo>
                  <a:lnTo>
                    <a:pt x="897" y="245"/>
                  </a:lnTo>
                  <a:lnTo>
                    <a:pt x="953" y="241"/>
                  </a:lnTo>
                  <a:lnTo>
                    <a:pt x="1000" y="239"/>
                  </a:lnTo>
                  <a:lnTo>
                    <a:pt x="1026" y="239"/>
                  </a:lnTo>
                  <a:lnTo>
                    <a:pt x="926" y="5"/>
                  </a:lnTo>
                  <a:lnTo>
                    <a:pt x="897" y="2"/>
                  </a:lnTo>
                  <a:lnTo>
                    <a:pt x="857" y="0"/>
                  </a:lnTo>
                  <a:lnTo>
                    <a:pt x="788" y="0"/>
                  </a:lnTo>
                  <a:lnTo>
                    <a:pt x="728" y="4"/>
                  </a:lnTo>
                  <a:lnTo>
                    <a:pt x="661" y="10"/>
                  </a:lnTo>
                  <a:lnTo>
                    <a:pt x="595" y="17"/>
                  </a:lnTo>
                  <a:lnTo>
                    <a:pt x="527" y="26"/>
                  </a:lnTo>
                  <a:lnTo>
                    <a:pt x="456" y="41"/>
                  </a:lnTo>
                  <a:lnTo>
                    <a:pt x="411" y="54"/>
                  </a:lnTo>
                  <a:lnTo>
                    <a:pt x="348" y="72"/>
                  </a:lnTo>
                  <a:lnTo>
                    <a:pt x="289" y="91"/>
                  </a:lnTo>
                  <a:lnTo>
                    <a:pt x="227" y="119"/>
                  </a:lnTo>
                  <a:lnTo>
                    <a:pt x="174" y="150"/>
                  </a:lnTo>
                  <a:lnTo>
                    <a:pt x="129" y="177"/>
                  </a:lnTo>
                  <a:lnTo>
                    <a:pt x="89" y="208"/>
                  </a:lnTo>
                  <a:lnTo>
                    <a:pt x="57" y="238"/>
                  </a:lnTo>
                  <a:lnTo>
                    <a:pt x="27" y="270"/>
                  </a:lnTo>
                  <a:lnTo>
                    <a:pt x="0" y="310"/>
                  </a:lnTo>
                  <a:lnTo>
                    <a:pt x="74" y="305"/>
                  </a:lnTo>
                  <a:lnTo>
                    <a:pt x="148" y="300"/>
                  </a:lnTo>
                  <a:lnTo>
                    <a:pt x="237" y="293"/>
                  </a:lnTo>
                  <a:lnTo>
                    <a:pt x="317" y="28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807949" name="Freeform 13"/>
            <p:cNvSpPr>
              <a:spLocks/>
            </p:cNvSpPr>
            <p:nvPr/>
          </p:nvSpPr>
          <p:spPr bwMode="auto">
            <a:xfrm>
              <a:off x="2704" y="1632"/>
              <a:ext cx="466" cy="239"/>
            </a:xfrm>
            <a:custGeom>
              <a:avLst/>
              <a:gdLst>
                <a:gd name="T0" fmla="*/ 434 w 859"/>
                <a:gd name="T1" fmla="*/ 477 h 477"/>
                <a:gd name="T2" fmla="*/ 0 w 859"/>
                <a:gd name="T3" fmla="*/ 210 h 477"/>
                <a:gd name="T4" fmla="*/ 55 w 859"/>
                <a:gd name="T5" fmla="*/ 124 h 477"/>
                <a:gd name="T6" fmla="*/ 114 w 859"/>
                <a:gd name="T7" fmla="*/ 40 h 477"/>
                <a:gd name="T8" fmla="*/ 682 w 859"/>
                <a:gd name="T9" fmla="*/ 7 h 477"/>
                <a:gd name="T10" fmla="*/ 747 w 859"/>
                <a:gd name="T11" fmla="*/ 4 h 477"/>
                <a:gd name="T12" fmla="*/ 804 w 859"/>
                <a:gd name="T13" fmla="*/ 0 h 477"/>
                <a:gd name="T14" fmla="*/ 859 w 859"/>
                <a:gd name="T15" fmla="*/ 93 h 477"/>
                <a:gd name="T16" fmla="*/ 434 w 859"/>
                <a:gd name="T17" fmla="*/ 477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9" h="477">
                  <a:moveTo>
                    <a:pt x="434" y="477"/>
                  </a:moveTo>
                  <a:lnTo>
                    <a:pt x="0" y="210"/>
                  </a:lnTo>
                  <a:lnTo>
                    <a:pt x="55" y="124"/>
                  </a:lnTo>
                  <a:lnTo>
                    <a:pt x="114" y="40"/>
                  </a:lnTo>
                  <a:lnTo>
                    <a:pt x="682" y="7"/>
                  </a:lnTo>
                  <a:lnTo>
                    <a:pt x="747" y="4"/>
                  </a:lnTo>
                  <a:lnTo>
                    <a:pt x="804" y="0"/>
                  </a:lnTo>
                  <a:lnTo>
                    <a:pt x="859" y="93"/>
                  </a:lnTo>
                  <a:lnTo>
                    <a:pt x="434" y="477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807950" name="Freeform 14"/>
            <p:cNvSpPr>
              <a:spLocks/>
            </p:cNvSpPr>
            <p:nvPr/>
          </p:nvSpPr>
          <p:spPr bwMode="auto">
            <a:xfrm>
              <a:off x="3120" y="1824"/>
              <a:ext cx="321" cy="331"/>
            </a:xfrm>
            <a:custGeom>
              <a:avLst/>
              <a:gdLst>
                <a:gd name="T0" fmla="*/ 151 w 592"/>
                <a:gd name="T1" fmla="*/ 286 h 661"/>
                <a:gd name="T2" fmla="*/ 468 w 592"/>
                <a:gd name="T3" fmla="*/ 0 h 661"/>
                <a:gd name="T4" fmla="*/ 592 w 592"/>
                <a:gd name="T5" fmla="*/ 200 h 661"/>
                <a:gd name="T6" fmla="*/ 308 w 592"/>
                <a:gd name="T7" fmla="*/ 524 h 661"/>
                <a:gd name="T8" fmla="*/ 0 w 592"/>
                <a:gd name="T9" fmla="*/ 661 h 661"/>
                <a:gd name="T10" fmla="*/ 151 w 592"/>
                <a:gd name="T11" fmla="*/ 286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2" h="661">
                  <a:moveTo>
                    <a:pt x="151" y="286"/>
                  </a:moveTo>
                  <a:lnTo>
                    <a:pt x="468" y="0"/>
                  </a:lnTo>
                  <a:lnTo>
                    <a:pt x="592" y="200"/>
                  </a:lnTo>
                  <a:lnTo>
                    <a:pt x="308" y="524"/>
                  </a:lnTo>
                  <a:lnTo>
                    <a:pt x="0" y="661"/>
                  </a:lnTo>
                  <a:lnTo>
                    <a:pt x="151" y="286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807951" name="Freeform 15"/>
            <p:cNvSpPr>
              <a:spLocks/>
            </p:cNvSpPr>
            <p:nvPr/>
          </p:nvSpPr>
          <p:spPr bwMode="auto">
            <a:xfrm>
              <a:off x="3328" y="1296"/>
              <a:ext cx="310" cy="238"/>
            </a:xfrm>
            <a:custGeom>
              <a:avLst/>
              <a:gdLst>
                <a:gd name="T0" fmla="*/ 0 w 571"/>
                <a:gd name="T1" fmla="*/ 475 h 475"/>
                <a:gd name="T2" fmla="*/ 420 w 571"/>
                <a:gd name="T3" fmla="*/ 0 h 475"/>
                <a:gd name="T4" fmla="*/ 571 w 571"/>
                <a:gd name="T5" fmla="*/ 244 h 475"/>
                <a:gd name="T6" fmla="*/ 545 w 571"/>
                <a:gd name="T7" fmla="*/ 258 h 475"/>
                <a:gd name="T8" fmla="*/ 514 w 571"/>
                <a:gd name="T9" fmla="*/ 277 h 475"/>
                <a:gd name="T10" fmla="*/ 483 w 571"/>
                <a:gd name="T11" fmla="*/ 298 h 475"/>
                <a:gd name="T12" fmla="*/ 447 w 571"/>
                <a:gd name="T13" fmla="*/ 322 h 475"/>
                <a:gd name="T14" fmla="*/ 413 w 571"/>
                <a:gd name="T15" fmla="*/ 347 h 475"/>
                <a:gd name="T16" fmla="*/ 382 w 571"/>
                <a:gd name="T17" fmla="*/ 372 h 475"/>
                <a:gd name="T18" fmla="*/ 359 w 571"/>
                <a:gd name="T19" fmla="*/ 392 h 475"/>
                <a:gd name="T20" fmla="*/ 332 w 571"/>
                <a:gd name="T21" fmla="*/ 423 h 475"/>
                <a:gd name="T22" fmla="*/ 311 w 571"/>
                <a:gd name="T23" fmla="*/ 449 h 475"/>
                <a:gd name="T24" fmla="*/ 294 w 571"/>
                <a:gd name="T25" fmla="*/ 475 h 475"/>
                <a:gd name="T26" fmla="*/ 0 w 571"/>
                <a:gd name="T27" fmla="*/ 47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1" h="475">
                  <a:moveTo>
                    <a:pt x="0" y="475"/>
                  </a:moveTo>
                  <a:lnTo>
                    <a:pt x="420" y="0"/>
                  </a:lnTo>
                  <a:lnTo>
                    <a:pt x="571" y="244"/>
                  </a:lnTo>
                  <a:lnTo>
                    <a:pt x="545" y="258"/>
                  </a:lnTo>
                  <a:lnTo>
                    <a:pt x="514" y="277"/>
                  </a:lnTo>
                  <a:lnTo>
                    <a:pt x="483" y="298"/>
                  </a:lnTo>
                  <a:lnTo>
                    <a:pt x="447" y="322"/>
                  </a:lnTo>
                  <a:lnTo>
                    <a:pt x="413" y="347"/>
                  </a:lnTo>
                  <a:lnTo>
                    <a:pt x="382" y="372"/>
                  </a:lnTo>
                  <a:lnTo>
                    <a:pt x="359" y="392"/>
                  </a:lnTo>
                  <a:lnTo>
                    <a:pt x="332" y="423"/>
                  </a:lnTo>
                  <a:lnTo>
                    <a:pt x="311" y="449"/>
                  </a:lnTo>
                  <a:lnTo>
                    <a:pt x="294" y="475"/>
                  </a:lnTo>
                  <a:lnTo>
                    <a:pt x="0" y="475"/>
                  </a:lnTo>
                  <a:close/>
                </a:path>
              </a:pathLst>
            </a:custGeom>
            <a:solidFill>
              <a:srgbClr val="808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807952" name="Freeform 16"/>
            <p:cNvSpPr>
              <a:spLocks/>
            </p:cNvSpPr>
            <p:nvPr/>
          </p:nvSpPr>
          <p:spPr bwMode="auto">
            <a:xfrm>
              <a:off x="2672" y="1853"/>
              <a:ext cx="313" cy="376"/>
            </a:xfrm>
            <a:custGeom>
              <a:avLst/>
              <a:gdLst>
                <a:gd name="T0" fmla="*/ 157 w 577"/>
                <a:gd name="T1" fmla="*/ 0 h 753"/>
                <a:gd name="T2" fmla="*/ 577 w 577"/>
                <a:gd name="T3" fmla="*/ 259 h 753"/>
                <a:gd name="T4" fmla="*/ 33 w 577"/>
                <a:gd name="T5" fmla="*/ 753 h 753"/>
                <a:gd name="T6" fmla="*/ 21 w 577"/>
                <a:gd name="T7" fmla="*/ 708 h 753"/>
                <a:gd name="T8" fmla="*/ 12 w 577"/>
                <a:gd name="T9" fmla="*/ 665 h 753"/>
                <a:gd name="T10" fmla="*/ 5 w 577"/>
                <a:gd name="T11" fmla="*/ 618 h 753"/>
                <a:gd name="T12" fmla="*/ 0 w 577"/>
                <a:gd name="T13" fmla="*/ 565 h 753"/>
                <a:gd name="T14" fmla="*/ 0 w 577"/>
                <a:gd name="T15" fmla="*/ 503 h 753"/>
                <a:gd name="T16" fmla="*/ 3 w 577"/>
                <a:gd name="T17" fmla="*/ 429 h 753"/>
                <a:gd name="T18" fmla="*/ 7 w 577"/>
                <a:gd name="T19" fmla="*/ 365 h 753"/>
                <a:gd name="T20" fmla="*/ 17 w 577"/>
                <a:gd name="T21" fmla="*/ 305 h 753"/>
                <a:gd name="T22" fmla="*/ 27 w 577"/>
                <a:gd name="T23" fmla="*/ 257 h 753"/>
                <a:gd name="T24" fmla="*/ 43 w 577"/>
                <a:gd name="T25" fmla="*/ 212 h 753"/>
                <a:gd name="T26" fmla="*/ 64 w 577"/>
                <a:gd name="T27" fmla="*/ 160 h 753"/>
                <a:gd name="T28" fmla="*/ 89 w 577"/>
                <a:gd name="T29" fmla="*/ 107 h 753"/>
                <a:gd name="T30" fmla="*/ 120 w 577"/>
                <a:gd name="T31" fmla="*/ 54 h 753"/>
                <a:gd name="T32" fmla="*/ 157 w 577"/>
                <a:gd name="T33" fmla="*/ 0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77" h="753">
                  <a:moveTo>
                    <a:pt x="157" y="0"/>
                  </a:moveTo>
                  <a:lnTo>
                    <a:pt x="577" y="259"/>
                  </a:lnTo>
                  <a:lnTo>
                    <a:pt x="33" y="753"/>
                  </a:lnTo>
                  <a:lnTo>
                    <a:pt x="21" y="708"/>
                  </a:lnTo>
                  <a:lnTo>
                    <a:pt x="12" y="665"/>
                  </a:lnTo>
                  <a:lnTo>
                    <a:pt x="5" y="618"/>
                  </a:lnTo>
                  <a:lnTo>
                    <a:pt x="0" y="565"/>
                  </a:lnTo>
                  <a:lnTo>
                    <a:pt x="0" y="503"/>
                  </a:lnTo>
                  <a:lnTo>
                    <a:pt x="3" y="429"/>
                  </a:lnTo>
                  <a:lnTo>
                    <a:pt x="7" y="365"/>
                  </a:lnTo>
                  <a:lnTo>
                    <a:pt x="17" y="305"/>
                  </a:lnTo>
                  <a:lnTo>
                    <a:pt x="27" y="257"/>
                  </a:lnTo>
                  <a:lnTo>
                    <a:pt x="43" y="212"/>
                  </a:lnTo>
                  <a:lnTo>
                    <a:pt x="64" y="160"/>
                  </a:lnTo>
                  <a:lnTo>
                    <a:pt x="89" y="107"/>
                  </a:lnTo>
                  <a:lnTo>
                    <a:pt x="120" y="5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600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807953" name="Freeform 17"/>
            <p:cNvSpPr>
              <a:spLocks/>
            </p:cNvSpPr>
            <p:nvPr/>
          </p:nvSpPr>
          <p:spPr bwMode="auto">
            <a:xfrm>
              <a:off x="2652" y="2160"/>
              <a:ext cx="415" cy="429"/>
            </a:xfrm>
            <a:custGeom>
              <a:avLst/>
              <a:gdLst>
                <a:gd name="T0" fmla="*/ 0 w 766"/>
                <a:gd name="T1" fmla="*/ 556 h 857"/>
                <a:gd name="T2" fmla="*/ 597 w 766"/>
                <a:gd name="T3" fmla="*/ 0 h 857"/>
                <a:gd name="T4" fmla="*/ 438 w 766"/>
                <a:gd name="T5" fmla="*/ 387 h 857"/>
                <a:gd name="T6" fmla="*/ 766 w 766"/>
                <a:gd name="T7" fmla="*/ 241 h 857"/>
                <a:gd name="T8" fmla="*/ 234 w 766"/>
                <a:gd name="T9" fmla="*/ 857 h 857"/>
                <a:gd name="T10" fmla="*/ 189 w 766"/>
                <a:gd name="T11" fmla="*/ 837 h 857"/>
                <a:gd name="T12" fmla="*/ 149 w 766"/>
                <a:gd name="T13" fmla="*/ 806 h 857"/>
                <a:gd name="T14" fmla="*/ 118 w 766"/>
                <a:gd name="T15" fmla="*/ 773 h 857"/>
                <a:gd name="T16" fmla="*/ 86 w 766"/>
                <a:gd name="T17" fmla="*/ 732 h 857"/>
                <a:gd name="T18" fmla="*/ 58 w 766"/>
                <a:gd name="T19" fmla="*/ 690 h 857"/>
                <a:gd name="T20" fmla="*/ 34 w 766"/>
                <a:gd name="T21" fmla="*/ 649 h 857"/>
                <a:gd name="T22" fmla="*/ 13 w 766"/>
                <a:gd name="T23" fmla="*/ 603 h 857"/>
                <a:gd name="T24" fmla="*/ 0 w 766"/>
                <a:gd name="T25" fmla="*/ 556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66" h="857">
                  <a:moveTo>
                    <a:pt x="0" y="556"/>
                  </a:moveTo>
                  <a:lnTo>
                    <a:pt x="597" y="0"/>
                  </a:lnTo>
                  <a:lnTo>
                    <a:pt x="438" y="387"/>
                  </a:lnTo>
                  <a:lnTo>
                    <a:pt x="766" y="241"/>
                  </a:lnTo>
                  <a:lnTo>
                    <a:pt x="234" y="857"/>
                  </a:lnTo>
                  <a:lnTo>
                    <a:pt x="189" y="837"/>
                  </a:lnTo>
                  <a:lnTo>
                    <a:pt x="149" y="806"/>
                  </a:lnTo>
                  <a:lnTo>
                    <a:pt x="118" y="773"/>
                  </a:lnTo>
                  <a:lnTo>
                    <a:pt x="86" y="732"/>
                  </a:lnTo>
                  <a:lnTo>
                    <a:pt x="58" y="690"/>
                  </a:lnTo>
                  <a:lnTo>
                    <a:pt x="34" y="649"/>
                  </a:lnTo>
                  <a:lnTo>
                    <a:pt x="13" y="603"/>
                  </a:lnTo>
                  <a:lnTo>
                    <a:pt x="0" y="556"/>
                  </a:lnTo>
                  <a:close/>
                </a:path>
              </a:pathLst>
            </a:custGeom>
            <a:solidFill>
              <a:srgbClr val="F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807954" name="Freeform 18"/>
            <p:cNvSpPr>
              <a:spLocks/>
            </p:cNvSpPr>
            <p:nvPr/>
          </p:nvSpPr>
          <p:spPr bwMode="auto">
            <a:xfrm>
              <a:off x="3380" y="2016"/>
              <a:ext cx="383" cy="233"/>
            </a:xfrm>
            <a:custGeom>
              <a:avLst/>
              <a:gdLst>
                <a:gd name="T0" fmla="*/ 705 w 705"/>
                <a:gd name="T1" fmla="*/ 0 h 465"/>
                <a:gd name="T2" fmla="*/ 399 w 705"/>
                <a:gd name="T3" fmla="*/ 0 h 465"/>
                <a:gd name="T4" fmla="*/ 0 w 705"/>
                <a:gd name="T5" fmla="*/ 458 h 465"/>
                <a:gd name="T6" fmla="*/ 60 w 705"/>
                <a:gd name="T7" fmla="*/ 464 h 465"/>
                <a:gd name="T8" fmla="*/ 127 w 705"/>
                <a:gd name="T9" fmla="*/ 465 h 465"/>
                <a:gd name="T10" fmla="*/ 184 w 705"/>
                <a:gd name="T11" fmla="*/ 462 h 465"/>
                <a:gd name="T12" fmla="*/ 242 w 705"/>
                <a:gd name="T13" fmla="*/ 455 h 465"/>
                <a:gd name="T14" fmla="*/ 304 w 705"/>
                <a:gd name="T15" fmla="*/ 445 h 465"/>
                <a:gd name="T16" fmla="*/ 366 w 705"/>
                <a:gd name="T17" fmla="*/ 429 h 465"/>
                <a:gd name="T18" fmla="*/ 423 w 705"/>
                <a:gd name="T19" fmla="*/ 412 h 465"/>
                <a:gd name="T20" fmla="*/ 470 w 705"/>
                <a:gd name="T21" fmla="*/ 393 h 465"/>
                <a:gd name="T22" fmla="*/ 513 w 705"/>
                <a:gd name="T23" fmla="*/ 369 h 465"/>
                <a:gd name="T24" fmla="*/ 549 w 705"/>
                <a:gd name="T25" fmla="*/ 343 h 465"/>
                <a:gd name="T26" fmla="*/ 575 w 705"/>
                <a:gd name="T27" fmla="*/ 317 h 465"/>
                <a:gd name="T28" fmla="*/ 599 w 705"/>
                <a:gd name="T29" fmla="*/ 286 h 465"/>
                <a:gd name="T30" fmla="*/ 621 w 705"/>
                <a:gd name="T31" fmla="*/ 252 h 465"/>
                <a:gd name="T32" fmla="*/ 638 w 705"/>
                <a:gd name="T33" fmla="*/ 209 h 465"/>
                <a:gd name="T34" fmla="*/ 650 w 705"/>
                <a:gd name="T35" fmla="*/ 173 h 465"/>
                <a:gd name="T36" fmla="*/ 657 w 705"/>
                <a:gd name="T37" fmla="*/ 136 h 465"/>
                <a:gd name="T38" fmla="*/ 662 w 705"/>
                <a:gd name="T39" fmla="*/ 111 h 465"/>
                <a:gd name="T40" fmla="*/ 671 w 705"/>
                <a:gd name="T41" fmla="*/ 78 h 465"/>
                <a:gd name="T42" fmla="*/ 680 w 705"/>
                <a:gd name="T43" fmla="*/ 54 h 465"/>
                <a:gd name="T44" fmla="*/ 693 w 705"/>
                <a:gd name="T45" fmla="*/ 23 h 465"/>
                <a:gd name="T46" fmla="*/ 705 w 705"/>
                <a:gd name="T47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05" h="465">
                  <a:moveTo>
                    <a:pt x="705" y="0"/>
                  </a:moveTo>
                  <a:lnTo>
                    <a:pt x="399" y="0"/>
                  </a:lnTo>
                  <a:lnTo>
                    <a:pt x="0" y="458"/>
                  </a:lnTo>
                  <a:lnTo>
                    <a:pt x="60" y="464"/>
                  </a:lnTo>
                  <a:lnTo>
                    <a:pt x="127" y="465"/>
                  </a:lnTo>
                  <a:lnTo>
                    <a:pt x="184" y="462"/>
                  </a:lnTo>
                  <a:lnTo>
                    <a:pt x="242" y="455"/>
                  </a:lnTo>
                  <a:lnTo>
                    <a:pt x="304" y="445"/>
                  </a:lnTo>
                  <a:lnTo>
                    <a:pt x="366" y="429"/>
                  </a:lnTo>
                  <a:lnTo>
                    <a:pt x="423" y="412"/>
                  </a:lnTo>
                  <a:lnTo>
                    <a:pt x="470" y="393"/>
                  </a:lnTo>
                  <a:lnTo>
                    <a:pt x="513" y="369"/>
                  </a:lnTo>
                  <a:lnTo>
                    <a:pt x="549" y="343"/>
                  </a:lnTo>
                  <a:lnTo>
                    <a:pt x="575" y="317"/>
                  </a:lnTo>
                  <a:lnTo>
                    <a:pt x="599" y="286"/>
                  </a:lnTo>
                  <a:lnTo>
                    <a:pt x="621" y="252"/>
                  </a:lnTo>
                  <a:lnTo>
                    <a:pt x="638" y="209"/>
                  </a:lnTo>
                  <a:lnTo>
                    <a:pt x="650" y="173"/>
                  </a:lnTo>
                  <a:lnTo>
                    <a:pt x="657" y="136"/>
                  </a:lnTo>
                  <a:lnTo>
                    <a:pt x="662" y="111"/>
                  </a:lnTo>
                  <a:lnTo>
                    <a:pt x="671" y="78"/>
                  </a:lnTo>
                  <a:lnTo>
                    <a:pt x="680" y="54"/>
                  </a:lnTo>
                  <a:lnTo>
                    <a:pt x="693" y="23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FFF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807955" name="Freeform 19"/>
            <p:cNvSpPr>
              <a:spLocks/>
            </p:cNvSpPr>
            <p:nvPr/>
          </p:nvSpPr>
          <p:spPr bwMode="auto">
            <a:xfrm>
              <a:off x="4401" y="1441"/>
              <a:ext cx="1525" cy="1777"/>
            </a:xfrm>
            <a:custGeom>
              <a:avLst/>
              <a:gdLst>
                <a:gd name="T0" fmla="*/ 1923 w 2817"/>
                <a:gd name="T1" fmla="*/ 3019 h 3553"/>
                <a:gd name="T2" fmla="*/ 1923 w 2817"/>
                <a:gd name="T3" fmla="*/ 3553 h 3553"/>
                <a:gd name="T4" fmla="*/ 453 w 2817"/>
                <a:gd name="T5" fmla="*/ 3553 h 3553"/>
                <a:gd name="T6" fmla="*/ 453 w 2817"/>
                <a:gd name="T7" fmla="*/ 2425 h 3553"/>
                <a:gd name="T8" fmla="*/ 379 w 2817"/>
                <a:gd name="T9" fmla="*/ 2353 h 3553"/>
                <a:gd name="T10" fmla="*/ 281 w 2817"/>
                <a:gd name="T11" fmla="*/ 2245 h 3553"/>
                <a:gd name="T12" fmla="*/ 179 w 2817"/>
                <a:gd name="T13" fmla="*/ 2085 h 3553"/>
                <a:gd name="T14" fmla="*/ 104 w 2817"/>
                <a:gd name="T15" fmla="*/ 1940 h 3553"/>
                <a:gd name="T16" fmla="*/ 55 w 2817"/>
                <a:gd name="T17" fmla="*/ 1795 h 3553"/>
                <a:gd name="T18" fmla="*/ 16 w 2817"/>
                <a:gd name="T19" fmla="*/ 1644 h 3553"/>
                <a:gd name="T20" fmla="*/ 0 w 2817"/>
                <a:gd name="T21" fmla="*/ 1496 h 3553"/>
                <a:gd name="T22" fmla="*/ 0 w 2817"/>
                <a:gd name="T23" fmla="*/ 1320 h 3553"/>
                <a:gd name="T24" fmla="*/ 21 w 2817"/>
                <a:gd name="T25" fmla="*/ 1146 h 3553"/>
                <a:gd name="T26" fmla="*/ 61 w 2817"/>
                <a:gd name="T27" fmla="*/ 978 h 3553"/>
                <a:gd name="T28" fmla="*/ 114 w 2817"/>
                <a:gd name="T29" fmla="*/ 840 h 3553"/>
                <a:gd name="T30" fmla="*/ 186 w 2817"/>
                <a:gd name="T31" fmla="*/ 700 h 3553"/>
                <a:gd name="T32" fmla="*/ 264 w 2817"/>
                <a:gd name="T33" fmla="*/ 578 h 3553"/>
                <a:gd name="T34" fmla="*/ 357 w 2817"/>
                <a:gd name="T35" fmla="*/ 463 h 3553"/>
                <a:gd name="T36" fmla="*/ 453 w 2817"/>
                <a:gd name="T37" fmla="*/ 365 h 3553"/>
                <a:gd name="T38" fmla="*/ 567 w 2817"/>
                <a:gd name="T39" fmla="*/ 272 h 3553"/>
                <a:gd name="T40" fmla="*/ 691 w 2817"/>
                <a:gd name="T41" fmla="*/ 191 h 3553"/>
                <a:gd name="T42" fmla="*/ 830 w 2817"/>
                <a:gd name="T43" fmla="*/ 119 h 3553"/>
                <a:gd name="T44" fmla="*/ 983 w 2817"/>
                <a:gd name="T45" fmla="*/ 62 h 3553"/>
                <a:gd name="T46" fmla="*/ 1164 w 2817"/>
                <a:gd name="T47" fmla="*/ 20 h 3553"/>
                <a:gd name="T48" fmla="*/ 1317 w 2817"/>
                <a:gd name="T49" fmla="*/ 0 h 3553"/>
                <a:gd name="T50" fmla="*/ 1544 w 2817"/>
                <a:gd name="T51" fmla="*/ 5 h 3553"/>
                <a:gd name="T52" fmla="*/ 1682 w 2817"/>
                <a:gd name="T53" fmla="*/ 26 h 3553"/>
                <a:gd name="T54" fmla="*/ 1847 w 2817"/>
                <a:gd name="T55" fmla="*/ 69 h 3553"/>
                <a:gd name="T56" fmla="*/ 1989 w 2817"/>
                <a:gd name="T57" fmla="*/ 125 h 3553"/>
                <a:gd name="T58" fmla="*/ 2128 w 2817"/>
                <a:gd name="T59" fmla="*/ 201 h 3553"/>
                <a:gd name="T60" fmla="*/ 2267 w 2817"/>
                <a:gd name="T61" fmla="*/ 298 h 3553"/>
                <a:gd name="T62" fmla="*/ 2395 w 2817"/>
                <a:gd name="T63" fmla="*/ 406 h 3553"/>
                <a:gd name="T64" fmla="*/ 2515 w 2817"/>
                <a:gd name="T65" fmla="*/ 540 h 3553"/>
                <a:gd name="T66" fmla="*/ 2607 w 2817"/>
                <a:gd name="T67" fmla="*/ 675 h 3553"/>
                <a:gd name="T68" fmla="*/ 2684 w 2817"/>
                <a:gd name="T69" fmla="*/ 817 h 3553"/>
                <a:gd name="T70" fmla="*/ 2751 w 2817"/>
                <a:gd name="T71" fmla="*/ 991 h 3553"/>
                <a:gd name="T72" fmla="*/ 2796 w 2817"/>
                <a:gd name="T73" fmla="*/ 1177 h 3553"/>
                <a:gd name="T74" fmla="*/ 2817 w 2817"/>
                <a:gd name="T75" fmla="*/ 1392 h 3553"/>
                <a:gd name="T76" fmla="*/ 2817 w 2817"/>
                <a:gd name="T77" fmla="*/ 2097 h 3553"/>
                <a:gd name="T78" fmla="*/ 2636 w 2817"/>
                <a:gd name="T79" fmla="*/ 2097 h 3553"/>
                <a:gd name="T80" fmla="*/ 2594 w 2817"/>
                <a:gd name="T81" fmla="*/ 2153 h 3553"/>
                <a:gd name="T82" fmla="*/ 2594 w 2817"/>
                <a:gd name="T83" fmla="*/ 2637 h 3553"/>
                <a:gd name="T84" fmla="*/ 2589 w 2817"/>
                <a:gd name="T85" fmla="*/ 2713 h 3553"/>
                <a:gd name="T86" fmla="*/ 2569 w 2817"/>
                <a:gd name="T87" fmla="*/ 2792 h 3553"/>
                <a:gd name="T88" fmla="*/ 2533 w 2817"/>
                <a:gd name="T89" fmla="*/ 2870 h 3553"/>
                <a:gd name="T90" fmla="*/ 2488 w 2817"/>
                <a:gd name="T91" fmla="*/ 2921 h 3553"/>
                <a:gd name="T92" fmla="*/ 2429 w 2817"/>
                <a:gd name="T93" fmla="*/ 2973 h 3553"/>
                <a:gd name="T94" fmla="*/ 2357 w 2817"/>
                <a:gd name="T95" fmla="*/ 3006 h 3553"/>
                <a:gd name="T96" fmla="*/ 2290 w 2817"/>
                <a:gd name="T97" fmla="*/ 3019 h 3553"/>
                <a:gd name="T98" fmla="*/ 1923 w 2817"/>
                <a:gd name="T99" fmla="*/ 3019 h 3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17" h="3553">
                  <a:moveTo>
                    <a:pt x="1923" y="3019"/>
                  </a:moveTo>
                  <a:lnTo>
                    <a:pt x="1923" y="3553"/>
                  </a:lnTo>
                  <a:lnTo>
                    <a:pt x="453" y="3553"/>
                  </a:lnTo>
                  <a:lnTo>
                    <a:pt x="453" y="2425"/>
                  </a:lnTo>
                  <a:lnTo>
                    <a:pt x="379" y="2353"/>
                  </a:lnTo>
                  <a:lnTo>
                    <a:pt x="281" y="2245"/>
                  </a:lnTo>
                  <a:lnTo>
                    <a:pt x="179" y="2085"/>
                  </a:lnTo>
                  <a:lnTo>
                    <a:pt x="104" y="1940"/>
                  </a:lnTo>
                  <a:lnTo>
                    <a:pt x="55" y="1795"/>
                  </a:lnTo>
                  <a:lnTo>
                    <a:pt x="16" y="1644"/>
                  </a:lnTo>
                  <a:lnTo>
                    <a:pt x="0" y="1496"/>
                  </a:lnTo>
                  <a:lnTo>
                    <a:pt x="0" y="1320"/>
                  </a:lnTo>
                  <a:lnTo>
                    <a:pt x="21" y="1146"/>
                  </a:lnTo>
                  <a:lnTo>
                    <a:pt x="61" y="978"/>
                  </a:lnTo>
                  <a:lnTo>
                    <a:pt x="114" y="840"/>
                  </a:lnTo>
                  <a:lnTo>
                    <a:pt x="186" y="700"/>
                  </a:lnTo>
                  <a:lnTo>
                    <a:pt x="264" y="578"/>
                  </a:lnTo>
                  <a:lnTo>
                    <a:pt x="357" y="463"/>
                  </a:lnTo>
                  <a:lnTo>
                    <a:pt x="453" y="365"/>
                  </a:lnTo>
                  <a:lnTo>
                    <a:pt x="567" y="272"/>
                  </a:lnTo>
                  <a:lnTo>
                    <a:pt x="691" y="191"/>
                  </a:lnTo>
                  <a:lnTo>
                    <a:pt x="830" y="119"/>
                  </a:lnTo>
                  <a:lnTo>
                    <a:pt x="983" y="62"/>
                  </a:lnTo>
                  <a:lnTo>
                    <a:pt x="1164" y="20"/>
                  </a:lnTo>
                  <a:lnTo>
                    <a:pt x="1317" y="0"/>
                  </a:lnTo>
                  <a:lnTo>
                    <a:pt x="1544" y="5"/>
                  </a:lnTo>
                  <a:lnTo>
                    <a:pt x="1682" y="26"/>
                  </a:lnTo>
                  <a:lnTo>
                    <a:pt x="1847" y="69"/>
                  </a:lnTo>
                  <a:lnTo>
                    <a:pt x="1989" y="125"/>
                  </a:lnTo>
                  <a:lnTo>
                    <a:pt x="2128" y="201"/>
                  </a:lnTo>
                  <a:lnTo>
                    <a:pt x="2267" y="298"/>
                  </a:lnTo>
                  <a:lnTo>
                    <a:pt x="2395" y="406"/>
                  </a:lnTo>
                  <a:lnTo>
                    <a:pt x="2515" y="540"/>
                  </a:lnTo>
                  <a:lnTo>
                    <a:pt x="2607" y="675"/>
                  </a:lnTo>
                  <a:lnTo>
                    <a:pt x="2684" y="817"/>
                  </a:lnTo>
                  <a:lnTo>
                    <a:pt x="2751" y="991"/>
                  </a:lnTo>
                  <a:lnTo>
                    <a:pt x="2796" y="1177"/>
                  </a:lnTo>
                  <a:lnTo>
                    <a:pt x="2817" y="1392"/>
                  </a:lnTo>
                  <a:lnTo>
                    <a:pt x="2817" y="2097"/>
                  </a:lnTo>
                  <a:lnTo>
                    <a:pt x="2636" y="2097"/>
                  </a:lnTo>
                  <a:lnTo>
                    <a:pt x="2594" y="2153"/>
                  </a:lnTo>
                  <a:lnTo>
                    <a:pt x="2594" y="2637"/>
                  </a:lnTo>
                  <a:lnTo>
                    <a:pt x="2589" y="2713"/>
                  </a:lnTo>
                  <a:lnTo>
                    <a:pt x="2569" y="2792"/>
                  </a:lnTo>
                  <a:lnTo>
                    <a:pt x="2533" y="2870"/>
                  </a:lnTo>
                  <a:lnTo>
                    <a:pt x="2488" y="2921"/>
                  </a:lnTo>
                  <a:lnTo>
                    <a:pt x="2429" y="2973"/>
                  </a:lnTo>
                  <a:lnTo>
                    <a:pt x="2357" y="3006"/>
                  </a:lnTo>
                  <a:lnTo>
                    <a:pt x="2290" y="3019"/>
                  </a:lnTo>
                  <a:lnTo>
                    <a:pt x="1923" y="3019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sp>
          <p:nvSpPr>
            <p:cNvPr id="807956" name="Freeform 20"/>
            <p:cNvSpPr>
              <a:spLocks/>
            </p:cNvSpPr>
            <p:nvPr/>
          </p:nvSpPr>
          <p:spPr bwMode="auto">
            <a:xfrm>
              <a:off x="4463" y="1503"/>
              <a:ext cx="1398" cy="1670"/>
            </a:xfrm>
            <a:custGeom>
              <a:avLst/>
              <a:gdLst>
                <a:gd name="T0" fmla="*/ 1737 w 2580"/>
                <a:gd name="T1" fmla="*/ 2775 h 3340"/>
                <a:gd name="T2" fmla="*/ 1737 w 2580"/>
                <a:gd name="T3" fmla="*/ 3340 h 3340"/>
                <a:gd name="T4" fmla="*/ 414 w 2580"/>
                <a:gd name="T5" fmla="*/ 3340 h 3340"/>
                <a:gd name="T6" fmla="*/ 414 w 2580"/>
                <a:gd name="T7" fmla="*/ 2229 h 3340"/>
                <a:gd name="T8" fmla="*/ 344 w 2580"/>
                <a:gd name="T9" fmla="*/ 2162 h 3340"/>
                <a:gd name="T10" fmla="*/ 254 w 2580"/>
                <a:gd name="T11" fmla="*/ 2062 h 3340"/>
                <a:gd name="T12" fmla="*/ 161 w 2580"/>
                <a:gd name="T13" fmla="*/ 1916 h 3340"/>
                <a:gd name="T14" fmla="*/ 93 w 2580"/>
                <a:gd name="T15" fmla="*/ 1783 h 3340"/>
                <a:gd name="T16" fmla="*/ 50 w 2580"/>
                <a:gd name="T17" fmla="*/ 1651 h 3340"/>
                <a:gd name="T18" fmla="*/ 13 w 2580"/>
                <a:gd name="T19" fmla="*/ 1511 h 3340"/>
                <a:gd name="T20" fmla="*/ 0 w 2580"/>
                <a:gd name="T21" fmla="*/ 1375 h 3340"/>
                <a:gd name="T22" fmla="*/ 0 w 2580"/>
                <a:gd name="T23" fmla="*/ 1212 h 3340"/>
                <a:gd name="T24" fmla="*/ 17 w 2580"/>
                <a:gd name="T25" fmla="*/ 1053 h 3340"/>
                <a:gd name="T26" fmla="*/ 53 w 2580"/>
                <a:gd name="T27" fmla="*/ 897 h 3340"/>
                <a:gd name="T28" fmla="*/ 103 w 2580"/>
                <a:gd name="T29" fmla="*/ 769 h 3340"/>
                <a:gd name="T30" fmla="*/ 167 w 2580"/>
                <a:gd name="T31" fmla="*/ 640 h 3340"/>
                <a:gd name="T32" fmla="*/ 239 w 2580"/>
                <a:gd name="T33" fmla="*/ 530 h 3340"/>
                <a:gd name="T34" fmla="*/ 325 w 2580"/>
                <a:gd name="T35" fmla="*/ 423 h 3340"/>
                <a:gd name="T36" fmla="*/ 414 w 2580"/>
                <a:gd name="T37" fmla="*/ 334 h 3340"/>
                <a:gd name="T38" fmla="*/ 518 w 2580"/>
                <a:gd name="T39" fmla="*/ 248 h 3340"/>
                <a:gd name="T40" fmla="*/ 630 w 2580"/>
                <a:gd name="T41" fmla="*/ 172 h 3340"/>
                <a:gd name="T42" fmla="*/ 760 w 2580"/>
                <a:gd name="T43" fmla="*/ 106 h 3340"/>
                <a:gd name="T44" fmla="*/ 900 w 2580"/>
                <a:gd name="T45" fmla="*/ 55 h 3340"/>
                <a:gd name="T46" fmla="*/ 1063 w 2580"/>
                <a:gd name="T47" fmla="*/ 17 h 3340"/>
                <a:gd name="T48" fmla="*/ 1206 w 2580"/>
                <a:gd name="T49" fmla="*/ 0 h 3340"/>
                <a:gd name="T50" fmla="*/ 1415 w 2580"/>
                <a:gd name="T51" fmla="*/ 3 h 3340"/>
                <a:gd name="T52" fmla="*/ 1542 w 2580"/>
                <a:gd name="T53" fmla="*/ 22 h 3340"/>
                <a:gd name="T54" fmla="*/ 1692 w 2580"/>
                <a:gd name="T55" fmla="*/ 60 h 3340"/>
                <a:gd name="T56" fmla="*/ 1821 w 2580"/>
                <a:gd name="T57" fmla="*/ 113 h 3340"/>
                <a:gd name="T58" fmla="*/ 1952 w 2580"/>
                <a:gd name="T59" fmla="*/ 180 h 3340"/>
                <a:gd name="T60" fmla="*/ 2077 w 2580"/>
                <a:gd name="T61" fmla="*/ 272 h 3340"/>
                <a:gd name="T62" fmla="*/ 2194 w 2580"/>
                <a:gd name="T63" fmla="*/ 372 h 3340"/>
                <a:gd name="T64" fmla="*/ 2306 w 2580"/>
                <a:gd name="T65" fmla="*/ 495 h 3340"/>
                <a:gd name="T66" fmla="*/ 2391 w 2580"/>
                <a:gd name="T67" fmla="*/ 619 h 3340"/>
                <a:gd name="T68" fmla="*/ 2461 w 2580"/>
                <a:gd name="T69" fmla="*/ 750 h 3340"/>
                <a:gd name="T70" fmla="*/ 2522 w 2580"/>
                <a:gd name="T71" fmla="*/ 909 h 3340"/>
                <a:gd name="T72" fmla="*/ 2563 w 2580"/>
                <a:gd name="T73" fmla="*/ 1081 h 3340"/>
                <a:gd name="T74" fmla="*/ 2580 w 2580"/>
                <a:gd name="T75" fmla="*/ 1279 h 3340"/>
                <a:gd name="T76" fmla="*/ 2580 w 2580"/>
                <a:gd name="T77" fmla="*/ 1869 h 3340"/>
                <a:gd name="T78" fmla="*/ 2454 w 2580"/>
                <a:gd name="T79" fmla="*/ 1868 h 3340"/>
                <a:gd name="T80" fmla="*/ 2377 w 2580"/>
                <a:gd name="T81" fmla="*/ 1992 h 3340"/>
                <a:gd name="T82" fmla="*/ 2375 w 2580"/>
                <a:gd name="T83" fmla="*/ 2496 h 3340"/>
                <a:gd name="T84" fmla="*/ 2355 w 2580"/>
                <a:gd name="T85" fmla="*/ 2568 h 3340"/>
                <a:gd name="T86" fmla="*/ 2322 w 2580"/>
                <a:gd name="T87" fmla="*/ 2639 h 3340"/>
                <a:gd name="T88" fmla="*/ 2279 w 2580"/>
                <a:gd name="T89" fmla="*/ 2689 h 3340"/>
                <a:gd name="T90" fmla="*/ 2227 w 2580"/>
                <a:gd name="T91" fmla="*/ 2732 h 3340"/>
                <a:gd name="T92" fmla="*/ 2160 w 2580"/>
                <a:gd name="T93" fmla="*/ 2763 h 3340"/>
                <a:gd name="T94" fmla="*/ 2098 w 2580"/>
                <a:gd name="T95" fmla="*/ 2775 h 3340"/>
                <a:gd name="T96" fmla="*/ 1737 w 2580"/>
                <a:gd name="T97" fmla="*/ 2775 h 3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80" h="3340">
                  <a:moveTo>
                    <a:pt x="1737" y="2775"/>
                  </a:moveTo>
                  <a:lnTo>
                    <a:pt x="1737" y="3340"/>
                  </a:lnTo>
                  <a:lnTo>
                    <a:pt x="414" y="3340"/>
                  </a:lnTo>
                  <a:lnTo>
                    <a:pt x="414" y="2229"/>
                  </a:lnTo>
                  <a:lnTo>
                    <a:pt x="344" y="2162"/>
                  </a:lnTo>
                  <a:lnTo>
                    <a:pt x="254" y="2062"/>
                  </a:lnTo>
                  <a:lnTo>
                    <a:pt x="161" y="1916"/>
                  </a:lnTo>
                  <a:lnTo>
                    <a:pt x="93" y="1783"/>
                  </a:lnTo>
                  <a:lnTo>
                    <a:pt x="50" y="1651"/>
                  </a:lnTo>
                  <a:lnTo>
                    <a:pt x="13" y="1511"/>
                  </a:lnTo>
                  <a:lnTo>
                    <a:pt x="0" y="1375"/>
                  </a:lnTo>
                  <a:lnTo>
                    <a:pt x="0" y="1212"/>
                  </a:lnTo>
                  <a:lnTo>
                    <a:pt x="17" y="1053"/>
                  </a:lnTo>
                  <a:lnTo>
                    <a:pt x="53" y="897"/>
                  </a:lnTo>
                  <a:lnTo>
                    <a:pt x="103" y="769"/>
                  </a:lnTo>
                  <a:lnTo>
                    <a:pt x="167" y="640"/>
                  </a:lnTo>
                  <a:lnTo>
                    <a:pt x="239" y="530"/>
                  </a:lnTo>
                  <a:lnTo>
                    <a:pt x="325" y="423"/>
                  </a:lnTo>
                  <a:lnTo>
                    <a:pt x="414" y="334"/>
                  </a:lnTo>
                  <a:lnTo>
                    <a:pt x="518" y="248"/>
                  </a:lnTo>
                  <a:lnTo>
                    <a:pt x="630" y="172"/>
                  </a:lnTo>
                  <a:lnTo>
                    <a:pt x="760" y="106"/>
                  </a:lnTo>
                  <a:lnTo>
                    <a:pt x="900" y="55"/>
                  </a:lnTo>
                  <a:lnTo>
                    <a:pt x="1063" y="17"/>
                  </a:lnTo>
                  <a:lnTo>
                    <a:pt x="1206" y="0"/>
                  </a:lnTo>
                  <a:lnTo>
                    <a:pt x="1415" y="3"/>
                  </a:lnTo>
                  <a:lnTo>
                    <a:pt x="1542" y="22"/>
                  </a:lnTo>
                  <a:lnTo>
                    <a:pt x="1692" y="60"/>
                  </a:lnTo>
                  <a:lnTo>
                    <a:pt x="1821" y="113"/>
                  </a:lnTo>
                  <a:lnTo>
                    <a:pt x="1952" y="180"/>
                  </a:lnTo>
                  <a:lnTo>
                    <a:pt x="2077" y="272"/>
                  </a:lnTo>
                  <a:lnTo>
                    <a:pt x="2194" y="372"/>
                  </a:lnTo>
                  <a:lnTo>
                    <a:pt x="2306" y="495"/>
                  </a:lnTo>
                  <a:lnTo>
                    <a:pt x="2391" y="619"/>
                  </a:lnTo>
                  <a:lnTo>
                    <a:pt x="2461" y="750"/>
                  </a:lnTo>
                  <a:lnTo>
                    <a:pt x="2522" y="909"/>
                  </a:lnTo>
                  <a:lnTo>
                    <a:pt x="2563" y="1081"/>
                  </a:lnTo>
                  <a:lnTo>
                    <a:pt x="2580" y="1279"/>
                  </a:lnTo>
                  <a:lnTo>
                    <a:pt x="2580" y="1869"/>
                  </a:lnTo>
                  <a:lnTo>
                    <a:pt x="2454" y="1868"/>
                  </a:lnTo>
                  <a:lnTo>
                    <a:pt x="2377" y="1992"/>
                  </a:lnTo>
                  <a:lnTo>
                    <a:pt x="2375" y="2496"/>
                  </a:lnTo>
                  <a:lnTo>
                    <a:pt x="2355" y="2568"/>
                  </a:lnTo>
                  <a:lnTo>
                    <a:pt x="2322" y="2639"/>
                  </a:lnTo>
                  <a:lnTo>
                    <a:pt x="2279" y="2689"/>
                  </a:lnTo>
                  <a:lnTo>
                    <a:pt x="2227" y="2732"/>
                  </a:lnTo>
                  <a:lnTo>
                    <a:pt x="2160" y="2763"/>
                  </a:lnTo>
                  <a:lnTo>
                    <a:pt x="2098" y="2775"/>
                  </a:lnTo>
                  <a:lnTo>
                    <a:pt x="1737" y="27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CO"/>
            </a:p>
          </p:txBody>
        </p:sp>
        <p:grpSp>
          <p:nvGrpSpPr>
            <p:cNvPr id="807957" name="Group 21"/>
            <p:cNvGrpSpPr>
              <a:grpSpLocks/>
            </p:cNvGrpSpPr>
            <p:nvPr/>
          </p:nvGrpSpPr>
          <p:grpSpPr bwMode="auto">
            <a:xfrm rot="18183015" flipH="1">
              <a:off x="4452" y="1575"/>
              <a:ext cx="1156" cy="941"/>
              <a:chOff x="4177" y="1701"/>
              <a:chExt cx="1156" cy="869"/>
            </a:xfrm>
          </p:grpSpPr>
          <p:grpSp>
            <p:nvGrpSpPr>
              <p:cNvPr id="807958" name="Group 22"/>
              <p:cNvGrpSpPr>
                <a:grpSpLocks/>
              </p:cNvGrpSpPr>
              <p:nvPr/>
            </p:nvGrpSpPr>
            <p:grpSpPr bwMode="auto">
              <a:xfrm>
                <a:off x="4272" y="1701"/>
                <a:ext cx="1061" cy="478"/>
                <a:chOff x="4272" y="1701"/>
                <a:chExt cx="1061" cy="478"/>
              </a:xfrm>
            </p:grpSpPr>
            <p:grpSp>
              <p:nvGrpSpPr>
                <p:cNvPr id="807959" name="Group 23"/>
                <p:cNvGrpSpPr>
                  <a:grpSpLocks/>
                </p:cNvGrpSpPr>
                <p:nvPr/>
              </p:nvGrpSpPr>
              <p:grpSpPr bwMode="auto">
                <a:xfrm>
                  <a:off x="4363" y="1701"/>
                  <a:ext cx="970" cy="478"/>
                  <a:chOff x="4363" y="1701"/>
                  <a:chExt cx="970" cy="478"/>
                </a:xfrm>
              </p:grpSpPr>
              <p:grpSp>
                <p:nvGrpSpPr>
                  <p:cNvPr id="807960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4716" y="1708"/>
                    <a:ext cx="617" cy="471"/>
                    <a:chOff x="4716" y="1708"/>
                    <a:chExt cx="617" cy="471"/>
                  </a:xfrm>
                </p:grpSpPr>
                <p:grpSp>
                  <p:nvGrpSpPr>
                    <p:cNvPr id="807961" name="Group 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62" y="1708"/>
                      <a:ext cx="471" cy="412"/>
                      <a:chOff x="4862" y="1708"/>
                      <a:chExt cx="471" cy="412"/>
                    </a:xfrm>
                  </p:grpSpPr>
                  <p:grpSp>
                    <p:nvGrpSpPr>
                      <p:cNvPr id="807962" name="Group 2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975" y="1807"/>
                        <a:ext cx="358" cy="313"/>
                        <a:chOff x="4975" y="1807"/>
                        <a:chExt cx="358" cy="313"/>
                      </a:xfrm>
                    </p:grpSpPr>
                    <p:sp>
                      <p:nvSpPr>
                        <p:cNvPr id="807963" name="Freeform 27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104" y="1807"/>
                          <a:ext cx="229" cy="280"/>
                        </a:xfrm>
                        <a:custGeom>
                          <a:avLst/>
                          <a:gdLst>
                            <a:gd name="T0" fmla="*/ 76 w 458"/>
                            <a:gd name="T1" fmla="*/ 559 h 559"/>
                            <a:gd name="T2" fmla="*/ 115 w 458"/>
                            <a:gd name="T3" fmla="*/ 553 h 559"/>
                            <a:gd name="T4" fmla="*/ 163 w 458"/>
                            <a:gd name="T5" fmla="*/ 544 h 559"/>
                            <a:gd name="T6" fmla="*/ 213 w 458"/>
                            <a:gd name="T7" fmla="*/ 537 h 559"/>
                            <a:gd name="T8" fmla="*/ 258 w 458"/>
                            <a:gd name="T9" fmla="*/ 532 h 559"/>
                            <a:gd name="T10" fmla="*/ 312 w 458"/>
                            <a:gd name="T11" fmla="*/ 528 h 559"/>
                            <a:gd name="T12" fmla="*/ 361 w 458"/>
                            <a:gd name="T13" fmla="*/ 532 h 559"/>
                            <a:gd name="T14" fmla="*/ 410 w 458"/>
                            <a:gd name="T15" fmla="*/ 534 h 559"/>
                            <a:gd name="T16" fmla="*/ 458 w 458"/>
                            <a:gd name="T17" fmla="*/ 539 h 559"/>
                            <a:gd name="T18" fmla="*/ 448 w 458"/>
                            <a:gd name="T19" fmla="*/ 504 h 559"/>
                            <a:gd name="T20" fmla="*/ 437 w 458"/>
                            <a:gd name="T21" fmla="*/ 472 h 559"/>
                            <a:gd name="T22" fmla="*/ 423 w 458"/>
                            <a:gd name="T23" fmla="*/ 441 h 559"/>
                            <a:gd name="T24" fmla="*/ 408 w 458"/>
                            <a:gd name="T25" fmla="*/ 411 h 559"/>
                            <a:gd name="T26" fmla="*/ 387 w 458"/>
                            <a:gd name="T27" fmla="*/ 377 h 559"/>
                            <a:gd name="T28" fmla="*/ 363 w 458"/>
                            <a:gd name="T29" fmla="*/ 339 h 559"/>
                            <a:gd name="T30" fmla="*/ 339 w 458"/>
                            <a:gd name="T31" fmla="*/ 305 h 559"/>
                            <a:gd name="T32" fmla="*/ 308 w 458"/>
                            <a:gd name="T33" fmla="*/ 265 h 559"/>
                            <a:gd name="T34" fmla="*/ 272 w 458"/>
                            <a:gd name="T35" fmla="*/ 222 h 559"/>
                            <a:gd name="T36" fmla="*/ 234 w 458"/>
                            <a:gd name="T37" fmla="*/ 182 h 559"/>
                            <a:gd name="T38" fmla="*/ 196 w 458"/>
                            <a:gd name="T39" fmla="*/ 148 h 559"/>
                            <a:gd name="T40" fmla="*/ 158 w 458"/>
                            <a:gd name="T41" fmla="*/ 117 h 559"/>
                            <a:gd name="T42" fmla="*/ 114 w 458"/>
                            <a:gd name="T43" fmla="*/ 79 h 559"/>
                            <a:gd name="T44" fmla="*/ 71 w 458"/>
                            <a:gd name="T45" fmla="*/ 43 h 559"/>
                            <a:gd name="T46" fmla="*/ 31 w 458"/>
                            <a:gd name="T47" fmla="*/ 17 h 559"/>
                            <a:gd name="T48" fmla="*/ 0 w 458"/>
                            <a:gd name="T49" fmla="*/ 0 h 559"/>
                            <a:gd name="T50" fmla="*/ 76 w 458"/>
                            <a:gd name="T51" fmla="*/ 559 h 55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  <a:cxn ang="0">
                              <a:pos x="T48" y="T49"/>
                            </a:cxn>
                            <a:cxn ang="0">
                              <a:pos x="T50" y="T51"/>
                            </a:cxn>
                          </a:cxnLst>
                          <a:rect l="0" t="0" r="r" b="b"/>
                          <a:pathLst>
                            <a:path w="458" h="559">
                              <a:moveTo>
                                <a:pt x="76" y="559"/>
                              </a:moveTo>
                              <a:lnTo>
                                <a:pt x="115" y="553"/>
                              </a:lnTo>
                              <a:lnTo>
                                <a:pt x="163" y="544"/>
                              </a:lnTo>
                              <a:lnTo>
                                <a:pt x="213" y="537"/>
                              </a:lnTo>
                              <a:lnTo>
                                <a:pt x="258" y="532"/>
                              </a:lnTo>
                              <a:lnTo>
                                <a:pt x="312" y="528"/>
                              </a:lnTo>
                              <a:lnTo>
                                <a:pt x="361" y="532"/>
                              </a:lnTo>
                              <a:lnTo>
                                <a:pt x="410" y="534"/>
                              </a:lnTo>
                              <a:lnTo>
                                <a:pt x="458" y="539"/>
                              </a:lnTo>
                              <a:lnTo>
                                <a:pt x="448" y="504"/>
                              </a:lnTo>
                              <a:lnTo>
                                <a:pt x="437" y="472"/>
                              </a:lnTo>
                              <a:lnTo>
                                <a:pt x="423" y="441"/>
                              </a:lnTo>
                              <a:lnTo>
                                <a:pt x="408" y="411"/>
                              </a:lnTo>
                              <a:lnTo>
                                <a:pt x="387" y="377"/>
                              </a:lnTo>
                              <a:lnTo>
                                <a:pt x="363" y="339"/>
                              </a:lnTo>
                              <a:lnTo>
                                <a:pt x="339" y="305"/>
                              </a:lnTo>
                              <a:lnTo>
                                <a:pt x="308" y="265"/>
                              </a:lnTo>
                              <a:lnTo>
                                <a:pt x="272" y="222"/>
                              </a:lnTo>
                              <a:lnTo>
                                <a:pt x="234" y="182"/>
                              </a:lnTo>
                              <a:lnTo>
                                <a:pt x="196" y="148"/>
                              </a:lnTo>
                              <a:lnTo>
                                <a:pt x="158" y="117"/>
                              </a:lnTo>
                              <a:lnTo>
                                <a:pt x="114" y="79"/>
                              </a:lnTo>
                              <a:lnTo>
                                <a:pt x="71" y="43"/>
                              </a:lnTo>
                              <a:lnTo>
                                <a:pt x="31" y="17"/>
                              </a:lnTo>
                              <a:lnTo>
                                <a:pt x="0" y="0"/>
                              </a:lnTo>
                              <a:lnTo>
                                <a:pt x="76" y="55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40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CO"/>
                        </a:p>
                      </p:txBody>
                    </p:sp>
                    <p:sp>
                      <p:nvSpPr>
                        <p:cNvPr id="807964" name="Freeform 28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4975" y="1882"/>
                          <a:ext cx="142" cy="238"/>
                        </a:xfrm>
                        <a:custGeom>
                          <a:avLst/>
                          <a:gdLst>
                            <a:gd name="T0" fmla="*/ 98 w 282"/>
                            <a:gd name="T1" fmla="*/ 477 h 477"/>
                            <a:gd name="T2" fmla="*/ 0 w 282"/>
                            <a:gd name="T3" fmla="*/ 205 h 477"/>
                            <a:gd name="T4" fmla="*/ 211 w 282"/>
                            <a:gd name="T5" fmla="*/ 0 h 477"/>
                            <a:gd name="T6" fmla="*/ 282 w 282"/>
                            <a:gd name="T7" fmla="*/ 421 h 477"/>
                            <a:gd name="T8" fmla="*/ 222 w 282"/>
                            <a:gd name="T9" fmla="*/ 437 h 477"/>
                            <a:gd name="T10" fmla="*/ 155 w 282"/>
                            <a:gd name="T11" fmla="*/ 458 h 477"/>
                            <a:gd name="T12" fmla="*/ 98 w 282"/>
                            <a:gd name="T13" fmla="*/ 477 h 47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282" h="477">
                              <a:moveTo>
                                <a:pt x="98" y="477"/>
                              </a:moveTo>
                              <a:lnTo>
                                <a:pt x="0" y="205"/>
                              </a:lnTo>
                              <a:lnTo>
                                <a:pt x="211" y="0"/>
                              </a:lnTo>
                              <a:lnTo>
                                <a:pt x="282" y="421"/>
                              </a:lnTo>
                              <a:lnTo>
                                <a:pt x="222" y="437"/>
                              </a:lnTo>
                              <a:lnTo>
                                <a:pt x="155" y="458"/>
                              </a:lnTo>
                              <a:lnTo>
                                <a:pt x="98" y="47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A04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s-CO"/>
                        </a:p>
                      </p:txBody>
                    </p:sp>
                  </p:grpSp>
                  <p:sp>
                    <p:nvSpPr>
                      <p:cNvPr id="807965" name="Freeform 2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862" y="1708"/>
                        <a:ext cx="215" cy="251"/>
                      </a:xfrm>
                      <a:custGeom>
                        <a:avLst/>
                        <a:gdLst>
                          <a:gd name="T0" fmla="*/ 205 w 431"/>
                          <a:gd name="T1" fmla="*/ 503 h 503"/>
                          <a:gd name="T2" fmla="*/ 431 w 431"/>
                          <a:gd name="T3" fmla="*/ 284 h 503"/>
                          <a:gd name="T4" fmla="*/ 410 w 431"/>
                          <a:gd name="T5" fmla="*/ 139 h 503"/>
                          <a:gd name="T6" fmla="*/ 372 w 431"/>
                          <a:gd name="T7" fmla="*/ 120 h 503"/>
                          <a:gd name="T8" fmla="*/ 324 w 431"/>
                          <a:gd name="T9" fmla="*/ 96 h 503"/>
                          <a:gd name="T10" fmla="*/ 279 w 431"/>
                          <a:gd name="T11" fmla="*/ 76 h 503"/>
                          <a:gd name="T12" fmla="*/ 229 w 431"/>
                          <a:gd name="T13" fmla="*/ 57 h 503"/>
                          <a:gd name="T14" fmla="*/ 178 w 431"/>
                          <a:gd name="T15" fmla="*/ 40 h 503"/>
                          <a:gd name="T16" fmla="*/ 123 w 431"/>
                          <a:gd name="T17" fmla="*/ 24 h 503"/>
                          <a:gd name="T18" fmla="*/ 76 w 431"/>
                          <a:gd name="T19" fmla="*/ 12 h 503"/>
                          <a:gd name="T20" fmla="*/ 37 w 431"/>
                          <a:gd name="T21" fmla="*/ 5 h 503"/>
                          <a:gd name="T22" fmla="*/ 0 w 431"/>
                          <a:gd name="T23" fmla="*/ 0 h 503"/>
                          <a:gd name="T24" fmla="*/ 205 w 431"/>
                          <a:gd name="T25" fmla="*/ 503 h 50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</a:cxnLst>
                        <a:rect l="0" t="0" r="r" b="b"/>
                        <a:pathLst>
                          <a:path w="431" h="503">
                            <a:moveTo>
                              <a:pt x="205" y="503"/>
                            </a:moveTo>
                            <a:lnTo>
                              <a:pt x="431" y="284"/>
                            </a:lnTo>
                            <a:lnTo>
                              <a:pt x="410" y="139"/>
                            </a:lnTo>
                            <a:lnTo>
                              <a:pt x="372" y="120"/>
                            </a:lnTo>
                            <a:lnTo>
                              <a:pt x="324" y="96"/>
                            </a:lnTo>
                            <a:lnTo>
                              <a:pt x="279" y="76"/>
                            </a:lnTo>
                            <a:lnTo>
                              <a:pt x="229" y="57"/>
                            </a:lnTo>
                            <a:lnTo>
                              <a:pt x="178" y="40"/>
                            </a:lnTo>
                            <a:lnTo>
                              <a:pt x="123" y="24"/>
                            </a:lnTo>
                            <a:lnTo>
                              <a:pt x="76" y="12"/>
                            </a:lnTo>
                            <a:lnTo>
                              <a:pt x="37" y="5"/>
                            </a:lnTo>
                            <a:lnTo>
                              <a:pt x="0" y="0"/>
                            </a:lnTo>
                            <a:lnTo>
                              <a:pt x="205" y="503"/>
                            </a:lnTo>
                            <a:close/>
                          </a:path>
                        </a:pathLst>
                      </a:custGeom>
                      <a:solidFill>
                        <a:srgbClr val="40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es-CO"/>
                      </a:p>
                    </p:txBody>
                  </p:sp>
                </p:grpSp>
                <p:sp>
                  <p:nvSpPr>
                    <p:cNvPr id="807966" name="Freeform 30"/>
                    <p:cNvSpPr>
                      <a:spLocks/>
                    </p:cNvSpPr>
                    <p:nvPr/>
                  </p:nvSpPr>
                  <p:spPr bwMode="auto">
                    <a:xfrm>
                      <a:off x="4716" y="1849"/>
                      <a:ext cx="287" cy="330"/>
                    </a:xfrm>
                    <a:custGeom>
                      <a:avLst/>
                      <a:gdLst>
                        <a:gd name="T0" fmla="*/ 0 w 573"/>
                        <a:gd name="T1" fmla="*/ 23 h 660"/>
                        <a:gd name="T2" fmla="*/ 340 w 573"/>
                        <a:gd name="T3" fmla="*/ 0 h 660"/>
                        <a:gd name="T4" fmla="*/ 573 w 573"/>
                        <a:gd name="T5" fmla="*/ 561 h 660"/>
                        <a:gd name="T6" fmla="*/ 533 w 573"/>
                        <a:gd name="T7" fmla="*/ 580 h 660"/>
                        <a:gd name="T8" fmla="*/ 488 w 573"/>
                        <a:gd name="T9" fmla="*/ 601 h 660"/>
                        <a:gd name="T10" fmla="*/ 449 w 573"/>
                        <a:gd name="T11" fmla="*/ 622 h 660"/>
                        <a:gd name="T12" fmla="*/ 411 w 573"/>
                        <a:gd name="T13" fmla="*/ 642 h 660"/>
                        <a:gd name="T14" fmla="*/ 377 w 573"/>
                        <a:gd name="T15" fmla="*/ 660 h 660"/>
                        <a:gd name="T16" fmla="*/ 0 w 573"/>
                        <a:gd name="T17" fmla="*/ 23 h 6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573" h="660">
                          <a:moveTo>
                            <a:pt x="0" y="23"/>
                          </a:moveTo>
                          <a:lnTo>
                            <a:pt x="340" y="0"/>
                          </a:lnTo>
                          <a:lnTo>
                            <a:pt x="573" y="561"/>
                          </a:lnTo>
                          <a:lnTo>
                            <a:pt x="533" y="580"/>
                          </a:lnTo>
                          <a:lnTo>
                            <a:pt x="488" y="601"/>
                          </a:lnTo>
                          <a:lnTo>
                            <a:pt x="449" y="622"/>
                          </a:lnTo>
                          <a:lnTo>
                            <a:pt x="411" y="642"/>
                          </a:lnTo>
                          <a:lnTo>
                            <a:pt x="377" y="660"/>
                          </a:lnTo>
                          <a:lnTo>
                            <a:pt x="0" y="23"/>
                          </a:lnTo>
                          <a:close/>
                        </a:path>
                      </a:pathLst>
                    </a:custGeom>
                    <a:solidFill>
                      <a:srgbClr val="00E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s-CO"/>
                    </a:p>
                  </p:txBody>
                </p:sp>
              </p:grpSp>
              <p:sp>
                <p:nvSpPr>
                  <p:cNvPr id="807967" name="Freeform 31"/>
                  <p:cNvSpPr>
                    <a:spLocks/>
                  </p:cNvSpPr>
                  <p:nvPr/>
                </p:nvSpPr>
                <p:spPr bwMode="auto">
                  <a:xfrm>
                    <a:off x="4363" y="1701"/>
                    <a:ext cx="513" cy="155"/>
                  </a:xfrm>
                  <a:custGeom>
                    <a:avLst/>
                    <a:gdLst>
                      <a:gd name="T0" fmla="*/ 317 w 1026"/>
                      <a:gd name="T1" fmla="*/ 286 h 310"/>
                      <a:gd name="T2" fmla="*/ 391 w 1026"/>
                      <a:gd name="T3" fmla="*/ 281 h 310"/>
                      <a:gd name="T4" fmla="*/ 470 w 1026"/>
                      <a:gd name="T5" fmla="*/ 277 h 310"/>
                      <a:gd name="T6" fmla="*/ 551 w 1026"/>
                      <a:gd name="T7" fmla="*/ 272 h 310"/>
                      <a:gd name="T8" fmla="*/ 640 w 1026"/>
                      <a:gd name="T9" fmla="*/ 265 h 310"/>
                      <a:gd name="T10" fmla="*/ 731 w 1026"/>
                      <a:gd name="T11" fmla="*/ 258 h 310"/>
                      <a:gd name="T12" fmla="*/ 826 w 1026"/>
                      <a:gd name="T13" fmla="*/ 250 h 310"/>
                      <a:gd name="T14" fmla="*/ 897 w 1026"/>
                      <a:gd name="T15" fmla="*/ 245 h 310"/>
                      <a:gd name="T16" fmla="*/ 953 w 1026"/>
                      <a:gd name="T17" fmla="*/ 241 h 310"/>
                      <a:gd name="T18" fmla="*/ 1000 w 1026"/>
                      <a:gd name="T19" fmla="*/ 239 h 310"/>
                      <a:gd name="T20" fmla="*/ 1026 w 1026"/>
                      <a:gd name="T21" fmla="*/ 239 h 310"/>
                      <a:gd name="T22" fmla="*/ 926 w 1026"/>
                      <a:gd name="T23" fmla="*/ 5 h 310"/>
                      <a:gd name="T24" fmla="*/ 897 w 1026"/>
                      <a:gd name="T25" fmla="*/ 2 h 310"/>
                      <a:gd name="T26" fmla="*/ 857 w 1026"/>
                      <a:gd name="T27" fmla="*/ 0 h 310"/>
                      <a:gd name="T28" fmla="*/ 788 w 1026"/>
                      <a:gd name="T29" fmla="*/ 0 h 310"/>
                      <a:gd name="T30" fmla="*/ 728 w 1026"/>
                      <a:gd name="T31" fmla="*/ 4 h 310"/>
                      <a:gd name="T32" fmla="*/ 661 w 1026"/>
                      <a:gd name="T33" fmla="*/ 10 h 310"/>
                      <a:gd name="T34" fmla="*/ 595 w 1026"/>
                      <a:gd name="T35" fmla="*/ 17 h 310"/>
                      <a:gd name="T36" fmla="*/ 527 w 1026"/>
                      <a:gd name="T37" fmla="*/ 26 h 310"/>
                      <a:gd name="T38" fmla="*/ 456 w 1026"/>
                      <a:gd name="T39" fmla="*/ 41 h 310"/>
                      <a:gd name="T40" fmla="*/ 411 w 1026"/>
                      <a:gd name="T41" fmla="*/ 54 h 310"/>
                      <a:gd name="T42" fmla="*/ 348 w 1026"/>
                      <a:gd name="T43" fmla="*/ 72 h 310"/>
                      <a:gd name="T44" fmla="*/ 289 w 1026"/>
                      <a:gd name="T45" fmla="*/ 91 h 310"/>
                      <a:gd name="T46" fmla="*/ 227 w 1026"/>
                      <a:gd name="T47" fmla="*/ 119 h 310"/>
                      <a:gd name="T48" fmla="*/ 174 w 1026"/>
                      <a:gd name="T49" fmla="*/ 150 h 310"/>
                      <a:gd name="T50" fmla="*/ 129 w 1026"/>
                      <a:gd name="T51" fmla="*/ 177 h 310"/>
                      <a:gd name="T52" fmla="*/ 89 w 1026"/>
                      <a:gd name="T53" fmla="*/ 208 h 310"/>
                      <a:gd name="T54" fmla="*/ 57 w 1026"/>
                      <a:gd name="T55" fmla="*/ 238 h 310"/>
                      <a:gd name="T56" fmla="*/ 27 w 1026"/>
                      <a:gd name="T57" fmla="*/ 270 h 310"/>
                      <a:gd name="T58" fmla="*/ 0 w 1026"/>
                      <a:gd name="T59" fmla="*/ 310 h 310"/>
                      <a:gd name="T60" fmla="*/ 74 w 1026"/>
                      <a:gd name="T61" fmla="*/ 305 h 310"/>
                      <a:gd name="T62" fmla="*/ 148 w 1026"/>
                      <a:gd name="T63" fmla="*/ 300 h 310"/>
                      <a:gd name="T64" fmla="*/ 237 w 1026"/>
                      <a:gd name="T65" fmla="*/ 293 h 310"/>
                      <a:gd name="T66" fmla="*/ 317 w 1026"/>
                      <a:gd name="T67" fmla="*/ 286 h 3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1026" h="310">
                        <a:moveTo>
                          <a:pt x="317" y="286"/>
                        </a:moveTo>
                        <a:lnTo>
                          <a:pt x="391" y="281"/>
                        </a:lnTo>
                        <a:lnTo>
                          <a:pt x="470" y="277"/>
                        </a:lnTo>
                        <a:lnTo>
                          <a:pt x="551" y="272"/>
                        </a:lnTo>
                        <a:lnTo>
                          <a:pt x="640" y="265"/>
                        </a:lnTo>
                        <a:lnTo>
                          <a:pt x="731" y="258"/>
                        </a:lnTo>
                        <a:lnTo>
                          <a:pt x="826" y="250"/>
                        </a:lnTo>
                        <a:lnTo>
                          <a:pt x="897" y="245"/>
                        </a:lnTo>
                        <a:lnTo>
                          <a:pt x="953" y="241"/>
                        </a:lnTo>
                        <a:lnTo>
                          <a:pt x="1000" y="239"/>
                        </a:lnTo>
                        <a:lnTo>
                          <a:pt x="1026" y="239"/>
                        </a:lnTo>
                        <a:lnTo>
                          <a:pt x="926" y="5"/>
                        </a:lnTo>
                        <a:lnTo>
                          <a:pt x="897" y="2"/>
                        </a:lnTo>
                        <a:lnTo>
                          <a:pt x="857" y="0"/>
                        </a:lnTo>
                        <a:lnTo>
                          <a:pt x="788" y="0"/>
                        </a:lnTo>
                        <a:lnTo>
                          <a:pt x="728" y="4"/>
                        </a:lnTo>
                        <a:lnTo>
                          <a:pt x="661" y="10"/>
                        </a:lnTo>
                        <a:lnTo>
                          <a:pt x="595" y="17"/>
                        </a:lnTo>
                        <a:lnTo>
                          <a:pt x="527" y="26"/>
                        </a:lnTo>
                        <a:lnTo>
                          <a:pt x="456" y="41"/>
                        </a:lnTo>
                        <a:lnTo>
                          <a:pt x="411" y="54"/>
                        </a:lnTo>
                        <a:lnTo>
                          <a:pt x="348" y="72"/>
                        </a:lnTo>
                        <a:lnTo>
                          <a:pt x="289" y="91"/>
                        </a:lnTo>
                        <a:lnTo>
                          <a:pt x="227" y="119"/>
                        </a:lnTo>
                        <a:lnTo>
                          <a:pt x="174" y="150"/>
                        </a:lnTo>
                        <a:lnTo>
                          <a:pt x="129" y="177"/>
                        </a:lnTo>
                        <a:lnTo>
                          <a:pt x="89" y="208"/>
                        </a:lnTo>
                        <a:lnTo>
                          <a:pt x="57" y="238"/>
                        </a:lnTo>
                        <a:lnTo>
                          <a:pt x="27" y="270"/>
                        </a:lnTo>
                        <a:lnTo>
                          <a:pt x="0" y="310"/>
                        </a:lnTo>
                        <a:lnTo>
                          <a:pt x="74" y="305"/>
                        </a:lnTo>
                        <a:lnTo>
                          <a:pt x="148" y="300"/>
                        </a:lnTo>
                        <a:lnTo>
                          <a:pt x="237" y="293"/>
                        </a:lnTo>
                        <a:lnTo>
                          <a:pt x="317" y="286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s-CO"/>
                  </a:p>
                </p:txBody>
              </p:sp>
            </p:grpSp>
            <p:sp>
              <p:nvSpPr>
                <p:cNvPr id="807968" name="Freeform 32"/>
                <p:cNvSpPr>
                  <a:spLocks/>
                </p:cNvSpPr>
                <p:nvPr/>
              </p:nvSpPr>
              <p:spPr bwMode="auto">
                <a:xfrm>
                  <a:off x="4272" y="1868"/>
                  <a:ext cx="430" cy="239"/>
                </a:xfrm>
                <a:custGeom>
                  <a:avLst/>
                  <a:gdLst>
                    <a:gd name="T0" fmla="*/ 434 w 859"/>
                    <a:gd name="T1" fmla="*/ 477 h 477"/>
                    <a:gd name="T2" fmla="*/ 0 w 859"/>
                    <a:gd name="T3" fmla="*/ 210 h 477"/>
                    <a:gd name="T4" fmla="*/ 55 w 859"/>
                    <a:gd name="T5" fmla="*/ 124 h 477"/>
                    <a:gd name="T6" fmla="*/ 114 w 859"/>
                    <a:gd name="T7" fmla="*/ 40 h 477"/>
                    <a:gd name="T8" fmla="*/ 682 w 859"/>
                    <a:gd name="T9" fmla="*/ 7 h 477"/>
                    <a:gd name="T10" fmla="*/ 747 w 859"/>
                    <a:gd name="T11" fmla="*/ 4 h 477"/>
                    <a:gd name="T12" fmla="*/ 804 w 859"/>
                    <a:gd name="T13" fmla="*/ 0 h 477"/>
                    <a:gd name="T14" fmla="*/ 859 w 859"/>
                    <a:gd name="T15" fmla="*/ 93 h 477"/>
                    <a:gd name="T16" fmla="*/ 434 w 859"/>
                    <a:gd name="T17" fmla="*/ 477 h 4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9" h="477">
                      <a:moveTo>
                        <a:pt x="434" y="477"/>
                      </a:moveTo>
                      <a:lnTo>
                        <a:pt x="0" y="210"/>
                      </a:lnTo>
                      <a:lnTo>
                        <a:pt x="55" y="124"/>
                      </a:lnTo>
                      <a:lnTo>
                        <a:pt x="114" y="40"/>
                      </a:lnTo>
                      <a:lnTo>
                        <a:pt x="682" y="7"/>
                      </a:lnTo>
                      <a:lnTo>
                        <a:pt x="747" y="4"/>
                      </a:lnTo>
                      <a:lnTo>
                        <a:pt x="804" y="0"/>
                      </a:lnTo>
                      <a:lnTo>
                        <a:pt x="859" y="93"/>
                      </a:lnTo>
                      <a:lnTo>
                        <a:pt x="434" y="477"/>
                      </a:lnTo>
                      <a:close/>
                    </a:path>
                  </a:pathLst>
                </a:custGeom>
                <a:solidFill>
                  <a:srgbClr val="FF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CO"/>
                </a:p>
              </p:txBody>
            </p:sp>
          </p:grpSp>
          <p:sp>
            <p:nvSpPr>
              <p:cNvPr id="807969" name="Freeform 33"/>
              <p:cNvSpPr>
                <a:spLocks/>
              </p:cNvSpPr>
              <p:nvPr/>
            </p:nvSpPr>
            <p:spPr bwMode="auto">
              <a:xfrm>
                <a:off x="4485" y="1942"/>
                <a:ext cx="296" cy="331"/>
              </a:xfrm>
              <a:custGeom>
                <a:avLst/>
                <a:gdLst>
                  <a:gd name="T0" fmla="*/ 151 w 592"/>
                  <a:gd name="T1" fmla="*/ 286 h 661"/>
                  <a:gd name="T2" fmla="*/ 468 w 592"/>
                  <a:gd name="T3" fmla="*/ 0 h 661"/>
                  <a:gd name="T4" fmla="*/ 592 w 592"/>
                  <a:gd name="T5" fmla="*/ 200 h 661"/>
                  <a:gd name="T6" fmla="*/ 308 w 592"/>
                  <a:gd name="T7" fmla="*/ 524 h 661"/>
                  <a:gd name="T8" fmla="*/ 0 w 592"/>
                  <a:gd name="T9" fmla="*/ 661 h 661"/>
                  <a:gd name="T10" fmla="*/ 151 w 592"/>
                  <a:gd name="T11" fmla="*/ 286 h 6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2" h="661">
                    <a:moveTo>
                      <a:pt x="151" y="286"/>
                    </a:moveTo>
                    <a:lnTo>
                      <a:pt x="468" y="0"/>
                    </a:lnTo>
                    <a:lnTo>
                      <a:pt x="592" y="200"/>
                    </a:lnTo>
                    <a:lnTo>
                      <a:pt x="308" y="524"/>
                    </a:lnTo>
                    <a:lnTo>
                      <a:pt x="0" y="661"/>
                    </a:lnTo>
                    <a:lnTo>
                      <a:pt x="151" y="286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807970" name="Freeform 34"/>
              <p:cNvSpPr>
                <a:spLocks/>
              </p:cNvSpPr>
              <p:nvPr/>
            </p:nvSpPr>
            <p:spPr bwMode="auto">
              <a:xfrm>
                <a:off x="4592" y="2070"/>
                <a:ext cx="286" cy="238"/>
              </a:xfrm>
              <a:custGeom>
                <a:avLst/>
                <a:gdLst>
                  <a:gd name="T0" fmla="*/ 0 w 571"/>
                  <a:gd name="T1" fmla="*/ 475 h 475"/>
                  <a:gd name="T2" fmla="*/ 420 w 571"/>
                  <a:gd name="T3" fmla="*/ 0 h 475"/>
                  <a:gd name="T4" fmla="*/ 571 w 571"/>
                  <a:gd name="T5" fmla="*/ 244 h 475"/>
                  <a:gd name="T6" fmla="*/ 545 w 571"/>
                  <a:gd name="T7" fmla="*/ 258 h 475"/>
                  <a:gd name="T8" fmla="*/ 514 w 571"/>
                  <a:gd name="T9" fmla="*/ 277 h 475"/>
                  <a:gd name="T10" fmla="*/ 483 w 571"/>
                  <a:gd name="T11" fmla="*/ 298 h 475"/>
                  <a:gd name="T12" fmla="*/ 447 w 571"/>
                  <a:gd name="T13" fmla="*/ 322 h 475"/>
                  <a:gd name="T14" fmla="*/ 413 w 571"/>
                  <a:gd name="T15" fmla="*/ 347 h 475"/>
                  <a:gd name="T16" fmla="*/ 382 w 571"/>
                  <a:gd name="T17" fmla="*/ 372 h 475"/>
                  <a:gd name="T18" fmla="*/ 359 w 571"/>
                  <a:gd name="T19" fmla="*/ 392 h 475"/>
                  <a:gd name="T20" fmla="*/ 332 w 571"/>
                  <a:gd name="T21" fmla="*/ 423 h 475"/>
                  <a:gd name="T22" fmla="*/ 311 w 571"/>
                  <a:gd name="T23" fmla="*/ 449 h 475"/>
                  <a:gd name="T24" fmla="*/ 294 w 571"/>
                  <a:gd name="T25" fmla="*/ 475 h 475"/>
                  <a:gd name="T26" fmla="*/ 0 w 571"/>
                  <a:gd name="T27" fmla="*/ 475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71" h="475">
                    <a:moveTo>
                      <a:pt x="0" y="475"/>
                    </a:moveTo>
                    <a:lnTo>
                      <a:pt x="420" y="0"/>
                    </a:lnTo>
                    <a:lnTo>
                      <a:pt x="571" y="244"/>
                    </a:lnTo>
                    <a:lnTo>
                      <a:pt x="545" y="258"/>
                    </a:lnTo>
                    <a:lnTo>
                      <a:pt x="514" y="277"/>
                    </a:lnTo>
                    <a:lnTo>
                      <a:pt x="483" y="298"/>
                    </a:lnTo>
                    <a:lnTo>
                      <a:pt x="447" y="322"/>
                    </a:lnTo>
                    <a:lnTo>
                      <a:pt x="413" y="347"/>
                    </a:lnTo>
                    <a:lnTo>
                      <a:pt x="382" y="372"/>
                    </a:lnTo>
                    <a:lnTo>
                      <a:pt x="359" y="392"/>
                    </a:lnTo>
                    <a:lnTo>
                      <a:pt x="332" y="423"/>
                    </a:lnTo>
                    <a:lnTo>
                      <a:pt x="311" y="449"/>
                    </a:lnTo>
                    <a:lnTo>
                      <a:pt x="294" y="475"/>
                    </a:lnTo>
                    <a:lnTo>
                      <a:pt x="0" y="475"/>
                    </a:lnTo>
                    <a:close/>
                  </a:path>
                </a:pathLst>
              </a:custGeom>
              <a:solidFill>
                <a:srgbClr val="808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807971" name="Freeform 35"/>
              <p:cNvSpPr>
                <a:spLocks/>
              </p:cNvSpPr>
              <p:nvPr/>
            </p:nvSpPr>
            <p:spPr bwMode="auto">
              <a:xfrm>
                <a:off x="4177" y="1997"/>
                <a:ext cx="289" cy="376"/>
              </a:xfrm>
              <a:custGeom>
                <a:avLst/>
                <a:gdLst>
                  <a:gd name="T0" fmla="*/ 157 w 577"/>
                  <a:gd name="T1" fmla="*/ 0 h 753"/>
                  <a:gd name="T2" fmla="*/ 577 w 577"/>
                  <a:gd name="T3" fmla="*/ 259 h 753"/>
                  <a:gd name="T4" fmla="*/ 33 w 577"/>
                  <a:gd name="T5" fmla="*/ 753 h 753"/>
                  <a:gd name="T6" fmla="*/ 21 w 577"/>
                  <a:gd name="T7" fmla="*/ 708 h 753"/>
                  <a:gd name="T8" fmla="*/ 12 w 577"/>
                  <a:gd name="T9" fmla="*/ 665 h 753"/>
                  <a:gd name="T10" fmla="*/ 5 w 577"/>
                  <a:gd name="T11" fmla="*/ 618 h 753"/>
                  <a:gd name="T12" fmla="*/ 0 w 577"/>
                  <a:gd name="T13" fmla="*/ 565 h 753"/>
                  <a:gd name="T14" fmla="*/ 0 w 577"/>
                  <a:gd name="T15" fmla="*/ 503 h 753"/>
                  <a:gd name="T16" fmla="*/ 3 w 577"/>
                  <a:gd name="T17" fmla="*/ 429 h 753"/>
                  <a:gd name="T18" fmla="*/ 7 w 577"/>
                  <a:gd name="T19" fmla="*/ 365 h 753"/>
                  <a:gd name="T20" fmla="*/ 17 w 577"/>
                  <a:gd name="T21" fmla="*/ 305 h 753"/>
                  <a:gd name="T22" fmla="*/ 27 w 577"/>
                  <a:gd name="T23" fmla="*/ 257 h 753"/>
                  <a:gd name="T24" fmla="*/ 43 w 577"/>
                  <a:gd name="T25" fmla="*/ 212 h 753"/>
                  <a:gd name="T26" fmla="*/ 64 w 577"/>
                  <a:gd name="T27" fmla="*/ 160 h 753"/>
                  <a:gd name="T28" fmla="*/ 89 w 577"/>
                  <a:gd name="T29" fmla="*/ 107 h 753"/>
                  <a:gd name="T30" fmla="*/ 120 w 577"/>
                  <a:gd name="T31" fmla="*/ 54 h 753"/>
                  <a:gd name="T32" fmla="*/ 157 w 577"/>
                  <a:gd name="T33" fmla="*/ 0 h 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77" h="753">
                    <a:moveTo>
                      <a:pt x="157" y="0"/>
                    </a:moveTo>
                    <a:lnTo>
                      <a:pt x="577" y="259"/>
                    </a:lnTo>
                    <a:lnTo>
                      <a:pt x="33" y="753"/>
                    </a:lnTo>
                    <a:lnTo>
                      <a:pt x="21" y="708"/>
                    </a:lnTo>
                    <a:lnTo>
                      <a:pt x="12" y="665"/>
                    </a:lnTo>
                    <a:lnTo>
                      <a:pt x="5" y="618"/>
                    </a:lnTo>
                    <a:lnTo>
                      <a:pt x="0" y="565"/>
                    </a:lnTo>
                    <a:lnTo>
                      <a:pt x="0" y="503"/>
                    </a:lnTo>
                    <a:lnTo>
                      <a:pt x="3" y="429"/>
                    </a:lnTo>
                    <a:lnTo>
                      <a:pt x="7" y="365"/>
                    </a:lnTo>
                    <a:lnTo>
                      <a:pt x="17" y="305"/>
                    </a:lnTo>
                    <a:lnTo>
                      <a:pt x="27" y="257"/>
                    </a:lnTo>
                    <a:lnTo>
                      <a:pt x="43" y="212"/>
                    </a:lnTo>
                    <a:lnTo>
                      <a:pt x="64" y="160"/>
                    </a:lnTo>
                    <a:lnTo>
                      <a:pt x="89" y="107"/>
                    </a:lnTo>
                    <a:lnTo>
                      <a:pt x="120" y="54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600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807972" name="Freeform 36"/>
              <p:cNvSpPr>
                <a:spLocks/>
              </p:cNvSpPr>
              <p:nvPr/>
            </p:nvSpPr>
            <p:spPr bwMode="auto">
              <a:xfrm>
                <a:off x="4213" y="2131"/>
                <a:ext cx="383" cy="429"/>
              </a:xfrm>
              <a:custGeom>
                <a:avLst/>
                <a:gdLst>
                  <a:gd name="T0" fmla="*/ 0 w 766"/>
                  <a:gd name="T1" fmla="*/ 556 h 857"/>
                  <a:gd name="T2" fmla="*/ 597 w 766"/>
                  <a:gd name="T3" fmla="*/ 0 h 857"/>
                  <a:gd name="T4" fmla="*/ 438 w 766"/>
                  <a:gd name="T5" fmla="*/ 387 h 857"/>
                  <a:gd name="T6" fmla="*/ 766 w 766"/>
                  <a:gd name="T7" fmla="*/ 241 h 857"/>
                  <a:gd name="T8" fmla="*/ 234 w 766"/>
                  <a:gd name="T9" fmla="*/ 857 h 857"/>
                  <a:gd name="T10" fmla="*/ 189 w 766"/>
                  <a:gd name="T11" fmla="*/ 837 h 857"/>
                  <a:gd name="T12" fmla="*/ 149 w 766"/>
                  <a:gd name="T13" fmla="*/ 806 h 857"/>
                  <a:gd name="T14" fmla="*/ 118 w 766"/>
                  <a:gd name="T15" fmla="*/ 773 h 857"/>
                  <a:gd name="T16" fmla="*/ 86 w 766"/>
                  <a:gd name="T17" fmla="*/ 732 h 857"/>
                  <a:gd name="T18" fmla="*/ 58 w 766"/>
                  <a:gd name="T19" fmla="*/ 690 h 857"/>
                  <a:gd name="T20" fmla="*/ 34 w 766"/>
                  <a:gd name="T21" fmla="*/ 649 h 857"/>
                  <a:gd name="T22" fmla="*/ 13 w 766"/>
                  <a:gd name="T23" fmla="*/ 603 h 857"/>
                  <a:gd name="T24" fmla="*/ 0 w 766"/>
                  <a:gd name="T25" fmla="*/ 556 h 8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6" h="857">
                    <a:moveTo>
                      <a:pt x="0" y="556"/>
                    </a:moveTo>
                    <a:lnTo>
                      <a:pt x="597" y="0"/>
                    </a:lnTo>
                    <a:lnTo>
                      <a:pt x="438" y="387"/>
                    </a:lnTo>
                    <a:lnTo>
                      <a:pt x="766" y="241"/>
                    </a:lnTo>
                    <a:lnTo>
                      <a:pt x="234" y="857"/>
                    </a:lnTo>
                    <a:lnTo>
                      <a:pt x="189" y="837"/>
                    </a:lnTo>
                    <a:lnTo>
                      <a:pt x="149" y="806"/>
                    </a:lnTo>
                    <a:lnTo>
                      <a:pt x="118" y="773"/>
                    </a:lnTo>
                    <a:lnTo>
                      <a:pt x="86" y="732"/>
                    </a:lnTo>
                    <a:lnTo>
                      <a:pt x="58" y="690"/>
                    </a:lnTo>
                    <a:lnTo>
                      <a:pt x="34" y="649"/>
                    </a:lnTo>
                    <a:lnTo>
                      <a:pt x="13" y="603"/>
                    </a:lnTo>
                    <a:lnTo>
                      <a:pt x="0" y="556"/>
                    </a:lnTo>
                    <a:close/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  <p:sp>
            <p:nvSpPr>
              <p:cNvPr id="807973" name="Freeform 37"/>
              <p:cNvSpPr>
                <a:spLocks/>
              </p:cNvSpPr>
              <p:nvPr/>
            </p:nvSpPr>
            <p:spPr bwMode="auto">
              <a:xfrm>
                <a:off x="4370" y="2337"/>
                <a:ext cx="353" cy="233"/>
              </a:xfrm>
              <a:custGeom>
                <a:avLst/>
                <a:gdLst>
                  <a:gd name="T0" fmla="*/ 705 w 705"/>
                  <a:gd name="T1" fmla="*/ 0 h 465"/>
                  <a:gd name="T2" fmla="*/ 399 w 705"/>
                  <a:gd name="T3" fmla="*/ 0 h 465"/>
                  <a:gd name="T4" fmla="*/ 0 w 705"/>
                  <a:gd name="T5" fmla="*/ 458 h 465"/>
                  <a:gd name="T6" fmla="*/ 60 w 705"/>
                  <a:gd name="T7" fmla="*/ 464 h 465"/>
                  <a:gd name="T8" fmla="*/ 127 w 705"/>
                  <a:gd name="T9" fmla="*/ 465 h 465"/>
                  <a:gd name="T10" fmla="*/ 184 w 705"/>
                  <a:gd name="T11" fmla="*/ 462 h 465"/>
                  <a:gd name="T12" fmla="*/ 242 w 705"/>
                  <a:gd name="T13" fmla="*/ 455 h 465"/>
                  <a:gd name="T14" fmla="*/ 304 w 705"/>
                  <a:gd name="T15" fmla="*/ 445 h 465"/>
                  <a:gd name="T16" fmla="*/ 366 w 705"/>
                  <a:gd name="T17" fmla="*/ 429 h 465"/>
                  <a:gd name="T18" fmla="*/ 423 w 705"/>
                  <a:gd name="T19" fmla="*/ 412 h 465"/>
                  <a:gd name="T20" fmla="*/ 470 w 705"/>
                  <a:gd name="T21" fmla="*/ 393 h 465"/>
                  <a:gd name="T22" fmla="*/ 513 w 705"/>
                  <a:gd name="T23" fmla="*/ 369 h 465"/>
                  <a:gd name="T24" fmla="*/ 549 w 705"/>
                  <a:gd name="T25" fmla="*/ 343 h 465"/>
                  <a:gd name="T26" fmla="*/ 575 w 705"/>
                  <a:gd name="T27" fmla="*/ 317 h 465"/>
                  <a:gd name="T28" fmla="*/ 599 w 705"/>
                  <a:gd name="T29" fmla="*/ 286 h 465"/>
                  <a:gd name="T30" fmla="*/ 621 w 705"/>
                  <a:gd name="T31" fmla="*/ 252 h 465"/>
                  <a:gd name="T32" fmla="*/ 638 w 705"/>
                  <a:gd name="T33" fmla="*/ 209 h 465"/>
                  <a:gd name="T34" fmla="*/ 650 w 705"/>
                  <a:gd name="T35" fmla="*/ 173 h 465"/>
                  <a:gd name="T36" fmla="*/ 657 w 705"/>
                  <a:gd name="T37" fmla="*/ 136 h 465"/>
                  <a:gd name="T38" fmla="*/ 662 w 705"/>
                  <a:gd name="T39" fmla="*/ 111 h 465"/>
                  <a:gd name="T40" fmla="*/ 671 w 705"/>
                  <a:gd name="T41" fmla="*/ 78 h 465"/>
                  <a:gd name="T42" fmla="*/ 680 w 705"/>
                  <a:gd name="T43" fmla="*/ 54 h 465"/>
                  <a:gd name="T44" fmla="*/ 693 w 705"/>
                  <a:gd name="T45" fmla="*/ 23 h 465"/>
                  <a:gd name="T46" fmla="*/ 705 w 705"/>
                  <a:gd name="T47" fmla="*/ 0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05" h="465">
                    <a:moveTo>
                      <a:pt x="705" y="0"/>
                    </a:moveTo>
                    <a:lnTo>
                      <a:pt x="399" y="0"/>
                    </a:lnTo>
                    <a:lnTo>
                      <a:pt x="0" y="458"/>
                    </a:lnTo>
                    <a:lnTo>
                      <a:pt x="60" y="464"/>
                    </a:lnTo>
                    <a:lnTo>
                      <a:pt x="127" y="465"/>
                    </a:lnTo>
                    <a:lnTo>
                      <a:pt x="184" y="462"/>
                    </a:lnTo>
                    <a:lnTo>
                      <a:pt x="242" y="455"/>
                    </a:lnTo>
                    <a:lnTo>
                      <a:pt x="304" y="445"/>
                    </a:lnTo>
                    <a:lnTo>
                      <a:pt x="366" y="429"/>
                    </a:lnTo>
                    <a:lnTo>
                      <a:pt x="423" y="412"/>
                    </a:lnTo>
                    <a:lnTo>
                      <a:pt x="470" y="393"/>
                    </a:lnTo>
                    <a:lnTo>
                      <a:pt x="513" y="369"/>
                    </a:lnTo>
                    <a:lnTo>
                      <a:pt x="549" y="343"/>
                    </a:lnTo>
                    <a:lnTo>
                      <a:pt x="575" y="317"/>
                    </a:lnTo>
                    <a:lnTo>
                      <a:pt x="599" y="286"/>
                    </a:lnTo>
                    <a:lnTo>
                      <a:pt x="621" y="252"/>
                    </a:lnTo>
                    <a:lnTo>
                      <a:pt x="638" y="209"/>
                    </a:lnTo>
                    <a:lnTo>
                      <a:pt x="650" y="173"/>
                    </a:lnTo>
                    <a:lnTo>
                      <a:pt x="657" y="136"/>
                    </a:lnTo>
                    <a:lnTo>
                      <a:pt x="662" y="111"/>
                    </a:lnTo>
                    <a:lnTo>
                      <a:pt x="671" y="78"/>
                    </a:lnTo>
                    <a:lnTo>
                      <a:pt x="680" y="54"/>
                    </a:lnTo>
                    <a:lnTo>
                      <a:pt x="693" y="23"/>
                    </a:lnTo>
                    <a:lnTo>
                      <a:pt x="705" y="0"/>
                    </a:lnTo>
                    <a:close/>
                  </a:path>
                </a:pathLst>
              </a:custGeom>
              <a:solidFill>
                <a:srgbClr val="FFFF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CO"/>
              </a:p>
            </p:txBody>
          </p:sp>
        </p:grpSp>
      </p:grpSp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92" y="197768"/>
            <a:ext cx="7024744" cy="1143000"/>
          </a:xfrm>
        </p:spPr>
        <p:txBody>
          <a:bodyPr/>
          <a:lstStyle/>
          <a:p>
            <a:r>
              <a:rPr lang="es-ES_tradnl" dirty="0" smtClean="0"/>
              <a:t>Cambio </a:t>
            </a:r>
            <a:r>
              <a:rPr lang="es-ES_tradnl" dirty="0"/>
              <a:t>mental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/>
          <a:lstStyle/>
          <a:p>
            <a:r>
              <a:rPr lang="es-ES_tradnl" dirty="0"/>
              <a:t>Proceso de “cambio mental”</a:t>
            </a:r>
          </a:p>
        </p:txBody>
      </p:sp>
      <p:sp>
        <p:nvSpPr>
          <p:cNvPr id="807974" name="Text Box 38"/>
          <p:cNvSpPr txBox="1">
            <a:spLocks noChangeArrowheads="1"/>
          </p:cNvSpPr>
          <p:nvPr/>
        </p:nvSpPr>
        <p:spPr bwMode="auto">
          <a:xfrm>
            <a:off x="3852497" y="5500689"/>
            <a:ext cx="1701867" cy="619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5" tIns="47893" rIns="95785" bIns="47893">
            <a:spAutoFit/>
          </a:bodyPr>
          <a:lstStyle>
            <a:lvl1pPr defTabSz="9572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79425" defTabSz="9572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57263" defTabSz="9572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436688" defTabSz="9572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916113" defTabSz="9572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3733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8305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877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7449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400" b="1">
                <a:latin typeface="Verdana" pitchFamily="34" charset="0"/>
              </a:rPr>
              <a:t>CAOS!</a:t>
            </a:r>
            <a:endParaRPr lang="es-ES_tradnl" sz="2000" b="1">
              <a:latin typeface="Verdana" pitchFamily="34" charset="0"/>
            </a:endParaRPr>
          </a:p>
        </p:txBody>
      </p:sp>
      <p:sp>
        <p:nvSpPr>
          <p:cNvPr id="807975" name="Text Box 39"/>
          <p:cNvSpPr txBox="1">
            <a:spLocks noChangeArrowheads="1"/>
          </p:cNvSpPr>
          <p:nvPr/>
        </p:nvSpPr>
        <p:spPr bwMode="auto">
          <a:xfrm>
            <a:off x="6481397" y="5500689"/>
            <a:ext cx="2144296" cy="619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5" tIns="47893" rIns="95785" bIns="47893">
            <a:spAutoFit/>
          </a:bodyPr>
          <a:lstStyle>
            <a:lvl1pPr defTabSz="9572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79425" defTabSz="9572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57263" defTabSz="9572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436688" defTabSz="9572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916113" defTabSz="9572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3733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8305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877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7449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400" b="1">
                <a:latin typeface="Verdana" pitchFamily="34" charset="0"/>
              </a:rPr>
              <a:t>Orden 2</a:t>
            </a:r>
            <a:endParaRPr lang="es-ES_tradnl" sz="2000" b="1">
              <a:latin typeface="Verdana" pitchFamily="34" charset="0"/>
            </a:endParaRPr>
          </a:p>
        </p:txBody>
      </p:sp>
      <p:sp>
        <p:nvSpPr>
          <p:cNvPr id="807976" name="Text Box 40"/>
          <p:cNvSpPr txBox="1">
            <a:spLocks noChangeArrowheads="1"/>
          </p:cNvSpPr>
          <p:nvPr/>
        </p:nvSpPr>
        <p:spPr bwMode="auto">
          <a:xfrm>
            <a:off x="994997" y="5500689"/>
            <a:ext cx="2144296" cy="619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785" tIns="47893" rIns="95785" bIns="47893">
            <a:spAutoFit/>
          </a:bodyPr>
          <a:lstStyle>
            <a:lvl1pPr defTabSz="957263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79425" defTabSz="9572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57263" defTabSz="957263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436688" defTabSz="957263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916113" defTabSz="957263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3733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8305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877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744913" defTabSz="957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400" b="1">
                <a:latin typeface="Verdana" pitchFamily="34" charset="0"/>
              </a:rPr>
              <a:t>Orden 1</a:t>
            </a:r>
            <a:endParaRPr lang="es-ES_tradnl" sz="2000" b="1">
              <a:latin typeface="Verdana" pitchFamily="34" charset="0"/>
            </a:endParaRPr>
          </a:p>
        </p:txBody>
      </p:sp>
      <p:sp>
        <p:nvSpPr>
          <p:cNvPr id="807977" name="AutoShape 41"/>
          <p:cNvSpPr>
            <a:spLocks noChangeArrowheads="1"/>
          </p:cNvSpPr>
          <p:nvPr/>
        </p:nvSpPr>
        <p:spPr bwMode="auto">
          <a:xfrm>
            <a:off x="3128597" y="4419600"/>
            <a:ext cx="762000" cy="17526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C4C4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  <p:sp>
        <p:nvSpPr>
          <p:cNvPr id="807978" name="AutoShape 42"/>
          <p:cNvSpPr>
            <a:spLocks noChangeArrowheads="1"/>
          </p:cNvSpPr>
          <p:nvPr/>
        </p:nvSpPr>
        <p:spPr bwMode="auto">
          <a:xfrm>
            <a:off x="5795597" y="4419600"/>
            <a:ext cx="762000" cy="17526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C4C4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988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7558" y="764704"/>
            <a:ext cx="7190642" cy="533400"/>
          </a:xfrm>
        </p:spPr>
        <p:txBody>
          <a:bodyPr>
            <a:normAutofit fontScale="90000"/>
          </a:bodyPr>
          <a:lstStyle/>
          <a:p>
            <a:r>
              <a:rPr lang="es-MX" dirty="0"/>
              <a:t>El cambio organizacional</a:t>
            </a:r>
            <a:endParaRPr lang="es-ES" dirty="0"/>
          </a:p>
        </p:txBody>
      </p:sp>
      <p:sp>
        <p:nvSpPr>
          <p:cNvPr id="736259" name="Rectangle 3"/>
          <p:cNvSpPr>
            <a:spLocks noGrp="1" noChangeArrowheads="1"/>
          </p:cNvSpPr>
          <p:nvPr>
            <p:ph idx="1"/>
          </p:nvPr>
        </p:nvSpPr>
        <p:spPr>
          <a:xfrm>
            <a:off x="2987824" y="1447800"/>
            <a:ext cx="5945161" cy="4933528"/>
          </a:xfrm>
        </p:spPr>
        <p:txBody>
          <a:bodyPr>
            <a:normAutofit/>
          </a:bodyPr>
          <a:lstStyle/>
          <a:p>
            <a:pPr marL="476250" indent="-476250">
              <a:buFont typeface="Wingdings" pitchFamily="2" charset="2"/>
              <a:buNone/>
            </a:pPr>
            <a:r>
              <a:rPr lang="es-MX" sz="3300" b="1" dirty="0"/>
              <a:t>Las 7 etapas del Cambio Organizacional</a:t>
            </a:r>
            <a:r>
              <a:rPr lang="es-MX" sz="3300" b="1" dirty="0" smtClean="0"/>
              <a:t>:</a:t>
            </a:r>
          </a:p>
          <a:p>
            <a:pPr marL="476250" indent="-476250">
              <a:buFont typeface="Monotype Sorts" charset="2"/>
              <a:buAutoNum type="arabicPeriod"/>
            </a:pPr>
            <a:endParaRPr lang="es-MX" sz="2400" dirty="0" smtClean="0"/>
          </a:p>
          <a:p>
            <a:pPr marL="476250" indent="-476250">
              <a:buFont typeface="Monotype Sorts" charset="2"/>
              <a:buAutoNum type="arabicPeriod"/>
            </a:pPr>
            <a:r>
              <a:rPr lang="es-MX" sz="2400" dirty="0" smtClean="0"/>
              <a:t>Cambio </a:t>
            </a:r>
            <a:r>
              <a:rPr lang="es-MX" sz="2400" dirty="0"/>
              <a:t>personal (arranque)</a:t>
            </a:r>
          </a:p>
          <a:p>
            <a:pPr marL="476250" indent="-476250">
              <a:buFont typeface="Monotype Sorts" charset="2"/>
              <a:buAutoNum type="arabicPeriod"/>
            </a:pPr>
            <a:r>
              <a:rPr lang="es-MX" sz="2400" dirty="0"/>
              <a:t>Asociación (cambio grupal)</a:t>
            </a:r>
          </a:p>
          <a:p>
            <a:pPr marL="476250" indent="-476250">
              <a:buFont typeface="Monotype Sorts" charset="2"/>
              <a:buAutoNum type="arabicPeriod"/>
            </a:pPr>
            <a:r>
              <a:rPr lang="es-MX" sz="2400" dirty="0"/>
              <a:t>Diseño del cambio (clarificación)</a:t>
            </a:r>
          </a:p>
          <a:p>
            <a:pPr marL="476250" indent="-476250">
              <a:buFont typeface="Monotype Sorts" charset="2"/>
              <a:buAutoNum type="arabicPeriod"/>
            </a:pPr>
            <a:r>
              <a:rPr lang="es-MX" sz="2400" dirty="0"/>
              <a:t>Apoyo político (fortalecimiento)</a:t>
            </a:r>
          </a:p>
          <a:p>
            <a:pPr marL="476250" indent="-476250">
              <a:buFont typeface="Monotype Sorts" charset="2"/>
              <a:buAutoNum type="arabicPeriod"/>
            </a:pPr>
            <a:r>
              <a:rPr lang="es-MX" sz="2400" dirty="0"/>
              <a:t>Implementación (cambio general)</a:t>
            </a:r>
          </a:p>
          <a:p>
            <a:pPr marL="476250" indent="-476250">
              <a:buFont typeface="Monotype Sorts" charset="2"/>
              <a:buAutoNum type="arabicPeriod"/>
            </a:pPr>
            <a:r>
              <a:rPr lang="es-MX" sz="2400" dirty="0"/>
              <a:t>Afianzamiento (internalización)</a:t>
            </a:r>
          </a:p>
          <a:p>
            <a:pPr marL="476250" indent="-476250">
              <a:buFont typeface="Monotype Sorts" charset="2"/>
              <a:buAutoNum type="arabicPeriod"/>
            </a:pPr>
            <a:r>
              <a:rPr lang="es-MX" sz="2400" dirty="0"/>
              <a:t>Monitoreo (control)</a:t>
            </a:r>
          </a:p>
        </p:txBody>
      </p:sp>
      <p:pic>
        <p:nvPicPr>
          <p:cNvPr id="736260" name="Picture 4" descr="C:\Mis imágenes\imagenes presentaciones\ha00482.jpg"/>
          <p:cNvPicPr>
            <a:picLocks noChangeAspect="1" noChangeArrowheads="1"/>
          </p:cNvPicPr>
          <p:nvPr/>
        </p:nvPicPr>
        <p:blipFill>
          <a:blip r:embed="rId2" cstate="print">
            <a:lum bright="18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61" y="1828800"/>
            <a:ext cx="195775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13268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3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3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3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36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36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757888"/>
          </a:xfrm>
        </p:spPr>
        <p:txBody>
          <a:bodyPr>
            <a:normAutofit/>
          </a:bodyPr>
          <a:lstStyle/>
          <a:p>
            <a:r>
              <a:rPr lang="es-ES" b="1" dirty="0" smtClean="0"/>
              <a:t>CONCLUSIONES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1628800"/>
            <a:ext cx="7920880" cy="4824536"/>
          </a:xfrm>
        </p:spPr>
        <p:txBody>
          <a:bodyPr>
            <a:normAutofit/>
          </a:bodyPr>
          <a:lstStyle/>
          <a:p>
            <a:r>
              <a:rPr lang="es-ES" dirty="0" smtClean="0"/>
              <a:t>Las subculturas se pueden constituir en  factores determinantes de requerimientos, disponibilidad y uso de la información.</a:t>
            </a:r>
          </a:p>
          <a:p>
            <a:endParaRPr lang="es-ES" dirty="0" smtClean="0"/>
          </a:p>
          <a:p>
            <a:r>
              <a:rPr lang="es-ES" dirty="0" smtClean="0"/>
              <a:t>Las subculturas pueden ejercer influencias en el comportamiento a favor o en contra del uso de los sistemas de información.</a:t>
            </a:r>
          </a:p>
          <a:p>
            <a:endParaRPr lang="es-ES" dirty="0" smtClean="0"/>
          </a:p>
          <a:p>
            <a:r>
              <a:rPr lang="es-ES" dirty="0" smtClean="0"/>
              <a:t>La comprensión e identificación de las subculturas pueden ayudar al analista a superar la resistencia al cambio que surge al instalar o modificar un sistema.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43492" y="980728"/>
            <a:ext cx="7344932" cy="4851901"/>
          </a:xfrm>
        </p:spPr>
        <p:txBody>
          <a:bodyPr>
            <a:normAutofit/>
          </a:bodyPr>
          <a:lstStyle/>
          <a:p>
            <a:r>
              <a:rPr lang="es-CO" b="1" dirty="0" smtClean="0"/>
              <a:t>¿Qué es la cultura organizacional?</a:t>
            </a:r>
            <a:r>
              <a:rPr lang="es-CO" dirty="0" smtClean="0"/>
              <a:t> </a:t>
            </a:r>
            <a:br>
              <a:rPr lang="es-CO" dirty="0" smtClean="0"/>
            </a:br>
            <a:r>
              <a:rPr lang="es-CO" dirty="0" smtClean="0"/>
              <a:t>La cultura organizacional se refiere a un sistema de significado compartido entre sus miembros, y que distingue a una organización de las otras. </a:t>
            </a:r>
          </a:p>
          <a:p>
            <a:endParaRPr lang="es-CO" dirty="0" smtClean="0"/>
          </a:p>
          <a:p>
            <a:endParaRPr lang="es-CO" dirty="0" smtClean="0"/>
          </a:p>
          <a:p>
            <a:r>
              <a:rPr lang="es-CO" dirty="0" smtClean="0"/>
              <a:t>La investigación más reciente sugiere las siguientes </a:t>
            </a:r>
            <a:r>
              <a:rPr lang="es-CO" b="1" u="sng" dirty="0" smtClean="0"/>
              <a:t>siete características principales</a:t>
            </a:r>
            <a:r>
              <a:rPr lang="es-CO" dirty="0" smtClean="0"/>
              <a:t>, que en conjunto, captan la esencia de la cultura de una organización:</a:t>
            </a:r>
            <a:r>
              <a:rPr lang="es-CO" sz="3200" dirty="0" smtClean="0"/>
              <a:t/>
            </a:r>
            <a:br>
              <a:rPr lang="es-CO" sz="3200" dirty="0" smtClean="0"/>
            </a:b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Usuario\Desktop\Imagenes cultura organizacional\burros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703016"/>
            <a:ext cx="4464496" cy="57889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541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20688"/>
            <a:ext cx="6275040" cy="2520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CO" sz="1600" b="1" dirty="0" smtClean="0"/>
              <a:t>     1. Innovación y asunción de riesgos</a:t>
            </a:r>
            <a:r>
              <a:rPr lang="es-CO" sz="1600" dirty="0" smtClean="0"/>
              <a:t>. </a:t>
            </a:r>
            <a:r>
              <a:rPr lang="es-CO" sz="1600" dirty="0" smtClean="0"/>
              <a:t>grado </a:t>
            </a:r>
            <a:r>
              <a:rPr lang="es-CO" sz="1600" dirty="0" smtClean="0"/>
              <a:t>hasta el cual se alienta a </a:t>
            </a:r>
            <a:r>
              <a:rPr lang="es-CO" sz="1600" dirty="0" smtClean="0"/>
              <a:t>empleados </a:t>
            </a:r>
            <a:r>
              <a:rPr lang="es-CO" sz="1600" dirty="0" smtClean="0"/>
              <a:t>a ser innovadores y asumir riesgos.</a:t>
            </a:r>
            <a:br>
              <a:rPr lang="es-CO" sz="1600" dirty="0" smtClean="0"/>
            </a:br>
            <a:r>
              <a:rPr lang="es-CO" sz="1600" b="1" dirty="0" smtClean="0"/>
              <a:t>2. Atención al detalle</a:t>
            </a:r>
            <a:r>
              <a:rPr lang="es-CO" sz="1600" dirty="0" smtClean="0"/>
              <a:t>. </a:t>
            </a:r>
            <a:r>
              <a:rPr lang="es-CO" sz="1600" dirty="0" smtClean="0"/>
              <a:t>grado </a:t>
            </a:r>
            <a:r>
              <a:rPr lang="es-CO" sz="1600" dirty="0" smtClean="0"/>
              <a:t>hasta donde se espera que </a:t>
            </a:r>
            <a:r>
              <a:rPr lang="es-CO" sz="1600" dirty="0" smtClean="0"/>
              <a:t>empleados </a:t>
            </a:r>
            <a:r>
              <a:rPr lang="es-CO" sz="1600" dirty="0" smtClean="0"/>
              <a:t>demuestren precisión, análisis y atención al detalle.</a:t>
            </a:r>
            <a:br>
              <a:rPr lang="es-CO" sz="1600" dirty="0" smtClean="0"/>
            </a:br>
            <a:r>
              <a:rPr lang="es-CO" sz="1600" b="1" dirty="0" smtClean="0"/>
              <a:t>3. Orientación a los resultados</a:t>
            </a:r>
            <a:r>
              <a:rPr lang="es-CO" sz="1600" dirty="0" smtClean="0"/>
              <a:t>. </a:t>
            </a:r>
            <a:r>
              <a:rPr lang="es-CO" sz="1600" dirty="0" smtClean="0"/>
              <a:t>grado </a:t>
            </a:r>
            <a:r>
              <a:rPr lang="es-CO" sz="1600" dirty="0" smtClean="0"/>
              <a:t>hasta donde la administración se enfoca en los resultados o consecuencias, más que en las técnicas y procesos utilizados para alcanzarlos.</a:t>
            </a:r>
            <a:br>
              <a:rPr lang="es-CO" sz="1600" dirty="0" smtClean="0"/>
            </a:br>
            <a:r>
              <a:rPr lang="es-CO" sz="1600" b="1" dirty="0" smtClean="0"/>
              <a:t>4. Orientación hacia las personas</a:t>
            </a:r>
            <a:r>
              <a:rPr lang="es-CO" sz="1600" dirty="0" smtClean="0"/>
              <a:t>. </a:t>
            </a:r>
            <a:r>
              <a:rPr lang="es-CO" sz="1600" dirty="0" smtClean="0"/>
              <a:t>grado </a:t>
            </a:r>
            <a:r>
              <a:rPr lang="es-CO" sz="1600" dirty="0" smtClean="0"/>
              <a:t>hasta donde las decisiones administrativas toman en cuenta el efecto de los resultados sobre las personas dentro de </a:t>
            </a:r>
            <a:r>
              <a:rPr lang="es-CO" sz="1600" dirty="0" smtClean="0"/>
              <a:t>la organización</a:t>
            </a:r>
            <a:r>
              <a:rPr lang="es-CO" sz="1600" dirty="0" smtClean="0"/>
              <a:t>.</a:t>
            </a:r>
            <a:r>
              <a:rPr lang="es-CO" sz="1400" dirty="0" smtClean="0"/>
              <a:t/>
            </a:r>
            <a:br>
              <a:rPr lang="es-CO" sz="1400" dirty="0" smtClean="0"/>
            </a:br>
            <a:endParaRPr lang="es-CO" sz="1400" dirty="0"/>
          </a:p>
        </p:txBody>
      </p:sp>
      <p:sp>
        <p:nvSpPr>
          <p:cNvPr id="2" name="1 CuadroTexto"/>
          <p:cNvSpPr txBox="1"/>
          <p:nvPr/>
        </p:nvSpPr>
        <p:spPr>
          <a:xfrm>
            <a:off x="2843808" y="4054420"/>
            <a:ext cx="56565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b="1" dirty="0" smtClean="0"/>
              <a:t>5. Orientación al equipo</a:t>
            </a:r>
            <a:r>
              <a:rPr lang="es-CO" sz="1600" dirty="0" smtClean="0"/>
              <a:t>. </a:t>
            </a:r>
            <a:r>
              <a:rPr lang="es-CO" sz="1600" dirty="0" smtClean="0"/>
              <a:t>grado </a:t>
            </a:r>
            <a:r>
              <a:rPr lang="es-CO" sz="1600" dirty="0" smtClean="0"/>
              <a:t>hasta donde las actividades del trabajo están organizadas en torno a equipos, en lugar de </a:t>
            </a:r>
            <a:r>
              <a:rPr lang="es-CO" sz="1600" dirty="0" smtClean="0"/>
              <a:t>hacerlo alrededor de los </a:t>
            </a:r>
            <a:r>
              <a:rPr lang="es-CO" sz="1600" dirty="0" smtClean="0"/>
              <a:t>individuos.</a:t>
            </a:r>
            <a:br>
              <a:rPr lang="es-CO" sz="1600" dirty="0" smtClean="0"/>
            </a:br>
            <a:r>
              <a:rPr lang="es-CO" sz="1600" b="1" dirty="0" smtClean="0"/>
              <a:t>6. Energía</a:t>
            </a:r>
            <a:r>
              <a:rPr lang="es-CO" sz="1600" dirty="0" smtClean="0"/>
              <a:t>. </a:t>
            </a:r>
            <a:r>
              <a:rPr lang="es-CO" sz="1600" dirty="0" smtClean="0"/>
              <a:t>grado </a:t>
            </a:r>
            <a:r>
              <a:rPr lang="es-CO" sz="1600" dirty="0" smtClean="0"/>
              <a:t>hasta donde la gente es enérgica y competitiva, en lugar de calmada.</a:t>
            </a:r>
            <a:br>
              <a:rPr lang="es-CO" sz="1600" dirty="0" smtClean="0"/>
            </a:br>
            <a:r>
              <a:rPr lang="es-CO" sz="1600" b="1" dirty="0" smtClean="0"/>
              <a:t>7. Estabilidad</a:t>
            </a:r>
            <a:r>
              <a:rPr lang="es-CO" sz="1600" dirty="0" smtClean="0"/>
              <a:t>. </a:t>
            </a:r>
            <a:r>
              <a:rPr lang="es-CO" sz="1600" dirty="0" smtClean="0"/>
              <a:t>grado </a:t>
            </a:r>
            <a:r>
              <a:rPr lang="es-CO" sz="1600" dirty="0" smtClean="0"/>
              <a:t>hasta donde las actividades organizacionales prefieren el mantenimiento del statu quo en lugar de insistir en el crecimiento.</a:t>
            </a:r>
            <a:br>
              <a:rPr lang="es-CO" sz="1600" dirty="0" smtClean="0"/>
            </a:br>
            <a:r>
              <a:rPr lang="es-CO" sz="1500" dirty="0" smtClean="0"/>
              <a:t/>
            </a:r>
            <a:br>
              <a:rPr lang="es-CO" sz="1500" dirty="0" smtClean="0"/>
            </a:br>
            <a:endParaRPr lang="es-CO" sz="1500" dirty="0" smtClean="0"/>
          </a:p>
          <a:p>
            <a:pPr algn="just"/>
            <a:endParaRPr lang="es-CO" dirty="0"/>
          </a:p>
        </p:txBody>
      </p:sp>
      <p:pic>
        <p:nvPicPr>
          <p:cNvPr id="4098" name="Picture 2" descr="http://t1.gstatic.com/images?q=tbn:ANd9GcQ3rJ_0vDP-pyye9cDf-D0TI-VSbkbCQ62iCXyJIjrUPKMxODE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33" y="4293096"/>
            <a:ext cx="2314575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t2.gstatic.com/images?q=tbn:ANd9GcQ01B-gDzrIleysrtB5eYbQFxGjH2EMbCRiPPrEcHNtRmKJNGP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5" y="980728"/>
            <a:ext cx="1944217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26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490" y="836712"/>
            <a:ext cx="7024744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" sz="3600" dirty="0" smtClean="0"/>
              <a:t>Deben Compartir: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s-ES" dirty="0" smtClean="0"/>
          </a:p>
          <a:p>
            <a:pPr eaLnBrk="1" hangingPunct="1"/>
            <a:endParaRPr lang="es-ES" dirty="0" smtClean="0"/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2110154" y="2209801"/>
            <a:ext cx="2749878" cy="21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kumimoji="0" lang="es-ES" b="1" dirty="0">
                <a:latin typeface="+mn-lt"/>
              </a:rPr>
              <a:t>Valores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kumimoji="0" lang="es-ES" b="1" dirty="0">
                <a:latin typeface="+mn-lt"/>
              </a:rPr>
              <a:t>Creencias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kumimoji="0" lang="es-ES" b="1" dirty="0">
                <a:latin typeface="+mn-lt"/>
              </a:rPr>
              <a:t>Reglas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kumimoji="0" lang="es-ES" b="1" dirty="0">
                <a:latin typeface="+mn-lt"/>
              </a:rPr>
              <a:t>Procedimientos</a:t>
            </a:r>
            <a:endParaRPr kumimoji="0" lang="es-ES_tradnl" dirty="0">
              <a:latin typeface="+mn-lt"/>
            </a:endParaRPr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5076056" y="2209801"/>
            <a:ext cx="2319282" cy="21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kumimoji="0" lang="es-ES" b="1" dirty="0">
                <a:latin typeface="+mn-lt"/>
              </a:rPr>
              <a:t>Normas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kumimoji="0" lang="es-ES" b="1" dirty="0">
                <a:latin typeface="+mn-lt"/>
              </a:rPr>
              <a:t>Lenguaje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kumimoji="0" lang="es-ES" b="1" dirty="0">
                <a:latin typeface="+mn-lt"/>
              </a:rPr>
              <a:t>Ritual  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kumimoji="0" lang="es-ES" b="1" dirty="0">
                <a:latin typeface="+mn-lt"/>
              </a:rPr>
              <a:t>Ceremonias</a:t>
            </a:r>
            <a:r>
              <a:rPr kumimoji="0" lang="es-ES" b="1" dirty="0">
                <a:solidFill>
                  <a:srgbClr val="FFCC66"/>
                </a:solidFill>
                <a:latin typeface="+mn-lt"/>
              </a:rPr>
              <a:t>.</a:t>
            </a:r>
            <a:endParaRPr kumimoji="0" lang="es-ES_tradnl" dirty="0">
              <a:latin typeface="+mn-lt"/>
            </a:endParaRPr>
          </a:p>
        </p:txBody>
      </p:sp>
      <p:pic>
        <p:nvPicPr>
          <p:cNvPr id="3074" name="Picture 2" descr="http://t1.gstatic.com/images?q=tbn:ANd9GcR5cVDV0ZYNuBn5YIUqGekWi4B5TPMWXXDqJTsWfEkhBsRyEC7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53136"/>
            <a:ext cx="1562100" cy="158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t3.gstatic.com/images?q=tbn:ANd9GcQketH6DaCMcrD-nmgLY4iCB1TdxrT_ECtF1OYFq0agxm7xubV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340" y="752476"/>
            <a:ext cx="15621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8" name="AutoShape 2" descr="data:image/jpeg;base64,/9j/4AAQSkZJRgABAQAAAQABAAD/2wCEAAkGBhQSERQUEhQVExUWGBYZFxYWFRUTFRQXFRcWFxUcEhYXHSYfFxkjGhUWHy8gJCcpLCwsFR8xNTAqNSYrLCkBCQoKDgwOGg8PGi0kHCQsLC8sNCwsLC0vLCwsKSwpLC0sLCosLCwpLC8sLy0sKSwsLCwsLCwpLSwsLSwsKSksKf/AABEIAKoBAAMBIgACEQEDEQH/xAAcAAEAAgMBAQEAAAAAAAAAAAAABQYDBAcCAQj/xAA+EAACAQIEAwUFBwMDAwUAAAABAgADEQQFEiExQVEGEyJhcQcygZGhQlJiscHR8BQjM3Lh8YKSshUWJGOi/8QAGgEBAAMBAQEAAAAAAAAAAAAAAAIDBAEFBv/EACsRAAICAgECBQMEAwAAAAAAAAABAhEDITEEEiIyQVFhBRPhcYGRwRQzQv/aAAwDAQACEQMRAD8A7jERAEREAREQBERAE+XkXnvaWhg0113CX4DizW+6vEyrYXt3icWwXCYcKp+1UJJVer2FlP4bkyLmk6NeHo8uWPelUfd6RfRPs0sGzBQHYO3NgNIJ8hyE+4vM0pANUOlSbFj7qk8NR5XkjP2Nuls3InlWvwnqCAiIgCIiAIiIAiIgCIiAIiIAiIgCIiAIiIAiIgCIiAfIiIAvK3227YpgKQNtdV7inT5sep/CJZDOVYzs5UxebVRWPgp6S3Xu/sIvQNvc+sryNpVHlm/oMOLJNyyvwxVv5+DX7Ldj6mPqHGZixcE+BORt+SjkB5zpVCgqKFRQqjkNhPSoAAAAABsBsABwtBa3GShBQRzqurn1Et6iuF6IyJPGLw6VEZKgDI4KsDzBG8h8Xn5uVogHlqPAenWaFXDmr/ldn56b2X5D9Z1yRVDFJ74MeVtVyuolKrUNfCVG006h2eix91ankeFx8hL2DOd5jkgbDVKBqstJiCC3jNJ1OpbXNyp4WvtLlk9QijTUtrKqAW6kDjIw9vQu6prJFTfnt38+z9r9H/JJxAiTMAiIgCIiAIiIAiIgCIiAIiIAiIgCIiAIiIAiIgCIiAJo4nDgNrAAZgAx5kLfTf01H5zemvjF2g6malaqFBJIAHM8LCcvzP2iDE1xToG9K5AI270g2Lf6dtuvGSPtUzSt3PcULkvcVCp8apbigHrOP9l6ValiVCoWK38IFrjqpO3P6zknougmpJtHXzmwWwCs7fdWwsOrE7ATNlmf6mtVCUug16j8eUqmLzSoukCjUUuwHiXwgnYaiDw8p7xmXK9XvCCKaIdfeW8R8gLASlG674Ll2gcIELozF1YUvulyNuHA7jcyeyQ1FcUq1JqbFSw3DodNtQDDmNQ4gcfKVbIsOXw2HLMzNTQaU1eH8Ox2BtteXrKWaqEqvYEAqqg34kXLHr4Rt6y1GTMpJJskxPsRJGUREQBERAET4WnkPAPcTDWqMPdAb1NpV6/tCSlW7qtRemb7G6kEdRDdcmjD02XNf21dfoW6J5Vri4nqDOIiIAiIgCIiAIiIAiIgCJ8n2AJ5dbgz1EA5B29zRsNikNUWoVVem7i+qmSV0t/p3IPrN6lltIMpCrqUHSw+49r+ouBL/muQ0cQLVkDbW36GU7HZUuFbux7oHgJ3ITkpI6cJVNVs24ct+FmCooIKstxzBkbjcBSZSCDvxJYm3peSBBO43/Ij4c54qIrizi0rujVFmrhsUVZdNRqltglMC3TxEfvOnZXTtSXl/vOeYfC00It6jc2v6To2Xkmml+NhLoGfqpJpUbEREmYBERAE8s1p6mnmtS1JrWuRYXNhfzMHUrdGjWzW5Omxtx35z3hMxuNyL+RvIjC5SlKmyoqgvuxAsCbcbCR2TZY9Jrd0qC5syNf/ALgZC2bvtRqi8pUvIPtR2aTEpe3jUeEi178pnwOKs2gi3Mb8Rz+UlRuJPTRTCc+nyKUXtGh2axneYdCeIFj6iSsh8mwPcvUQe4bMtzf1/STE61RHqO37rceHtfvsREThQIiIAiIgCIiAIiIAiIgCImhmGbpS47noP16TjaXJ1JvSNutWCqWJsBOf5/mYrVNa3tw347dZI5hnxrbXAHQH85DVMMAbjnxmbJO9I14sfbt8mvRPTY+UzsxI4X67bfL9p5eneBVK78R/OMgmX8G32fy9alZdYAF9gCfEQL8+A/edDE4h21xzDuBRqth6gYsHW912tpYed+e206V2GzipVwqnE1EqVASNajSHHIkcjyPpNGN6Mma5PRZonwNefZaZxET5eAfZWe2FZr0kXbWTffSNtzc8uEs0rvbLLTWpBQSDvuNjvbgZGXBf0/8AsRBqNFM6Rps2oFXDo7cwCOB8trybw2KDKCOYvKNk3s2/p3Zxiq+l76qQKhGP4tvrx85cqKaFA5CRTpnoP5I3tZmBpIjp7ytccQCOYNuolqyfHd7TV7EahwM572tzNajCkNwnic/kv0P0lr7C44vS0HigW56l7n6C05GfiaM2eHhssgpeK/laZYiWmEREQBERAEREAREQBERAERMWJrhFZm4KCT8N4BFdpu0K4SkWO7nZF5knYbeso9J2bxVDqY7m+4BPISOzPNmxmMB+xSGsjlqe4pgegDH5TeDzHOfczdjh2r5M4bea9PHWqd03MEqeZt/yJ6oNck/CQXavEmm2HqDlUsfRgf1tIFqLLSO9v4fMT09O2458f0ny4IB6/QzLTfax4/nAOde0KoyVVqli1xpdG46VBN1PUbcfLzk17Ps4cF6ZIKlQ6EbG3O9+YJ+s1vaZgNVFag30tv6Nt+0gOymcHC1abHdQ2k9NLbH1Fj/+RL4u4lPlyWfoPJcVdbSWlOw9Tu7FSSp4eXkfSWvC1tSg9ZZCV6Ks8KfciL7UZ7/TUSRbvGuEB6jiT5D9RObntLjKKLU7+pZydKsFYEAbsNuH7zY9p+aEYzQTYCkAL/iJJt8h8pWs67RLWNGy2WlTCgcidrn5gSnJkW98H1f0voYrDGTin3bdpPXotl7wHtDxFOmtTE0Q9NjYPTGg/JjYnjttwjtD23TXSZD4GUaSwKi7X2e/umUnOu0NN8BRoq13VizcRYkNwPP3jK8ca1anSpX2BVd993a19/5tIyy00k7I5vpkG/uKPbt3+npo63hu1NN7XdB5al/eZM1z9KdFqgIJttYg3PLhOQdqsJTo4yrTpqAiFVsCTuFGrcnreWfOcioYTG0URToqUw1ixbjs3Hn+U6pNtr2MmTo4KEZKTuSta/J9w6FkJYklwWY9SxF/oJ1HsZSApMw+035bCczPgJU/ZU/mPzly7EZke706rC4+ZnMXmPLzq4F8ieVM9TYeaIiIAiIgCIiAIiIAiIgCQPbnGGlga7DiVsPU7SelX9pKMcBU08QVPyMjLyslDzI53kOHCUQeb+I/IKPookkiMw8IJ/nWRuEq3p07fdH1k7Sr6KF7Xtfb4zGtm96M+XZSQPEflNXtT3VOjc8VINram422E9/1zHnYdBtNLMMI1VGCgkkdL2PImdtLg5TfJvUcTqpKxXTcbi4J2tyHAzbw1INbc+7qvbp06zn3Z3OXdB3xJZCQwO2k3KtsOFpd0xJ0Uyl7hTw32vz8o9Tu0Yu0OVLXw9SmpPiU8t1tvfpOVvl7+KmFZiCRsDe3I7dbzs2Hq6lViNJLW22uOe05bjyypXFMnUK7q5U3YKL6OBvaWQKsh0DsrmzVcOqVBZyoG+3jXYX6H9DL72dLdz4gQbkWOxnIOy+asppo3+U0mNvtcRp2621TqeTZyooAtfVubWPLjJQVSOTblDRRPbVlBerh6lMMXIZWCgksB4ltbmAGnP6mAKrcoygjYlWAPoZ200teISuz6tNyosNIJFvoDI3C5BRq1mDIG1G7qxOgm/3eA57CV5MPe7R7vQ/Uv8XGoSVpL+2c/rdiXqVdNBW7sAFnNyq39654fCQuZZQ9PFGnRViAy6W3KqCQVLG3I8/Izv2b1UpKEUKoPIWAAHH9pzU0KNVF1iobNULd2zAga7LfTv6CReFJ6Ix+rTzPxKlVflmgvsweuXb+rps5JJOk2J9byU7QZBjKlelUekr06SaNVJtRFrG7KbH5X4Te/wDRMK7OtOtUouaY1WqcCeZU8GlhyPLa9IqO/WrT0qBcHVccSWvveTUF7Fcurkn3WnS0mq554Od45tTlQfET4uN7C1h6k7W8pfuzHZ4UaYNTxOdyOS+QE94jsvSGL/qLbkbL9nXc3f1It9Zmq40itoH/ABLsWJLxM8fPmcnSLDSrW4TbpVgZE0GmenU3tNDiZSTieUa4nqVgREQBERAEREAREQBIftdQ14OuPwE/LeTExYmiHRlPBgQfiLTjVo6nTs4vl4st+gAHyklh8QGpMl9wRceV+U1GolFKtsQTf1G36TFl4u5mGz0eSUUbSfSmEWw4D+XlcasFF2NvWRWY9s1RT7zqoubcAPjOp0Rasjs6wvd4t6i/465Por2tv62vJbJ8cxA3IsNvIGQf/uL+oIFBDU1DdTtp6E3/ACm7ltCqoGpGFvQ3HwMjss1RYP61iwNybcPKcz7Q5k1LE12R9JLm5B62O/i6npOh4fCs1iTpHzP7TNhsjw9MN/bDFjdtXiZifvE/lLISornG1SKD2Myevia4rsXVUYHXuC5HJSeItx9Z1UYpgNyf9piw9rWAAA5Dh8JhqMb2uP56S3nZOMVFUS+W403txA3/AIJjXFHWuo8Lna+3xkRQWzXBPoNl36mYsXXJbQt1PI+d/wApZFWV5ppL5MPbrP2CKdVrnY+Q6SM7CK4ptiGJ/vsWsTsKaLZdvMm/xkp2oyEVzTTpsLfWbr4NKSCinhWmqqPTcyUcdSbZmlkuKSI0OQxbYoTurC4N+p48pYsJi6YGnenqGxUm15G0ssWoAG4atQ/6Rb9ZnZTh/Cw1U77Nx0+TdJGUGtovx5VJVLkteEqalW5uRz6yDf8AyNU6tt6CbeXVdha+k8DNw0VZeH+3OSwy9GVZ4f8AR9y3FBpu1DZryurehWA+y3CWKvut/KaDKSmHbaZZq4BrrebUpfJIRETgEREAREQBET4TAPs+GAZhxtXTTdvuqx+QJgHJM2xGt6j/AHnc/Wa+AqBVdidhtNYVb0/Q2kV2gzYUaIHPc26k8LzByelwjDnOaEVB4wS99C/YpIo8TsPjPGBy8VdIcXGu5VuJNgVNTzO5twEjuz2B1ipWxAJNQAAcwoN/rLBl+IsajkW32HTTsPjtOvXBxbNRez9OnWIRmXvfENz4HVtQK9OY9Jb0q8Qpv06qZTMFjTVxSfdpjc8hfzk7isaabjTwPH8QnH8nUThxAHDn9DzAmucRvNSnjqbCy3B42PIyJzHtfSS6rZ3A3A4A/iI4cJ1Jvgi2lyTWNzs4alUcDVYX03AvboTNDsx2kOKDu67r9kNy35gceHzlCzTNKlfxVG25AXCjhyvvLF7NqbPVaktrsAV9Rx68gs0xj21ZQ8jlpHUMv7S4d0K20Hw3Vktcrw3W4I3mpjaid4hUW8RuAG0iw5FuB34AzCnYzE6wVp2N+J0gfHeWfHZAVwrGowLICw0j7XPczRpGZuyDpVPGL7gbyFasXrVX4rr0rbnYC/1v8pmGPA1N0WYcj7QGgoARG1bkkb778fMkmdOIl8KjEBrEW8uR6/KSeHIcMrC4YWI6gyKOfFgTdt+PA2A/SZ8nzhXqgEWsCbm29h5Sas42aOUZv3VNlcnSL2B94MNtO3Mn6y5ZfRK0wH95hdvJjxt6cPhKj2cydnxdaq6/2g+unf7Ttu1h0B39T5S4M/ilUMfa2y7Jl70kjVzbA60I5jcTLlOJ10t+I2MyY2qyAMqhhfxC9iB1Hp0mrQXu6u3u1Bt6y4oLBl3+MfGbU18CtkE2JQ+SaERE4BERAEREATwwnuIB5WaPaB7YWsf/AK2/Kb4Eiu1YP9FiLce7b8px8HVycTy2vqVk53BHx2MgcXTFauxf3FAt6m+x8rWkph1KeL+b8ZEZjUKnot+PWYkeg2TdBLjy+k9vZabluABt1Pp+8rdPPBTFtVz92xI/6v2n1c/vTYMCxb0Fx034TvacUkeKWLZKBbg1QkKByB5+Z85KDOlsiWLVAALDe3rbh8ZBUUqVSBwA4W4KJYMDglpjwgX5nqYYVmxVYsN9j+UoOWJapUU8j0/FL60o1D/PVvtv+vpLMXqU5+Ebiptb+c5Z/Ztiu7zHDnq1v+7br6Ss32/g6+QkjkFfRiqBF9qtMD1LqBz6mXszxez9T2kT2sracJVP4bfMyXlW9oFf+wqffb6KLn62kjiOW5jiPBVW9tQAB6FjY2n3DteecSqtXSjxFi7eo2X8z8pILg9B8pdFEG9mOpXIG201tRvcGzfQ+nQ+U2cULWmhUO0tRUy9dk831rYncbGT2JexBnMcgzXRW3Nr8+tuv7zo9SrqQESLRJM3u9BXfcHY+hmilIo3dm5BN6bdCOKnznk19gPMT1mNfYHkGXV1ANxcehsfhAZacK90U+QmWamVuTSUnjvf15zbmd8loiInAIiIAiIgCIiAJjrUgylWFwwII6gixmSIBw/tHkFTDVWRqblAbq4UlSvIlhsPO8rOKCVFsrhtyb8bcvB9d5+lGUEWIuOk4n7ccFTpvhmpolNm7wMUUKWChNOogb2ubeplDxVwaI5r5KGMkUTYp5aotNfDOepknTlLL0ZKVHoLCbKU4pz2s4TApyq9pMrNNu9pi4Pvjc8eYlsWfXWSi6dkZx7lRRqdUMLg8b8B5c7CXr2XdnGxGMp1GUlKZD3N7bHY/MbfGUnGIBiagAAFxty4DlP0d7NaKjL6JCgEqLkAC/r1mrmjDVWWuc/7fY0Gsq32prv6tufoBOgTjntFY6sTv9//AMVlkVbIN0rK5k794zYjk7EKfwKbL8DufjLaya0uOMreUrbDUbbeBfylkyj3Jeioj6lO/LhI3F4ciT9UeIzSxQk0QZVe+0VFJ4A7y+dns8sO7Y3HI9JRM2EksvPu+ghhOi/tX/uqPjNskOrg8G2/T9ZB4Q/3T/pklhT4B6/rIk7LZ2ZxBqYWkze8VF/UbGSkjuzo/wDjU/T9ZIzPLllq4EREidEREA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4340" name="AutoShape 4" descr="data:image/jpeg;base64,/9j/4AAQSkZJRgABAQAAAQABAAD/2wCEAAkGBhQSERQUEhQVExUWGBYZFxYWFRUTFRQXFRcWFxUcEhYXHSYfFxkjGhUWHy8gJCcpLCwsFR8xNTAqNSYrLCkBCQoKDgwOGg8PGi0kHCQsLC8sNCwsLC0vLCwsKSwpLC0sLCosLCwpLC8sLy0sKSwsLCwsLCwpLSwsLSwsKSksKf/AABEIAKoBAAMBIgACEQEDEQH/xAAcAAEAAgMBAQEAAAAAAAAAAAAABQYDBAcCAQj/xAA+EAACAQIEAwUFBwMDAwUAAAABAgADEQQFEiExQVEGEyJhcQcygZGhQlJiscHR8BQjM3Lh8YKSshUWJGOi/8QAGgEBAAMBAQEAAAAAAAAAAAAAAAIDBAEFBv/EACsRAAICAgECBQMEAwAAAAAAAAABAhEDITEEEiIyQVFhBRPhcYGRwRQzQv/aAAwDAQACEQMRAD8A7jERAEREAREQBERAE+XkXnvaWhg0113CX4DizW+6vEyrYXt3icWwXCYcKp+1UJJVer2FlP4bkyLmk6NeHo8uWPelUfd6RfRPs0sGzBQHYO3NgNIJ8hyE+4vM0pANUOlSbFj7qk8NR5XkjP2Nuls3InlWvwnqCAiIgCIiAIiIAiIgCIiAIiIAiIgCIiAIiIAiIgCIiAfIiIAvK3227YpgKQNtdV7inT5sep/CJZDOVYzs5UxebVRWPgp6S3Xu/sIvQNvc+sryNpVHlm/oMOLJNyyvwxVv5+DX7Ldj6mPqHGZixcE+BORt+SjkB5zpVCgqKFRQqjkNhPSoAAAAABsBsABwtBa3GShBQRzqurn1Et6iuF6IyJPGLw6VEZKgDI4KsDzBG8h8Xn5uVogHlqPAenWaFXDmr/ldn56b2X5D9Z1yRVDFJ74MeVtVyuolKrUNfCVG006h2eix91ankeFx8hL2DOd5jkgbDVKBqstJiCC3jNJ1OpbXNyp4WvtLlk9QijTUtrKqAW6kDjIw9vQu6prJFTfnt38+z9r9H/JJxAiTMAiIgCIiAIiIAiIgCIiAIiIAiIgCIiAIiIAiIgCIiAJo4nDgNrAAZgAx5kLfTf01H5zemvjF2g6malaqFBJIAHM8LCcvzP2iDE1xToG9K5AI270g2Lf6dtuvGSPtUzSt3PcULkvcVCp8apbigHrOP9l6ValiVCoWK38IFrjqpO3P6zknougmpJtHXzmwWwCs7fdWwsOrE7ATNlmf6mtVCUug16j8eUqmLzSoukCjUUuwHiXwgnYaiDw8p7xmXK9XvCCKaIdfeW8R8gLASlG674Ll2gcIELozF1YUvulyNuHA7jcyeyQ1FcUq1JqbFSw3DodNtQDDmNQ4gcfKVbIsOXw2HLMzNTQaU1eH8Ox2BtteXrKWaqEqvYEAqqg34kXLHr4Rt6y1GTMpJJskxPsRJGUREQBERAET4WnkPAPcTDWqMPdAb1NpV6/tCSlW7qtRemb7G6kEdRDdcmjD02XNf21dfoW6J5Vri4nqDOIiIAiIgCIiAIiIAiIgCJ8n2AJ5dbgz1EA5B29zRsNikNUWoVVem7i+qmSV0t/p3IPrN6lltIMpCrqUHSw+49r+ouBL/muQ0cQLVkDbW36GU7HZUuFbux7oHgJ3ITkpI6cJVNVs24ct+FmCooIKstxzBkbjcBSZSCDvxJYm3peSBBO43/Ij4c54qIrizi0rujVFmrhsUVZdNRqltglMC3TxEfvOnZXTtSXl/vOeYfC00It6jc2v6To2Xkmml+NhLoGfqpJpUbEREmYBERAE8s1p6mnmtS1JrWuRYXNhfzMHUrdGjWzW5Omxtx35z3hMxuNyL+RvIjC5SlKmyoqgvuxAsCbcbCR2TZY9Jrd0qC5syNf/ALgZC2bvtRqi8pUvIPtR2aTEpe3jUeEi178pnwOKs2gi3Mb8Rz+UlRuJPTRTCc+nyKUXtGh2axneYdCeIFj6iSsh8mwPcvUQe4bMtzf1/STE61RHqO37rceHtfvsREThQIiIAiIgCIiAIiIAiIgCImhmGbpS47noP16TjaXJ1JvSNutWCqWJsBOf5/mYrVNa3tw347dZI5hnxrbXAHQH85DVMMAbjnxmbJO9I14sfbt8mvRPTY+UzsxI4X67bfL9p5eneBVK78R/OMgmX8G32fy9alZdYAF9gCfEQL8+A/edDE4h21xzDuBRqth6gYsHW912tpYed+e206V2GzipVwqnE1EqVASNajSHHIkcjyPpNGN6Mma5PRZonwNefZaZxET5eAfZWe2FZr0kXbWTffSNtzc8uEs0rvbLLTWpBQSDvuNjvbgZGXBf0/8AsRBqNFM6Rps2oFXDo7cwCOB8trybw2KDKCOYvKNk3s2/p3Zxiq+l76qQKhGP4tvrx85cqKaFA5CRTpnoP5I3tZmBpIjp7ytccQCOYNuolqyfHd7TV7EahwM572tzNajCkNwnic/kv0P0lr7C44vS0HigW56l7n6C05GfiaM2eHhssgpeK/laZYiWmEREQBERAEREAREQBERAERMWJrhFZm4KCT8N4BFdpu0K4SkWO7nZF5knYbeso9J2bxVDqY7m+4BPISOzPNmxmMB+xSGsjlqe4pgegDH5TeDzHOfczdjh2r5M4bea9PHWqd03MEqeZt/yJ6oNck/CQXavEmm2HqDlUsfRgf1tIFqLLSO9v4fMT09O2458f0ny4IB6/QzLTfax4/nAOde0KoyVVqli1xpdG46VBN1PUbcfLzk17Ps4cF6ZIKlQ6EbG3O9+YJ+s1vaZgNVFag30tv6Nt+0gOymcHC1abHdQ2k9NLbH1Fj/+RL4u4lPlyWfoPJcVdbSWlOw9Tu7FSSp4eXkfSWvC1tSg9ZZCV6Ks8KfciL7UZ7/TUSRbvGuEB6jiT5D9RObntLjKKLU7+pZydKsFYEAbsNuH7zY9p+aEYzQTYCkAL/iJJt8h8pWs67RLWNGy2WlTCgcidrn5gSnJkW98H1f0voYrDGTin3bdpPXotl7wHtDxFOmtTE0Q9NjYPTGg/JjYnjttwjtD23TXSZD4GUaSwKi7X2e/umUnOu0NN8BRoq13VizcRYkNwPP3jK8ca1anSpX2BVd993a19/5tIyy00k7I5vpkG/uKPbt3+npo63hu1NN7XdB5al/eZM1z9KdFqgIJttYg3PLhOQdqsJTo4yrTpqAiFVsCTuFGrcnreWfOcioYTG0URToqUw1ixbjs3Hn+U6pNtr2MmTo4KEZKTuSta/J9w6FkJYklwWY9SxF/oJ1HsZSApMw+035bCczPgJU/ZU/mPzly7EZke706rC4+ZnMXmPLzq4F8ieVM9TYeaIiIAiIgCIiAIiIAiIgCQPbnGGlga7DiVsPU7SelX9pKMcBU08QVPyMjLyslDzI53kOHCUQeb+I/IKPookkiMw8IJ/nWRuEq3p07fdH1k7Sr6KF7Xtfb4zGtm96M+XZSQPEflNXtT3VOjc8VINram422E9/1zHnYdBtNLMMI1VGCgkkdL2PImdtLg5TfJvUcTqpKxXTcbi4J2tyHAzbw1INbc+7qvbp06zn3Z3OXdB3xJZCQwO2k3KtsOFpd0xJ0Uyl7hTw32vz8o9Tu0Yu0OVLXw9SmpPiU8t1tvfpOVvl7+KmFZiCRsDe3I7dbzs2Hq6lViNJLW22uOe05bjyypXFMnUK7q5U3YKL6OBvaWQKsh0DsrmzVcOqVBZyoG+3jXYX6H9DL72dLdz4gQbkWOxnIOy+asppo3+U0mNvtcRp2621TqeTZyooAtfVubWPLjJQVSOTblDRRPbVlBerh6lMMXIZWCgksB4ltbmAGnP6mAKrcoygjYlWAPoZ200teISuz6tNyosNIJFvoDI3C5BRq1mDIG1G7qxOgm/3eA57CV5MPe7R7vQ/Uv8XGoSVpL+2c/rdiXqVdNBW7sAFnNyq39654fCQuZZQ9PFGnRViAy6W3KqCQVLG3I8/Izv2b1UpKEUKoPIWAAHH9pzU0KNVF1iobNULd2zAga7LfTv6CReFJ6Ix+rTzPxKlVflmgvsweuXb+rps5JJOk2J9byU7QZBjKlelUekr06SaNVJtRFrG7KbH5X4Te/wDRMK7OtOtUouaY1WqcCeZU8GlhyPLa9IqO/WrT0qBcHVccSWvveTUF7Fcurkn3WnS0mq554Od45tTlQfET4uN7C1h6k7W8pfuzHZ4UaYNTxOdyOS+QE94jsvSGL/qLbkbL9nXc3f1It9Zmq40itoH/ABLsWJLxM8fPmcnSLDSrW4TbpVgZE0GmenU3tNDiZSTieUa4nqVgREQBERAEREAREQBIftdQ14OuPwE/LeTExYmiHRlPBgQfiLTjVo6nTs4vl4st+gAHyklh8QGpMl9wRceV+U1GolFKtsQTf1G36TFl4u5mGz0eSUUbSfSmEWw4D+XlcasFF2NvWRWY9s1RT7zqoubcAPjOp0Rasjs6wvd4t6i/465Por2tv62vJbJ8cxA3IsNvIGQf/uL+oIFBDU1DdTtp6E3/ACm7ltCqoGpGFvQ3HwMjss1RYP61iwNybcPKcz7Q5k1LE12R9JLm5B62O/i6npOh4fCs1iTpHzP7TNhsjw9MN/bDFjdtXiZifvE/lLISornG1SKD2Myevia4rsXVUYHXuC5HJSeItx9Z1UYpgNyf9piw9rWAAA5Dh8JhqMb2uP56S3nZOMVFUS+W403txA3/AIJjXFHWuo8Lna+3xkRQWzXBPoNl36mYsXXJbQt1PI+d/wApZFWV5ppL5MPbrP2CKdVrnY+Q6SM7CK4ptiGJ/vsWsTsKaLZdvMm/xkp2oyEVzTTpsLfWbr4NKSCinhWmqqPTcyUcdSbZmlkuKSI0OQxbYoTurC4N+p48pYsJi6YGnenqGxUm15G0ssWoAG4atQ/6Rb9ZnZTh/Cw1U77Nx0+TdJGUGtovx5VJVLkteEqalW5uRz6yDf8AyNU6tt6CbeXVdha+k8DNw0VZeH+3OSwy9GVZ4f8AR9y3FBpu1DZryurehWA+y3CWKvut/KaDKSmHbaZZq4BrrebUpfJIRETgEREAREQBET4TAPs+GAZhxtXTTdvuqx+QJgHJM2xGt6j/AHnc/Wa+AqBVdidhtNYVb0/Q2kV2gzYUaIHPc26k8LzByelwjDnOaEVB4wS99C/YpIo8TsPjPGBy8VdIcXGu5VuJNgVNTzO5twEjuz2B1ipWxAJNQAAcwoN/rLBl+IsajkW32HTTsPjtOvXBxbNRez9OnWIRmXvfENz4HVtQK9OY9Jb0q8Qpv06qZTMFjTVxSfdpjc8hfzk7isaabjTwPH8QnH8nUThxAHDn9DzAmucRvNSnjqbCy3B42PIyJzHtfSS6rZ3A3A4A/iI4cJ1Jvgi2lyTWNzs4alUcDVYX03AvboTNDsx2kOKDu67r9kNy35gceHzlCzTNKlfxVG25AXCjhyvvLF7NqbPVaktrsAV9Rx68gs0xj21ZQ8jlpHUMv7S4d0K20Hw3Vktcrw3W4I3mpjaid4hUW8RuAG0iw5FuB34AzCnYzE6wVp2N+J0gfHeWfHZAVwrGowLICw0j7XPczRpGZuyDpVPGL7gbyFasXrVX4rr0rbnYC/1v8pmGPA1N0WYcj7QGgoARG1bkkb778fMkmdOIl8KjEBrEW8uR6/KSeHIcMrC4YWI6gyKOfFgTdt+PA2A/SZ8nzhXqgEWsCbm29h5Sas42aOUZv3VNlcnSL2B94MNtO3Mn6y5ZfRK0wH95hdvJjxt6cPhKj2cydnxdaq6/2g+unf7Ttu1h0B39T5S4M/ilUMfa2y7Jl70kjVzbA60I5jcTLlOJ10t+I2MyY2qyAMqhhfxC9iB1Hp0mrQXu6u3u1Bt6y4oLBl3+MfGbU18CtkE2JQ+SaERE4BERAEREATwwnuIB5WaPaB7YWsf/AK2/Kb4Eiu1YP9FiLce7b8px8HVycTy2vqVk53BHx2MgcXTFauxf3FAt6m+x8rWkph1KeL+b8ZEZjUKnot+PWYkeg2TdBLjy+k9vZabluABt1Pp+8rdPPBTFtVz92xI/6v2n1c/vTYMCxb0Fx034TvacUkeKWLZKBbg1QkKByB5+Z85KDOlsiWLVAALDe3rbh8ZBUUqVSBwA4W4KJYMDglpjwgX5nqYYVmxVYsN9j+UoOWJapUU8j0/FL60o1D/PVvtv+vpLMXqU5+Ebiptb+c5Z/Ztiu7zHDnq1v+7br6Ss32/g6+QkjkFfRiqBF9qtMD1LqBz6mXszxez9T2kT2sracJVP4bfMyXlW9oFf+wqffb6KLn62kjiOW5jiPBVW9tQAB6FjY2n3DteecSqtXSjxFi7eo2X8z8pILg9B8pdFEG9mOpXIG201tRvcGzfQ+nQ+U2cULWmhUO0tRUy9dk831rYncbGT2JexBnMcgzXRW3Nr8+tuv7zo9SrqQESLRJM3u9BXfcHY+hmilIo3dm5BN6bdCOKnznk19gPMT1mNfYHkGXV1ANxcehsfhAZacK90U+QmWamVuTSUnjvf15zbmd8loiInAIiIAiIgCIiAJjrUgylWFwwII6gixmSIBw/tHkFTDVWRqblAbq4UlSvIlhsPO8rOKCVFsrhtyb8bcvB9d5+lGUEWIuOk4n7ccFTpvhmpolNm7wMUUKWChNOogb2ubeplDxVwaI5r5KGMkUTYp5aotNfDOepknTlLL0ZKVHoLCbKU4pz2s4TApyq9pMrNNu9pi4Pvjc8eYlsWfXWSi6dkZx7lRRqdUMLg8b8B5c7CXr2XdnGxGMp1GUlKZD3N7bHY/MbfGUnGIBiagAAFxty4DlP0d7NaKjL6JCgEqLkAC/r1mrmjDVWWuc/7fY0Gsq32prv6tufoBOgTjntFY6sTv9//AMVlkVbIN0rK5k794zYjk7EKfwKbL8DufjLaya0uOMreUrbDUbbeBfylkyj3Jeioj6lO/LhI3F4ciT9UeIzSxQk0QZVe+0VFJ4A7y+dns8sO7Y3HI9JRM2EksvPu+ghhOi/tX/uqPjNskOrg8G2/T9ZB4Q/3T/pklhT4B6/rIk7LZ2ZxBqYWkze8VF/UbGSkjuzo/wDjU/T9ZIzPLllq4EREidEREA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342" name="Picture 6" descr="http://t0.gstatic.com/images?q=tbn:ANd9GcSu0KM_Q4NghLAc754YulQwE2Maxaoh81Mrf8xeLVgmgBakx2HkM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128" y="4725144"/>
            <a:ext cx="2857500" cy="1600200"/>
          </a:xfrm>
          <a:prstGeom prst="rect">
            <a:avLst/>
          </a:prstGeom>
          <a:noFill/>
        </p:spPr>
      </p:pic>
      <p:pic>
        <p:nvPicPr>
          <p:cNvPr id="14344" name="Picture 8" descr="http://t1.gstatic.com/images?q=tbn:ANd9GcQiNmE2_IpIhq2ZqKtq5zsk7FWd7Fp2t3ePz8n7tEYSk1e_OXm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99792" y="4509120"/>
            <a:ext cx="2466975" cy="18478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278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51224"/>
            <a:ext cx="7772400" cy="4202112"/>
          </a:xfrm>
        </p:spPr>
        <p:txBody>
          <a:bodyPr/>
          <a:lstStyle/>
          <a:p>
            <a:pPr eaLnBrk="1" hangingPunct="1"/>
            <a:endParaRPr lang="es-ES" dirty="0" smtClean="0">
              <a:latin typeface="Bangle" pitchFamily="2" charset="0"/>
            </a:endParaRPr>
          </a:p>
          <a:p>
            <a:pPr eaLnBrk="1" hangingPunct="1"/>
            <a:endParaRPr lang="es-ES" dirty="0" smtClean="0">
              <a:latin typeface="Bangle" pitchFamily="2" charset="0"/>
            </a:endParaRPr>
          </a:p>
          <a:p>
            <a:pPr eaLnBrk="1" hangingPunct="1"/>
            <a:endParaRPr lang="es-ES" dirty="0" smtClean="0">
              <a:latin typeface="Bangle" pitchFamily="2" charset="0"/>
            </a:endParaRPr>
          </a:p>
          <a:p>
            <a:pPr eaLnBrk="1" hangingPunct="1"/>
            <a:endParaRPr lang="es-ES" dirty="0" smtClean="0">
              <a:latin typeface="Bangle" pitchFamily="2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971600" y="836712"/>
            <a:ext cx="72728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i="1" dirty="0" smtClean="0">
                <a:latin typeface="Arial" pitchFamily="34" charset="0"/>
                <a:cs typeface="Arial" pitchFamily="34" charset="0"/>
              </a:rPr>
              <a:t>La cultura tiende a ser estable y es uno de los aspecto más difíciles de cambiar en una organización</a:t>
            </a:r>
            <a:r>
              <a:rPr lang="es-PE" sz="4000" dirty="0" smtClean="0">
                <a:latin typeface="Arial" pitchFamily="34" charset="0"/>
                <a:cs typeface="Arial" pitchFamily="34" charset="0"/>
              </a:rPr>
              <a:t>.</a:t>
            </a:r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8914" name="Picture 2" descr="http://t0.gstatic.com/images?q=tbn:ANd9GcTOjegf5XbgJhgd2Qyo0lUmqSg0eRUIZwe_IBo1kDHSQbxoRrl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3925787"/>
            <a:ext cx="2181225" cy="20955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555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51224"/>
            <a:ext cx="7772400" cy="4202112"/>
          </a:xfrm>
        </p:spPr>
        <p:txBody>
          <a:bodyPr/>
          <a:lstStyle/>
          <a:p>
            <a:pPr eaLnBrk="1" hangingPunct="1"/>
            <a:endParaRPr lang="es-ES" dirty="0" smtClean="0">
              <a:latin typeface="Bangle" pitchFamily="2" charset="0"/>
            </a:endParaRPr>
          </a:p>
          <a:p>
            <a:pPr eaLnBrk="1" hangingPunct="1"/>
            <a:endParaRPr lang="es-ES" dirty="0" smtClean="0">
              <a:latin typeface="Bangle" pitchFamily="2" charset="0"/>
            </a:endParaRPr>
          </a:p>
          <a:p>
            <a:pPr eaLnBrk="1" hangingPunct="1"/>
            <a:endParaRPr lang="es-ES" dirty="0" smtClean="0">
              <a:latin typeface="Bangle" pitchFamily="2" charset="0"/>
            </a:endParaRPr>
          </a:p>
          <a:p>
            <a:pPr eaLnBrk="1" hangingPunct="1"/>
            <a:endParaRPr lang="es-ES" dirty="0" smtClean="0">
              <a:latin typeface="Bangle" pitchFamily="2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755577" y="692696"/>
            <a:ext cx="727280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ES_tradnl" sz="4000" b="1" i="1" dirty="0" smtClean="0">
                <a:latin typeface="Arial" pitchFamily="34" charset="0"/>
                <a:cs typeface="Arial" pitchFamily="34" charset="0"/>
              </a:rPr>
              <a:t>¿QUIEN LA CREA?</a:t>
            </a:r>
          </a:p>
          <a:p>
            <a:pPr algn="ctr">
              <a:defRPr/>
            </a:pPr>
            <a:endParaRPr lang="es-ES_tradnl" sz="4000" dirty="0" smtClean="0"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es-ES_tradnl" sz="3200" dirty="0" smtClean="0">
                <a:latin typeface="Arial" pitchFamily="34" charset="0"/>
                <a:cs typeface="Arial" pitchFamily="34" charset="0"/>
              </a:rPr>
              <a:t>Se crea de arriba hacia debajo de la organización.</a:t>
            </a:r>
          </a:p>
          <a:p>
            <a:pPr algn="ctr">
              <a:defRPr/>
            </a:pPr>
            <a:endParaRPr lang="es-ES_tradnl" sz="3200" dirty="0" smtClean="0"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r>
              <a:rPr lang="es-ES_tradnl" sz="3200" dirty="0" smtClean="0">
                <a:latin typeface="Arial" pitchFamily="34" charset="0"/>
                <a:cs typeface="Arial" pitchFamily="34" charset="0"/>
              </a:rPr>
              <a:t>La difunden los propietarios o gerentes, los líderes y posee las características de sus creadores</a:t>
            </a:r>
            <a:r>
              <a:rPr lang="es-ES_tradnl" sz="40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555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23850" y="333375"/>
            <a:ext cx="8352606" cy="6524625"/>
          </a:xfrm>
          <a:prstGeom prst="rect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" sz="2000" b="1" dirty="0">
                <a:solidFill>
                  <a:srgbClr val="000000"/>
                </a:solidFill>
              </a:rPr>
              <a:t>Cómo nace la cultura empresaria</a:t>
            </a:r>
          </a:p>
          <a:p>
            <a:endParaRPr lang="es-ES" sz="2000" dirty="0">
              <a:solidFill>
                <a:srgbClr val="000000"/>
              </a:solidFill>
            </a:endParaRPr>
          </a:p>
          <a:p>
            <a:pPr marL="342900" indent="-342900" algn="just">
              <a:buAutoNum type="arabicPeriod"/>
            </a:pPr>
            <a:r>
              <a:rPr lang="es-ES" sz="2000" dirty="0" smtClean="0">
                <a:solidFill>
                  <a:srgbClr val="000000"/>
                </a:solidFill>
              </a:rPr>
              <a:t>Introducir </a:t>
            </a:r>
            <a:r>
              <a:rPr lang="es-ES" sz="2000" dirty="0">
                <a:solidFill>
                  <a:srgbClr val="000000"/>
                </a:solidFill>
              </a:rPr>
              <a:t>veinte monos en una habitación cerrada</a:t>
            </a:r>
            <a:r>
              <a:rPr lang="es-ES" sz="2000" dirty="0" smtClean="0">
                <a:solidFill>
                  <a:srgbClr val="000000"/>
                </a:solidFill>
              </a:rPr>
              <a:t>.</a:t>
            </a:r>
          </a:p>
          <a:p>
            <a:pPr marL="342900" indent="-342900" algn="just">
              <a:buAutoNum type="arabicPeriod"/>
            </a:pPr>
            <a:endParaRPr lang="es-ES" sz="2000" dirty="0">
              <a:solidFill>
                <a:srgbClr val="000000"/>
              </a:solidFill>
            </a:endParaRPr>
          </a:p>
          <a:p>
            <a:pPr algn="just"/>
            <a:r>
              <a:rPr lang="es-ES" sz="2000" dirty="0">
                <a:solidFill>
                  <a:srgbClr val="000000"/>
                </a:solidFill>
              </a:rPr>
              <a:t>2. Colgar una banana del techo y colocar una escalera para poder alcanzarla, asegurándose de que no exista ningún otro modo de alcanzar la banana que no sea subiendo por la escalera</a:t>
            </a:r>
            <a:r>
              <a:rPr lang="es-ES" sz="2000" dirty="0" smtClean="0">
                <a:solidFill>
                  <a:srgbClr val="000000"/>
                </a:solidFill>
              </a:rPr>
              <a:t>.</a:t>
            </a:r>
          </a:p>
          <a:p>
            <a:pPr algn="just"/>
            <a:endParaRPr lang="es-ES" sz="2000" dirty="0">
              <a:solidFill>
                <a:srgbClr val="000000"/>
              </a:solidFill>
            </a:endParaRPr>
          </a:p>
          <a:p>
            <a:pPr algn="just"/>
            <a:r>
              <a:rPr lang="es-ES" sz="2000" dirty="0">
                <a:solidFill>
                  <a:srgbClr val="000000"/>
                </a:solidFill>
              </a:rPr>
              <a:t>3. Instalar un sistema que haga caer una lluvia de agua helada en toda la habitación desde el techo cuando uno empiece a subir la escalera. </a:t>
            </a:r>
            <a:endParaRPr lang="es-ES" sz="2000" dirty="0" smtClean="0">
              <a:solidFill>
                <a:srgbClr val="000000"/>
              </a:solidFill>
            </a:endParaRPr>
          </a:p>
          <a:p>
            <a:pPr algn="just"/>
            <a:endParaRPr lang="es-ES" sz="2000" dirty="0">
              <a:solidFill>
                <a:srgbClr val="000000"/>
              </a:solidFill>
            </a:endParaRPr>
          </a:p>
          <a:p>
            <a:pPr algn="just"/>
            <a:r>
              <a:rPr lang="es-ES" sz="2000" dirty="0">
                <a:solidFill>
                  <a:srgbClr val="000000"/>
                </a:solidFill>
              </a:rPr>
              <a:t>4. Los monos aprenden rápido que no es posible subir la escalera evitando el sistema de agua helada. </a:t>
            </a:r>
            <a:endParaRPr lang="es-ES" sz="2000" dirty="0" smtClean="0">
              <a:solidFill>
                <a:srgbClr val="000000"/>
              </a:solidFill>
            </a:endParaRPr>
          </a:p>
          <a:p>
            <a:pPr algn="just"/>
            <a:endParaRPr lang="es-ES" sz="2000" dirty="0">
              <a:solidFill>
                <a:srgbClr val="000000"/>
              </a:solidFill>
            </a:endParaRPr>
          </a:p>
          <a:p>
            <a:pPr algn="just"/>
            <a:r>
              <a:rPr lang="es-ES" sz="2000" dirty="0">
                <a:solidFill>
                  <a:srgbClr val="000000"/>
                </a:solidFill>
              </a:rPr>
              <a:t>5. Luego, reemplazar a uno de los veinte monos por uno nuevo. Inmediatamente, intentará subir la escalera para alcanzar la banana y sin entender por qué, será castigado a garrotazos por los otros. </a:t>
            </a:r>
          </a:p>
          <a:p>
            <a:endParaRPr lang="es-E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53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23850" y="333375"/>
            <a:ext cx="8352606" cy="6524625"/>
          </a:xfrm>
          <a:prstGeom prst="rect">
            <a:avLst/>
          </a:prstGeom>
          <a:solidFill>
            <a:srgbClr val="FFFFFF"/>
          </a:solidFill>
          <a:ln w="38100" cmpd="dbl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s-ES" sz="2000" b="1" dirty="0">
                <a:solidFill>
                  <a:srgbClr val="000000"/>
                </a:solidFill>
              </a:rPr>
              <a:t>Cómo nace la cultura empresaria</a:t>
            </a:r>
          </a:p>
          <a:p>
            <a:endParaRPr lang="es-ES" sz="2000" dirty="0">
              <a:solidFill>
                <a:srgbClr val="000000"/>
              </a:solidFill>
            </a:endParaRPr>
          </a:p>
          <a:p>
            <a:pPr algn="just"/>
            <a:r>
              <a:rPr lang="es-ES" sz="2000" dirty="0" smtClean="0">
                <a:solidFill>
                  <a:srgbClr val="000000"/>
                </a:solidFill>
              </a:rPr>
              <a:t>6</a:t>
            </a:r>
            <a:r>
              <a:rPr lang="es-ES" sz="2000" dirty="0">
                <a:solidFill>
                  <a:srgbClr val="000000"/>
                </a:solidFill>
              </a:rPr>
              <a:t>. Reemplazar ahora uno de los viejos monos por otro nuevo. Entonces será castigado a garrotazos también, y el mono introducido justo antes que éste será el que más fuerte le pegue</a:t>
            </a:r>
            <a:r>
              <a:rPr lang="es-ES" sz="2000" dirty="0" smtClean="0">
                <a:solidFill>
                  <a:srgbClr val="000000"/>
                </a:solidFill>
              </a:rPr>
              <a:t>.</a:t>
            </a:r>
          </a:p>
          <a:p>
            <a:pPr algn="just"/>
            <a:endParaRPr lang="es-ES" sz="2000" dirty="0">
              <a:solidFill>
                <a:srgbClr val="000000"/>
              </a:solidFill>
            </a:endParaRPr>
          </a:p>
          <a:p>
            <a:pPr algn="just"/>
            <a:r>
              <a:rPr lang="es-ES" sz="2000" dirty="0">
                <a:solidFill>
                  <a:srgbClr val="000000"/>
                </a:solidFill>
              </a:rPr>
              <a:t>7. Continuar el proceso hasta cambiar a los veinte monos originales y que queden únicamente monos nuevos</a:t>
            </a:r>
            <a:r>
              <a:rPr lang="es-ES" sz="2000" dirty="0" smtClean="0">
                <a:solidFill>
                  <a:srgbClr val="000000"/>
                </a:solidFill>
              </a:rPr>
              <a:t>.</a:t>
            </a:r>
          </a:p>
          <a:p>
            <a:pPr algn="just"/>
            <a:endParaRPr lang="es-ES" sz="2000" dirty="0">
              <a:solidFill>
                <a:srgbClr val="000000"/>
              </a:solidFill>
            </a:endParaRPr>
          </a:p>
          <a:p>
            <a:pPr algn="just"/>
            <a:r>
              <a:rPr lang="es-ES" sz="2000" dirty="0">
                <a:solidFill>
                  <a:srgbClr val="000000"/>
                </a:solidFill>
              </a:rPr>
              <a:t>8. Ahora ninguno intentará subir la escalera, y más aún, si por cualquier razón a alguno se le ocurre pensarlo, éste será masacrado por el resto de los monos. </a:t>
            </a:r>
          </a:p>
          <a:p>
            <a:pPr algn="just"/>
            <a:endParaRPr lang="es-AR" sz="2000" dirty="0" smtClean="0">
              <a:solidFill>
                <a:srgbClr val="000000"/>
              </a:solidFill>
            </a:endParaRPr>
          </a:p>
          <a:p>
            <a:pPr algn="just"/>
            <a:endParaRPr lang="es-ES" sz="2000" dirty="0">
              <a:solidFill>
                <a:srgbClr val="000000"/>
              </a:solidFill>
            </a:endParaRPr>
          </a:p>
          <a:p>
            <a:pPr algn="just"/>
            <a:r>
              <a:rPr lang="es-ES" sz="2000" dirty="0">
                <a:solidFill>
                  <a:srgbClr val="000000"/>
                </a:solidFill>
              </a:rPr>
              <a:t>Y lo peor es que ninguno de los monos tendrá la menor idea del por qué de la cosa.</a:t>
            </a:r>
          </a:p>
          <a:p>
            <a:pPr algn="just"/>
            <a:endParaRPr lang="es-AR" sz="2000" dirty="0" smtClean="0">
              <a:solidFill>
                <a:srgbClr val="000000"/>
              </a:solidFill>
            </a:endParaRPr>
          </a:p>
          <a:p>
            <a:pPr algn="just"/>
            <a:endParaRPr lang="es-ES" sz="2000" dirty="0">
              <a:solidFill>
                <a:srgbClr val="000000"/>
              </a:solidFill>
            </a:endParaRPr>
          </a:p>
          <a:p>
            <a:pPr algn="just"/>
            <a:r>
              <a:rPr lang="es-ES" sz="2000" dirty="0">
                <a:solidFill>
                  <a:srgbClr val="000000"/>
                </a:solidFill>
              </a:rPr>
              <a:t>Es así como nace el funcionamiento y la cultura de la empresa. </a:t>
            </a:r>
          </a:p>
          <a:p>
            <a:endParaRPr lang="es-E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1.bp.blogspot.com/-oF9IiE8p7Is/TxivQAs6cBI/AAAAAAAAAZ8/8wBpKTP3YLE/s1600/historia-de-monos-de-mercado-de-valor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8019" y="1484784"/>
            <a:ext cx="6310325" cy="41044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Words>1075</Words>
  <Application>Microsoft Office PowerPoint</Application>
  <PresentationFormat>Presentación en pantalla (4:3)</PresentationFormat>
  <Paragraphs>145</Paragraphs>
  <Slides>20</Slides>
  <Notes>5</Notes>
  <HiddenSlides>0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20</vt:i4>
      </vt:variant>
    </vt:vector>
  </HeadingPairs>
  <TitlesOfParts>
    <vt:vector size="33" baseType="lpstr">
      <vt:lpstr>Arial</vt:lpstr>
      <vt:lpstr>Bangle</vt:lpstr>
      <vt:lpstr>Calibri</vt:lpstr>
      <vt:lpstr>Century Gothic</vt:lpstr>
      <vt:lpstr>Monotype Sorts</vt:lpstr>
      <vt:lpstr>Tempus Sans ITC</vt:lpstr>
      <vt:lpstr>Times New Roman</vt:lpstr>
      <vt:lpstr>Verdana</vt:lpstr>
      <vt:lpstr>Wingdings</vt:lpstr>
      <vt:lpstr>Wingdings 2</vt:lpstr>
      <vt:lpstr>Austin</vt:lpstr>
      <vt:lpstr>Microsoft ClipArt Gallery</vt:lpstr>
      <vt:lpstr>Imagen</vt:lpstr>
      <vt:lpstr>Cultura organizacional</vt:lpstr>
      <vt:lpstr>Presentación de PowerPoint</vt:lpstr>
      <vt:lpstr>Presentación de PowerPoint</vt:lpstr>
      <vt:lpstr>Deben Compartir: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¿Cómo se transmite la cultura organizacional? </vt:lpstr>
      <vt:lpstr>FUNCIONES DE LA  CULTURA ORGANIZACIONAL</vt:lpstr>
      <vt:lpstr>FUNCIONES DE LA CULTURA</vt:lpstr>
      <vt:lpstr>CULTURAS Y SUBCULTURAS</vt:lpstr>
      <vt:lpstr>Cultura y cambio organizacional</vt:lpstr>
      <vt:lpstr>El proceso de cambio</vt:lpstr>
      <vt:lpstr>El proceso de cambio</vt:lpstr>
      <vt:lpstr>Cambio mental</vt:lpstr>
      <vt:lpstr>El cambio organizacional</vt:lpstr>
      <vt:lpstr>CONCLUSIONES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Adriana</cp:lastModifiedBy>
  <cp:revision>41</cp:revision>
  <dcterms:created xsi:type="dcterms:W3CDTF">2011-10-27T16:17:23Z</dcterms:created>
  <dcterms:modified xsi:type="dcterms:W3CDTF">2018-08-27T17:08:23Z</dcterms:modified>
</cp:coreProperties>
</file>