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</p:embeddedFont>
    <p:embeddedFont>
      <p:font typeface="Montserrat Medium" panose="00000600000000000000" pitchFamily="2" charset="0"/>
      <p:regular r:id="rId20"/>
      <p: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140" y="-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587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>
              <a:alpha val="80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761762" y="599003"/>
            <a:ext cx="5727978" cy="715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500" b="1" dirty="0">
                <a:solidFill>
                  <a:srgbClr val="FFFF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Introducción a Gradle</a:t>
            </a:r>
            <a:endParaRPr lang="en-US" sz="4500" dirty="0"/>
          </a:p>
        </p:txBody>
      </p:sp>
      <p:sp>
        <p:nvSpPr>
          <p:cNvPr id="5" name="Text 2"/>
          <p:cNvSpPr/>
          <p:nvPr/>
        </p:nvSpPr>
        <p:spPr>
          <a:xfrm>
            <a:off x="761762" y="1641396"/>
            <a:ext cx="13106876" cy="20888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7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Gradle es un sistema avanzado de automatización de construcción utilizado principalmente en proyectos de software para gestionar el proceso de compilación, pruebas y empaquetado. Su propósito fundamental es facilitar a los desarrolladores la gestión eficiente de dependencias, la compilación y el despliegue del proyecto con la mínima intervención manual. A diferencia de otras herramientas como Maven, Gradle ofrece una mayor flexibilidad y mejor rendimiento gracias a su modelo basado en scripts Groovy o Kotlin, lo que potencia una configuración más dinámica y adaptativa.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761762" y="3975021"/>
            <a:ext cx="13106876" cy="13925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 ejemplo típico del uso de Gradle es el archivo </a:t>
            </a:r>
            <a:r>
              <a:rPr lang="en-US" sz="2000" b="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build.gradle</a:t>
            </a:r>
            <a:r>
              <a:rPr lang="en-US" sz="200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donde se definen dependencias, configuraciones y tareas personalizadas. Por ejemplo, se puede especificar la dependencia de una biblioteca, así como definir una tarea para compilar el código o ejecutar pruebas automatizadas. Esta capacidad modular y declarativa facilita la administración de proyectos complejos y multiproyectos.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761762" y="5612368"/>
            <a:ext cx="13106876" cy="13925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Gradle ha ganado popularidad por su capacidad para integrarse con múltiples lenguajes y plataformas, especialmente en el desarrollo Android y aplicaciones Java. Su estructura permite a los desarrolladores optimizar tiempos de construcción y realizar tareas automáticas que antes requerían comandos manuales o scripts externos. Esto lo convierte en una herramienta esencial para equipos que buscan eficiencia y escalabilidad.</a:t>
            </a:r>
            <a:endParaRPr lang="en-US" sz="2000" dirty="0"/>
          </a:p>
        </p:txBody>
      </p:sp>
      <p:sp>
        <p:nvSpPr>
          <p:cNvPr id="8" name="Shape 5"/>
          <p:cNvSpPr/>
          <p:nvPr/>
        </p:nvSpPr>
        <p:spPr>
          <a:xfrm>
            <a:off x="761762" y="7266027"/>
            <a:ext cx="348258" cy="348258"/>
          </a:xfrm>
          <a:prstGeom prst="roundRect">
            <a:avLst>
              <a:gd name="adj" fmla="val 26253770"/>
            </a:avLst>
          </a:prstGeom>
          <a:solidFill>
            <a:srgbClr val="53AFAB"/>
          </a:solidFill>
          <a:ln w="7620">
            <a:solidFill>
              <a:srgbClr val="4D4D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842724" y="7391400"/>
            <a:ext cx="186333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4D4D51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MM</a:t>
            </a:r>
            <a:endParaRPr lang="en-US" sz="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3674" y="647462"/>
            <a:ext cx="10534650" cy="7741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Aplicaciones Prácticas y Conclusiones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23674" y="1892260"/>
            <a:ext cx="12983051" cy="11297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Gradle y JDBC son herramientas fundamentales en el desarrollo de aplicaciones Java modernas. Gradle facilita la automatización de compilar, gestionar dependencias y empaquetar proyectos de manera eficiente, mientras que JDBC ofrece una interfaz robusta para integrar bases de datos relacionales.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23674" y="3286720"/>
            <a:ext cx="12983051" cy="18829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Proyectos reales que utilizan estas tecnologías incluyen sistemas de gestión empresarial, aplicaciones web con backend Java y servicios RESTful. Las mejores prácticas sugieren usar Gradle para mantener configuraciones coherentes, aprovechar plugins especializados y gestionar versiones de librerías. En JDBC, es crucial gestionar conexiones adecuadamente, usar </a:t>
            </a:r>
            <a:r>
              <a:rPr lang="en-US" sz="185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PreparedStatement</a:t>
            </a:r>
            <a:r>
              <a:rPr lang="en-US" sz="18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para seguridad, y controlar transacciones para integridad de datos.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23674" y="5434370"/>
            <a:ext cx="12983051" cy="11297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Para simplificar y potenciar el desarrollo, estas tecnologías se integran frecuentemente con frameworks como Spring Boot, que abstraen gran parte de la configuración y manejo de conexiones, permitiendo concentrarse en la lógica del negocio.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23674" y="6828830"/>
            <a:ext cx="12983051" cy="7531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 conclusión, el dominio de Gradle y JDBC es imprescindible para construir aplicaciones Java sólidas, escalables y mantenibles, garantizando eficiencia en la construcción y robustez en la gestión de datos.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0932" y="786289"/>
            <a:ext cx="6213038" cy="743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Fundamentos de Gradle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0932" y="1981557"/>
            <a:ext cx="13048536" cy="1445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0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 estructura básica de un proyecto con Gradle incluye archivos clave que controlan el comportamiento del sistema de construcción. Entre ellos destaca el archivo </a:t>
            </a:r>
            <a:r>
              <a:rPr lang="en-US" sz="200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settings.gradle</a:t>
            </a:r>
            <a:r>
              <a:rPr lang="en-US" sz="20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fundamental para proyectos multiproyecto donde se definen los módulos o subproyectos que forman parte del conjunto. Este archivo permite organizar el desarrollo de manera modular y escalable.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790932" y="3681651"/>
            <a:ext cx="13048536" cy="10844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0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Las tareas, o </a:t>
            </a:r>
            <a:r>
              <a:rPr lang="en-US" sz="200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tasks</a:t>
            </a:r>
            <a:r>
              <a:rPr lang="en-US" sz="20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son la base del funcionamiento de Gradle. Cada tarea representa una unidad de trabajo específica, como compilar código, ejecutar pruebas, limpiar archivos temporales, entre otras. Las tareas pueden ser predefinidas o definidas por los usuarios para cubrir necesidades específicas del proceso de construcción.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790932" y="5020270"/>
            <a:ext cx="13048536" cy="10844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0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Los </a:t>
            </a:r>
            <a:r>
              <a:rPr lang="en-US" sz="200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plugins</a:t>
            </a:r>
            <a:r>
              <a:rPr lang="en-US" sz="20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amplían las funcionalidades de Gradle, permitiendo agregar soporte para lenguajes o herramientas específicas, como Java, Android, Kotlin o integración continua. Por ejemplo, el plugin de Java facilita la compilación, ejecución de pruebas y empaquetado de proyectos basados en Java de forma predeterminada.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790932" y="6358890"/>
            <a:ext cx="13048536" cy="10844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0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 ejemplo simple de tarea en Gradle es la compilación de código Java, que puede definirse o invocarse automáticamente a través del plugin de Java. Esto asegura un flujo de trabajo coherente y optimizado para los desarrolladores.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7467" y="540187"/>
            <a:ext cx="5511284" cy="646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Dependencias en Gradle</a:t>
            </a:r>
            <a:endParaRPr lang="en-US" sz="4050" dirty="0"/>
          </a:p>
        </p:txBody>
      </p:sp>
      <p:sp>
        <p:nvSpPr>
          <p:cNvPr id="3" name="Text 1"/>
          <p:cNvSpPr/>
          <p:nvPr/>
        </p:nvSpPr>
        <p:spPr>
          <a:xfrm>
            <a:off x="687467" y="1579126"/>
            <a:ext cx="13255466" cy="942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450"/>
              </a:lnSpc>
              <a:buNone/>
            </a:pPr>
            <a:r>
              <a:rPr lang="en-US" sz="15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 gestión de dependencias es uno de los aspectos más críticos en la automatización de construcción. Gradle permite declarar dependencias en el archivo </a:t>
            </a:r>
            <a:r>
              <a:rPr lang="en-US" sz="150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build.gradle</a:t>
            </a:r>
            <a:r>
              <a:rPr lang="en-US" sz="15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con diferentes configuraciones como </a:t>
            </a:r>
            <a:r>
              <a:rPr lang="en-US" sz="150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implementation</a:t>
            </a:r>
            <a:r>
              <a:rPr lang="en-US" sz="15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</a:t>
            </a:r>
            <a:r>
              <a:rPr lang="en-US" sz="150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api</a:t>
            </a:r>
            <a:r>
              <a:rPr lang="en-US" sz="15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</a:t>
            </a:r>
            <a:r>
              <a:rPr lang="en-US" sz="150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compileOnly</a:t>
            </a:r>
            <a:r>
              <a:rPr lang="en-US" sz="15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o </a:t>
            </a:r>
            <a:r>
              <a:rPr lang="en-US" sz="150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runtimeOnly</a:t>
            </a:r>
            <a:r>
              <a:rPr lang="en-US" sz="15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 La diferencia radica en cuándo y cómo esas dependencias están disponibles durante la compilación y ejecución.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687467" y="2743081"/>
            <a:ext cx="13255466" cy="942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450"/>
              </a:lnSpc>
              <a:buNone/>
            </a:pPr>
            <a:r>
              <a:rPr lang="en-US" sz="15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Los repositorios son las fuentes desde donde Gradle descarga las bibliotecas necesarias. Los más utilizados incluyen Maven Central, JCenter y repositorios locales o privados. La elección y configuración de repositorios se realiza en el archivo de construcción para garantizar que las dependencias estén accesibles.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687467" y="3907036"/>
            <a:ext cx="13255466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450"/>
              </a:lnSpc>
              <a:buNone/>
            </a:pPr>
            <a:r>
              <a:rPr lang="en-US" sz="15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Además, Gradle proporciona mecanismos para la gestión de versiones, permitiendo especificar rangos, versiones fijas o dinámicas. Esto facilita mantener el proyecto actualizado sin comprometer la estabilidad.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687467" y="4756666"/>
            <a:ext cx="13255466" cy="314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Por ejemplo, se puede declarar una dependencia para la biblioteca de pruebas JUnit con:</a:t>
            </a:r>
            <a:endParaRPr lang="en-US" sz="1500" dirty="0"/>
          </a:p>
        </p:txBody>
      </p:sp>
      <p:sp>
        <p:nvSpPr>
          <p:cNvPr id="7" name="Shape 5"/>
          <p:cNvSpPr/>
          <p:nvPr/>
        </p:nvSpPr>
        <p:spPr>
          <a:xfrm>
            <a:off x="687467" y="5291971"/>
            <a:ext cx="13255466" cy="1551861"/>
          </a:xfrm>
          <a:prstGeom prst="roundRect">
            <a:avLst>
              <a:gd name="adj" fmla="val 18987"/>
            </a:avLst>
          </a:prstGeom>
          <a:solidFill>
            <a:srgbClr val="D4E9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6"/>
          <p:cNvSpPr/>
          <p:nvPr/>
        </p:nvSpPr>
        <p:spPr>
          <a:xfrm>
            <a:off x="677704" y="5291971"/>
            <a:ext cx="13274993" cy="1551861"/>
          </a:xfrm>
          <a:prstGeom prst="roundRect">
            <a:avLst>
              <a:gd name="adj" fmla="val 1899"/>
            </a:avLst>
          </a:prstGeom>
          <a:solidFill>
            <a:srgbClr val="D4E9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874038" y="5439251"/>
            <a:ext cx="12882324" cy="1257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dependencies {</a:t>
            </a:r>
            <a:endParaRPr lang="en-US" sz="1500" dirty="0"/>
          </a:p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testImplementation 'junit:junit:4.13.2'</a:t>
            </a:r>
            <a:endParaRPr lang="en-US" sz="1500" dirty="0"/>
          </a:p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}</a:t>
            </a:r>
            <a:endParaRPr lang="en-US" sz="1500" dirty="0"/>
          </a:p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687467" y="7064812"/>
            <a:ext cx="13255466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Esta línea indica que JUnit se usará únicamente en el entorno de pruebas, manteniendo separados los contextos de compilación y ejecución.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743069"/>
            <a:ext cx="6497003" cy="81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350"/>
              </a:lnSpc>
              <a:buNone/>
            </a:pPr>
            <a:r>
              <a:rPr lang="en-US" sz="510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Introducción a JDBC</a:t>
            </a:r>
            <a:endParaRPr lang="en-US" sz="5100" dirty="0"/>
          </a:p>
        </p:txBody>
      </p:sp>
      <p:sp>
        <p:nvSpPr>
          <p:cNvPr id="3" name="Text 1"/>
          <p:cNvSpPr/>
          <p:nvPr/>
        </p:nvSpPr>
        <p:spPr>
          <a:xfrm>
            <a:off x="864037" y="2048947"/>
            <a:ext cx="12902327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JDBC (Java Database Connectivity) es una API estándar de Java que permite la conexión y manipulación de bases de datos desde aplicaciones Java. Su objetivo es proporcionar un método independiente del sistema gestor de bases de datos, unificando el acceso a bases como MySQL, PostgreSQL, Oracle, entre otras.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3906798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Los componentes principales de JDBC incluyen: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4579501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Driver Manager:</a:t>
            </a:r>
            <a:r>
              <a:rPr lang="en-US" sz="19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Gestiona los controladores de base de datos.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4037" y="5060871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Connection:</a:t>
            </a:r>
            <a:r>
              <a:rPr lang="en-US" sz="19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Representa la conexión activa con la base de datos.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4037" y="5542240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Statement:</a:t>
            </a:r>
            <a:r>
              <a:rPr lang="en-US" sz="19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Permite ejecutar sentencias SQL.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864037" y="6023610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ResultSet:</a:t>
            </a:r>
            <a:r>
              <a:rPr lang="en-US" sz="19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Resultado o conjunto de datos devueltos por una consulta SQL.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864037" y="6696313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Esta estructura modular facilita a los desarrolladores la integración de bases de datos en sus sistemas con independencia de la tecnología subyacente, lo que permite mayor flexibilidad y portabilidad.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7567" y="669727"/>
            <a:ext cx="6769060" cy="5051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50"/>
              </a:lnSpc>
              <a:buNone/>
            </a:pPr>
            <a:r>
              <a:rPr lang="en-US" sz="31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Conexión a la Base de Datos con JDBC</a:t>
            </a:r>
            <a:endParaRPr lang="en-US" sz="3150" dirty="0"/>
          </a:p>
        </p:txBody>
      </p:sp>
      <p:sp>
        <p:nvSpPr>
          <p:cNvPr id="3" name="Text 1"/>
          <p:cNvSpPr/>
          <p:nvPr/>
        </p:nvSpPr>
        <p:spPr>
          <a:xfrm>
            <a:off x="537567" y="1482090"/>
            <a:ext cx="13555266" cy="2457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Para conectarse a una base de datos usando JDBC, primero es necesario cargar el driver correspondiente. Esto se realiza comúnmente con la instrucción:</a:t>
            </a:r>
            <a:endParaRPr lang="en-US" sz="1200" dirty="0"/>
          </a:p>
        </p:txBody>
      </p:sp>
      <p:sp>
        <p:nvSpPr>
          <p:cNvPr id="4" name="Shape 2"/>
          <p:cNvSpPr/>
          <p:nvPr/>
        </p:nvSpPr>
        <p:spPr>
          <a:xfrm>
            <a:off x="537567" y="1900595"/>
            <a:ext cx="13555266" cy="476012"/>
          </a:xfrm>
          <a:prstGeom prst="roundRect">
            <a:avLst>
              <a:gd name="adj" fmla="val 48403"/>
            </a:avLst>
          </a:prstGeom>
          <a:solidFill>
            <a:srgbClr val="D4E9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3"/>
          <p:cNvSpPr/>
          <p:nvPr/>
        </p:nvSpPr>
        <p:spPr>
          <a:xfrm>
            <a:off x="529947" y="1900595"/>
            <a:ext cx="13570506" cy="476012"/>
          </a:xfrm>
          <a:prstGeom prst="roundRect">
            <a:avLst>
              <a:gd name="adj" fmla="val 4840"/>
            </a:avLst>
          </a:prstGeom>
          <a:solidFill>
            <a:srgbClr val="D4E9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683538" y="2015728"/>
            <a:ext cx="13263324" cy="2457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Class.forName("com.mysql.cj.jdbc.Driver");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537567" y="2549366"/>
            <a:ext cx="13555266" cy="2457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Este paso asegura que la clase del driver esté registrada en el sistema de conexión. Si </a:t>
            </a:r>
            <a:r>
              <a:rPr lang="en-US" sz="1200" dirty="0" err="1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estás</a:t>
            </a:r>
            <a:r>
              <a:rPr lang="en-US" sz="12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200" dirty="0" err="1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utilizando</a:t>
            </a:r>
            <a:r>
              <a:rPr lang="en-US" sz="12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JDBC 4 o superior no es </a:t>
            </a:r>
            <a:r>
              <a:rPr lang="en-US" sz="1200" dirty="0" err="1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necesario</a:t>
            </a:r>
            <a:r>
              <a:rPr lang="en-US" sz="12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utilizer </a:t>
            </a:r>
            <a:r>
              <a:rPr lang="en-US" sz="1200" dirty="0" err="1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esta</a:t>
            </a:r>
            <a:r>
              <a:rPr lang="en-US" sz="12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200" dirty="0" err="1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instruccion</a:t>
            </a:r>
            <a:r>
              <a:rPr lang="en-US" sz="12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(Class….)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537567" y="2967871"/>
            <a:ext cx="13555266" cy="2457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Posteriormente, se establece la conexión con el método </a:t>
            </a:r>
            <a:r>
              <a:rPr lang="en-US" sz="120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DriverManager.getConnection</a:t>
            </a:r>
            <a:r>
              <a:rPr lang="en-US" sz="12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proporcionando la URL de la base de datos, usuario y contraseña: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537567" y="3386376"/>
            <a:ext cx="13555266" cy="476012"/>
          </a:xfrm>
          <a:prstGeom prst="roundRect">
            <a:avLst>
              <a:gd name="adj" fmla="val 48403"/>
            </a:avLst>
          </a:prstGeom>
          <a:solidFill>
            <a:srgbClr val="D4E9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/>
          <p:cNvSpPr/>
          <p:nvPr/>
        </p:nvSpPr>
        <p:spPr>
          <a:xfrm>
            <a:off x="529947" y="3386376"/>
            <a:ext cx="13570506" cy="476012"/>
          </a:xfrm>
          <a:prstGeom prst="roundRect">
            <a:avLst>
              <a:gd name="adj" fmla="val 4840"/>
            </a:avLst>
          </a:prstGeom>
          <a:solidFill>
            <a:srgbClr val="D4E9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9"/>
          <p:cNvSpPr/>
          <p:nvPr/>
        </p:nvSpPr>
        <p:spPr>
          <a:xfrm>
            <a:off x="683538" y="3501509"/>
            <a:ext cx="13263324" cy="2457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Connection conn = DriverManager.getConnection(url, user, password);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537567" y="4035147"/>
            <a:ext cx="13555266" cy="4914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 fundamental gestionar los posibles errores mediante un bloque </a:t>
            </a:r>
            <a:r>
              <a:rPr lang="en-US" sz="120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try-catch</a:t>
            </a:r>
            <a:r>
              <a:rPr lang="en-US" sz="12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para capturar las excepciones </a:t>
            </a:r>
            <a:r>
              <a:rPr lang="en-US" sz="120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SQLException</a:t>
            </a:r>
            <a:r>
              <a:rPr lang="en-US" sz="12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que se producirían por problemas de conexión o configuración.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537567" y="4699397"/>
            <a:ext cx="13555266" cy="2457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modo de ejemplo, un código simplificado para conectar a una base de datos MySQL sería:</a:t>
            </a:r>
            <a:endParaRPr lang="en-US" sz="1200" dirty="0"/>
          </a:p>
        </p:txBody>
      </p:sp>
      <p:sp>
        <p:nvSpPr>
          <p:cNvPr id="14" name="Shape 12"/>
          <p:cNvSpPr/>
          <p:nvPr/>
        </p:nvSpPr>
        <p:spPr>
          <a:xfrm>
            <a:off x="537567" y="5117902"/>
            <a:ext cx="13555266" cy="2441972"/>
          </a:xfrm>
          <a:prstGeom prst="roundRect">
            <a:avLst>
              <a:gd name="adj" fmla="val 9435"/>
            </a:avLst>
          </a:prstGeom>
          <a:solidFill>
            <a:srgbClr val="D4E9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3"/>
          <p:cNvSpPr/>
          <p:nvPr/>
        </p:nvSpPr>
        <p:spPr>
          <a:xfrm>
            <a:off x="529947" y="5117902"/>
            <a:ext cx="13570506" cy="2441972"/>
          </a:xfrm>
          <a:prstGeom prst="roundRect">
            <a:avLst>
              <a:gd name="adj" fmla="val 944"/>
            </a:avLst>
          </a:prstGeom>
          <a:solidFill>
            <a:srgbClr val="D4E9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14"/>
          <p:cNvSpPr/>
          <p:nvPr/>
        </p:nvSpPr>
        <p:spPr>
          <a:xfrm>
            <a:off x="683538" y="5233035"/>
            <a:ext cx="13263324" cy="22117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try {</a:t>
            </a:r>
            <a:endParaRPr lang="en-US" sz="120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Class.forName("com.mysql.cj.jdbc.Driver");</a:t>
            </a:r>
            <a:endParaRPr lang="en-US" sz="120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Connection conn = DriverManager.getConnection(</a:t>
            </a:r>
            <a:endParaRPr lang="en-US" sz="120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"jdbc:mysql://localhost:3306/miBaseDatos", "usuario", "contraseña");</a:t>
            </a:r>
            <a:endParaRPr lang="en-US" sz="120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System.out.println("Conexión exitosa");</a:t>
            </a:r>
            <a:endParaRPr lang="en-US" sz="120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} catch (ClassNotFoundException | SQLException e) {</a:t>
            </a:r>
            <a:endParaRPr lang="en-US" sz="120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e.printStackTrace();</a:t>
            </a:r>
            <a:endParaRPr lang="en-US" sz="120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}</a:t>
            </a:r>
            <a:endParaRPr lang="en-US" sz="120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7686" y="422434"/>
            <a:ext cx="8093273" cy="5054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50"/>
              </a:lnSpc>
              <a:buNone/>
            </a:pPr>
            <a:r>
              <a:rPr lang="en-US" sz="31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Instrucciones SQL con JDBC: CREATE y READ</a:t>
            </a:r>
            <a:endParaRPr lang="en-US" sz="3150" dirty="0"/>
          </a:p>
        </p:txBody>
      </p:sp>
      <p:sp>
        <p:nvSpPr>
          <p:cNvPr id="3" name="Text 1"/>
          <p:cNvSpPr/>
          <p:nvPr/>
        </p:nvSpPr>
        <p:spPr>
          <a:xfrm>
            <a:off x="537686" y="1235035"/>
            <a:ext cx="13555027" cy="4914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JDBC permite ejecutar instrucciones SQL para manipular la base de datos. Para crear una tabla, se usa el comando </a:t>
            </a:r>
            <a:r>
              <a:rPr lang="en-US" sz="120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CREATE TABLE</a:t>
            </a:r>
            <a:r>
              <a:rPr lang="en-US" sz="12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 Para ejecutar consultas de selección, se usa </a:t>
            </a:r>
            <a:r>
              <a:rPr lang="en-US" sz="120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SELECT</a:t>
            </a:r>
            <a:r>
              <a:rPr lang="en-US" sz="12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537686" y="1899285"/>
            <a:ext cx="13555027" cy="4914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Para ejecutar una consulta, se utiliza el objeto </a:t>
            </a:r>
            <a:r>
              <a:rPr lang="en-US" sz="120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Statement</a:t>
            </a:r>
            <a:r>
              <a:rPr lang="en-US" sz="12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con el método </a:t>
            </a:r>
            <a:r>
              <a:rPr lang="en-US" sz="120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executeQuery(sql)</a:t>
            </a:r>
            <a:r>
              <a:rPr lang="en-US" sz="12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para sentencias que retornan datos, y </a:t>
            </a:r>
            <a:r>
              <a:rPr lang="en-US" sz="120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executeUpdate(sql)</a:t>
            </a:r>
            <a:r>
              <a:rPr lang="en-US" sz="12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para aquellas que modifican datos o estructura.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537686" y="2563535"/>
            <a:ext cx="13555027" cy="4914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 resultado de una consulta SELECT se procesa con el objeto </a:t>
            </a:r>
            <a:r>
              <a:rPr lang="en-US" sz="120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ResultSet</a:t>
            </a:r>
            <a:r>
              <a:rPr lang="en-US" sz="12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 Para iterar los registros se usa </a:t>
            </a:r>
            <a:r>
              <a:rPr lang="en-US" sz="120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ResultSet.next()</a:t>
            </a:r>
            <a:r>
              <a:rPr lang="en-US" sz="12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; para extraer los datos de cada columna, métodos como </a:t>
            </a:r>
            <a:r>
              <a:rPr lang="en-US" sz="120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getString()</a:t>
            </a:r>
            <a:r>
              <a:rPr lang="en-US" sz="12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o </a:t>
            </a:r>
            <a:r>
              <a:rPr lang="en-US" sz="120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getInt()</a:t>
            </a:r>
            <a:r>
              <a:rPr lang="en-US" sz="12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son comunes, identificando la columna por nombre o posición.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537686" y="3227784"/>
            <a:ext cx="13555027" cy="2457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Ejemplo para crear una tabla "Usuarios" y luego listar todos los usuarios:</a:t>
            </a:r>
            <a:endParaRPr lang="en-US" sz="1200" dirty="0"/>
          </a:p>
        </p:txBody>
      </p:sp>
      <p:sp>
        <p:nvSpPr>
          <p:cNvPr id="7" name="Shape 5"/>
          <p:cNvSpPr/>
          <p:nvPr/>
        </p:nvSpPr>
        <p:spPr>
          <a:xfrm>
            <a:off x="537686" y="3646289"/>
            <a:ext cx="13555027" cy="4162187"/>
          </a:xfrm>
          <a:prstGeom prst="roundRect">
            <a:avLst>
              <a:gd name="adj" fmla="val 5536"/>
            </a:avLst>
          </a:prstGeom>
          <a:solidFill>
            <a:srgbClr val="D4E9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6"/>
          <p:cNvSpPr/>
          <p:nvPr/>
        </p:nvSpPr>
        <p:spPr>
          <a:xfrm>
            <a:off x="530066" y="3646289"/>
            <a:ext cx="13570268" cy="4162187"/>
          </a:xfrm>
          <a:prstGeom prst="roundRect">
            <a:avLst>
              <a:gd name="adj" fmla="val 554"/>
            </a:avLst>
          </a:prstGeom>
          <a:solidFill>
            <a:srgbClr val="D4E9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683657" y="3761423"/>
            <a:ext cx="13263086" cy="39319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Statement stmt = conn.createStatement();</a:t>
            </a:r>
            <a:endParaRPr lang="en-US" sz="120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String sqlCreate = "CREATE TABLE Usuarios (" +</a:t>
            </a:r>
            <a:endParaRPr lang="en-US" sz="120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"id INT PRIMARY KEY AUTO_INCREMENT," +</a:t>
            </a:r>
            <a:endParaRPr lang="en-US" sz="120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"nombre VARCHAR(50)," +</a:t>
            </a:r>
            <a:endParaRPr lang="en-US" sz="120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"email VARCHAR(50))";</a:t>
            </a:r>
            <a:endParaRPr lang="en-US" sz="120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stmt.executeUpdate(sqlCreate);</a:t>
            </a:r>
            <a:endParaRPr lang="en-US" sz="1200" dirty="0"/>
          </a:p>
          <a:p>
            <a:pPr marL="0" indent="0" algn="l">
              <a:lnSpc>
                <a:spcPts val="1900"/>
              </a:lnSpc>
              <a:buNone/>
            </a:pPr>
            <a:endParaRPr lang="en-US" sz="120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String sqlSelect = "SELECT * FROM Usuarios";</a:t>
            </a:r>
            <a:endParaRPr lang="en-US" sz="120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ResultSet rs = stmt.executeQuery(sqlSelect);</a:t>
            </a:r>
            <a:endParaRPr lang="en-US" sz="120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while(rs.next()) {</a:t>
            </a:r>
            <a:endParaRPr lang="en-US" sz="120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int id = rs.getInt("id");</a:t>
            </a:r>
            <a:endParaRPr lang="en-US" sz="120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String nombre = rs.getString("nombre");</a:t>
            </a:r>
            <a:endParaRPr lang="en-US" sz="120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String email = rs.getString("email");</a:t>
            </a:r>
            <a:endParaRPr lang="en-US" sz="120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System.out.println(id + ", " + nombre + ", " + email);</a:t>
            </a:r>
            <a:endParaRPr lang="en-US" sz="120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}</a:t>
            </a:r>
            <a:endParaRPr lang="en-US" sz="120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120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9490" y="533995"/>
            <a:ext cx="10760631" cy="638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Instrucciones SQL con JDBC: UPDATE y DELETE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679490" y="1560790"/>
            <a:ext cx="13271421" cy="621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Para modificar datos existentes en la base de datos, se emplea la instrucción </a:t>
            </a:r>
            <a:r>
              <a:rPr lang="en-US" sz="150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UPDATE</a:t>
            </a:r>
            <a:r>
              <a:rPr lang="en-US" sz="15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 Para eliminar registros, se utiliza </a:t>
            </a:r>
            <a:r>
              <a:rPr lang="en-US" sz="150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DELETE</a:t>
            </a:r>
            <a:r>
              <a:rPr lang="en-US" sz="15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 Es importante usar </a:t>
            </a:r>
            <a:r>
              <a:rPr lang="en-US" sz="150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PreparedStatement</a:t>
            </a:r>
            <a:r>
              <a:rPr lang="en-US" sz="15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para estas operaciones para evitar riesgos como la inyección SQL.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679490" y="2400419"/>
            <a:ext cx="13271421" cy="3106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 </a:t>
            </a:r>
            <a:r>
              <a:rPr lang="en-US" sz="150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PreparedStatement</a:t>
            </a:r>
            <a:r>
              <a:rPr lang="en-US" sz="15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permite parametrizar las consultas, reemplazando los valores en las instrucciones SQL de forma segura.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679490" y="2929414"/>
            <a:ext cx="13271421" cy="3106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Ejemplo para actualizar el nombre de un usuario y eliminar uno específico:</a:t>
            </a:r>
            <a:endParaRPr lang="en-US" sz="1500" dirty="0"/>
          </a:p>
        </p:txBody>
      </p:sp>
      <p:sp>
        <p:nvSpPr>
          <p:cNvPr id="6" name="Shape 4"/>
          <p:cNvSpPr/>
          <p:nvPr/>
        </p:nvSpPr>
        <p:spPr>
          <a:xfrm>
            <a:off x="679490" y="3458408"/>
            <a:ext cx="13271421" cy="3708202"/>
          </a:xfrm>
          <a:prstGeom prst="roundRect">
            <a:avLst>
              <a:gd name="adj" fmla="val 7854"/>
            </a:avLst>
          </a:prstGeom>
          <a:solidFill>
            <a:srgbClr val="D4E9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5"/>
          <p:cNvSpPr/>
          <p:nvPr/>
        </p:nvSpPr>
        <p:spPr>
          <a:xfrm>
            <a:off x="669846" y="3458408"/>
            <a:ext cx="13290709" cy="3708202"/>
          </a:xfrm>
          <a:prstGeom prst="roundRect">
            <a:avLst>
              <a:gd name="adj" fmla="val 785"/>
            </a:avLst>
          </a:prstGeom>
          <a:solidFill>
            <a:srgbClr val="D4E9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863918" y="3604022"/>
            <a:ext cx="12902565" cy="3416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String sqlUpdate = "UPDATE Usuarios SET nombre = ? WHERE id = ?";</a:t>
            </a:r>
            <a:endParaRPr lang="en-US" sz="1500" dirty="0"/>
          </a:p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PreparedStatement psUpdate = conn.prepareStatement(sqlUpdate);</a:t>
            </a:r>
            <a:endParaRPr lang="en-US" sz="1500" dirty="0"/>
          </a:p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psUpdate.setString(1, "Nuevo Nombre");</a:t>
            </a:r>
            <a:endParaRPr lang="en-US" sz="1500" dirty="0"/>
          </a:p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psUpdate.setInt(2, 1);</a:t>
            </a:r>
            <a:endParaRPr lang="en-US" sz="1500" dirty="0"/>
          </a:p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psUpdate.executeUpdate();</a:t>
            </a:r>
            <a:endParaRPr lang="en-US" sz="1500" dirty="0"/>
          </a:p>
          <a:p>
            <a:pPr marL="0" indent="0" algn="l">
              <a:lnSpc>
                <a:spcPts val="2400"/>
              </a:lnSpc>
              <a:buNone/>
            </a:pPr>
            <a:endParaRPr lang="en-US" sz="1500" dirty="0"/>
          </a:p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String sqlDelete = "DELETE FROM Usuarios WHERE id = ?";</a:t>
            </a:r>
            <a:endParaRPr lang="en-US" sz="1500" dirty="0"/>
          </a:p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PreparedStatement psDelete = conn.prepareStatement(sqlDelete);</a:t>
            </a:r>
            <a:endParaRPr lang="en-US" sz="1500" dirty="0"/>
          </a:p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psDelete.setInt(1, 2);</a:t>
            </a:r>
            <a:endParaRPr lang="en-US" sz="1500" dirty="0"/>
          </a:p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psDelete.executeUpdate();</a:t>
            </a:r>
            <a:endParaRPr lang="en-US" sz="1500" dirty="0"/>
          </a:p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679490" y="7384971"/>
            <a:ext cx="13271421" cy="3106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Estas prácticas aseguran la integridad de los datos y evitan vulnerabilidades en la aplicación.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31959" y="339447"/>
            <a:ext cx="5895856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CRUD en un Proyecto Orientado a Objetos</a:t>
            </a:r>
            <a:endParaRPr lang="en-US" sz="2550" dirty="0"/>
          </a:p>
        </p:txBody>
      </p:sp>
      <p:sp>
        <p:nvSpPr>
          <p:cNvPr id="3" name="Text 1"/>
          <p:cNvSpPr/>
          <p:nvPr/>
        </p:nvSpPr>
        <p:spPr>
          <a:xfrm>
            <a:off x="431959" y="992267"/>
            <a:ext cx="13766483" cy="3950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 proyectos orientados a objetos, la gestión de datos se abstrae mediante la creación de clases específicas como DAO (Data Access Object), que centralizan las operaciones de base de datos. Estas clases contienen métodos CRUD: </a:t>
            </a:r>
            <a:r>
              <a:rPr lang="en-US" sz="95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create()</a:t>
            </a:r>
            <a:r>
              <a:rPr lang="en-US" sz="9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</a:t>
            </a:r>
            <a:r>
              <a:rPr lang="en-US" sz="95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read()</a:t>
            </a:r>
            <a:r>
              <a:rPr lang="en-US" sz="9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</a:t>
            </a:r>
            <a:r>
              <a:rPr lang="en-US" sz="95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update()</a:t>
            </a:r>
            <a:r>
              <a:rPr lang="en-US" sz="9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y </a:t>
            </a:r>
            <a:r>
              <a:rPr lang="en-US" sz="95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delete()</a:t>
            </a:r>
            <a:r>
              <a:rPr lang="en-US" sz="9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los cuales encapsulan la lógica para interactuar con la base de datos.</a:t>
            </a:r>
            <a:endParaRPr lang="en-US" sz="950" dirty="0"/>
          </a:p>
        </p:txBody>
      </p:sp>
      <p:sp>
        <p:nvSpPr>
          <p:cNvPr id="4" name="Text 2"/>
          <p:cNvSpPr/>
          <p:nvPr/>
        </p:nvSpPr>
        <p:spPr>
          <a:xfrm>
            <a:off x="431959" y="1526143"/>
            <a:ext cx="13766483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 utilizan objetos que representan las entidades de la base de datos, por ejemplo, una clase </a:t>
            </a:r>
            <a:r>
              <a:rPr lang="en-US" sz="95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Usuario</a:t>
            </a:r>
            <a:r>
              <a:rPr lang="en-US" sz="9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con atributos </a:t>
            </a:r>
            <a:r>
              <a:rPr lang="en-US" sz="950" i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</a:t>
            </a:r>
            <a:r>
              <a:rPr lang="en-US" sz="9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</a:t>
            </a:r>
            <a:r>
              <a:rPr lang="en-US" sz="950" i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nombre</a:t>
            </a:r>
            <a:r>
              <a:rPr lang="en-US" sz="9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y </a:t>
            </a:r>
            <a:r>
              <a:rPr lang="en-US" sz="950" i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email</a:t>
            </a:r>
            <a:r>
              <a:rPr lang="en-US" sz="9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 El DAO gestiona la persistencia y recuperación de estos objetos.</a:t>
            </a:r>
            <a:endParaRPr lang="en-US" sz="950" dirty="0"/>
          </a:p>
        </p:txBody>
      </p:sp>
      <p:sp>
        <p:nvSpPr>
          <p:cNvPr id="5" name="Text 3"/>
          <p:cNvSpPr/>
          <p:nvPr/>
        </p:nvSpPr>
        <p:spPr>
          <a:xfrm>
            <a:off x="431959" y="1862495"/>
            <a:ext cx="13766483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Ejemplo simplificado de una clase </a:t>
            </a:r>
            <a:r>
              <a:rPr lang="en-US" sz="95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UsuarioDAO</a:t>
            </a:r>
            <a:r>
              <a:rPr lang="en-US" sz="9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que implementa los métodos CRUD:</a:t>
            </a:r>
            <a:endParaRPr lang="en-US" sz="950" dirty="0"/>
          </a:p>
        </p:txBody>
      </p:sp>
      <p:sp>
        <p:nvSpPr>
          <p:cNvPr id="6" name="Shape 4"/>
          <p:cNvSpPr/>
          <p:nvPr/>
        </p:nvSpPr>
        <p:spPr>
          <a:xfrm>
            <a:off x="431959" y="2198846"/>
            <a:ext cx="13766483" cy="5715714"/>
          </a:xfrm>
          <a:prstGeom prst="roundRect">
            <a:avLst>
              <a:gd name="adj" fmla="val 3240"/>
            </a:avLst>
          </a:prstGeom>
          <a:solidFill>
            <a:srgbClr val="D4E9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5"/>
          <p:cNvSpPr/>
          <p:nvPr/>
        </p:nvSpPr>
        <p:spPr>
          <a:xfrm>
            <a:off x="425887" y="2198846"/>
            <a:ext cx="13778627" cy="5715714"/>
          </a:xfrm>
          <a:prstGeom prst="roundRect">
            <a:avLst>
              <a:gd name="adj" fmla="val 324"/>
            </a:avLst>
          </a:prstGeom>
          <a:solidFill>
            <a:srgbClr val="D4E9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549235" y="2291358"/>
            <a:ext cx="13531929" cy="55306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public class UsuarioDAO {</a:t>
            </a: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private Connection conn;</a:t>
            </a: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public UsuarioDAO(Connection conn) {</a:t>
            </a: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this.conn = conn;</a:t>
            </a: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}</a:t>
            </a: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public void create(Usuario u) throws SQLException {</a:t>
            </a: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String sql = "INSERT INTO Usuarios (nombre, email) VALUES (?, ?)";</a:t>
            </a: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PreparedStatement ps = conn.prepareStatement(sql);</a:t>
            </a: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ps.setString(1, u.getNombre());</a:t>
            </a: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ps.setString(2, u.getEmail());</a:t>
            </a: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ps.executeUpdate();</a:t>
            </a: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}</a:t>
            </a: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public Usuario read(int id) throws SQLException {</a:t>
            </a: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String sql = "SELECT * FROM Usuarios WHERE id = ?";</a:t>
            </a: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PreparedStatement ps = conn.prepareStatement(sql);</a:t>
            </a: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ps.setInt(1, id);</a:t>
            </a: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ResultSet rs = ps.executeQuery();</a:t>
            </a: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if (rs.next()) {</a:t>
            </a: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return new Usuario(rs.getInt("id"), rs.getString("nombre"), rs.getString("email"));</a:t>
            </a: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}</a:t>
            </a: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return null;</a:t>
            </a: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}</a:t>
            </a: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// Métodos update() y delete() similares</a:t>
            </a: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}</a:t>
            </a: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</a:t>
            </a:r>
            <a:endParaRPr lang="en-US" sz="9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31959" y="339447"/>
            <a:ext cx="3552706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Transacciones con JDBC</a:t>
            </a:r>
            <a:endParaRPr lang="en-US" sz="2550" dirty="0"/>
          </a:p>
        </p:txBody>
      </p:sp>
      <p:sp>
        <p:nvSpPr>
          <p:cNvPr id="3" name="Text 1"/>
          <p:cNvSpPr/>
          <p:nvPr/>
        </p:nvSpPr>
        <p:spPr>
          <a:xfrm>
            <a:off x="431959" y="992267"/>
            <a:ext cx="13766483" cy="3950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Las transacciones en JDBC permiten agrupar múltiples operaciones de base de datos en una única unidad lógica de trabajo, garantizando que todas se completen correctamente o ninguna se aplique en caso de error. Esto es esencial para mantener la integridad y consistencia de los datos.</a:t>
            </a:r>
            <a:endParaRPr lang="en-US" sz="950" dirty="0"/>
          </a:p>
        </p:txBody>
      </p:sp>
      <p:sp>
        <p:nvSpPr>
          <p:cNvPr id="4" name="Text 2"/>
          <p:cNvSpPr/>
          <p:nvPr/>
        </p:nvSpPr>
        <p:spPr>
          <a:xfrm>
            <a:off x="431959" y="1526143"/>
            <a:ext cx="13766483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Para iniciar una transacción, se desactiva el auto-commit con:</a:t>
            </a:r>
            <a:endParaRPr lang="en-US" sz="950" dirty="0"/>
          </a:p>
        </p:txBody>
      </p:sp>
      <p:sp>
        <p:nvSpPr>
          <p:cNvPr id="5" name="Shape 3"/>
          <p:cNvSpPr/>
          <p:nvPr/>
        </p:nvSpPr>
        <p:spPr>
          <a:xfrm>
            <a:off x="431959" y="1862495"/>
            <a:ext cx="13766483" cy="382548"/>
          </a:xfrm>
          <a:prstGeom prst="roundRect">
            <a:avLst>
              <a:gd name="adj" fmla="val 48403"/>
            </a:avLst>
          </a:prstGeom>
          <a:solidFill>
            <a:srgbClr val="D4E9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425887" y="1862495"/>
            <a:ext cx="13778627" cy="382548"/>
          </a:xfrm>
          <a:prstGeom prst="roundRect">
            <a:avLst>
              <a:gd name="adj" fmla="val 4840"/>
            </a:avLst>
          </a:prstGeom>
          <a:solidFill>
            <a:srgbClr val="D4E9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549235" y="1955006"/>
            <a:ext cx="13531929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conn.setAutoCommit(false);</a:t>
            </a:r>
            <a:endParaRPr lang="en-US" sz="950" dirty="0"/>
          </a:p>
        </p:txBody>
      </p:sp>
      <p:sp>
        <p:nvSpPr>
          <p:cNvPr id="8" name="Text 6"/>
          <p:cNvSpPr/>
          <p:nvPr/>
        </p:nvSpPr>
        <p:spPr>
          <a:xfrm>
            <a:off x="431959" y="2383869"/>
            <a:ext cx="13766483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Luego, tras ejecutar las operaciones, se confirma la transacción con:</a:t>
            </a:r>
            <a:endParaRPr lang="en-US" sz="950" dirty="0"/>
          </a:p>
        </p:txBody>
      </p:sp>
      <p:sp>
        <p:nvSpPr>
          <p:cNvPr id="9" name="Shape 7"/>
          <p:cNvSpPr/>
          <p:nvPr/>
        </p:nvSpPr>
        <p:spPr>
          <a:xfrm>
            <a:off x="431959" y="2720221"/>
            <a:ext cx="13766483" cy="382548"/>
          </a:xfrm>
          <a:prstGeom prst="roundRect">
            <a:avLst>
              <a:gd name="adj" fmla="val 48403"/>
            </a:avLst>
          </a:prstGeom>
          <a:solidFill>
            <a:srgbClr val="D4E9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/>
          <p:cNvSpPr/>
          <p:nvPr/>
        </p:nvSpPr>
        <p:spPr>
          <a:xfrm>
            <a:off x="425887" y="2720221"/>
            <a:ext cx="13778627" cy="382548"/>
          </a:xfrm>
          <a:prstGeom prst="roundRect">
            <a:avLst>
              <a:gd name="adj" fmla="val 4840"/>
            </a:avLst>
          </a:prstGeom>
          <a:solidFill>
            <a:srgbClr val="D4E9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9"/>
          <p:cNvSpPr/>
          <p:nvPr/>
        </p:nvSpPr>
        <p:spPr>
          <a:xfrm>
            <a:off x="549235" y="2812733"/>
            <a:ext cx="13531929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conn.commit();</a:t>
            </a:r>
            <a:endParaRPr lang="en-US" sz="950" dirty="0"/>
          </a:p>
        </p:txBody>
      </p:sp>
      <p:sp>
        <p:nvSpPr>
          <p:cNvPr id="12" name="Text 10"/>
          <p:cNvSpPr/>
          <p:nvPr/>
        </p:nvSpPr>
        <p:spPr>
          <a:xfrm>
            <a:off x="431959" y="3241596"/>
            <a:ext cx="13766483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 ocurre un error, se puede deshacer la transacción con:</a:t>
            </a:r>
            <a:endParaRPr lang="en-US" sz="950" dirty="0"/>
          </a:p>
        </p:txBody>
      </p:sp>
      <p:sp>
        <p:nvSpPr>
          <p:cNvPr id="13" name="Shape 11"/>
          <p:cNvSpPr/>
          <p:nvPr/>
        </p:nvSpPr>
        <p:spPr>
          <a:xfrm>
            <a:off x="431959" y="3577947"/>
            <a:ext cx="13766483" cy="382548"/>
          </a:xfrm>
          <a:prstGeom prst="roundRect">
            <a:avLst>
              <a:gd name="adj" fmla="val 48403"/>
            </a:avLst>
          </a:prstGeom>
          <a:solidFill>
            <a:srgbClr val="D4E9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Shape 12"/>
          <p:cNvSpPr/>
          <p:nvPr/>
        </p:nvSpPr>
        <p:spPr>
          <a:xfrm>
            <a:off x="425887" y="3577947"/>
            <a:ext cx="13778627" cy="382548"/>
          </a:xfrm>
          <a:prstGeom prst="roundRect">
            <a:avLst>
              <a:gd name="adj" fmla="val 4840"/>
            </a:avLst>
          </a:prstGeom>
          <a:solidFill>
            <a:srgbClr val="D4E9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3"/>
          <p:cNvSpPr/>
          <p:nvPr/>
        </p:nvSpPr>
        <p:spPr>
          <a:xfrm>
            <a:off x="549235" y="3670459"/>
            <a:ext cx="13531929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conn.rollback();</a:t>
            </a:r>
            <a:endParaRPr lang="en-US" sz="950" dirty="0"/>
          </a:p>
        </p:txBody>
      </p:sp>
      <p:sp>
        <p:nvSpPr>
          <p:cNvPr id="16" name="Text 14"/>
          <p:cNvSpPr/>
          <p:nvPr/>
        </p:nvSpPr>
        <p:spPr>
          <a:xfrm>
            <a:off x="431959" y="4099322"/>
            <a:ext cx="13766483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 ejemplo clásico es transferir dinero de una cuenta a otra, donde ambas operaciones —restar saldo y sumar saldo— deben completarse exitosamente para asegurar la integridad:</a:t>
            </a:r>
            <a:endParaRPr lang="en-US" sz="950" dirty="0"/>
          </a:p>
        </p:txBody>
      </p:sp>
      <p:sp>
        <p:nvSpPr>
          <p:cNvPr id="17" name="Shape 15"/>
          <p:cNvSpPr/>
          <p:nvPr/>
        </p:nvSpPr>
        <p:spPr>
          <a:xfrm>
            <a:off x="431959" y="4435673"/>
            <a:ext cx="13766483" cy="3937992"/>
          </a:xfrm>
          <a:prstGeom prst="roundRect">
            <a:avLst>
              <a:gd name="adj" fmla="val 4702"/>
            </a:avLst>
          </a:prstGeom>
          <a:solidFill>
            <a:srgbClr val="D4E9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Shape 16"/>
          <p:cNvSpPr/>
          <p:nvPr/>
        </p:nvSpPr>
        <p:spPr>
          <a:xfrm>
            <a:off x="425887" y="4435673"/>
            <a:ext cx="13778627" cy="3937992"/>
          </a:xfrm>
          <a:prstGeom prst="roundRect">
            <a:avLst>
              <a:gd name="adj" fmla="val 470"/>
            </a:avLst>
          </a:prstGeom>
          <a:solidFill>
            <a:srgbClr val="D4E9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Text 17"/>
          <p:cNvSpPr/>
          <p:nvPr/>
        </p:nvSpPr>
        <p:spPr>
          <a:xfrm>
            <a:off x="549235" y="4528185"/>
            <a:ext cx="13531929" cy="37529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try {</a:t>
            </a: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conn.setAutoCommit(false);</a:t>
            </a: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</a:t>
            </a: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PreparedStatement ps1 = conn.prepareStatement("UPDATE Cuentas SET saldo = saldo - ? WHERE id = ?");</a:t>
            </a: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ps1.setDouble(1, 100.00);</a:t>
            </a: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ps1.setInt(2, 1);</a:t>
            </a: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ps1.executeUpdate();</a:t>
            </a: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PreparedStatement ps2 = conn.prepareStatement("UPDATE Cuentas SET saldo = saldo + ? WHERE id = ?");</a:t>
            </a: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ps2.setDouble(1, 100.00);</a:t>
            </a: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ps2.setInt(2, 2);</a:t>
            </a: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ps2.executeUpdate();</a:t>
            </a: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conn.commit();</a:t>
            </a: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} catch (SQLException e) {</a:t>
            </a: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conn.rollback();</a:t>
            </a: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throw e;</a:t>
            </a: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}</a:t>
            </a:r>
            <a:endParaRPr lang="en-US" sz="950" dirty="0"/>
          </a:p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4653"/>
                </a:solidFill>
                <a:highlight>
                  <a:srgbClr val="D4E9F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</a:t>
            </a:r>
            <a:endParaRPr lang="en-US" sz="9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2208</Words>
  <Application>Microsoft Office PowerPoint</Application>
  <PresentationFormat>Custom</PresentationFormat>
  <Paragraphs>157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Barlow Bold</vt:lpstr>
      <vt:lpstr>Arial</vt:lpstr>
      <vt:lpstr>Montserrat Medium</vt:lpstr>
      <vt:lpstr>Montserrat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Claudia Naveda</cp:lastModifiedBy>
  <cp:revision>2</cp:revision>
  <dcterms:created xsi:type="dcterms:W3CDTF">2025-05-07T10:15:04Z</dcterms:created>
  <dcterms:modified xsi:type="dcterms:W3CDTF">2025-05-07T10:25:32Z</dcterms:modified>
</cp:coreProperties>
</file>