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5"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74" r:id="rId16"/>
    <p:sldId id="311"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2" r:id="rId54"/>
    <p:sldId id="313" r:id="rId55"/>
    <p:sldId id="314" r:id="rId56"/>
  </p:sldIdLst>
  <p:sldSz cx="12192000" cy="6858000"/>
  <p:notesSz cx="6858000" cy="9144000"/>
  <p:defaultText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showGuides="1">
      <p:cViewPr varScale="1">
        <p:scale>
          <a:sx n="83" d="100"/>
          <a:sy n="83" d="100"/>
        </p:scale>
        <p:origin x="686"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419"/>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419"/>
          </a:p>
        </p:txBody>
      </p:sp>
      <p:sp>
        <p:nvSpPr>
          <p:cNvPr id="4" name="Marcador de fecha 3"/>
          <p:cNvSpPr>
            <a:spLocks noGrp="1"/>
          </p:cNvSpPr>
          <p:nvPr>
            <p:ph type="dt" sz="half" idx="10"/>
          </p:nvPr>
        </p:nvSpPr>
        <p:spPr/>
        <p:txBody>
          <a:bodyPr/>
          <a:lstStyle/>
          <a:p>
            <a:fld id="{7B7A80A1-85B2-4434-ABA4-FD9C577E5A7B}" type="datetimeFigureOut">
              <a:rPr lang="es-419" smtClean="0"/>
              <a:t>29/4/2024</a:t>
            </a:fld>
            <a:endParaRPr lang="es-419"/>
          </a:p>
        </p:txBody>
      </p:sp>
      <p:sp>
        <p:nvSpPr>
          <p:cNvPr id="5" name="Marcador de pie de página 4"/>
          <p:cNvSpPr>
            <a:spLocks noGrp="1"/>
          </p:cNvSpPr>
          <p:nvPr>
            <p:ph type="ftr" sz="quarter" idx="11"/>
          </p:nvPr>
        </p:nvSpPr>
        <p:spPr/>
        <p:txBody>
          <a:bodyPr/>
          <a:lstStyle/>
          <a:p>
            <a:endParaRPr lang="es-419"/>
          </a:p>
        </p:txBody>
      </p:sp>
      <p:sp>
        <p:nvSpPr>
          <p:cNvPr id="6" name="Marcador de número de diapositiva 5"/>
          <p:cNvSpPr>
            <a:spLocks noGrp="1"/>
          </p:cNvSpPr>
          <p:nvPr>
            <p:ph type="sldNum" sz="quarter" idx="12"/>
          </p:nvPr>
        </p:nvSpPr>
        <p:spPr/>
        <p:txBody>
          <a:bodyPr/>
          <a:lstStyle/>
          <a:p>
            <a:fld id="{C89DE516-CFFA-4893-AEB9-633A71590C12}" type="slidenum">
              <a:rPr lang="es-419" smtClean="0"/>
              <a:t>‹#›</a:t>
            </a:fld>
            <a:endParaRPr lang="es-419"/>
          </a:p>
        </p:txBody>
      </p:sp>
    </p:spTree>
    <p:extLst>
      <p:ext uri="{BB962C8B-B14F-4D97-AF65-F5344CB8AC3E}">
        <p14:creationId xmlns:p14="http://schemas.microsoft.com/office/powerpoint/2010/main" val="158664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419"/>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p:cNvSpPr>
            <a:spLocks noGrp="1"/>
          </p:cNvSpPr>
          <p:nvPr>
            <p:ph type="dt" sz="half" idx="10"/>
          </p:nvPr>
        </p:nvSpPr>
        <p:spPr/>
        <p:txBody>
          <a:bodyPr/>
          <a:lstStyle/>
          <a:p>
            <a:fld id="{7B7A80A1-85B2-4434-ABA4-FD9C577E5A7B}" type="datetimeFigureOut">
              <a:rPr lang="es-419" smtClean="0"/>
              <a:t>29/4/2024</a:t>
            </a:fld>
            <a:endParaRPr lang="es-419"/>
          </a:p>
        </p:txBody>
      </p:sp>
      <p:sp>
        <p:nvSpPr>
          <p:cNvPr id="5" name="Marcador de pie de página 4"/>
          <p:cNvSpPr>
            <a:spLocks noGrp="1"/>
          </p:cNvSpPr>
          <p:nvPr>
            <p:ph type="ftr" sz="quarter" idx="11"/>
          </p:nvPr>
        </p:nvSpPr>
        <p:spPr/>
        <p:txBody>
          <a:bodyPr/>
          <a:lstStyle/>
          <a:p>
            <a:endParaRPr lang="es-419"/>
          </a:p>
        </p:txBody>
      </p:sp>
      <p:sp>
        <p:nvSpPr>
          <p:cNvPr id="6" name="Marcador de número de diapositiva 5"/>
          <p:cNvSpPr>
            <a:spLocks noGrp="1"/>
          </p:cNvSpPr>
          <p:nvPr>
            <p:ph type="sldNum" sz="quarter" idx="12"/>
          </p:nvPr>
        </p:nvSpPr>
        <p:spPr/>
        <p:txBody>
          <a:bodyPr/>
          <a:lstStyle/>
          <a:p>
            <a:fld id="{C89DE516-CFFA-4893-AEB9-633A71590C12}" type="slidenum">
              <a:rPr lang="es-419" smtClean="0"/>
              <a:t>‹#›</a:t>
            </a:fld>
            <a:endParaRPr lang="es-419"/>
          </a:p>
        </p:txBody>
      </p:sp>
    </p:spTree>
    <p:extLst>
      <p:ext uri="{BB962C8B-B14F-4D97-AF65-F5344CB8AC3E}">
        <p14:creationId xmlns:p14="http://schemas.microsoft.com/office/powerpoint/2010/main" val="421294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419"/>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p:cNvSpPr>
            <a:spLocks noGrp="1"/>
          </p:cNvSpPr>
          <p:nvPr>
            <p:ph type="dt" sz="half" idx="10"/>
          </p:nvPr>
        </p:nvSpPr>
        <p:spPr/>
        <p:txBody>
          <a:bodyPr/>
          <a:lstStyle/>
          <a:p>
            <a:fld id="{7B7A80A1-85B2-4434-ABA4-FD9C577E5A7B}" type="datetimeFigureOut">
              <a:rPr lang="es-419" smtClean="0"/>
              <a:t>29/4/2024</a:t>
            </a:fld>
            <a:endParaRPr lang="es-419"/>
          </a:p>
        </p:txBody>
      </p:sp>
      <p:sp>
        <p:nvSpPr>
          <p:cNvPr id="5" name="Marcador de pie de página 4"/>
          <p:cNvSpPr>
            <a:spLocks noGrp="1"/>
          </p:cNvSpPr>
          <p:nvPr>
            <p:ph type="ftr" sz="quarter" idx="11"/>
          </p:nvPr>
        </p:nvSpPr>
        <p:spPr/>
        <p:txBody>
          <a:bodyPr/>
          <a:lstStyle/>
          <a:p>
            <a:endParaRPr lang="es-419"/>
          </a:p>
        </p:txBody>
      </p:sp>
      <p:sp>
        <p:nvSpPr>
          <p:cNvPr id="6" name="Marcador de número de diapositiva 5"/>
          <p:cNvSpPr>
            <a:spLocks noGrp="1"/>
          </p:cNvSpPr>
          <p:nvPr>
            <p:ph type="sldNum" sz="quarter" idx="12"/>
          </p:nvPr>
        </p:nvSpPr>
        <p:spPr/>
        <p:txBody>
          <a:bodyPr/>
          <a:lstStyle/>
          <a:p>
            <a:fld id="{C89DE516-CFFA-4893-AEB9-633A71590C12}" type="slidenum">
              <a:rPr lang="es-419" smtClean="0"/>
              <a:t>‹#›</a:t>
            </a:fld>
            <a:endParaRPr lang="es-419"/>
          </a:p>
        </p:txBody>
      </p:sp>
    </p:spTree>
    <p:extLst>
      <p:ext uri="{BB962C8B-B14F-4D97-AF65-F5344CB8AC3E}">
        <p14:creationId xmlns:p14="http://schemas.microsoft.com/office/powerpoint/2010/main" val="1768510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419"/>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p:cNvSpPr>
            <a:spLocks noGrp="1"/>
          </p:cNvSpPr>
          <p:nvPr>
            <p:ph type="dt" sz="half" idx="10"/>
          </p:nvPr>
        </p:nvSpPr>
        <p:spPr/>
        <p:txBody>
          <a:bodyPr/>
          <a:lstStyle/>
          <a:p>
            <a:fld id="{7B7A80A1-85B2-4434-ABA4-FD9C577E5A7B}" type="datetimeFigureOut">
              <a:rPr lang="es-419" smtClean="0"/>
              <a:t>29/4/2024</a:t>
            </a:fld>
            <a:endParaRPr lang="es-419"/>
          </a:p>
        </p:txBody>
      </p:sp>
      <p:sp>
        <p:nvSpPr>
          <p:cNvPr id="5" name="Marcador de pie de página 4"/>
          <p:cNvSpPr>
            <a:spLocks noGrp="1"/>
          </p:cNvSpPr>
          <p:nvPr>
            <p:ph type="ftr" sz="quarter" idx="11"/>
          </p:nvPr>
        </p:nvSpPr>
        <p:spPr/>
        <p:txBody>
          <a:bodyPr/>
          <a:lstStyle/>
          <a:p>
            <a:endParaRPr lang="es-419"/>
          </a:p>
        </p:txBody>
      </p:sp>
      <p:sp>
        <p:nvSpPr>
          <p:cNvPr id="6" name="Marcador de número de diapositiva 5"/>
          <p:cNvSpPr>
            <a:spLocks noGrp="1"/>
          </p:cNvSpPr>
          <p:nvPr>
            <p:ph type="sldNum" sz="quarter" idx="12"/>
          </p:nvPr>
        </p:nvSpPr>
        <p:spPr/>
        <p:txBody>
          <a:bodyPr/>
          <a:lstStyle/>
          <a:p>
            <a:fld id="{C89DE516-CFFA-4893-AEB9-633A71590C12}" type="slidenum">
              <a:rPr lang="es-419" smtClean="0"/>
              <a:t>‹#›</a:t>
            </a:fld>
            <a:endParaRPr lang="es-419"/>
          </a:p>
        </p:txBody>
      </p:sp>
    </p:spTree>
    <p:extLst>
      <p:ext uri="{BB962C8B-B14F-4D97-AF65-F5344CB8AC3E}">
        <p14:creationId xmlns:p14="http://schemas.microsoft.com/office/powerpoint/2010/main" val="218524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419"/>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7B7A80A1-85B2-4434-ABA4-FD9C577E5A7B}" type="datetimeFigureOut">
              <a:rPr lang="es-419" smtClean="0"/>
              <a:t>29/4/2024</a:t>
            </a:fld>
            <a:endParaRPr lang="es-419"/>
          </a:p>
        </p:txBody>
      </p:sp>
      <p:sp>
        <p:nvSpPr>
          <p:cNvPr id="5" name="Marcador de pie de página 4"/>
          <p:cNvSpPr>
            <a:spLocks noGrp="1"/>
          </p:cNvSpPr>
          <p:nvPr>
            <p:ph type="ftr" sz="quarter" idx="11"/>
          </p:nvPr>
        </p:nvSpPr>
        <p:spPr/>
        <p:txBody>
          <a:bodyPr/>
          <a:lstStyle/>
          <a:p>
            <a:endParaRPr lang="es-419"/>
          </a:p>
        </p:txBody>
      </p:sp>
      <p:sp>
        <p:nvSpPr>
          <p:cNvPr id="6" name="Marcador de número de diapositiva 5"/>
          <p:cNvSpPr>
            <a:spLocks noGrp="1"/>
          </p:cNvSpPr>
          <p:nvPr>
            <p:ph type="sldNum" sz="quarter" idx="12"/>
          </p:nvPr>
        </p:nvSpPr>
        <p:spPr/>
        <p:txBody>
          <a:bodyPr/>
          <a:lstStyle/>
          <a:p>
            <a:fld id="{C89DE516-CFFA-4893-AEB9-633A71590C12}" type="slidenum">
              <a:rPr lang="es-419" smtClean="0"/>
              <a:t>‹#›</a:t>
            </a:fld>
            <a:endParaRPr lang="es-419"/>
          </a:p>
        </p:txBody>
      </p:sp>
    </p:spTree>
    <p:extLst>
      <p:ext uri="{BB962C8B-B14F-4D97-AF65-F5344CB8AC3E}">
        <p14:creationId xmlns:p14="http://schemas.microsoft.com/office/powerpoint/2010/main" val="3687146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419"/>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5" name="Marcador de fecha 4"/>
          <p:cNvSpPr>
            <a:spLocks noGrp="1"/>
          </p:cNvSpPr>
          <p:nvPr>
            <p:ph type="dt" sz="half" idx="10"/>
          </p:nvPr>
        </p:nvSpPr>
        <p:spPr/>
        <p:txBody>
          <a:bodyPr/>
          <a:lstStyle/>
          <a:p>
            <a:fld id="{7B7A80A1-85B2-4434-ABA4-FD9C577E5A7B}" type="datetimeFigureOut">
              <a:rPr lang="es-419" smtClean="0"/>
              <a:t>29/4/2024</a:t>
            </a:fld>
            <a:endParaRPr lang="es-419"/>
          </a:p>
        </p:txBody>
      </p:sp>
      <p:sp>
        <p:nvSpPr>
          <p:cNvPr id="6" name="Marcador de pie de página 5"/>
          <p:cNvSpPr>
            <a:spLocks noGrp="1"/>
          </p:cNvSpPr>
          <p:nvPr>
            <p:ph type="ftr" sz="quarter" idx="11"/>
          </p:nvPr>
        </p:nvSpPr>
        <p:spPr/>
        <p:txBody>
          <a:bodyPr/>
          <a:lstStyle/>
          <a:p>
            <a:endParaRPr lang="es-419"/>
          </a:p>
        </p:txBody>
      </p:sp>
      <p:sp>
        <p:nvSpPr>
          <p:cNvPr id="7" name="Marcador de número de diapositiva 6"/>
          <p:cNvSpPr>
            <a:spLocks noGrp="1"/>
          </p:cNvSpPr>
          <p:nvPr>
            <p:ph type="sldNum" sz="quarter" idx="12"/>
          </p:nvPr>
        </p:nvSpPr>
        <p:spPr/>
        <p:txBody>
          <a:bodyPr/>
          <a:lstStyle/>
          <a:p>
            <a:fld id="{C89DE516-CFFA-4893-AEB9-633A71590C12}" type="slidenum">
              <a:rPr lang="es-419" smtClean="0"/>
              <a:t>‹#›</a:t>
            </a:fld>
            <a:endParaRPr lang="es-419"/>
          </a:p>
        </p:txBody>
      </p:sp>
    </p:spTree>
    <p:extLst>
      <p:ext uri="{BB962C8B-B14F-4D97-AF65-F5344CB8AC3E}">
        <p14:creationId xmlns:p14="http://schemas.microsoft.com/office/powerpoint/2010/main" val="1675304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419"/>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7" name="Marcador de fecha 6"/>
          <p:cNvSpPr>
            <a:spLocks noGrp="1"/>
          </p:cNvSpPr>
          <p:nvPr>
            <p:ph type="dt" sz="half" idx="10"/>
          </p:nvPr>
        </p:nvSpPr>
        <p:spPr/>
        <p:txBody>
          <a:bodyPr/>
          <a:lstStyle/>
          <a:p>
            <a:fld id="{7B7A80A1-85B2-4434-ABA4-FD9C577E5A7B}" type="datetimeFigureOut">
              <a:rPr lang="es-419" smtClean="0"/>
              <a:t>29/4/2024</a:t>
            </a:fld>
            <a:endParaRPr lang="es-419"/>
          </a:p>
        </p:txBody>
      </p:sp>
      <p:sp>
        <p:nvSpPr>
          <p:cNvPr id="8" name="Marcador de pie de página 7"/>
          <p:cNvSpPr>
            <a:spLocks noGrp="1"/>
          </p:cNvSpPr>
          <p:nvPr>
            <p:ph type="ftr" sz="quarter" idx="11"/>
          </p:nvPr>
        </p:nvSpPr>
        <p:spPr/>
        <p:txBody>
          <a:bodyPr/>
          <a:lstStyle/>
          <a:p>
            <a:endParaRPr lang="es-419"/>
          </a:p>
        </p:txBody>
      </p:sp>
      <p:sp>
        <p:nvSpPr>
          <p:cNvPr id="9" name="Marcador de número de diapositiva 8"/>
          <p:cNvSpPr>
            <a:spLocks noGrp="1"/>
          </p:cNvSpPr>
          <p:nvPr>
            <p:ph type="sldNum" sz="quarter" idx="12"/>
          </p:nvPr>
        </p:nvSpPr>
        <p:spPr/>
        <p:txBody>
          <a:bodyPr/>
          <a:lstStyle/>
          <a:p>
            <a:fld id="{C89DE516-CFFA-4893-AEB9-633A71590C12}" type="slidenum">
              <a:rPr lang="es-419" smtClean="0"/>
              <a:t>‹#›</a:t>
            </a:fld>
            <a:endParaRPr lang="es-419"/>
          </a:p>
        </p:txBody>
      </p:sp>
    </p:spTree>
    <p:extLst>
      <p:ext uri="{BB962C8B-B14F-4D97-AF65-F5344CB8AC3E}">
        <p14:creationId xmlns:p14="http://schemas.microsoft.com/office/powerpoint/2010/main" val="1280658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419"/>
          </a:p>
        </p:txBody>
      </p:sp>
      <p:sp>
        <p:nvSpPr>
          <p:cNvPr id="3" name="Marcador de fecha 2"/>
          <p:cNvSpPr>
            <a:spLocks noGrp="1"/>
          </p:cNvSpPr>
          <p:nvPr>
            <p:ph type="dt" sz="half" idx="10"/>
          </p:nvPr>
        </p:nvSpPr>
        <p:spPr/>
        <p:txBody>
          <a:bodyPr/>
          <a:lstStyle/>
          <a:p>
            <a:fld id="{7B7A80A1-85B2-4434-ABA4-FD9C577E5A7B}" type="datetimeFigureOut">
              <a:rPr lang="es-419" smtClean="0"/>
              <a:t>29/4/2024</a:t>
            </a:fld>
            <a:endParaRPr lang="es-419"/>
          </a:p>
        </p:txBody>
      </p:sp>
      <p:sp>
        <p:nvSpPr>
          <p:cNvPr id="4" name="Marcador de pie de página 3"/>
          <p:cNvSpPr>
            <a:spLocks noGrp="1"/>
          </p:cNvSpPr>
          <p:nvPr>
            <p:ph type="ftr" sz="quarter" idx="11"/>
          </p:nvPr>
        </p:nvSpPr>
        <p:spPr/>
        <p:txBody>
          <a:bodyPr/>
          <a:lstStyle/>
          <a:p>
            <a:endParaRPr lang="es-419"/>
          </a:p>
        </p:txBody>
      </p:sp>
      <p:sp>
        <p:nvSpPr>
          <p:cNvPr id="5" name="Marcador de número de diapositiva 4"/>
          <p:cNvSpPr>
            <a:spLocks noGrp="1"/>
          </p:cNvSpPr>
          <p:nvPr>
            <p:ph type="sldNum" sz="quarter" idx="12"/>
          </p:nvPr>
        </p:nvSpPr>
        <p:spPr/>
        <p:txBody>
          <a:bodyPr/>
          <a:lstStyle/>
          <a:p>
            <a:fld id="{C89DE516-CFFA-4893-AEB9-633A71590C12}" type="slidenum">
              <a:rPr lang="es-419" smtClean="0"/>
              <a:t>‹#›</a:t>
            </a:fld>
            <a:endParaRPr lang="es-419"/>
          </a:p>
        </p:txBody>
      </p:sp>
    </p:spTree>
    <p:extLst>
      <p:ext uri="{BB962C8B-B14F-4D97-AF65-F5344CB8AC3E}">
        <p14:creationId xmlns:p14="http://schemas.microsoft.com/office/powerpoint/2010/main" val="4289082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7B7A80A1-85B2-4434-ABA4-FD9C577E5A7B}" type="datetimeFigureOut">
              <a:rPr lang="es-419" smtClean="0"/>
              <a:t>29/4/2024</a:t>
            </a:fld>
            <a:endParaRPr lang="es-419"/>
          </a:p>
        </p:txBody>
      </p:sp>
      <p:sp>
        <p:nvSpPr>
          <p:cNvPr id="3" name="Marcador de pie de página 2"/>
          <p:cNvSpPr>
            <a:spLocks noGrp="1"/>
          </p:cNvSpPr>
          <p:nvPr>
            <p:ph type="ftr" sz="quarter" idx="11"/>
          </p:nvPr>
        </p:nvSpPr>
        <p:spPr/>
        <p:txBody>
          <a:bodyPr/>
          <a:lstStyle/>
          <a:p>
            <a:endParaRPr lang="es-419"/>
          </a:p>
        </p:txBody>
      </p:sp>
      <p:sp>
        <p:nvSpPr>
          <p:cNvPr id="4" name="Marcador de número de diapositiva 3"/>
          <p:cNvSpPr>
            <a:spLocks noGrp="1"/>
          </p:cNvSpPr>
          <p:nvPr>
            <p:ph type="sldNum" sz="quarter" idx="12"/>
          </p:nvPr>
        </p:nvSpPr>
        <p:spPr/>
        <p:txBody>
          <a:bodyPr/>
          <a:lstStyle/>
          <a:p>
            <a:fld id="{C89DE516-CFFA-4893-AEB9-633A71590C12}" type="slidenum">
              <a:rPr lang="es-419" smtClean="0"/>
              <a:t>‹#›</a:t>
            </a:fld>
            <a:endParaRPr lang="es-419"/>
          </a:p>
        </p:txBody>
      </p:sp>
    </p:spTree>
    <p:extLst>
      <p:ext uri="{BB962C8B-B14F-4D97-AF65-F5344CB8AC3E}">
        <p14:creationId xmlns:p14="http://schemas.microsoft.com/office/powerpoint/2010/main" val="1072511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419"/>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7B7A80A1-85B2-4434-ABA4-FD9C577E5A7B}" type="datetimeFigureOut">
              <a:rPr lang="es-419" smtClean="0"/>
              <a:t>29/4/2024</a:t>
            </a:fld>
            <a:endParaRPr lang="es-419"/>
          </a:p>
        </p:txBody>
      </p:sp>
      <p:sp>
        <p:nvSpPr>
          <p:cNvPr id="6" name="Marcador de pie de página 5"/>
          <p:cNvSpPr>
            <a:spLocks noGrp="1"/>
          </p:cNvSpPr>
          <p:nvPr>
            <p:ph type="ftr" sz="quarter" idx="11"/>
          </p:nvPr>
        </p:nvSpPr>
        <p:spPr/>
        <p:txBody>
          <a:bodyPr/>
          <a:lstStyle/>
          <a:p>
            <a:endParaRPr lang="es-419"/>
          </a:p>
        </p:txBody>
      </p:sp>
      <p:sp>
        <p:nvSpPr>
          <p:cNvPr id="7" name="Marcador de número de diapositiva 6"/>
          <p:cNvSpPr>
            <a:spLocks noGrp="1"/>
          </p:cNvSpPr>
          <p:nvPr>
            <p:ph type="sldNum" sz="quarter" idx="12"/>
          </p:nvPr>
        </p:nvSpPr>
        <p:spPr/>
        <p:txBody>
          <a:bodyPr/>
          <a:lstStyle/>
          <a:p>
            <a:fld id="{C89DE516-CFFA-4893-AEB9-633A71590C12}" type="slidenum">
              <a:rPr lang="es-419" smtClean="0"/>
              <a:t>‹#›</a:t>
            </a:fld>
            <a:endParaRPr lang="es-419"/>
          </a:p>
        </p:txBody>
      </p:sp>
    </p:spTree>
    <p:extLst>
      <p:ext uri="{BB962C8B-B14F-4D97-AF65-F5344CB8AC3E}">
        <p14:creationId xmlns:p14="http://schemas.microsoft.com/office/powerpoint/2010/main" val="2395763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419"/>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419"/>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7B7A80A1-85B2-4434-ABA4-FD9C577E5A7B}" type="datetimeFigureOut">
              <a:rPr lang="es-419" smtClean="0"/>
              <a:t>29/4/2024</a:t>
            </a:fld>
            <a:endParaRPr lang="es-419"/>
          </a:p>
        </p:txBody>
      </p:sp>
      <p:sp>
        <p:nvSpPr>
          <p:cNvPr id="6" name="Marcador de pie de página 5"/>
          <p:cNvSpPr>
            <a:spLocks noGrp="1"/>
          </p:cNvSpPr>
          <p:nvPr>
            <p:ph type="ftr" sz="quarter" idx="11"/>
          </p:nvPr>
        </p:nvSpPr>
        <p:spPr/>
        <p:txBody>
          <a:bodyPr/>
          <a:lstStyle/>
          <a:p>
            <a:endParaRPr lang="es-419"/>
          </a:p>
        </p:txBody>
      </p:sp>
      <p:sp>
        <p:nvSpPr>
          <p:cNvPr id="7" name="Marcador de número de diapositiva 6"/>
          <p:cNvSpPr>
            <a:spLocks noGrp="1"/>
          </p:cNvSpPr>
          <p:nvPr>
            <p:ph type="sldNum" sz="quarter" idx="12"/>
          </p:nvPr>
        </p:nvSpPr>
        <p:spPr/>
        <p:txBody>
          <a:bodyPr/>
          <a:lstStyle/>
          <a:p>
            <a:fld id="{C89DE516-CFFA-4893-AEB9-633A71590C12}" type="slidenum">
              <a:rPr lang="es-419" smtClean="0"/>
              <a:t>‹#›</a:t>
            </a:fld>
            <a:endParaRPr lang="es-419"/>
          </a:p>
        </p:txBody>
      </p:sp>
    </p:spTree>
    <p:extLst>
      <p:ext uri="{BB962C8B-B14F-4D97-AF65-F5344CB8AC3E}">
        <p14:creationId xmlns:p14="http://schemas.microsoft.com/office/powerpoint/2010/main" val="4100742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419"/>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7A80A1-85B2-4434-ABA4-FD9C577E5A7B}" type="datetimeFigureOut">
              <a:rPr lang="es-419" smtClean="0"/>
              <a:t>29/4/2024</a:t>
            </a:fld>
            <a:endParaRPr lang="es-419"/>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419"/>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9DE516-CFFA-4893-AEB9-633A71590C12}" type="slidenum">
              <a:rPr lang="es-419" smtClean="0"/>
              <a:t>‹#›</a:t>
            </a:fld>
            <a:endParaRPr lang="es-419"/>
          </a:p>
        </p:txBody>
      </p:sp>
    </p:spTree>
    <p:extLst>
      <p:ext uri="{BB962C8B-B14F-4D97-AF65-F5344CB8AC3E}">
        <p14:creationId xmlns:p14="http://schemas.microsoft.com/office/powerpoint/2010/main" val="4009622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www.h2database.com/html/main.html"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www.h2database.com/" TargetMode="Externa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0" y="1700214"/>
            <a:ext cx="12192000" cy="1584325"/>
          </a:xfrm>
          <a:solidFill>
            <a:schemeClr val="tx1"/>
          </a:solidFill>
        </p:spPr>
        <p:txBody>
          <a:bodyPr>
            <a:normAutofit fontScale="90000"/>
          </a:bodyPr>
          <a:lstStyle/>
          <a:p>
            <a:pPr algn="ctr" eaLnBrk="1" hangingPunct="1"/>
            <a:r>
              <a:rPr lang="es-ES_tradnl" altLang="es-AR" sz="2800" b="1" dirty="0">
                <a:solidFill>
                  <a:srgbClr val="FFFF00"/>
                </a:solidFill>
              </a:rPr>
              <a:t>H2</a:t>
            </a:r>
            <a:br>
              <a:rPr lang="es-ES_tradnl" altLang="es-AR" sz="2800" b="1" dirty="0">
                <a:solidFill>
                  <a:srgbClr val="FFFF00"/>
                </a:solidFill>
              </a:rPr>
            </a:br>
            <a:br>
              <a:rPr lang="es-ES_tradnl" altLang="es-AR" sz="2800" b="1" dirty="0">
                <a:solidFill>
                  <a:srgbClr val="FFFF00"/>
                </a:solidFill>
              </a:rPr>
            </a:br>
            <a:r>
              <a:rPr lang="es-ES_tradnl" altLang="es-AR" sz="2800" b="1" dirty="0">
                <a:solidFill>
                  <a:srgbClr val="FFFF00"/>
                </a:solidFill>
              </a:rPr>
              <a:t>Laboratorio de Computación II</a:t>
            </a:r>
            <a:br>
              <a:rPr lang="es-ES_tradnl" altLang="es-AR" sz="2800" b="1" dirty="0">
                <a:solidFill>
                  <a:srgbClr val="FFFF00"/>
                </a:solidFill>
              </a:rPr>
            </a:br>
            <a:r>
              <a:rPr lang="es-ES_tradnl" altLang="es-AR" sz="2800" b="1" dirty="0">
                <a:solidFill>
                  <a:srgbClr val="FFFF00"/>
                </a:solidFill>
              </a:rPr>
              <a:t>2024</a:t>
            </a:r>
          </a:p>
        </p:txBody>
      </p:sp>
    </p:spTree>
    <p:extLst>
      <p:ext uri="{BB962C8B-B14F-4D97-AF65-F5344CB8AC3E}">
        <p14:creationId xmlns:p14="http://schemas.microsoft.com/office/powerpoint/2010/main" val="2531803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746044" y="64736"/>
            <a:ext cx="445956" cy="369332"/>
          </a:xfrm>
          <a:prstGeom prst="rect">
            <a:avLst/>
          </a:prstGeom>
          <a:noFill/>
        </p:spPr>
        <p:txBody>
          <a:bodyPr wrap="none" rtlCol="0">
            <a:spAutoFit/>
          </a:bodyPr>
          <a:lstStyle/>
          <a:p>
            <a:r>
              <a:rPr lang="es-AR" b="1" dirty="0"/>
              <a:t>H2</a:t>
            </a:r>
            <a:endParaRPr lang="es-419" b="1" dirty="0"/>
          </a:p>
        </p:txBody>
      </p:sp>
      <p:sp>
        <p:nvSpPr>
          <p:cNvPr id="5" name="Rectángulo 4"/>
          <p:cNvSpPr/>
          <p:nvPr/>
        </p:nvSpPr>
        <p:spPr>
          <a:xfrm>
            <a:off x="960255" y="1106781"/>
            <a:ext cx="8823016" cy="1477328"/>
          </a:xfrm>
          <a:prstGeom prst="rect">
            <a:avLst/>
          </a:prstGeom>
        </p:spPr>
        <p:txBody>
          <a:bodyPr wrap="square">
            <a:spAutoFit/>
          </a:bodyPr>
          <a:lstStyle/>
          <a:p>
            <a:r>
              <a:rPr lang="es-419" b="1" dirty="0"/>
              <a:t>Utilizar la consola.</a:t>
            </a:r>
          </a:p>
          <a:p>
            <a:endParaRPr lang="es-AR" b="1" dirty="0"/>
          </a:p>
          <a:p>
            <a:r>
              <a:rPr lang="es-419" dirty="0"/>
              <a:t>Si todo ha ido bien se abrirá una ventana como la siguiente que será la consola de administración</a:t>
            </a:r>
          </a:p>
          <a:p>
            <a:endParaRPr lang="es-419" b="1" dirty="0"/>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0169" y="2213508"/>
            <a:ext cx="11652532" cy="7282833"/>
          </a:xfrm>
          <a:prstGeom prst="rect">
            <a:avLst/>
          </a:prstGeom>
        </p:spPr>
      </p:pic>
    </p:spTree>
    <p:extLst>
      <p:ext uri="{BB962C8B-B14F-4D97-AF65-F5344CB8AC3E}">
        <p14:creationId xmlns:p14="http://schemas.microsoft.com/office/powerpoint/2010/main" val="1065689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746044" y="64736"/>
            <a:ext cx="445956" cy="369332"/>
          </a:xfrm>
          <a:prstGeom prst="rect">
            <a:avLst/>
          </a:prstGeom>
          <a:noFill/>
        </p:spPr>
        <p:txBody>
          <a:bodyPr wrap="none" rtlCol="0">
            <a:spAutoFit/>
          </a:bodyPr>
          <a:lstStyle/>
          <a:p>
            <a:r>
              <a:rPr lang="es-AR" b="1" dirty="0"/>
              <a:t>H2</a:t>
            </a:r>
            <a:endParaRPr lang="es-419" b="1" dirty="0"/>
          </a:p>
        </p:txBody>
      </p:sp>
      <p:sp>
        <p:nvSpPr>
          <p:cNvPr id="5" name="Rectángulo 4"/>
          <p:cNvSpPr/>
          <p:nvPr/>
        </p:nvSpPr>
        <p:spPr>
          <a:xfrm>
            <a:off x="960255" y="1106781"/>
            <a:ext cx="8823016" cy="923330"/>
          </a:xfrm>
          <a:prstGeom prst="rect">
            <a:avLst/>
          </a:prstGeom>
        </p:spPr>
        <p:txBody>
          <a:bodyPr wrap="square">
            <a:spAutoFit/>
          </a:bodyPr>
          <a:lstStyle/>
          <a:p>
            <a:r>
              <a:rPr lang="es-419" b="1" dirty="0"/>
              <a:t>Utilizar la consola.</a:t>
            </a:r>
          </a:p>
          <a:p>
            <a:endParaRPr lang="es-AR" b="1" dirty="0"/>
          </a:p>
          <a:p>
            <a:endParaRPr lang="es-419" b="1" dirty="0"/>
          </a:p>
        </p:txBody>
      </p:sp>
      <p:sp>
        <p:nvSpPr>
          <p:cNvPr id="8" name="Rectángulo 7"/>
          <p:cNvSpPr/>
          <p:nvPr/>
        </p:nvSpPr>
        <p:spPr>
          <a:xfrm>
            <a:off x="960255" y="1568446"/>
            <a:ext cx="9761692" cy="923330"/>
          </a:xfrm>
          <a:prstGeom prst="rect">
            <a:avLst/>
          </a:prstGeom>
        </p:spPr>
        <p:txBody>
          <a:bodyPr wrap="square">
            <a:spAutoFit/>
          </a:bodyPr>
          <a:lstStyle/>
          <a:p>
            <a:r>
              <a:rPr lang="es-419" dirty="0"/>
              <a:t>Estableceremos la URL de conexión , en nuestro caso usaremos la del entorno de test : jdbc:h2:~/test y</a:t>
            </a:r>
            <a:br>
              <a:rPr lang="es-419" dirty="0"/>
            </a:br>
            <a:r>
              <a:rPr lang="es-419" dirty="0"/>
              <a:t>pulsaremos sobre probar conexión ,de esta forma nos aseguraremos del correcto funcionamiento </a:t>
            </a:r>
          </a:p>
          <a:p>
            <a:r>
              <a:rPr lang="es-419" dirty="0"/>
              <a:t>Si todo ha ido bien se mostrará un mensaje que indique : Prueba correcta</a:t>
            </a:r>
          </a:p>
        </p:txBody>
      </p:sp>
      <p:pic>
        <p:nvPicPr>
          <p:cNvPr id="9" name="Imagen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0484" y="2613052"/>
            <a:ext cx="9977481" cy="6235926"/>
          </a:xfrm>
          <a:prstGeom prst="rect">
            <a:avLst/>
          </a:prstGeom>
        </p:spPr>
      </p:pic>
    </p:spTree>
    <p:extLst>
      <p:ext uri="{BB962C8B-B14F-4D97-AF65-F5344CB8AC3E}">
        <p14:creationId xmlns:p14="http://schemas.microsoft.com/office/powerpoint/2010/main" val="528131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746044" y="64736"/>
            <a:ext cx="445956" cy="369332"/>
          </a:xfrm>
          <a:prstGeom prst="rect">
            <a:avLst/>
          </a:prstGeom>
          <a:noFill/>
        </p:spPr>
        <p:txBody>
          <a:bodyPr wrap="none" rtlCol="0">
            <a:spAutoFit/>
          </a:bodyPr>
          <a:lstStyle/>
          <a:p>
            <a:r>
              <a:rPr lang="es-AR" b="1" dirty="0"/>
              <a:t>H2</a:t>
            </a:r>
            <a:endParaRPr lang="es-419" b="1" dirty="0"/>
          </a:p>
        </p:txBody>
      </p:sp>
      <p:sp>
        <p:nvSpPr>
          <p:cNvPr id="5" name="Rectángulo 4"/>
          <p:cNvSpPr/>
          <p:nvPr/>
        </p:nvSpPr>
        <p:spPr>
          <a:xfrm>
            <a:off x="960255" y="1106781"/>
            <a:ext cx="8823016" cy="923330"/>
          </a:xfrm>
          <a:prstGeom prst="rect">
            <a:avLst/>
          </a:prstGeom>
        </p:spPr>
        <p:txBody>
          <a:bodyPr wrap="square">
            <a:spAutoFit/>
          </a:bodyPr>
          <a:lstStyle/>
          <a:p>
            <a:r>
              <a:rPr lang="es-419" b="1" dirty="0"/>
              <a:t>Utilizar la consola.</a:t>
            </a:r>
          </a:p>
          <a:p>
            <a:endParaRPr lang="es-AR" b="1" dirty="0"/>
          </a:p>
          <a:p>
            <a:endParaRPr lang="es-419" b="1" dirty="0"/>
          </a:p>
        </p:txBody>
      </p:sp>
      <p:sp>
        <p:nvSpPr>
          <p:cNvPr id="2" name="Rectángulo 1"/>
          <p:cNvSpPr/>
          <p:nvPr/>
        </p:nvSpPr>
        <p:spPr>
          <a:xfrm>
            <a:off x="960255" y="1633084"/>
            <a:ext cx="7892432" cy="369332"/>
          </a:xfrm>
          <a:prstGeom prst="rect">
            <a:avLst/>
          </a:prstGeom>
        </p:spPr>
        <p:txBody>
          <a:bodyPr wrap="square">
            <a:spAutoFit/>
          </a:bodyPr>
          <a:lstStyle/>
          <a:p>
            <a:r>
              <a:rPr lang="es-419" dirty="0"/>
              <a:t>Pulsaremos sobre conectar y accederemos a la siguiente página.</a:t>
            </a: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0427" y="2030110"/>
            <a:ext cx="8461573" cy="5288483"/>
          </a:xfrm>
          <a:prstGeom prst="rect">
            <a:avLst/>
          </a:prstGeom>
        </p:spPr>
      </p:pic>
    </p:spTree>
    <p:extLst>
      <p:ext uri="{BB962C8B-B14F-4D97-AF65-F5344CB8AC3E}">
        <p14:creationId xmlns:p14="http://schemas.microsoft.com/office/powerpoint/2010/main" val="723289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746044" y="64736"/>
            <a:ext cx="445956" cy="369332"/>
          </a:xfrm>
          <a:prstGeom prst="rect">
            <a:avLst/>
          </a:prstGeom>
          <a:noFill/>
        </p:spPr>
        <p:txBody>
          <a:bodyPr wrap="none" rtlCol="0">
            <a:spAutoFit/>
          </a:bodyPr>
          <a:lstStyle/>
          <a:p>
            <a:r>
              <a:rPr lang="es-AR" b="1" dirty="0"/>
              <a:t>H2</a:t>
            </a:r>
            <a:endParaRPr lang="es-419" b="1" dirty="0"/>
          </a:p>
        </p:txBody>
      </p:sp>
      <p:sp>
        <p:nvSpPr>
          <p:cNvPr id="5" name="Rectángulo 4"/>
          <p:cNvSpPr/>
          <p:nvPr/>
        </p:nvSpPr>
        <p:spPr>
          <a:xfrm>
            <a:off x="960255" y="1106781"/>
            <a:ext cx="8823016" cy="923330"/>
          </a:xfrm>
          <a:prstGeom prst="rect">
            <a:avLst/>
          </a:prstGeom>
        </p:spPr>
        <p:txBody>
          <a:bodyPr wrap="square">
            <a:spAutoFit/>
          </a:bodyPr>
          <a:lstStyle/>
          <a:p>
            <a:r>
              <a:rPr lang="es-419" b="1" dirty="0"/>
              <a:t>Utilizar la consola.</a:t>
            </a:r>
          </a:p>
          <a:p>
            <a:endParaRPr lang="es-AR" b="1" dirty="0"/>
          </a:p>
          <a:p>
            <a:endParaRPr lang="es-419" b="1" dirty="0"/>
          </a:p>
        </p:txBody>
      </p:sp>
      <p:sp>
        <p:nvSpPr>
          <p:cNvPr id="2" name="Rectángulo 1"/>
          <p:cNvSpPr/>
          <p:nvPr/>
        </p:nvSpPr>
        <p:spPr>
          <a:xfrm>
            <a:off x="960255" y="1633084"/>
            <a:ext cx="7892432" cy="646331"/>
          </a:xfrm>
          <a:prstGeom prst="rect">
            <a:avLst/>
          </a:prstGeom>
        </p:spPr>
        <p:txBody>
          <a:bodyPr wrap="square">
            <a:spAutoFit/>
          </a:bodyPr>
          <a:lstStyle/>
          <a:p>
            <a:r>
              <a:rPr lang="es-419" dirty="0"/>
              <a:t>Desde esta pantalla se podrán realizar las funciones típicas sobre una base de datos, como por ejemplo una consulta</a:t>
            </a: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9440" y="2385465"/>
            <a:ext cx="7628631" cy="4767894"/>
          </a:xfrm>
          <a:prstGeom prst="rect">
            <a:avLst/>
          </a:prstGeom>
        </p:spPr>
      </p:pic>
    </p:spTree>
    <p:extLst>
      <p:ext uri="{BB962C8B-B14F-4D97-AF65-F5344CB8AC3E}">
        <p14:creationId xmlns:p14="http://schemas.microsoft.com/office/powerpoint/2010/main" val="1584406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746044" y="64736"/>
            <a:ext cx="445956" cy="369332"/>
          </a:xfrm>
          <a:prstGeom prst="rect">
            <a:avLst/>
          </a:prstGeom>
          <a:noFill/>
        </p:spPr>
        <p:txBody>
          <a:bodyPr wrap="none" rtlCol="0">
            <a:spAutoFit/>
          </a:bodyPr>
          <a:lstStyle/>
          <a:p>
            <a:r>
              <a:rPr lang="es-AR" b="1" dirty="0"/>
              <a:t>H2</a:t>
            </a:r>
            <a:endParaRPr lang="es-419" b="1" dirty="0"/>
          </a:p>
        </p:txBody>
      </p:sp>
      <p:sp>
        <p:nvSpPr>
          <p:cNvPr id="5" name="Rectángulo 4"/>
          <p:cNvSpPr/>
          <p:nvPr/>
        </p:nvSpPr>
        <p:spPr>
          <a:xfrm>
            <a:off x="960255" y="1106781"/>
            <a:ext cx="8823016" cy="923330"/>
          </a:xfrm>
          <a:prstGeom prst="rect">
            <a:avLst/>
          </a:prstGeom>
        </p:spPr>
        <p:txBody>
          <a:bodyPr wrap="square">
            <a:spAutoFit/>
          </a:bodyPr>
          <a:lstStyle/>
          <a:p>
            <a:r>
              <a:rPr lang="es-419" b="1" dirty="0"/>
              <a:t>Utilizar la consola.</a:t>
            </a:r>
          </a:p>
          <a:p>
            <a:endParaRPr lang="es-AR" b="1" dirty="0"/>
          </a:p>
          <a:p>
            <a:endParaRPr lang="es-419" b="1" dirty="0"/>
          </a:p>
        </p:txBody>
      </p:sp>
      <p:sp>
        <p:nvSpPr>
          <p:cNvPr id="2" name="Rectángulo 1"/>
          <p:cNvSpPr/>
          <p:nvPr/>
        </p:nvSpPr>
        <p:spPr>
          <a:xfrm>
            <a:off x="960255" y="1633084"/>
            <a:ext cx="7892432" cy="369332"/>
          </a:xfrm>
          <a:prstGeom prst="rect">
            <a:avLst/>
          </a:prstGeom>
        </p:spPr>
        <p:txBody>
          <a:bodyPr wrap="square">
            <a:spAutoFit/>
          </a:bodyPr>
          <a:lstStyle/>
          <a:p>
            <a:r>
              <a:rPr lang="es-419" dirty="0"/>
              <a:t>Pulsaremos sobre el botón de desconectar y volveremos a la primera pantalla</a:t>
            </a: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9765" y="2243854"/>
            <a:ext cx="10608659" cy="6630412"/>
          </a:xfrm>
          <a:prstGeom prst="rect">
            <a:avLst/>
          </a:prstGeom>
        </p:spPr>
      </p:pic>
    </p:spTree>
    <p:extLst>
      <p:ext uri="{BB962C8B-B14F-4D97-AF65-F5344CB8AC3E}">
        <p14:creationId xmlns:p14="http://schemas.microsoft.com/office/powerpoint/2010/main" val="1837212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746044" y="64736"/>
            <a:ext cx="445956" cy="369332"/>
          </a:xfrm>
          <a:prstGeom prst="rect">
            <a:avLst/>
          </a:prstGeom>
          <a:noFill/>
        </p:spPr>
        <p:txBody>
          <a:bodyPr wrap="none" rtlCol="0">
            <a:spAutoFit/>
          </a:bodyPr>
          <a:lstStyle/>
          <a:p>
            <a:r>
              <a:rPr lang="es-AR" b="1" dirty="0"/>
              <a:t>H2</a:t>
            </a:r>
            <a:endParaRPr lang="es-419" b="1" dirty="0"/>
          </a:p>
        </p:txBody>
      </p:sp>
      <p:sp>
        <p:nvSpPr>
          <p:cNvPr id="5" name="Rectángulo 4"/>
          <p:cNvSpPr/>
          <p:nvPr/>
        </p:nvSpPr>
        <p:spPr>
          <a:xfrm>
            <a:off x="960255" y="1106781"/>
            <a:ext cx="8823016" cy="369332"/>
          </a:xfrm>
          <a:prstGeom prst="rect">
            <a:avLst/>
          </a:prstGeom>
        </p:spPr>
        <p:txBody>
          <a:bodyPr wrap="square">
            <a:spAutoFit/>
          </a:bodyPr>
          <a:lstStyle/>
          <a:p>
            <a:r>
              <a:rPr lang="es-419" b="1" dirty="0"/>
              <a:t>Algo mas de SQL</a:t>
            </a:r>
          </a:p>
        </p:txBody>
      </p:sp>
      <p:sp>
        <p:nvSpPr>
          <p:cNvPr id="2" name="Rectángulo 1"/>
          <p:cNvSpPr/>
          <p:nvPr/>
        </p:nvSpPr>
        <p:spPr>
          <a:xfrm>
            <a:off x="960255" y="1690663"/>
            <a:ext cx="1260281" cy="369332"/>
          </a:xfrm>
          <a:prstGeom prst="rect">
            <a:avLst/>
          </a:prstGeom>
        </p:spPr>
        <p:txBody>
          <a:bodyPr wrap="none">
            <a:spAutoFit/>
          </a:bodyPr>
          <a:lstStyle/>
          <a:p>
            <a:r>
              <a:rPr lang="es-419" b="1" dirty="0"/>
              <a:t>Qué es SQL</a:t>
            </a:r>
          </a:p>
        </p:txBody>
      </p:sp>
      <p:sp>
        <p:nvSpPr>
          <p:cNvPr id="6" name="Rectángulo 5"/>
          <p:cNvSpPr/>
          <p:nvPr/>
        </p:nvSpPr>
        <p:spPr>
          <a:xfrm>
            <a:off x="960254" y="2274545"/>
            <a:ext cx="9462287" cy="923330"/>
          </a:xfrm>
          <a:prstGeom prst="rect">
            <a:avLst/>
          </a:prstGeom>
        </p:spPr>
        <p:txBody>
          <a:bodyPr wrap="square">
            <a:spAutoFit/>
          </a:bodyPr>
          <a:lstStyle/>
          <a:p>
            <a:r>
              <a:rPr lang="es-419" dirty="0"/>
              <a:t>SQL son las siglas de "</a:t>
            </a:r>
            <a:r>
              <a:rPr lang="es-419" i="1" dirty="0" err="1"/>
              <a:t>Structured</a:t>
            </a:r>
            <a:r>
              <a:rPr lang="es-419" i="1" dirty="0"/>
              <a:t> </a:t>
            </a:r>
            <a:r>
              <a:rPr lang="es-419" i="1" dirty="0" err="1"/>
              <a:t>Query</a:t>
            </a:r>
            <a:r>
              <a:rPr lang="es-419" i="1" dirty="0"/>
              <a:t> </a:t>
            </a:r>
            <a:r>
              <a:rPr lang="es-419" i="1" dirty="0" err="1"/>
              <a:t>Language</a:t>
            </a:r>
            <a:r>
              <a:rPr lang="es-419" dirty="0"/>
              <a:t>". Consiste en un lenguaje estandarizado para el acceso y manipulación de los datos que se encuentran en las bases de datos, especialmente las bases de datos relacionales.</a:t>
            </a:r>
          </a:p>
        </p:txBody>
      </p:sp>
      <p:sp>
        <p:nvSpPr>
          <p:cNvPr id="7" name="Rectángulo 6"/>
          <p:cNvSpPr/>
          <p:nvPr/>
        </p:nvSpPr>
        <p:spPr>
          <a:xfrm>
            <a:off x="960253" y="3429000"/>
            <a:ext cx="9462287" cy="1200329"/>
          </a:xfrm>
          <a:prstGeom prst="rect">
            <a:avLst/>
          </a:prstGeom>
        </p:spPr>
        <p:txBody>
          <a:bodyPr wrap="square">
            <a:spAutoFit/>
          </a:bodyPr>
          <a:lstStyle/>
          <a:p>
            <a:r>
              <a:rPr lang="es-419" dirty="0"/>
              <a:t>A través de SQL, es posible realizar diversas operaciones sobre las bases de datos, como </a:t>
            </a:r>
            <a:r>
              <a:rPr lang="es-419" b="1" dirty="0"/>
              <a:t>consultar, insertar, actualizar y eliminar datos</a:t>
            </a:r>
            <a:r>
              <a:rPr lang="es-419" dirty="0"/>
              <a:t>, aunque también se utiliza para crear y modificar esquemas (tablas) de las bases de datos, así como para establecer usuarios y los permisos dentro de los sistemas gestores de bases de datos, entre otras cosas.</a:t>
            </a:r>
          </a:p>
        </p:txBody>
      </p:sp>
    </p:spTree>
    <p:extLst>
      <p:ext uri="{BB962C8B-B14F-4D97-AF65-F5344CB8AC3E}">
        <p14:creationId xmlns:p14="http://schemas.microsoft.com/office/powerpoint/2010/main" val="271211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746044" y="64736"/>
            <a:ext cx="445956" cy="369332"/>
          </a:xfrm>
          <a:prstGeom prst="rect">
            <a:avLst/>
          </a:prstGeom>
          <a:noFill/>
        </p:spPr>
        <p:txBody>
          <a:bodyPr wrap="none" rtlCol="0">
            <a:spAutoFit/>
          </a:bodyPr>
          <a:lstStyle/>
          <a:p>
            <a:r>
              <a:rPr lang="es-AR" b="1" dirty="0"/>
              <a:t>H2</a:t>
            </a:r>
            <a:endParaRPr lang="es-419" b="1" dirty="0"/>
          </a:p>
        </p:txBody>
      </p:sp>
      <p:sp>
        <p:nvSpPr>
          <p:cNvPr id="5" name="Rectángulo 4"/>
          <p:cNvSpPr/>
          <p:nvPr/>
        </p:nvSpPr>
        <p:spPr>
          <a:xfrm>
            <a:off x="960255" y="1106781"/>
            <a:ext cx="8823016" cy="369332"/>
          </a:xfrm>
          <a:prstGeom prst="rect">
            <a:avLst/>
          </a:prstGeom>
        </p:spPr>
        <p:txBody>
          <a:bodyPr wrap="square">
            <a:spAutoFit/>
          </a:bodyPr>
          <a:lstStyle/>
          <a:p>
            <a:r>
              <a:rPr lang="es-419" b="1" dirty="0"/>
              <a:t>Algo mas de SQL</a:t>
            </a:r>
          </a:p>
        </p:txBody>
      </p:sp>
      <p:sp>
        <p:nvSpPr>
          <p:cNvPr id="2" name="Rectángulo 1"/>
          <p:cNvSpPr/>
          <p:nvPr/>
        </p:nvSpPr>
        <p:spPr>
          <a:xfrm>
            <a:off x="960255" y="1690663"/>
            <a:ext cx="1260281" cy="369332"/>
          </a:xfrm>
          <a:prstGeom prst="rect">
            <a:avLst/>
          </a:prstGeom>
        </p:spPr>
        <p:txBody>
          <a:bodyPr wrap="none">
            <a:spAutoFit/>
          </a:bodyPr>
          <a:lstStyle/>
          <a:p>
            <a:r>
              <a:rPr lang="es-419" b="1" dirty="0"/>
              <a:t>Qué es SQL</a:t>
            </a:r>
          </a:p>
        </p:txBody>
      </p:sp>
      <p:sp>
        <p:nvSpPr>
          <p:cNvPr id="7" name="Rectángulo 6"/>
          <p:cNvSpPr/>
          <p:nvPr/>
        </p:nvSpPr>
        <p:spPr>
          <a:xfrm>
            <a:off x="960255" y="2336575"/>
            <a:ext cx="9462287" cy="1754326"/>
          </a:xfrm>
          <a:prstGeom prst="rect">
            <a:avLst/>
          </a:prstGeom>
        </p:spPr>
        <p:txBody>
          <a:bodyPr wrap="square">
            <a:spAutoFit/>
          </a:bodyPr>
          <a:lstStyle/>
          <a:p>
            <a:r>
              <a:rPr lang="es-419" dirty="0"/>
              <a:t>Su estandarización comenzó en la década de 1980, aunque el lenguaje en sí comenzó a ser desarrollado una década antes a partir de los trabajos de IBM y su proyecto </a:t>
            </a:r>
            <a:r>
              <a:rPr lang="es-419" dirty="0" err="1"/>
              <a:t>System</a:t>
            </a:r>
            <a:r>
              <a:rPr lang="es-419" dirty="0"/>
              <a:t> R. Desde entonces SQL ha crecido y se encuentra actualmente en la mayoría de los sistemas de gestión de bases de datos relacionales (RDBMS). Todos los motores de bases de datos más usados se basan en SQL para su funcionamiento. Algunos ejemplos populares son </a:t>
            </a:r>
            <a:r>
              <a:rPr lang="es-419" dirty="0" err="1"/>
              <a:t>MySQL</a:t>
            </a:r>
            <a:r>
              <a:rPr lang="es-419" dirty="0"/>
              <a:t> / </a:t>
            </a:r>
            <a:r>
              <a:rPr lang="es-419" dirty="0" err="1"/>
              <a:t>MariaDB</a:t>
            </a:r>
            <a:r>
              <a:rPr lang="es-419" dirty="0"/>
              <a:t>, </a:t>
            </a:r>
            <a:r>
              <a:rPr lang="es-419" dirty="0" err="1"/>
              <a:t>PostgreSQL</a:t>
            </a:r>
            <a:r>
              <a:rPr lang="es-419" dirty="0"/>
              <a:t>, Oracle o Microsoft SQL Server pero hay decenas más.</a:t>
            </a:r>
          </a:p>
        </p:txBody>
      </p:sp>
    </p:spTree>
    <p:extLst>
      <p:ext uri="{BB962C8B-B14F-4D97-AF65-F5344CB8AC3E}">
        <p14:creationId xmlns:p14="http://schemas.microsoft.com/office/powerpoint/2010/main" val="4037399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746044" y="64736"/>
            <a:ext cx="445956" cy="369332"/>
          </a:xfrm>
          <a:prstGeom prst="rect">
            <a:avLst/>
          </a:prstGeom>
          <a:noFill/>
        </p:spPr>
        <p:txBody>
          <a:bodyPr wrap="none" rtlCol="0">
            <a:spAutoFit/>
          </a:bodyPr>
          <a:lstStyle/>
          <a:p>
            <a:r>
              <a:rPr lang="es-AR" b="1" dirty="0"/>
              <a:t>H2</a:t>
            </a:r>
            <a:endParaRPr lang="es-419" b="1" dirty="0"/>
          </a:p>
        </p:txBody>
      </p:sp>
      <p:sp>
        <p:nvSpPr>
          <p:cNvPr id="5" name="Rectángulo 4"/>
          <p:cNvSpPr/>
          <p:nvPr/>
        </p:nvSpPr>
        <p:spPr>
          <a:xfrm>
            <a:off x="960255" y="1106781"/>
            <a:ext cx="8823016" cy="369332"/>
          </a:xfrm>
          <a:prstGeom prst="rect">
            <a:avLst/>
          </a:prstGeom>
        </p:spPr>
        <p:txBody>
          <a:bodyPr wrap="square">
            <a:spAutoFit/>
          </a:bodyPr>
          <a:lstStyle/>
          <a:p>
            <a:r>
              <a:rPr lang="es-419" b="1" dirty="0"/>
              <a:t>Para qué sirve SQL ?</a:t>
            </a:r>
          </a:p>
        </p:txBody>
      </p:sp>
      <p:sp>
        <p:nvSpPr>
          <p:cNvPr id="3" name="Rectángulo 2"/>
          <p:cNvSpPr/>
          <p:nvPr/>
        </p:nvSpPr>
        <p:spPr>
          <a:xfrm>
            <a:off x="960255" y="1805500"/>
            <a:ext cx="10174386" cy="1477328"/>
          </a:xfrm>
          <a:prstGeom prst="rect">
            <a:avLst/>
          </a:prstGeom>
        </p:spPr>
        <p:txBody>
          <a:bodyPr wrap="square">
            <a:spAutoFit/>
          </a:bodyPr>
          <a:lstStyle/>
          <a:p>
            <a:r>
              <a:rPr lang="es-419" dirty="0"/>
              <a:t>SQL es un lenguaje de acceso a datos. Está orientado en la realización de consultas que permiten interactuar con los sistemas gestores de bases de datos.</a:t>
            </a:r>
          </a:p>
          <a:p>
            <a:r>
              <a:rPr lang="es-419" dirty="0"/>
              <a:t>Aunque usemos el término de consulta y pueda parecer que nos referimos a la recuperación de la información almacenada en las bases de datos, SQL aborda </a:t>
            </a:r>
            <a:r>
              <a:rPr lang="es-419" b="1" dirty="0"/>
              <a:t>todos los ámbitos de la gestión de los sistemas de bases de datos</a:t>
            </a:r>
            <a:r>
              <a:rPr lang="es-419" dirty="0"/>
              <a:t>. Algunos de los tipos de consultas que podemos realizar con SQL son los siguientes:</a:t>
            </a:r>
          </a:p>
        </p:txBody>
      </p:sp>
      <p:sp>
        <p:nvSpPr>
          <p:cNvPr id="8" name="Rectangle 1"/>
          <p:cNvSpPr>
            <a:spLocks noChangeArrowheads="1"/>
          </p:cNvSpPr>
          <p:nvPr/>
        </p:nvSpPr>
        <p:spPr bwMode="auto">
          <a:xfrm>
            <a:off x="960255" y="3473716"/>
            <a:ext cx="1057738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419" altLang="es-419" sz="1800" b="1" i="0" u="none" strike="noStrike" cap="none" normalizeH="0" baseline="0" dirty="0">
                <a:ln>
                  <a:noFill/>
                </a:ln>
                <a:solidFill>
                  <a:schemeClr val="tx1"/>
                </a:solidFill>
                <a:effectLst/>
                <a:latin typeface="Arial" panose="020B0604020202020204" pitchFamily="34" charset="0"/>
              </a:rPr>
              <a:t>DDL (Data </a:t>
            </a:r>
            <a:r>
              <a:rPr kumimoji="0" lang="es-419" altLang="es-419" sz="1800" b="1" i="0" u="none" strike="noStrike" cap="none" normalizeH="0" baseline="0" dirty="0" err="1">
                <a:ln>
                  <a:noFill/>
                </a:ln>
                <a:solidFill>
                  <a:schemeClr val="tx1"/>
                </a:solidFill>
                <a:effectLst/>
                <a:latin typeface="Arial" panose="020B0604020202020204" pitchFamily="34" charset="0"/>
              </a:rPr>
              <a:t>Definition</a:t>
            </a:r>
            <a:r>
              <a:rPr kumimoji="0" lang="es-419" altLang="es-419" sz="1800" b="1" i="0" u="none" strike="noStrike" cap="none" normalizeH="0" baseline="0" dirty="0">
                <a:ln>
                  <a:noFill/>
                </a:ln>
                <a:solidFill>
                  <a:schemeClr val="tx1"/>
                </a:solidFill>
                <a:effectLst/>
                <a:latin typeface="Arial" panose="020B0604020202020204" pitchFamily="34" charset="0"/>
              </a:rPr>
              <a:t> </a:t>
            </a:r>
            <a:r>
              <a:rPr kumimoji="0" lang="es-419" altLang="es-419" sz="1800" b="1" i="0" u="none" strike="noStrike" cap="none" normalizeH="0" baseline="0" dirty="0" err="1">
                <a:ln>
                  <a:noFill/>
                </a:ln>
                <a:solidFill>
                  <a:schemeClr val="tx1"/>
                </a:solidFill>
                <a:effectLst/>
                <a:latin typeface="Arial" panose="020B0604020202020204" pitchFamily="34" charset="0"/>
              </a:rPr>
              <a:t>Language</a:t>
            </a:r>
            <a:r>
              <a:rPr kumimoji="0" lang="es-419" altLang="es-419" sz="1800" b="1" i="0" u="none" strike="noStrike" cap="none" normalizeH="0" baseline="0" dirty="0">
                <a:ln>
                  <a:noFill/>
                </a:ln>
                <a:solidFill>
                  <a:schemeClr val="tx1"/>
                </a:solidFill>
                <a:effectLst/>
                <a:latin typeface="Arial" panose="020B0604020202020204" pitchFamily="34" charset="0"/>
              </a:rPr>
              <a:t>)</a:t>
            </a:r>
            <a:r>
              <a:rPr kumimoji="0" lang="es-419" altLang="es-419" sz="1800" b="0" i="0" u="none" strike="noStrike" cap="none" normalizeH="0" baseline="0" dirty="0">
                <a:ln>
                  <a:noFill/>
                </a:ln>
                <a:solidFill>
                  <a:schemeClr val="tx1"/>
                </a:solidFill>
                <a:effectLst/>
                <a:latin typeface="Arial" panose="020B0604020202020204" pitchFamily="34" charset="0"/>
              </a:rPr>
              <a:t>: Se refiere al conjunto de instrucciones del lenguaje SQL que permiten crear, modificar o eliminar las estructuras de datos, es decir, las tablas, índices y relaciones entre las tablas. Ejemplos de instrucciones DDL son </a:t>
            </a:r>
            <a:r>
              <a:rPr kumimoji="0" lang="es-419" altLang="es-419" sz="1000" b="0" i="0" u="none" strike="noStrike" cap="none" normalizeH="0" baseline="0" dirty="0">
                <a:ln>
                  <a:noFill/>
                </a:ln>
                <a:solidFill>
                  <a:schemeClr val="tx1"/>
                </a:solidFill>
                <a:effectLst/>
                <a:latin typeface="Arial Unicode MS" panose="020B0604020202020204" pitchFamily="34" charset="-128"/>
              </a:rPr>
              <a:t>CREATE</a:t>
            </a:r>
            <a:r>
              <a:rPr kumimoji="0" lang="es-419" altLang="es-419" sz="600" b="0" i="0" u="none" strike="noStrike" cap="none" normalizeH="0" baseline="0" dirty="0">
                <a:ln>
                  <a:noFill/>
                </a:ln>
                <a:solidFill>
                  <a:schemeClr val="tx1"/>
                </a:solidFill>
                <a:effectLst/>
              </a:rPr>
              <a:t>, </a:t>
            </a:r>
            <a:r>
              <a:rPr kumimoji="0" lang="es-419" altLang="es-419" sz="1000" b="0" i="0" u="none" strike="noStrike" cap="none" normalizeH="0" baseline="0" dirty="0">
                <a:ln>
                  <a:noFill/>
                </a:ln>
                <a:solidFill>
                  <a:schemeClr val="tx1"/>
                </a:solidFill>
                <a:effectLst/>
                <a:latin typeface="Arial Unicode MS" panose="020B0604020202020204" pitchFamily="34" charset="-128"/>
              </a:rPr>
              <a:t>ALTER</a:t>
            </a:r>
            <a:r>
              <a:rPr kumimoji="0" lang="es-419" altLang="es-419" sz="600" b="0" i="0" u="none" strike="noStrike" cap="none" normalizeH="0" baseline="0" dirty="0">
                <a:ln>
                  <a:noFill/>
                </a:ln>
                <a:solidFill>
                  <a:schemeClr val="tx1"/>
                </a:solidFill>
                <a:effectLst/>
              </a:rPr>
              <a:t> y </a:t>
            </a:r>
            <a:r>
              <a:rPr kumimoji="0" lang="es-419" altLang="es-419" sz="1000" b="0" i="0" u="none" strike="noStrike" cap="none" normalizeH="0" baseline="0" dirty="0">
                <a:ln>
                  <a:noFill/>
                </a:ln>
                <a:solidFill>
                  <a:schemeClr val="tx1"/>
                </a:solidFill>
                <a:effectLst/>
                <a:latin typeface="Arial Unicode MS" panose="020B0604020202020204" pitchFamily="34" charset="-128"/>
              </a:rPr>
              <a:t>DROP</a:t>
            </a:r>
            <a:r>
              <a:rPr kumimoji="0" lang="es-419" altLang="es-419" sz="6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419" altLang="es-419"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419" altLang="es-419" sz="1800" b="1" i="0" u="none" strike="noStrike" cap="none" normalizeH="0" baseline="0" dirty="0">
                <a:ln>
                  <a:noFill/>
                </a:ln>
                <a:solidFill>
                  <a:schemeClr val="tx1"/>
                </a:solidFill>
                <a:effectLst/>
                <a:latin typeface="Arial" panose="020B0604020202020204" pitchFamily="34" charset="0"/>
              </a:rPr>
              <a:t>DML (Data </a:t>
            </a:r>
            <a:r>
              <a:rPr kumimoji="0" lang="es-419" altLang="es-419" sz="1800" b="1" i="0" u="none" strike="noStrike" cap="none" normalizeH="0" baseline="0" dirty="0" err="1">
                <a:ln>
                  <a:noFill/>
                </a:ln>
                <a:solidFill>
                  <a:schemeClr val="tx1"/>
                </a:solidFill>
                <a:effectLst/>
                <a:latin typeface="Arial" panose="020B0604020202020204" pitchFamily="34" charset="0"/>
              </a:rPr>
              <a:t>Manipulation</a:t>
            </a:r>
            <a:r>
              <a:rPr kumimoji="0" lang="es-419" altLang="es-419" sz="1800" b="1" i="0" u="none" strike="noStrike" cap="none" normalizeH="0" baseline="0" dirty="0">
                <a:ln>
                  <a:noFill/>
                </a:ln>
                <a:solidFill>
                  <a:schemeClr val="tx1"/>
                </a:solidFill>
                <a:effectLst/>
                <a:latin typeface="Arial" panose="020B0604020202020204" pitchFamily="34" charset="0"/>
              </a:rPr>
              <a:t> </a:t>
            </a:r>
            <a:r>
              <a:rPr kumimoji="0" lang="es-419" altLang="es-419" sz="1800" b="1" i="0" u="none" strike="noStrike" cap="none" normalizeH="0" baseline="0" dirty="0" err="1">
                <a:ln>
                  <a:noFill/>
                </a:ln>
                <a:solidFill>
                  <a:schemeClr val="tx1"/>
                </a:solidFill>
                <a:effectLst/>
                <a:latin typeface="Arial" panose="020B0604020202020204" pitchFamily="34" charset="0"/>
              </a:rPr>
              <a:t>Language</a:t>
            </a:r>
            <a:r>
              <a:rPr kumimoji="0" lang="es-419" altLang="es-419" sz="1800" b="1" i="0" u="none" strike="noStrike" cap="none" normalizeH="0" baseline="0" dirty="0">
                <a:ln>
                  <a:noFill/>
                </a:ln>
                <a:solidFill>
                  <a:schemeClr val="tx1"/>
                </a:solidFill>
                <a:effectLst/>
                <a:latin typeface="Arial" panose="020B0604020202020204" pitchFamily="34" charset="0"/>
              </a:rPr>
              <a:t>)</a:t>
            </a:r>
            <a:r>
              <a:rPr kumimoji="0" lang="es-419" altLang="es-419" sz="1800" b="0" i="0" u="none" strike="noStrike" cap="none" normalizeH="0" baseline="0" dirty="0">
                <a:ln>
                  <a:noFill/>
                </a:ln>
                <a:solidFill>
                  <a:schemeClr val="tx1"/>
                </a:solidFill>
                <a:effectLst/>
                <a:latin typeface="Arial" panose="020B0604020202020204" pitchFamily="34" charset="0"/>
              </a:rPr>
              <a:t>: Se refiere al conjunto de instrucciones del lenguaje SQL utilizadas para acceder y manipular los datos que hay dentro de las estructuras de las bases de datos. Estas instrucciones son los conocidos </a:t>
            </a:r>
            <a:r>
              <a:rPr kumimoji="0" lang="es-419" altLang="es-419" sz="1000" b="0" i="0" u="none" strike="noStrike" cap="none" normalizeH="0" baseline="0" dirty="0">
                <a:ln>
                  <a:noFill/>
                </a:ln>
                <a:solidFill>
                  <a:schemeClr val="tx1"/>
                </a:solidFill>
                <a:effectLst/>
                <a:latin typeface="Arial Unicode MS" panose="020B0604020202020204" pitchFamily="34" charset="-128"/>
              </a:rPr>
              <a:t>SELECT</a:t>
            </a:r>
            <a:r>
              <a:rPr kumimoji="0" lang="es-419" altLang="es-419" sz="600" b="0" i="0" u="none" strike="noStrike" cap="none" normalizeH="0" baseline="0" dirty="0">
                <a:ln>
                  <a:noFill/>
                </a:ln>
                <a:solidFill>
                  <a:schemeClr val="tx1"/>
                </a:solidFill>
                <a:effectLst/>
              </a:rPr>
              <a:t>, </a:t>
            </a:r>
            <a:r>
              <a:rPr kumimoji="0" lang="es-419" altLang="es-419" sz="1000" b="0" i="0" u="none" strike="noStrike" cap="none" normalizeH="0" baseline="0" dirty="0">
                <a:ln>
                  <a:noFill/>
                </a:ln>
                <a:solidFill>
                  <a:schemeClr val="tx1"/>
                </a:solidFill>
                <a:effectLst/>
                <a:latin typeface="Arial Unicode MS" panose="020B0604020202020204" pitchFamily="34" charset="-128"/>
              </a:rPr>
              <a:t>INSERT</a:t>
            </a:r>
            <a:r>
              <a:rPr kumimoji="0" lang="es-419" altLang="es-419" sz="600" b="0" i="0" u="none" strike="noStrike" cap="none" normalizeH="0" baseline="0" dirty="0">
                <a:ln>
                  <a:noFill/>
                </a:ln>
                <a:solidFill>
                  <a:schemeClr val="tx1"/>
                </a:solidFill>
                <a:effectLst/>
              </a:rPr>
              <a:t>, </a:t>
            </a:r>
            <a:r>
              <a:rPr kumimoji="0" lang="es-419" altLang="es-419" sz="1000" b="0" i="0" u="none" strike="noStrike" cap="none" normalizeH="0" baseline="0" dirty="0">
                <a:ln>
                  <a:noFill/>
                </a:ln>
                <a:solidFill>
                  <a:schemeClr val="tx1"/>
                </a:solidFill>
                <a:effectLst/>
                <a:latin typeface="Arial Unicode MS" panose="020B0604020202020204" pitchFamily="34" charset="-128"/>
              </a:rPr>
              <a:t>UPDATE</a:t>
            </a:r>
            <a:r>
              <a:rPr kumimoji="0" lang="es-419" altLang="es-419" sz="600" b="0" i="0" u="none" strike="noStrike" cap="none" normalizeH="0" baseline="0" dirty="0">
                <a:ln>
                  <a:noFill/>
                </a:ln>
                <a:solidFill>
                  <a:schemeClr val="tx1"/>
                </a:solidFill>
                <a:effectLst/>
              </a:rPr>
              <a:t> y </a:t>
            </a:r>
            <a:r>
              <a:rPr kumimoji="0" lang="es-419" altLang="es-419" sz="1000" b="0" i="0" u="none" strike="noStrike" cap="none" normalizeH="0" baseline="0" dirty="0">
                <a:ln>
                  <a:noFill/>
                </a:ln>
                <a:solidFill>
                  <a:schemeClr val="tx1"/>
                </a:solidFill>
                <a:effectLst/>
                <a:latin typeface="Arial Unicode MS" panose="020B0604020202020204" pitchFamily="34" charset="-128"/>
              </a:rPr>
              <a:t>DELETE</a:t>
            </a:r>
            <a:r>
              <a:rPr kumimoji="0" lang="es-419" altLang="es-419" sz="600" b="0" i="0" u="none" strike="noStrike" cap="none" normalizeH="0" baseline="0" dirty="0">
                <a:ln>
                  <a:noFill/>
                </a:ln>
                <a:solidFill>
                  <a:schemeClr val="tx1"/>
                </a:solidFill>
                <a:effectLst/>
              </a:rPr>
              <a:t>.</a:t>
            </a:r>
            <a:endParaRPr kumimoji="0" lang="es-419" altLang="es-419"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85947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746044" y="64736"/>
            <a:ext cx="445956" cy="369332"/>
          </a:xfrm>
          <a:prstGeom prst="rect">
            <a:avLst/>
          </a:prstGeom>
          <a:noFill/>
        </p:spPr>
        <p:txBody>
          <a:bodyPr wrap="none" rtlCol="0">
            <a:spAutoFit/>
          </a:bodyPr>
          <a:lstStyle/>
          <a:p>
            <a:r>
              <a:rPr lang="es-AR" b="1" dirty="0"/>
              <a:t>H2</a:t>
            </a:r>
            <a:endParaRPr lang="es-419" b="1" dirty="0"/>
          </a:p>
        </p:txBody>
      </p:sp>
      <p:sp>
        <p:nvSpPr>
          <p:cNvPr id="5" name="Rectángulo 4"/>
          <p:cNvSpPr/>
          <p:nvPr/>
        </p:nvSpPr>
        <p:spPr>
          <a:xfrm>
            <a:off x="960255" y="1106781"/>
            <a:ext cx="8823016" cy="369332"/>
          </a:xfrm>
          <a:prstGeom prst="rect">
            <a:avLst/>
          </a:prstGeom>
        </p:spPr>
        <p:txBody>
          <a:bodyPr wrap="square">
            <a:spAutoFit/>
          </a:bodyPr>
          <a:lstStyle/>
          <a:p>
            <a:r>
              <a:rPr lang="es-419" b="1" dirty="0"/>
              <a:t>Para qué sirve SQL ?</a:t>
            </a:r>
          </a:p>
        </p:txBody>
      </p:sp>
      <p:sp>
        <p:nvSpPr>
          <p:cNvPr id="2" name="Rectangle 1"/>
          <p:cNvSpPr>
            <a:spLocks noChangeArrowheads="1"/>
          </p:cNvSpPr>
          <p:nvPr/>
        </p:nvSpPr>
        <p:spPr bwMode="auto">
          <a:xfrm>
            <a:off x="960255" y="1627388"/>
            <a:ext cx="1078333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419" altLang="es-419" sz="1800" b="1" i="0" u="none" strike="noStrike" cap="none" normalizeH="0" baseline="0" dirty="0">
                <a:ln>
                  <a:noFill/>
                </a:ln>
                <a:solidFill>
                  <a:schemeClr val="tx1"/>
                </a:solidFill>
                <a:effectLst/>
                <a:latin typeface="Arial" panose="020B0604020202020204" pitchFamily="34" charset="0"/>
              </a:rPr>
              <a:t>DCL (Data Control </a:t>
            </a:r>
            <a:r>
              <a:rPr kumimoji="0" lang="es-419" altLang="es-419" sz="1800" b="1" i="0" u="none" strike="noStrike" cap="none" normalizeH="0" baseline="0" dirty="0" err="1">
                <a:ln>
                  <a:noFill/>
                </a:ln>
                <a:solidFill>
                  <a:schemeClr val="tx1"/>
                </a:solidFill>
                <a:effectLst/>
                <a:latin typeface="Arial" panose="020B0604020202020204" pitchFamily="34" charset="0"/>
              </a:rPr>
              <a:t>Language</a:t>
            </a:r>
            <a:r>
              <a:rPr kumimoji="0" lang="es-419" altLang="es-419" sz="1800" b="1" i="0" u="none" strike="noStrike" cap="none" normalizeH="0" baseline="0" dirty="0">
                <a:ln>
                  <a:noFill/>
                </a:ln>
                <a:solidFill>
                  <a:schemeClr val="tx1"/>
                </a:solidFill>
                <a:effectLst/>
                <a:latin typeface="Arial" panose="020B0604020202020204" pitchFamily="34" charset="0"/>
              </a:rPr>
              <a:t>)</a:t>
            </a:r>
            <a:r>
              <a:rPr kumimoji="0" lang="es-419" altLang="es-419" sz="1800" b="0" i="0" u="none" strike="noStrike" cap="none" normalizeH="0" baseline="0" dirty="0">
                <a:ln>
                  <a:noFill/>
                </a:ln>
                <a:solidFill>
                  <a:schemeClr val="tx1"/>
                </a:solidFill>
                <a:effectLst/>
                <a:latin typeface="Arial" panose="020B0604020202020204" pitchFamily="34" charset="0"/>
              </a:rPr>
              <a:t>: Esta categoría incluye instrucciones relacionadas con el control de acceso a los datos y los permisos de los usuarios, como </a:t>
            </a:r>
            <a:r>
              <a:rPr kumimoji="0" lang="es-419" altLang="es-419" sz="1000" b="0" i="0" u="none" strike="noStrike" cap="none" normalizeH="0" baseline="0" dirty="0">
                <a:ln>
                  <a:noFill/>
                </a:ln>
                <a:solidFill>
                  <a:schemeClr val="tx1"/>
                </a:solidFill>
                <a:effectLst/>
                <a:latin typeface="Arial Unicode MS" panose="020B0604020202020204" pitchFamily="34" charset="-128"/>
              </a:rPr>
              <a:t>GRANT</a:t>
            </a:r>
            <a:r>
              <a:rPr kumimoji="0" lang="es-419" altLang="es-419" sz="600" b="0" i="0" u="none" strike="noStrike" cap="none" normalizeH="0" baseline="0" dirty="0">
                <a:ln>
                  <a:noFill/>
                </a:ln>
                <a:solidFill>
                  <a:schemeClr val="tx1"/>
                </a:solidFill>
                <a:effectLst/>
              </a:rPr>
              <a:t> y </a:t>
            </a:r>
            <a:r>
              <a:rPr kumimoji="0" lang="es-419" altLang="es-419" sz="1000" b="0" i="0" u="none" strike="noStrike" cap="none" normalizeH="0" baseline="0" dirty="0">
                <a:ln>
                  <a:noFill/>
                </a:ln>
                <a:solidFill>
                  <a:schemeClr val="tx1"/>
                </a:solidFill>
                <a:effectLst/>
                <a:latin typeface="Arial Unicode MS" panose="020B0604020202020204" pitchFamily="34" charset="-128"/>
              </a:rPr>
              <a:t>REVOKE</a:t>
            </a:r>
            <a:r>
              <a:rPr kumimoji="0" lang="es-419" altLang="es-419" sz="6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419" altLang="es-419"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419" altLang="es-419" sz="1800" b="1" i="0" u="none" strike="noStrike" cap="none" normalizeH="0" baseline="0" dirty="0">
                <a:ln>
                  <a:noFill/>
                </a:ln>
                <a:solidFill>
                  <a:schemeClr val="tx1"/>
                </a:solidFill>
                <a:effectLst/>
                <a:latin typeface="Arial" panose="020B0604020202020204" pitchFamily="34" charset="0"/>
              </a:rPr>
              <a:t>TCL (</a:t>
            </a:r>
            <a:r>
              <a:rPr kumimoji="0" lang="es-419" altLang="es-419" sz="1800" b="1" i="0" u="none" strike="noStrike" cap="none" normalizeH="0" baseline="0" dirty="0" err="1">
                <a:ln>
                  <a:noFill/>
                </a:ln>
                <a:solidFill>
                  <a:schemeClr val="tx1"/>
                </a:solidFill>
                <a:effectLst/>
                <a:latin typeface="Arial" panose="020B0604020202020204" pitchFamily="34" charset="0"/>
              </a:rPr>
              <a:t>Transaction</a:t>
            </a:r>
            <a:r>
              <a:rPr kumimoji="0" lang="es-419" altLang="es-419" sz="1800" b="1" i="0" u="none" strike="noStrike" cap="none" normalizeH="0" baseline="0" dirty="0">
                <a:ln>
                  <a:noFill/>
                </a:ln>
                <a:solidFill>
                  <a:schemeClr val="tx1"/>
                </a:solidFill>
                <a:effectLst/>
                <a:latin typeface="Arial" panose="020B0604020202020204" pitchFamily="34" charset="0"/>
              </a:rPr>
              <a:t> Control </a:t>
            </a:r>
            <a:r>
              <a:rPr kumimoji="0" lang="es-419" altLang="es-419" sz="1800" b="1" i="0" u="none" strike="noStrike" cap="none" normalizeH="0" baseline="0" dirty="0" err="1">
                <a:ln>
                  <a:noFill/>
                </a:ln>
                <a:solidFill>
                  <a:schemeClr val="tx1"/>
                </a:solidFill>
                <a:effectLst/>
                <a:latin typeface="Arial" panose="020B0604020202020204" pitchFamily="34" charset="0"/>
              </a:rPr>
              <a:t>Language</a:t>
            </a:r>
            <a:r>
              <a:rPr kumimoji="0" lang="es-419" altLang="es-419" sz="1800" b="1" i="0" u="none" strike="noStrike" cap="none" normalizeH="0" baseline="0" dirty="0">
                <a:ln>
                  <a:noFill/>
                </a:ln>
                <a:solidFill>
                  <a:schemeClr val="tx1"/>
                </a:solidFill>
                <a:effectLst/>
                <a:latin typeface="Arial" panose="020B0604020202020204" pitchFamily="34" charset="0"/>
              </a:rPr>
              <a:t>)</a:t>
            </a:r>
            <a:r>
              <a:rPr kumimoji="0" lang="es-419" altLang="es-419" sz="1800" b="0" i="0" u="none" strike="noStrike" cap="none" normalizeH="0" baseline="0" dirty="0">
                <a:ln>
                  <a:noFill/>
                </a:ln>
                <a:solidFill>
                  <a:schemeClr val="tx1"/>
                </a:solidFill>
                <a:effectLst/>
                <a:latin typeface="Arial" panose="020B0604020202020204" pitchFamily="34" charset="0"/>
              </a:rPr>
              <a:t>: Por último tenemos las instrucciones relacionadas con la gestión de transacciones. Las transacciones son algo más avanzado y básicamente consisten en conjuntos de operaciones que se deben ejecutar completamente, todas de una vez. Si alguna de las transacciones no se puede ejecutar por algún motivo, no se ejecuta ninguna. El objetivo de las transacciones as asegurarse de mantener la integridad de los datos. Los comandos típicos son </a:t>
            </a:r>
            <a:r>
              <a:rPr kumimoji="0" lang="es-419" altLang="es-419" sz="1000" b="0" i="0" u="none" strike="noStrike" cap="none" normalizeH="0" baseline="0" dirty="0">
                <a:ln>
                  <a:noFill/>
                </a:ln>
                <a:solidFill>
                  <a:schemeClr val="tx1"/>
                </a:solidFill>
                <a:effectLst/>
                <a:latin typeface="Arial Unicode MS" panose="020B0604020202020204" pitchFamily="34" charset="-128"/>
              </a:rPr>
              <a:t>COMMIT</a:t>
            </a:r>
            <a:r>
              <a:rPr kumimoji="0" lang="es-419" altLang="es-419" sz="600" b="0" i="0" u="none" strike="noStrike" cap="none" normalizeH="0" baseline="0" dirty="0">
                <a:ln>
                  <a:noFill/>
                </a:ln>
                <a:solidFill>
                  <a:schemeClr val="tx1"/>
                </a:solidFill>
                <a:effectLst/>
              </a:rPr>
              <a:t>, </a:t>
            </a:r>
            <a:r>
              <a:rPr kumimoji="0" lang="es-419" altLang="es-419" sz="1000" b="0" i="0" u="none" strike="noStrike" cap="none" normalizeH="0" baseline="0" dirty="0">
                <a:ln>
                  <a:noFill/>
                </a:ln>
                <a:solidFill>
                  <a:schemeClr val="tx1"/>
                </a:solidFill>
                <a:effectLst/>
                <a:latin typeface="Arial Unicode MS" panose="020B0604020202020204" pitchFamily="34" charset="-128"/>
              </a:rPr>
              <a:t>ROLLBACK</a:t>
            </a:r>
            <a:r>
              <a:rPr kumimoji="0" lang="es-419" altLang="es-419" sz="600" b="0" i="0" u="none" strike="noStrike" cap="none" normalizeH="0" baseline="0" dirty="0">
                <a:ln>
                  <a:noFill/>
                </a:ln>
                <a:solidFill>
                  <a:schemeClr val="tx1"/>
                </a:solidFill>
                <a:effectLst/>
              </a:rPr>
              <a:t> y </a:t>
            </a:r>
            <a:r>
              <a:rPr kumimoji="0" lang="es-419" altLang="es-419" sz="1000" b="0" i="0" u="none" strike="noStrike" cap="none" normalizeH="0" baseline="0" dirty="0">
                <a:ln>
                  <a:noFill/>
                </a:ln>
                <a:solidFill>
                  <a:schemeClr val="tx1"/>
                </a:solidFill>
                <a:effectLst/>
                <a:latin typeface="Arial Unicode MS" panose="020B0604020202020204" pitchFamily="34" charset="-128"/>
              </a:rPr>
              <a:t>SAVEPOINT</a:t>
            </a:r>
            <a:r>
              <a:rPr kumimoji="0" lang="es-419" altLang="es-419" sz="600" b="0" i="0" u="none" strike="noStrike" cap="none" normalizeH="0" baseline="0" dirty="0">
                <a:ln>
                  <a:noFill/>
                </a:ln>
                <a:solidFill>
                  <a:schemeClr val="tx1"/>
                </a:solidFill>
                <a:effectLst/>
              </a:rPr>
              <a:t>.</a:t>
            </a:r>
            <a:endParaRPr kumimoji="0" lang="es-419" altLang="es-419"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4152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746044" y="64736"/>
            <a:ext cx="445956" cy="369332"/>
          </a:xfrm>
          <a:prstGeom prst="rect">
            <a:avLst/>
          </a:prstGeom>
          <a:noFill/>
        </p:spPr>
        <p:txBody>
          <a:bodyPr wrap="none" rtlCol="0">
            <a:spAutoFit/>
          </a:bodyPr>
          <a:lstStyle/>
          <a:p>
            <a:r>
              <a:rPr lang="es-AR" b="1" dirty="0"/>
              <a:t>H2</a:t>
            </a:r>
            <a:endParaRPr lang="es-419" b="1" dirty="0"/>
          </a:p>
        </p:txBody>
      </p:sp>
      <p:sp>
        <p:nvSpPr>
          <p:cNvPr id="5" name="Rectángulo 4"/>
          <p:cNvSpPr/>
          <p:nvPr/>
        </p:nvSpPr>
        <p:spPr>
          <a:xfrm>
            <a:off x="960255" y="1106781"/>
            <a:ext cx="8823016" cy="369332"/>
          </a:xfrm>
          <a:prstGeom prst="rect">
            <a:avLst/>
          </a:prstGeom>
        </p:spPr>
        <p:txBody>
          <a:bodyPr wrap="square">
            <a:spAutoFit/>
          </a:bodyPr>
          <a:lstStyle/>
          <a:p>
            <a:r>
              <a:rPr lang="es-419" b="1" dirty="0"/>
              <a:t>SQL en el mundo del desarrollo</a:t>
            </a:r>
          </a:p>
        </p:txBody>
      </p:sp>
      <p:sp>
        <p:nvSpPr>
          <p:cNvPr id="3" name="Rectángulo 2"/>
          <p:cNvSpPr/>
          <p:nvPr/>
        </p:nvSpPr>
        <p:spPr>
          <a:xfrm>
            <a:off x="960255" y="1645821"/>
            <a:ext cx="10166294" cy="3970318"/>
          </a:xfrm>
          <a:prstGeom prst="rect">
            <a:avLst/>
          </a:prstGeom>
        </p:spPr>
        <p:txBody>
          <a:bodyPr wrap="square">
            <a:spAutoFit/>
          </a:bodyPr>
          <a:lstStyle/>
          <a:p>
            <a:r>
              <a:rPr lang="es-419" dirty="0"/>
              <a:t>SQL es fundamental en el mundo del desarrollo de aplicaciones y sitios web avanzados. Cualquier persona que se dedique al mundo del desarrollo debe dedicar un tiempo para conocerlo pues es muy habitual que un programador o un informático tenga que trabajar con bases de datos.</a:t>
            </a:r>
          </a:p>
          <a:p>
            <a:endParaRPr lang="es-419" dirty="0"/>
          </a:p>
          <a:p>
            <a:r>
              <a:rPr lang="es-419" dirty="0"/>
              <a:t>Las aplicaciones en el fondo, en la mayor parte de las ocasiones consisten en </a:t>
            </a:r>
            <a:r>
              <a:rPr lang="es-419" b="1" dirty="0"/>
              <a:t>accesos, altas, modificaciones y borrado de datos</a:t>
            </a:r>
            <a:r>
              <a:rPr lang="es-419" dirty="0"/>
              <a:t>. Para ello generalmente implementan un esquema de operación basado en utilizar alguna base de datos, que es quien ofrece el servicio de almacenamiento y gestión de los datos.</a:t>
            </a:r>
          </a:p>
          <a:p>
            <a:endParaRPr lang="es-419" dirty="0"/>
          </a:p>
          <a:p>
            <a:r>
              <a:rPr lang="es-419" dirty="0"/>
              <a:t>Debido a la diversidad de lenguajes y de bases de datos existentes, la manera de comunicar unos y otras sería realmente complicada de gestionar de no ser por la existencia de </a:t>
            </a:r>
            <a:r>
              <a:rPr lang="es-419" b="1" dirty="0"/>
              <a:t>estándares</a:t>
            </a:r>
            <a:r>
              <a:rPr lang="es-419" dirty="0"/>
              <a:t> que nos permiten  realizar las operaciones básicas de una forma universal. Es de eso de lo que trata el SQL, que no es mas que un lenguaje estándar de comunicación con bases de datos. Hablamos por tanto de un lenguaje normalizado que nos permite trabajar con cualquier tipo de lenguaje (PHP, Java, Python, C#, </a:t>
            </a:r>
            <a:r>
              <a:rPr lang="es-419" dirty="0" err="1"/>
              <a:t>Node</a:t>
            </a:r>
            <a:r>
              <a:rPr lang="es-419" dirty="0"/>
              <a:t>...) en combinación con cualquier tipo de base de datos (MS Access, SQL Server, </a:t>
            </a:r>
            <a:r>
              <a:rPr lang="es-419" dirty="0" err="1"/>
              <a:t>MySQL</a:t>
            </a:r>
            <a:r>
              <a:rPr lang="es-419" dirty="0"/>
              <a:t>...).</a:t>
            </a:r>
          </a:p>
        </p:txBody>
      </p:sp>
    </p:spTree>
    <p:extLst>
      <p:ext uri="{BB962C8B-B14F-4D97-AF65-F5344CB8AC3E}">
        <p14:creationId xmlns:p14="http://schemas.microsoft.com/office/powerpoint/2010/main" val="2700877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746044" y="64736"/>
            <a:ext cx="445956" cy="369332"/>
          </a:xfrm>
          <a:prstGeom prst="rect">
            <a:avLst/>
          </a:prstGeom>
          <a:noFill/>
        </p:spPr>
        <p:txBody>
          <a:bodyPr wrap="none" rtlCol="0">
            <a:spAutoFit/>
          </a:bodyPr>
          <a:lstStyle/>
          <a:p>
            <a:r>
              <a:rPr lang="es-AR" b="1" dirty="0"/>
              <a:t>H2</a:t>
            </a:r>
            <a:endParaRPr lang="es-419" b="1" dirty="0"/>
          </a:p>
        </p:txBody>
      </p:sp>
      <p:sp>
        <p:nvSpPr>
          <p:cNvPr id="5" name="Rectángulo 4"/>
          <p:cNvSpPr/>
          <p:nvPr/>
        </p:nvSpPr>
        <p:spPr>
          <a:xfrm>
            <a:off x="960255" y="1106781"/>
            <a:ext cx="8823016" cy="2308324"/>
          </a:xfrm>
          <a:prstGeom prst="rect">
            <a:avLst/>
          </a:prstGeom>
        </p:spPr>
        <p:txBody>
          <a:bodyPr wrap="square">
            <a:spAutoFit/>
          </a:bodyPr>
          <a:lstStyle/>
          <a:p>
            <a:r>
              <a:rPr lang="es-419" b="1" dirty="0"/>
              <a:t>¿Qué es la base de datos </a:t>
            </a:r>
            <a:r>
              <a:rPr lang="es-419" b="1" dirty="0">
                <a:hlinkClick r:id="rId2"/>
              </a:rPr>
              <a:t>H2</a:t>
            </a:r>
            <a:r>
              <a:rPr lang="es-419" b="1" dirty="0"/>
              <a:t>?</a:t>
            </a:r>
          </a:p>
          <a:p>
            <a:endParaRPr lang="es-419" dirty="0"/>
          </a:p>
          <a:p>
            <a:r>
              <a:rPr lang="es-419" dirty="0"/>
              <a:t>Es un </a:t>
            </a:r>
            <a:r>
              <a:rPr lang="es-419" b="1" dirty="0"/>
              <a:t>motor de base de datos Open </a:t>
            </a:r>
            <a:r>
              <a:rPr lang="es-419" b="1" dirty="0" err="1"/>
              <a:t>Source</a:t>
            </a:r>
            <a:r>
              <a:rPr lang="es-419" dirty="0"/>
              <a:t> escrito en su totalidad en Java.</a:t>
            </a:r>
          </a:p>
          <a:p>
            <a:endParaRPr lang="es-419" dirty="0"/>
          </a:p>
          <a:p>
            <a:r>
              <a:rPr lang="es-419" dirty="0"/>
              <a:t>Hay que tener claro desde un principio que esta base de datos NO es comparable a otras bases de datos como </a:t>
            </a:r>
            <a:r>
              <a:rPr lang="es-419" dirty="0" err="1"/>
              <a:t>MySQL</a:t>
            </a:r>
            <a:r>
              <a:rPr lang="es-419" dirty="0"/>
              <a:t>, SQL Server , Oracle , etc… , se puede decir que realiza casi las mismas funciones que las anteriores, pero hay que tener en cuenta que estas bases de datos juegan en otra “liga” por lo que no sería lógico salir a producción con la base de datos H2.</a:t>
            </a:r>
          </a:p>
        </p:txBody>
      </p:sp>
    </p:spTree>
    <p:extLst>
      <p:ext uri="{BB962C8B-B14F-4D97-AF65-F5344CB8AC3E}">
        <p14:creationId xmlns:p14="http://schemas.microsoft.com/office/powerpoint/2010/main" val="1870697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746044" y="64736"/>
            <a:ext cx="445956" cy="369332"/>
          </a:xfrm>
          <a:prstGeom prst="rect">
            <a:avLst/>
          </a:prstGeom>
          <a:noFill/>
        </p:spPr>
        <p:txBody>
          <a:bodyPr wrap="none" rtlCol="0">
            <a:spAutoFit/>
          </a:bodyPr>
          <a:lstStyle/>
          <a:p>
            <a:r>
              <a:rPr lang="es-AR" b="1" dirty="0"/>
              <a:t>H2</a:t>
            </a:r>
            <a:endParaRPr lang="es-419" b="1" dirty="0"/>
          </a:p>
        </p:txBody>
      </p:sp>
      <p:sp>
        <p:nvSpPr>
          <p:cNvPr id="5" name="Rectángulo 4"/>
          <p:cNvSpPr/>
          <p:nvPr/>
        </p:nvSpPr>
        <p:spPr>
          <a:xfrm>
            <a:off x="960255" y="1106781"/>
            <a:ext cx="8823016" cy="369332"/>
          </a:xfrm>
          <a:prstGeom prst="rect">
            <a:avLst/>
          </a:prstGeom>
        </p:spPr>
        <p:txBody>
          <a:bodyPr wrap="square">
            <a:spAutoFit/>
          </a:bodyPr>
          <a:lstStyle/>
          <a:p>
            <a:r>
              <a:rPr lang="es-419" b="1" dirty="0"/>
              <a:t>Sistemas Gestores de Bases de Datos (SGBD)</a:t>
            </a:r>
          </a:p>
        </p:txBody>
      </p:sp>
      <p:sp>
        <p:nvSpPr>
          <p:cNvPr id="2" name="Rectángulo 1"/>
          <p:cNvSpPr/>
          <p:nvPr/>
        </p:nvSpPr>
        <p:spPr>
          <a:xfrm>
            <a:off x="960255" y="1751338"/>
            <a:ext cx="10182478" cy="2862322"/>
          </a:xfrm>
          <a:prstGeom prst="rect">
            <a:avLst/>
          </a:prstGeom>
        </p:spPr>
        <p:txBody>
          <a:bodyPr wrap="square">
            <a:spAutoFit/>
          </a:bodyPr>
          <a:lstStyle/>
          <a:p>
            <a:r>
              <a:rPr lang="es-419" dirty="0"/>
              <a:t>Los Sistemas Gestores de Bases de Datos (</a:t>
            </a:r>
            <a:r>
              <a:rPr lang="es-419" b="1" dirty="0"/>
              <a:t>SGBD</a:t>
            </a:r>
            <a:r>
              <a:rPr lang="es-419" dirty="0"/>
              <a:t>) son los programas que </a:t>
            </a:r>
            <a:r>
              <a:rPr lang="es-419" b="1" dirty="0"/>
              <a:t>se encargan de almacenar la información de las bases de datos</a:t>
            </a:r>
            <a:r>
              <a:rPr lang="es-419" dirty="0"/>
              <a:t> y ofrecer a los usuarios unos </a:t>
            </a:r>
            <a:r>
              <a:rPr lang="es-419" b="1" dirty="0"/>
              <a:t>mecanismos para poder acceder a ellos</a:t>
            </a:r>
            <a:r>
              <a:rPr lang="es-419" dirty="0"/>
              <a:t>. Además, se encargan de cosas menos visibles, como asegurarse que los datos no se pierdan, estén bien enlazados los unos con los otros, mantener la seguridad de la información y la protección de acceso a los usuarios que tengan permisos, etc.</a:t>
            </a:r>
          </a:p>
          <a:p>
            <a:endParaRPr lang="es-419" dirty="0"/>
          </a:p>
          <a:p>
            <a:r>
              <a:rPr lang="es-419" dirty="0"/>
              <a:t>Los SGBD más populares son </a:t>
            </a:r>
            <a:r>
              <a:rPr lang="es-419" dirty="0" err="1"/>
              <a:t>MySQL</a:t>
            </a:r>
            <a:r>
              <a:rPr lang="es-419" dirty="0"/>
              <a:t>, Oracle, </a:t>
            </a:r>
            <a:r>
              <a:rPr lang="es-419" dirty="0" err="1"/>
              <a:t>PosgreSQL</a:t>
            </a:r>
            <a:r>
              <a:rPr lang="es-419" dirty="0"/>
              <a:t>, SQL Server, </a:t>
            </a:r>
            <a:r>
              <a:rPr lang="es-419" dirty="0" err="1"/>
              <a:t>SQLite</a:t>
            </a:r>
            <a:r>
              <a:rPr lang="es-419" dirty="0"/>
              <a:t>, </a:t>
            </a:r>
            <a:r>
              <a:rPr lang="es-419" dirty="0" err="1"/>
              <a:t>MariaDB</a:t>
            </a:r>
            <a:r>
              <a:rPr lang="es-419" dirty="0"/>
              <a:t>. Todos ellos son sistemas gestores de bases de datos relacionales, que son aquellas a las que se accede y administra mediante el lenguaje SQL. Pero también hay otros SGBD como </a:t>
            </a:r>
            <a:r>
              <a:rPr lang="es-419" dirty="0" err="1"/>
              <a:t>MongoDB</a:t>
            </a:r>
            <a:r>
              <a:rPr lang="es-419" dirty="0"/>
              <a:t> que son "no relacionales" y que no soportan SQL.</a:t>
            </a:r>
          </a:p>
        </p:txBody>
      </p:sp>
    </p:spTree>
    <p:extLst>
      <p:ext uri="{BB962C8B-B14F-4D97-AF65-F5344CB8AC3E}">
        <p14:creationId xmlns:p14="http://schemas.microsoft.com/office/powerpoint/2010/main" val="3802686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746044" y="64736"/>
            <a:ext cx="445956" cy="369332"/>
          </a:xfrm>
          <a:prstGeom prst="rect">
            <a:avLst/>
          </a:prstGeom>
          <a:noFill/>
        </p:spPr>
        <p:txBody>
          <a:bodyPr wrap="none" rtlCol="0">
            <a:spAutoFit/>
          </a:bodyPr>
          <a:lstStyle/>
          <a:p>
            <a:r>
              <a:rPr lang="es-AR" b="1" dirty="0"/>
              <a:t>H2</a:t>
            </a:r>
            <a:endParaRPr lang="es-419" b="1" dirty="0"/>
          </a:p>
        </p:txBody>
      </p:sp>
      <p:sp>
        <p:nvSpPr>
          <p:cNvPr id="5" name="Rectángulo 4"/>
          <p:cNvSpPr/>
          <p:nvPr/>
        </p:nvSpPr>
        <p:spPr>
          <a:xfrm>
            <a:off x="960255" y="1106781"/>
            <a:ext cx="8823016" cy="369332"/>
          </a:xfrm>
          <a:prstGeom prst="rect">
            <a:avLst/>
          </a:prstGeom>
        </p:spPr>
        <p:txBody>
          <a:bodyPr wrap="square">
            <a:spAutoFit/>
          </a:bodyPr>
          <a:lstStyle/>
          <a:p>
            <a:r>
              <a:rPr lang="es-419" b="1" dirty="0"/>
              <a:t>Bases de datos</a:t>
            </a:r>
          </a:p>
        </p:txBody>
      </p:sp>
      <p:sp>
        <p:nvSpPr>
          <p:cNvPr id="3" name="Rectángulo 2"/>
          <p:cNvSpPr/>
          <p:nvPr/>
        </p:nvSpPr>
        <p:spPr>
          <a:xfrm>
            <a:off x="960255" y="1582340"/>
            <a:ext cx="10166294" cy="3139321"/>
          </a:xfrm>
          <a:prstGeom prst="rect">
            <a:avLst/>
          </a:prstGeom>
        </p:spPr>
        <p:txBody>
          <a:bodyPr wrap="square">
            <a:spAutoFit/>
          </a:bodyPr>
          <a:lstStyle/>
          <a:p>
            <a:r>
              <a:rPr lang="es-419" dirty="0"/>
              <a:t>Las bases de datos son almacenes de </a:t>
            </a:r>
            <a:r>
              <a:rPr lang="es-419" b="1" dirty="0"/>
              <a:t>información gestionada por los Sistemas Gestores de Bases de datos</a:t>
            </a:r>
            <a:r>
              <a:rPr lang="es-419" dirty="0"/>
              <a:t>. Por tanto, una instalación de un SGBD es capaz de gestionar múltiples bases de datos y permitir el acceso a sus usuarios a ellas.</a:t>
            </a:r>
          </a:p>
          <a:p>
            <a:endParaRPr lang="es-419" dirty="0"/>
          </a:p>
          <a:p>
            <a:r>
              <a:rPr lang="es-419" dirty="0"/>
              <a:t>Los datos de una base de datos pueden estar relacionados entre si. Pero no existen relaciones entre los datos de distintas bases de datos. Por tanto, las </a:t>
            </a:r>
            <a:r>
              <a:rPr lang="es-419" b="1" dirty="0"/>
              <a:t>bases de datos se gestionan de manera independiente</a:t>
            </a:r>
            <a:r>
              <a:rPr lang="es-419" dirty="0"/>
              <a:t> aunque estén instaladas a su vez en una misma instalación del sistema gestor.</a:t>
            </a:r>
          </a:p>
          <a:p>
            <a:endParaRPr lang="es-419" dirty="0"/>
          </a:p>
          <a:p>
            <a:r>
              <a:rPr lang="es-419" dirty="0"/>
              <a:t>Cuando se desarrolla una aplicación generalmente se tiene una única base de datos donde se almacena toda la información y el usuario puede acceder únicamente a esa base de datos y no a todas las del sistema gestor.</a:t>
            </a:r>
          </a:p>
        </p:txBody>
      </p:sp>
    </p:spTree>
    <p:extLst>
      <p:ext uri="{BB962C8B-B14F-4D97-AF65-F5344CB8AC3E}">
        <p14:creationId xmlns:p14="http://schemas.microsoft.com/office/powerpoint/2010/main" val="1396910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746044" y="64736"/>
            <a:ext cx="445956" cy="369332"/>
          </a:xfrm>
          <a:prstGeom prst="rect">
            <a:avLst/>
          </a:prstGeom>
          <a:noFill/>
        </p:spPr>
        <p:txBody>
          <a:bodyPr wrap="none" rtlCol="0">
            <a:spAutoFit/>
          </a:bodyPr>
          <a:lstStyle/>
          <a:p>
            <a:r>
              <a:rPr lang="es-AR" b="1" dirty="0"/>
              <a:t>H2</a:t>
            </a:r>
            <a:endParaRPr lang="es-419" b="1" dirty="0"/>
          </a:p>
        </p:txBody>
      </p:sp>
      <p:sp>
        <p:nvSpPr>
          <p:cNvPr id="5" name="Rectángulo 4"/>
          <p:cNvSpPr/>
          <p:nvPr/>
        </p:nvSpPr>
        <p:spPr>
          <a:xfrm>
            <a:off x="960255" y="1106781"/>
            <a:ext cx="8823016" cy="369332"/>
          </a:xfrm>
          <a:prstGeom prst="rect">
            <a:avLst/>
          </a:prstGeom>
        </p:spPr>
        <p:txBody>
          <a:bodyPr wrap="square">
            <a:spAutoFit/>
          </a:bodyPr>
          <a:lstStyle/>
          <a:p>
            <a:r>
              <a:rPr lang="es-419" b="1" dirty="0"/>
              <a:t>Tablas</a:t>
            </a:r>
          </a:p>
        </p:txBody>
      </p:sp>
      <p:sp>
        <p:nvSpPr>
          <p:cNvPr id="2" name="Rectángulo 1"/>
          <p:cNvSpPr/>
          <p:nvPr/>
        </p:nvSpPr>
        <p:spPr>
          <a:xfrm>
            <a:off x="960255" y="1663261"/>
            <a:ext cx="10190570" cy="2308324"/>
          </a:xfrm>
          <a:prstGeom prst="rect">
            <a:avLst/>
          </a:prstGeom>
        </p:spPr>
        <p:txBody>
          <a:bodyPr wrap="square">
            <a:spAutoFit/>
          </a:bodyPr>
          <a:lstStyle/>
          <a:p>
            <a:r>
              <a:rPr lang="es-419" dirty="0"/>
              <a:t>En los sistemas de bases de datos relacionales </a:t>
            </a:r>
            <a:r>
              <a:rPr lang="es-419" b="1" dirty="0"/>
              <a:t>la información se almacena en tablas</a:t>
            </a:r>
            <a:r>
              <a:rPr lang="es-419" dirty="0"/>
              <a:t>. A las tablas a veces también se las conoce como "esquemas": </a:t>
            </a:r>
            <a:r>
              <a:rPr lang="es-419" b="1" dirty="0"/>
              <a:t>colecciones de registros de una misma entidad</a:t>
            </a:r>
            <a:r>
              <a:rPr lang="es-419" dirty="0"/>
              <a:t>. Por ejemplo, en una aplicación de facturación se puede tener una tabla para facturas y otra tabla para clientes.</a:t>
            </a:r>
          </a:p>
          <a:p>
            <a:endParaRPr lang="es-419" dirty="0"/>
          </a:p>
          <a:p>
            <a:r>
              <a:rPr lang="es-419" dirty="0"/>
              <a:t>Cada tabla almacena registros, de unos pocos a decenas o cientos de miles. Por ejemplo, la tabla de facturas almacena registros de facturas. A su vez, cada registro está especificado por una serie de campos, que son los datos que forman parte de esa entidad. Por ejemplo en una factura podemos tener cosas como el número, la fecha, si está pagada o no y asuntos así.</a:t>
            </a:r>
          </a:p>
        </p:txBody>
      </p:sp>
    </p:spTree>
    <p:extLst>
      <p:ext uri="{BB962C8B-B14F-4D97-AF65-F5344CB8AC3E}">
        <p14:creationId xmlns:p14="http://schemas.microsoft.com/office/powerpoint/2010/main" val="2041140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746044" y="64736"/>
            <a:ext cx="445956" cy="369332"/>
          </a:xfrm>
          <a:prstGeom prst="rect">
            <a:avLst/>
          </a:prstGeom>
          <a:noFill/>
        </p:spPr>
        <p:txBody>
          <a:bodyPr wrap="none" rtlCol="0">
            <a:spAutoFit/>
          </a:bodyPr>
          <a:lstStyle/>
          <a:p>
            <a:r>
              <a:rPr lang="es-AR" b="1" dirty="0"/>
              <a:t>H2</a:t>
            </a:r>
            <a:endParaRPr lang="es-419" b="1" dirty="0"/>
          </a:p>
        </p:txBody>
      </p:sp>
      <p:sp>
        <p:nvSpPr>
          <p:cNvPr id="5" name="Rectángulo 4"/>
          <p:cNvSpPr/>
          <p:nvPr/>
        </p:nvSpPr>
        <p:spPr>
          <a:xfrm>
            <a:off x="960255" y="1106781"/>
            <a:ext cx="8823016" cy="369332"/>
          </a:xfrm>
          <a:prstGeom prst="rect">
            <a:avLst/>
          </a:prstGeom>
        </p:spPr>
        <p:txBody>
          <a:bodyPr wrap="square">
            <a:spAutoFit/>
          </a:bodyPr>
          <a:lstStyle/>
          <a:p>
            <a:r>
              <a:rPr lang="es-419" b="1" dirty="0"/>
              <a:t>Campos</a:t>
            </a:r>
          </a:p>
        </p:txBody>
      </p:sp>
      <p:sp>
        <p:nvSpPr>
          <p:cNvPr id="3" name="Rectángulo 2"/>
          <p:cNvSpPr/>
          <p:nvPr/>
        </p:nvSpPr>
        <p:spPr>
          <a:xfrm>
            <a:off x="960254" y="1654234"/>
            <a:ext cx="9470379" cy="2308324"/>
          </a:xfrm>
          <a:prstGeom prst="rect">
            <a:avLst/>
          </a:prstGeom>
        </p:spPr>
        <p:txBody>
          <a:bodyPr wrap="square">
            <a:spAutoFit/>
          </a:bodyPr>
          <a:lstStyle/>
          <a:p>
            <a:r>
              <a:rPr lang="es-419" dirty="0"/>
              <a:t>Ahora que sabemos que una base de datos esta compuesta de tablas donde almacenamos registros catalogados de un mismo tipo y sabemos que </a:t>
            </a:r>
            <a:r>
              <a:rPr lang="es-419" b="1" dirty="0"/>
              <a:t>los registros tienen múltiples datos asociados</a:t>
            </a:r>
            <a:r>
              <a:rPr lang="es-419" dirty="0"/>
              <a:t>, cada uno de ellos, podemos definir lo que son los campos de las tablas.</a:t>
            </a:r>
          </a:p>
          <a:p>
            <a:endParaRPr lang="es-419" dirty="0"/>
          </a:p>
          <a:p>
            <a:r>
              <a:rPr lang="es-419" dirty="0"/>
              <a:t>Los datos individuales que tienen todos los registros son los campos de las tablas. A veces a estos campos se les llama </a:t>
            </a:r>
            <a:r>
              <a:rPr lang="es-419" b="1" dirty="0"/>
              <a:t>columnas</a:t>
            </a:r>
            <a:r>
              <a:rPr lang="es-419" dirty="0"/>
              <a:t> porque generalmente las tablas se representan con filas que son cada uno de los registros almacenados y columnas que son cada uno de los </a:t>
            </a:r>
            <a:r>
              <a:rPr lang="es-419" b="1" dirty="0"/>
              <a:t>datos que tienen los registros</a:t>
            </a:r>
            <a:r>
              <a:rPr lang="es-419" dirty="0"/>
              <a:t>.</a:t>
            </a:r>
          </a:p>
        </p:txBody>
      </p:sp>
    </p:spTree>
    <p:extLst>
      <p:ext uri="{BB962C8B-B14F-4D97-AF65-F5344CB8AC3E}">
        <p14:creationId xmlns:p14="http://schemas.microsoft.com/office/powerpoint/2010/main" val="15291798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746044" y="64736"/>
            <a:ext cx="445956" cy="369332"/>
          </a:xfrm>
          <a:prstGeom prst="rect">
            <a:avLst/>
          </a:prstGeom>
          <a:noFill/>
        </p:spPr>
        <p:txBody>
          <a:bodyPr wrap="none" rtlCol="0">
            <a:spAutoFit/>
          </a:bodyPr>
          <a:lstStyle/>
          <a:p>
            <a:r>
              <a:rPr lang="es-AR" b="1" dirty="0"/>
              <a:t>H2</a:t>
            </a:r>
            <a:endParaRPr lang="es-419" b="1" dirty="0"/>
          </a:p>
        </p:txBody>
      </p:sp>
      <p:sp>
        <p:nvSpPr>
          <p:cNvPr id="5" name="Rectángulo 4"/>
          <p:cNvSpPr/>
          <p:nvPr/>
        </p:nvSpPr>
        <p:spPr>
          <a:xfrm>
            <a:off x="960255" y="1106781"/>
            <a:ext cx="8823016" cy="369332"/>
          </a:xfrm>
          <a:prstGeom prst="rect">
            <a:avLst/>
          </a:prstGeom>
        </p:spPr>
        <p:txBody>
          <a:bodyPr wrap="square">
            <a:spAutoFit/>
          </a:bodyPr>
          <a:lstStyle/>
          <a:p>
            <a:r>
              <a:rPr lang="es-419" b="1" dirty="0"/>
              <a:t>Los tipos de campos</a:t>
            </a:r>
          </a:p>
        </p:txBody>
      </p:sp>
      <p:sp>
        <p:nvSpPr>
          <p:cNvPr id="2" name="Rectángulo 1"/>
          <p:cNvSpPr/>
          <p:nvPr/>
        </p:nvSpPr>
        <p:spPr>
          <a:xfrm>
            <a:off x="960255" y="1813270"/>
            <a:ext cx="10166294" cy="3416320"/>
          </a:xfrm>
          <a:prstGeom prst="rect">
            <a:avLst/>
          </a:prstGeom>
        </p:spPr>
        <p:txBody>
          <a:bodyPr wrap="square">
            <a:spAutoFit/>
          </a:bodyPr>
          <a:lstStyle/>
          <a:p>
            <a:r>
              <a:rPr lang="es-419" dirty="0"/>
              <a:t>Un aspecto importante a considerar es la naturaleza de los valores que introducimos en esos campos. Dado que una base de datos trabaja con todo tipo de información, es importante especificar qué tipo de valor estamos introduciendo en cada campo. Así conseguimos:</a:t>
            </a:r>
          </a:p>
          <a:p>
            <a:endParaRPr lang="es-419" dirty="0"/>
          </a:p>
          <a:p>
            <a:pPr>
              <a:buFont typeface="Arial" panose="020B0604020202020204" pitchFamily="34" charset="0"/>
              <a:buChar char="•"/>
            </a:pPr>
            <a:r>
              <a:rPr lang="es-419" dirty="0"/>
              <a:t>Permitir que el sistema gestor nos alerte si intentamos introducir datos de otro tipo al especificado</a:t>
            </a:r>
          </a:p>
          <a:p>
            <a:pPr>
              <a:buFont typeface="Arial" panose="020B0604020202020204" pitchFamily="34" charset="0"/>
              <a:buChar char="•"/>
            </a:pPr>
            <a:r>
              <a:rPr lang="es-419" dirty="0"/>
              <a:t>Ayudar al sistema gestor para que sepa el mejor medio de almacenar ese campo</a:t>
            </a:r>
          </a:p>
          <a:p>
            <a:pPr>
              <a:buFont typeface="Arial" panose="020B0604020202020204" pitchFamily="34" charset="0"/>
              <a:buChar char="•"/>
            </a:pPr>
            <a:r>
              <a:rPr lang="es-419" dirty="0"/>
              <a:t>Optimizar los recursos de memoria y la velocidad de acceso a la información</a:t>
            </a:r>
          </a:p>
          <a:p>
            <a:pPr>
              <a:buFont typeface="Arial" panose="020B0604020202020204" pitchFamily="34" charset="0"/>
              <a:buChar char="•"/>
            </a:pPr>
            <a:endParaRPr lang="es-419" dirty="0"/>
          </a:p>
          <a:p>
            <a:r>
              <a:rPr lang="es-419" dirty="0"/>
              <a:t>Cada base de datos soporta un conjunto de tipos de valores de campo. Estos tipos puede que no necesariamente están presentes en todos los sistemas de bases de datos o incluso las distintas versiones de un mismo sistema gestor. Sin embargo, existe un conjunto de tipos que están representados en la totalidad de estas bases.</a:t>
            </a:r>
          </a:p>
        </p:txBody>
      </p:sp>
    </p:spTree>
    <p:extLst>
      <p:ext uri="{BB962C8B-B14F-4D97-AF65-F5344CB8AC3E}">
        <p14:creationId xmlns:p14="http://schemas.microsoft.com/office/powerpoint/2010/main" val="1972640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746044" y="64736"/>
            <a:ext cx="445956" cy="369332"/>
          </a:xfrm>
          <a:prstGeom prst="rect">
            <a:avLst/>
          </a:prstGeom>
          <a:noFill/>
        </p:spPr>
        <p:txBody>
          <a:bodyPr wrap="none" rtlCol="0">
            <a:spAutoFit/>
          </a:bodyPr>
          <a:lstStyle/>
          <a:p>
            <a:r>
              <a:rPr lang="es-AR" b="1" dirty="0"/>
              <a:t>H2</a:t>
            </a:r>
            <a:endParaRPr lang="es-419" b="1" dirty="0"/>
          </a:p>
        </p:txBody>
      </p:sp>
      <p:sp>
        <p:nvSpPr>
          <p:cNvPr id="5" name="Rectángulo 4"/>
          <p:cNvSpPr/>
          <p:nvPr/>
        </p:nvSpPr>
        <p:spPr>
          <a:xfrm>
            <a:off x="960255" y="1106781"/>
            <a:ext cx="8823016" cy="369332"/>
          </a:xfrm>
          <a:prstGeom prst="rect">
            <a:avLst/>
          </a:prstGeom>
        </p:spPr>
        <p:txBody>
          <a:bodyPr wrap="square">
            <a:spAutoFit/>
          </a:bodyPr>
          <a:lstStyle/>
          <a:p>
            <a:r>
              <a:rPr lang="es-419" b="1" dirty="0"/>
              <a:t>Los tipos de campos</a:t>
            </a:r>
          </a:p>
        </p:txBody>
      </p:sp>
      <p:sp>
        <p:nvSpPr>
          <p:cNvPr id="3" name="Rectángulo 2"/>
          <p:cNvSpPr/>
          <p:nvPr/>
        </p:nvSpPr>
        <p:spPr>
          <a:xfrm>
            <a:off x="960255" y="1740120"/>
            <a:ext cx="10182478" cy="4247317"/>
          </a:xfrm>
          <a:prstGeom prst="rect">
            <a:avLst/>
          </a:prstGeom>
        </p:spPr>
        <p:txBody>
          <a:bodyPr wrap="square">
            <a:spAutoFit/>
          </a:bodyPr>
          <a:lstStyle/>
          <a:p>
            <a:r>
              <a:rPr lang="es-419" dirty="0"/>
              <a:t>Estos tipos son comunes a todos los sistemas gestores y sería bueno familiarizarse con ellos:</a:t>
            </a:r>
          </a:p>
          <a:p>
            <a:pPr>
              <a:buFont typeface="Arial" panose="020B0604020202020204" pitchFamily="34" charset="0"/>
              <a:buChar char="•"/>
            </a:pPr>
            <a:r>
              <a:rPr lang="es-419" b="1" dirty="0"/>
              <a:t>Alfanuméricos</a:t>
            </a:r>
            <a:r>
              <a:rPr lang="es-419" dirty="0"/>
              <a:t>: Contienen cifras y letras. Presentan a menudo una longitud limitada (255 caracteres) pero pueden ser también cientos de caracteres.</a:t>
            </a:r>
          </a:p>
          <a:p>
            <a:pPr>
              <a:buFont typeface="Arial" panose="020B0604020202020204" pitchFamily="34" charset="0"/>
              <a:buChar char="•"/>
            </a:pPr>
            <a:r>
              <a:rPr lang="es-419" b="1" dirty="0"/>
              <a:t>Numéricos</a:t>
            </a:r>
            <a:r>
              <a:rPr lang="es-419" dirty="0"/>
              <a:t>: Todos los modelos de bases de datos permiten almacenar números de alguna manera, pero generalmente existen varios tipos de números, generalmente en función de diversas capacidades. Incluso puede haber tipos de campos que solamente son capaces de albergar enteros (sin decimales) y tipos de campos en los que podemos poner números reales (con decimales).</a:t>
            </a:r>
          </a:p>
          <a:p>
            <a:pPr>
              <a:buFont typeface="Arial" panose="020B0604020202020204" pitchFamily="34" charset="0"/>
              <a:buChar char="•"/>
            </a:pPr>
            <a:r>
              <a:rPr lang="es-419" b="1" dirty="0"/>
              <a:t>Booleanos</a:t>
            </a:r>
            <a:r>
              <a:rPr lang="es-419" dirty="0"/>
              <a:t>: Son los datos que pueden representar únicamente dos valores: Verdadero y falso.</a:t>
            </a:r>
          </a:p>
          <a:p>
            <a:pPr>
              <a:buFont typeface="Arial" panose="020B0604020202020204" pitchFamily="34" charset="0"/>
              <a:buChar char="•"/>
            </a:pPr>
            <a:r>
              <a:rPr lang="es-419" b="1" dirty="0"/>
              <a:t>Fechas</a:t>
            </a:r>
            <a:r>
              <a:rPr lang="es-419" dirty="0"/>
              <a:t>: Almacenan fechas facilitando posteriormente su explotación y distintas operaciones. Almacenar fechas de esta forma posibilita ordenar los registros por fechas o calcular los días entre una fecha y otra.</a:t>
            </a:r>
          </a:p>
          <a:p>
            <a:pPr>
              <a:buFont typeface="Arial" panose="020B0604020202020204" pitchFamily="34" charset="0"/>
              <a:buChar char="•"/>
            </a:pPr>
            <a:r>
              <a:rPr lang="es-419" b="1" dirty="0"/>
              <a:t>Memos</a:t>
            </a:r>
            <a:r>
              <a:rPr lang="es-419" dirty="0"/>
              <a:t>: Son campos alfanuméricos de longitud ilimitada, usados para textos largos. Estos tipos de campos suelen tener el inconveniente de no poder ser indexados (veremos más adelante lo que esto quiere decir).</a:t>
            </a:r>
          </a:p>
          <a:p>
            <a:pPr>
              <a:buFont typeface="Arial" panose="020B0604020202020204" pitchFamily="34" charset="0"/>
              <a:buChar char="•"/>
            </a:pPr>
            <a:r>
              <a:rPr lang="es-419" b="1" dirty="0" err="1"/>
              <a:t>Autoincrementables</a:t>
            </a:r>
            <a:r>
              <a:rPr lang="es-419" dirty="0"/>
              <a:t>: Son campos numéricos enteros que incrementan en una unidad su valor para cada registro incorporado. Su utilidad resulta más que evidente: Servir de identificador ya que resultan exclusivos de un registro.</a:t>
            </a:r>
          </a:p>
        </p:txBody>
      </p:sp>
    </p:spTree>
    <p:extLst>
      <p:ext uri="{BB962C8B-B14F-4D97-AF65-F5344CB8AC3E}">
        <p14:creationId xmlns:p14="http://schemas.microsoft.com/office/powerpoint/2010/main" val="188896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746044" y="64736"/>
            <a:ext cx="445956" cy="369332"/>
          </a:xfrm>
          <a:prstGeom prst="rect">
            <a:avLst/>
          </a:prstGeom>
          <a:noFill/>
        </p:spPr>
        <p:txBody>
          <a:bodyPr wrap="none" rtlCol="0">
            <a:spAutoFit/>
          </a:bodyPr>
          <a:lstStyle/>
          <a:p>
            <a:r>
              <a:rPr lang="es-AR" b="1" dirty="0"/>
              <a:t>H2</a:t>
            </a:r>
            <a:endParaRPr lang="es-419" b="1" dirty="0"/>
          </a:p>
        </p:txBody>
      </p:sp>
      <p:sp>
        <p:nvSpPr>
          <p:cNvPr id="5" name="Rectángulo 4"/>
          <p:cNvSpPr/>
          <p:nvPr/>
        </p:nvSpPr>
        <p:spPr>
          <a:xfrm>
            <a:off x="960255" y="1106781"/>
            <a:ext cx="8823016" cy="369332"/>
          </a:xfrm>
          <a:prstGeom prst="rect">
            <a:avLst/>
          </a:prstGeom>
        </p:spPr>
        <p:txBody>
          <a:bodyPr wrap="square">
            <a:spAutoFit/>
          </a:bodyPr>
          <a:lstStyle/>
          <a:p>
            <a:r>
              <a:rPr lang="es-419" b="1" dirty="0"/>
              <a:t>Tipos de datos</a:t>
            </a:r>
          </a:p>
        </p:txBody>
      </p:sp>
      <p:sp>
        <p:nvSpPr>
          <p:cNvPr id="2" name="Rectángulo 1"/>
          <p:cNvSpPr/>
          <p:nvPr/>
        </p:nvSpPr>
        <p:spPr>
          <a:xfrm>
            <a:off x="960255" y="1621770"/>
            <a:ext cx="10150110" cy="4247317"/>
          </a:xfrm>
          <a:prstGeom prst="rect">
            <a:avLst/>
          </a:prstGeom>
        </p:spPr>
        <p:txBody>
          <a:bodyPr wrap="square">
            <a:spAutoFit/>
          </a:bodyPr>
          <a:lstStyle/>
          <a:p>
            <a:r>
              <a:rPr lang="es-419" dirty="0"/>
              <a:t>Hasta ahora hemos hablado de los tipos de campos, de una manera esencialmente conceptual. Esto quiere decir que se conoce que a la hora de definir los esquemas de las tablas se debe pensar qué tipos de campos se necesitan. Sin embargo, de cada tipo de campo pueden existir diversos tipos de datos que podrían ajustarse.</a:t>
            </a:r>
          </a:p>
          <a:p>
            <a:r>
              <a:rPr lang="es-419" dirty="0"/>
              <a:t>Por ejemplo, tenemos los campos de números enteros. El concepto es ese y todos lo entendemos: números sin decimales. Pero dependiendo de lo que vas a guardar en un campo entero podrás escoger uno u otro tipo de datos. Principalmente la decisión la tendrás que tomar en vista de la magnitud o espacio que quieras reservar para ese entero. No es lo mismo guardar el número de asientos que tiene un vehículo que guardar los habitantes de un país, básicamente porque los asientos pueden ser solo unos pocos y los habitantes podrían llegar a ser miles de millones en algunos casos.</a:t>
            </a:r>
          </a:p>
          <a:p>
            <a:r>
              <a:rPr lang="es-419" dirty="0"/>
              <a:t>Así pues, cuando tengamos que especificar las tabla se deberán </a:t>
            </a:r>
            <a:r>
              <a:rPr lang="es-419" b="1" dirty="0"/>
              <a:t>indicar tipos específicos</a:t>
            </a:r>
            <a:r>
              <a:rPr lang="es-419" dirty="0"/>
              <a:t> para cada uno de los campos de las tablas. En la siguiente lista se puede ver la mayoría de los tipos de datos que existe en  SQL, pero se debe tener en cuenta que cada sistema gestor de base de datos puede tener su conjunto de tipos de datos propios</a:t>
            </a:r>
            <a:r>
              <a:rPr lang="es-419" b="1" dirty="0"/>
              <a:t> o se pueden llamar de maneras distintas. Paralelamente, a medida que surgen nuevas versiones de los sistemas gestores de bases de datos este listado tiende a crecer.</a:t>
            </a:r>
            <a:endParaRPr lang="es-419" dirty="0"/>
          </a:p>
        </p:txBody>
      </p:sp>
    </p:spTree>
    <p:extLst>
      <p:ext uri="{BB962C8B-B14F-4D97-AF65-F5344CB8AC3E}">
        <p14:creationId xmlns:p14="http://schemas.microsoft.com/office/powerpoint/2010/main" val="26717151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746044" y="64736"/>
            <a:ext cx="445956" cy="369332"/>
          </a:xfrm>
          <a:prstGeom prst="rect">
            <a:avLst/>
          </a:prstGeom>
          <a:noFill/>
        </p:spPr>
        <p:txBody>
          <a:bodyPr wrap="none" rtlCol="0">
            <a:spAutoFit/>
          </a:bodyPr>
          <a:lstStyle/>
          <a:p>
            <a:r>
              <a:rPr lang="es-AR" b="1" dirty="0"/>
              <a:t>H2</a:t>
            </a:r>
            <a:endParaRPr lang="es-419" b="1" dirty="0"/>
          </a:p>
        </p:txBody>
      </p:sp>
      <p:sp>
        <p:nvSpPr>
          <p:cNvPr id="5" name="Rectángulo 4"/>
          <p:cNvSpPr/>
          <p:nvPr/>
        </p:nvSpPr>
        <p:spPr>
          <a:xfrm>
            <a:off x="960255" y="1106781"/>
            <a:ext cx="8823016" cy="369332"/>
          </a:xfrm>
          <a:prstGeom prst="rect">
            <a:avLst/>
          </a:prstGeom>
        </p:spPr>
        <p:txBody>
          <a:bodyPr wrap="square">
            <a:spAutoFit/>
          </a:bodyPr>
          <a:lstStyle/>
          <a:p>
            <a:r>
              <a:rPr lang="es-419" b="1" dirty="0"/>
              <a:t>Tipo – Longitud – Descripción	</a:t>
            </a:r>
          </a:p>
        </p:txBody>
      </p:sp>
      <p:sp>
        <p:nvSpPr>
          <p:cNvPr id="6" name="Rectángulo 5"/>
          <p:cNvSpPr/>
          <p:nvPr/>
        </p:nvSpPr>
        <p:spPr>
          <a:xfrm>
            <a:off x="960255" y="1535950"/>
            <a:ext cx="10198662" cy="4524315"/>
          </a:xfrm>
          <a:prstGeom prst="rect">
            <a:avLst/>
          </a:prstGeom>
        </p:spPr>
        <p:txBody>
          <a:bodyPr wrap="square">
            <a:spAutoFit/>
          </a:bodyPr>
          <a:lstStyle/>
          <a:p>
            <a:pPr>
              <a:buFont typeface="Arial" panose="020B0604020202020204" pitchFamily="34" charset="0"/>
              <a:buChar char="•"/>
            </a:pPr>
            <a:r>
              <a:rPr lang="es-419" b="1" dirty="0"/>
              <a:t>BINARY</a:t>
            </a:r>
            <a:r>
              <a:rPr lang="es-419" dirty="0"/>
              <a:t> (1 byte): Para productos de bases de datos que definen un tipo de datos Binario.</a:t>
            </a:r>
          </a:p>
          <a:p>
            <a:pPr>
              <a:buFont typeface="Arial" panose="020B0604020202020204" pitchFamily="34" charset="0"/>
              <a:buChar char="•"/>
            </a:pPr>
            <a:r>
              <a:rPr lang="es-419" b="1" dirty="0"/>
              <a:t>BIT</a:t>
            </a:r>
            <a:r>
              <a:rPr lang="es-419" dirty="0"/>
              <a:t> (1 byte): Valores Si/No </a:t>
            </a:r>
            <a:r>
              <a:rPr lang="es-419" dirty="0" err="1"/>
              <a:t>ó</a:t>
            </a:r>
            <a:r>
              <a:rPr lang="es-419" dirty="0"/>
              <a:t> True/False</a:t>
            </a:r>
          </a:p>
          <a:p>
            <a:pPr>
              <a:buFont typeface="Arial" panose="020B0604020202020204" pitchFamily="34" charset="0"/>
              <a:buChar char="•"/>
            </a:pPr>
            <a:r>
              <a:rPr lang="es-419" b="1" dirty="0"/>
              <a:t>BYTE</a:t>
            </a:r>
            <a:r>
              <a:rPr lang="es-419" dirty="0"/>
              <a:t> (1 byte): Un valor entero entre 0 y 255.</a:t>
            </a:r>
          </a:p>
          <a:p>
            <a:pPr>
              <a:buFont typeface="Arial" panose="020B0604020202020204" pitchFamily="34" charset="0"/>
              <a:buChar char="•"/>
            </a:pPr>
            <a:r>
              <a:rPr lang="es-419" b="1" dirty="0"/>
              <a:t>COUNTER</a:t>
            </a:r>
            <a:r>
              <a:rPr lang="es-419" dirty="0"/>
              <a:t> (4 bytes): Un número incrementado automáticamente (de tipo Long)- </a:t>
            </a:r>
          </a:p>
          <a:p>
            <a:pPr>
              <a:buFont typeface="Arial" panose="020B0604020202020204" pitchFamily="34" charset="0"/>
              <a:buChar char="•"/>
            </a:pPr>
            <a:r>
              <a:rPr lang="es-419" b="1" dirty="0"/>
              <a:t>CURRENCY</a:t>
            </a:r>
            <a:r>
              <a:rPr lang="es-419" dirty="0"/>
              <a:t> (8) bytes Un entero escalable entre -922.337.203.685.477,5808 y 922.337.203.685.477,5807.</a:t>
            </a:r>
          </a:p>
          <a:p>
            <a:pPr>
              <a:buFont typeface="Arial" panose="020B0604020202020204" pitchFamily="34" charset="0"/>
              <a:buChar char="•"/>
            </a:pPr>
            <a:r>
              <a:rPr lang="es-419" b="1" dirty="0"/>
              <a:t>DATETIME</a:t>
            </a:r>
            <a:r>
              <a:rPr lang="es-419" dirty="0"/>
              <a:t> (8 bytes): Un valor de fecha u hora entre los años 100 y 9999.</a:t>
            </a:r>
          </a:p>
          <a:p>
            <a:pPr>
              <a:buFont typeface="Arial" panose="020B0604020202020204" pitchFamily="34" charset="0"/>
              <a:buChar char="•"/>
            </a:pPr>
            <a:r>
              <a:rPr lang="es-419" b="1" dirty="0"/>
              <a:t>SINGLE</a:t>
            </a:r>
            <a:r>
              <a:rPr lang="es-419" dirty="0"/>
              <a:t> (4 bytes): Un valor en punto flotante de precisión simple con un rango de - 3.402823</a:t>
            </a:r>
            <a:r>
              <a:rPr lang="es-419" i="1" dirty="0"/>
              <a:t>1038 a -1.401298</a:t>
            </a:r>
            <a:r>
              <a:rPr lang="es-419" dirty="0"/>
              <a:t>10-45 para valores negativos, 1.401298</a:t>
            </a:r>
            <a:r>
              <a:rPr lang="es-419" i="1" dirty="0"/>
              <a:t>10- 45 a 3.402823</a:t>
            </a:r>
            <a:r>
              <a:rPr lang="es-419" dirty="0"/>
              <a:t>1038 para valores positivos, y 0.</a:t>
            </a:r>
          </a:p>
          <a:p>
            <a:pPr>
              <a:buFont typeface="Arial" panose="020B0604020202020204" pitchFamily="34" charset="0"/>
              <a:buChar char="•"/>
            </a:pPr>
            <a:r>
              <a:rPr lang="es-419" b="1" dirty="0"/>
              <a:t>DOUBLE</a:t>
            </a:r>
            <a:r>
              <a:rPr lang="es-419" dirty="0"/>
              <a:t> (8 bytes): Un valor en punto flotante de doble precisión con un rango de - 1.79769313486232</a:t>
            </a:r>
            <a:r>
              <a:rPr lang="es-419" i="1" dirty="0"/>
              <a:t>10308 a -4.94065645841247</a:t>
            </a:r>
            <a:r>
              <a:rPr lang="es-419" dirty="0"/>
              <a:t>10-324 para valores negativos, 4.94065645841247</a:t>
            </a:r>
            <a:r>
              <a:rPr lang="es-419" i="1" dirty="0"/>
              <a:t>10-324 a 1.79769313486232</a:t>
            </a:r>
            <a:r>
              <a:rPr lang="es-419" dirty="0"/>
              <a:t>10308 para valores positivos, y 0.</a:t>
            </a:r>
          </a:p>
          <a:p>
            <a:pPr>
              <a:buFont typeface="Arial" panose="020B0604020202020204" pitchFamily="34" charset="0"/>
              <a:buChar char="•"/>
            </a:pPr>
            <a:r>
              <a:rPr lang="es-419" b="1" dirty="0"/>
              <a:t>SHORT</a:t>
            </a:r>
            <a:r>
              <a:rPr lang="es-419" dirty="0"/>
              <a:t> (2 bytes): Un entero corto entre -32,768 y 32,767.</a:t>
            </a:r>
          </a:p>
          <a:p>
            <a:pPr>
              <a:buFont typeface="Arial" panose="020B0604020202020204" pitchFamily="34" charset="0"/>
              <a:buChar char="•"/>
            </a:pPr>
            <a:r>
              <a:rPr lang="es-419" b="1" dirty="0"/>
              <a:t>LONG</a:t>
            </a:r>
            <a:r>
              <a:rPr lang="es-419" dirty="0"/>
              <a:t> (4 bytes): Un entero largo entre -2,147,483,648 y 2,147,483,647.</a:t>
            </a:r>
          </a:p>
          <a:p>
            <a:pPr>
              <a:buFont typeface="Arial" panose="020B0604020202020204" pitchFamily="34" charset="0"/>
              <a:buChar char="•"/>
            </a:pPr>
            <a:r>
              <a:rPr lang="es-419" b="1" dirty="0"/>
              <a:t>LONGTEXT</a:t>
            </a:r>
            <a:r>
              <a:rPr lang="es-419" dirty="0"/>
              <a:t> (1 byte): por carácter De cero a un máximo de 1.2 gigabytes.</a:t>
            </a:r>
          </a:p>
          <a:p>
            <a:pPr>
              <a:buFont typeface="Arial" panose="020B0604020202020204" pitchFamily="34" charset="0"/>
              <a:buChar char="•"/>
            </a:pPr>
            <a:r>
              <a:rPr lang="es-419" b="1" dirty="0"/>
              <a:t>LONGBINARY</a:t>
            </a:r>
            <a:r>
              <a:rPr lang="es-419" dirty="0"/>
              <a:t> (Según se necesite): De cero 1 gigabyte. Utilizado para objetos OLE.</a:t>
            </a:r>
          </a:p>
          <a:p>
            <a:pPr>
              <a:buFont typeface="Arial" panose="020B0604020202020204" pitchFamily="34" charset="0"/>
              <a:buChar char="•"/>
            </a:pPr>
            <a:r>
              <a:rPr lang="es-419" b="1" dirty="0"/>
              <a:t>TEXT</a:t>
            </a:r>
            <a:r>
              <a:rPr lang="es-419" dirty="0"/>
              <a:t> (1 byte): por carácter De cero a 255 caracteres.</a:t>
            </a:r>
          </a:p>
        </p:txBody>
      </p:sp>
    </p:spTree>
    <p:extLst>
      <p:ext uri="{BB962C8B-B14F-4D97-AF65-F5344CB8AC3E}">
        <p14:creationId xmlns:p14="http://schemas.microsoft.com/office/powerpoint/2010/main" val="2344836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746044" y="64736"/>
            <a:ext cx="445956" cy="369332"/>
          </a:xfrm>
          <a:prstGeom prst="rect">
            <a:avLst/>
          </a:prstGeom>
          <a:noFill/>
        </p:spPr>
        <p:txBody>
          <a:bodyPr wrap="none" rtlCol="0">
            <a:spAutoFit/>
          </a:bodyPr>
          <a:lstStyle/>
          <a:p>
            <a:r>
              <a:rPr lang="es-AR" b="1" dirty="0"/>
              <a:t>H2</a:t>
            </a:r>
            <a:endParaRPr lang="es-419" b="1" dirty="0"/>
          </a:p>
        </p:txBody>
      </p:sp>
      <p:sp>
        <p:nvSpPr>
          <p:cNvPr id="5" name="Rectángulo 4"/>
          <p:cNvSpPr/>
          <p:nvPr/>
        </p:nvSpPr>
        <p:spPr>
          <a:xfrm>
            <a:off x="960255" y="1106781"/>
            <a:ext cx="8823016" cy="369332"/>
          </a:xfrm>
          <a:prstGeom prst="rect">
            <a:avLst/>
          </a:prstGeom>
        </p:spPr>
        <p:txBody>
          <a:bodyPr wrap="square">
            <a:spAutoFit/>
          </a:bodyPr>
          <a:lstStyle/>
          <a:p>
            <a:r>
              <a:rPr lang="es-419" b="1" dirty="0"/>
              <a:t>Tipos de Sentencias SQL</a:t>
            </a:r>
          </a:p>
        </p:txBody>
      </p:sp>
      <p:sp>
        <p:nvSpPr>
          <p:cNvPr id="2" name="Rectángulo 1"/>
          <p:cNvSpPr/>
          <p:nvPr/>
        </p:nvSpPr>
        <p:spPr>
          <a:xfrm>
            <a:off x="960255" y="1606003"/>
            <a:ext cx="10214846" cy="923330"/>
          </a:xfrm>
          <a:prstGeom prst="rect">
            <a:avLst/>
          </a:prstGeom>
        </p:spPr>
        <p:txBody>
          <a:bodyPr wrap="square">
            <a:spAutoFit/>
          </a:bodyPr>
          <a:lstStyle/>
          <a:p>
            <a:r>
              <a:rPr lang="es-419" dirty="0"/>
              <a:t>En SQL tenemos bastantes sentencias que se pueden utilizar para realizar diversas tareas. Dependiendo de las tareas, estas sentencias se pueden clasificar en tres grupos principales (DML, DDL,DCL), aunque nos quedaría otro grupo que no está dentro del lenguaje SQL sino del PLSQL. </a:t>
            </a:r>
          </a:p>
        </p:txBody>
      </p:sp>
    </p:spTree>
    <p:extLst>
      <p:ext uri="{BB962C8B-B14F-4D97-AF65-F5344CB8AC3E}">
        <p14:creationId xmlns:p14="http://schemas.microsoft.com/office/powerpoint/2010/main" val="28972407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746044" y="64736"/>
            <a:ext cx="445956" cy="369332"/>
          </a:xfrm>
          <a:prstGeom prst="rect">
            <a:avLst/>
          </a:prstGeom>
          <a:noFill/>
        </p:spPr>
        <p:txBody>
          <a:bodyPr wrap="none" rtlCol="0">
            <a:spAutoFit/>
          </a:bodyPr>
          <a:lstStyle/>
          <a:p>
            <a:r>
              <a:rPr lang="es-AR" b="1" dirty="0"/>
              <a:t>H2</a:t>
            </a:r>
            <a:endParaRPr lang="es-419" b="1" dirty="0"/>
          </a:p>
        </p:txBody>
      </p:sp>
      <p:pic>
        <p:nvPicPr>
          <p:cNvPr id="8" name="Imagen 7"/>
          <p:cNvPicPr>
            <a:picLocks noChangeAspect="1"/>
          </p:cNvPicPr>
          <p:nvPr/>
        </p:nvPicPr>
        <p:blipFill>
          <a:blip r:embed="rId2"/>
          <a:stretch>
            <a:fillRect/>
          </a:stretch>
        </p:blipFill>
        <p:spPr>
          <a:xfrm>
            <a:off x="1852612" y="66675"/>
            <a:ext cx="8486775" cy="6724650"/>
          </a:xfrm>
          <a:prstGeom prst="rect">
            <a:avLst/>
          </a:prstGeom>
        </p:spPr>
      </p:pic>
    </p:spTree>
    <p:extLst>
      <p:ext uri="{BB962C8B-B14F-4D97-AF65-F5344CB8AC3E}">
        <p14:creationId xmlns:p14="http://schemas.microsoft.com/office/powerpoint/2010/main" val="2111455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746044" y="64736"/>
            <a:ext cx="445956" cy="369332"/>
          </a:xfrm>
          <a:prstGeom prst="rect">
            <a:avLst/>
          </a:prstGeom>
          <a:noFill/>
        </p:spPr>
        <p:txBody>
          <a:bodyPr wrap="none" rtlCol="0">
            <a:spAutoFit/>
          </a:bodyPr>
          <a:lstStyle/>
          <a:p>
            <a:r>
              <a:rPr lang="es-AR" b="1" dirty="0"/>
              <a:t>H2</a:t>
            </a:r>
            <a:endParaRPr lang="es-419" b="1" dirty="0"/>
          </a:p>
        </p:txBody>
      </p:sp>
      <p:sp>
        <p:nvSpPr>
          <p:cNvPr id="5" name="Rectángulo 4"/>
          <p:cNvSpPr/>
          <p:nvPr/>
        </p:nvSpPr>
        <p:spPr>
          <a:xfrm>
            <a:off x="960255" y="1106781"/>
            <a:ext cx="8823016" cy="5632311"/>
          </a:xfrm>
          <a:prstGeom prst="rect">
            <a:avLst/>
          </a:prstGeom>
        </p:spPr>
        <p:txBody>
          <a:bodyPr wrap="square">
            <a:spAutoFit/>
          </a:bodyPr>
          <a:lstStyle/>
          <a:p>
            <a:r>
              <a:rPr lang="es-419" dirty="0"/>
              <a:t>Características más destacadas de esta herramienta :</a:t>
            </a:r>
          </a:p>
          <a:p>
            <a:endParaRPr lang="es-419" dirty="0"/>
          </a:p>
          <a:p>
            <a:r>
              <a:rPr lang="es-419" b="1" dirty="0"/>
              <a:t>Alta integración : </a:t>
            </a:r>
            <a:r>
              <a:rPr lang="es-419" dirty="0"/>
              <a:t>Debido a que como ya se ha dicho esta implementada en Java su</a:t>
            </a:r>
            <a:br>
              <a:rPr lang="es-419" dirty="0"/>
            </a:br>
            <a:r>
              <a:rPr lang="es-419" dirty="0"/>
              <a:t>integración con cualquier aplicación en este lenguaje es total (mediante API JDBC o ODBC).</a:t>
            </a:r>
          </a:p>
          <a:p>
            <a:endParaRPr lang="es-419" b="1" dirty="0"/>
          </a:p>
          <a:p>
            <a:r>
              <a:rPr lang="es-419" b="1" dirty="0"/>
              <a:t>Uso en diferentes plataformas : </a:t>
            </a:r>
            <a:r>
              <a:rPr lang="es-419" dirty="0"/>
              <a:t>Debido a que es Java se puede utilizar en cualquier plataforma.</a:t>
            </a:r>
          </a:p>
          <a:p>
            <a:endParaRPr lang="es-419" b="1" dirty="0"/>
          </a:p>
          <a:p>
            <a:r>
              <a:rPr lang="es-419" b="1" dirty="0"/>
              <a:t>Rápida : </a:t>
            </a:r>
            <a:r>
              <a:rPr lang="es-419" dirty="0"/>
              <a:t>Obtiene su gran velocidad gracias a su estrategia de optimización basada en costes, por lo que en muchos casos la hace destacar sobre otras bases de datos más conocidas.</a:t>
            </a:r>
          </a:p>
          <a:p>
            <a:endParaRPr lang="es-419" b="1" dirty="0"/>
          </a:p>
          <a:p>
            <a:r>
              <a:rPr lang="es-419" b="1" dirty="0"/>
              <a:t>Tamaño reducido : </a:t>
            </a:r>
            <a:r>
              <a:rPr lang="es-419" dirty="0"/>
              <a:t>Ocupa muchísimo menos que muchas otras bases de datos (el JAR ocupa aproximadamente 1MB).</a:t>
            </a:r>
          </a:p>
          <a:p>
            <a:endParaRPr lang="es-419" b="1" dirty="0"/>
          </a:p>
          <a:p>
            <a:r>
              <a:rPr lang="es-419" b="1" dirty="0"/>
              <a:t>Modo embebido : </a:t>
            </a:r>
            <a:r>
              <a:rPr lang="es-419" dirty="0"/>
              <a:t>Permite el funcionamiento en este modo realizando la gestión de los datos en archivos haciendo uso de una pequeña parte de memoria.</a:t>
            </a:r>
          </a:p>
          <a:p>
            <a:endParaRPr lang="es-419" b="1" dirty="0"/>
          </a:p>
          <a:p>
            <a:r>
              <a:rPr lang="es-419" b="1" dirty="0"/>
              <a:t>Modo “en memoria”: </a:t>
            </a:r>
            <a:r>
              <a:rPr lang="es-419" dirty="0"/>
              <a:t>Permite el funcionamiento en este modo realizando la gestión de los datos directamente sobre la memoria, lo que acelera enormemente las operaciones realizadas.</a:t>
            </a:r>
          </a:p>
        </p:txBody>
      </p:sp>
    </p:spTree>
    <p:extLst>
      <p:ext uri="{BB962C8B-B14F-4D97-AF65-F5344CB8AC3E}">
        <p14:creationId xmlns:p14="http://schemas.microsoft.com/office/powerpoint/2010/main" val="28603695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746044" y="64736"/>
            <a:ext cx="445956" cy="369332"/>
          </a:xfrm>
          <a:prstGeom prst="rect">
            <a:avLst/>
          </a:prstGeom>
          <a:noFill/>
        </p:spPr>
        <p:txBody>
          <a:bodyPr wrap="none" rtlCol="0">
            <a:spAutoFit/>
          </a:bodyPr>
          <a:lstStyle/>
          <a:p>
            <a:r>
              <a:rPr lang="es-AR" b="1" dirty="0"/>
              <a:t>H2</a:t>
            </a:r>
            <a:endParaRPr lang="es-419" b="1" dirty="0"/>
          </a:p>
        </p:txBody>
      </p:sp>
      <p:pic>
        <p:nvPicPr>
          <p:cNvPr id="3" name="Imagen 2"/>
          <p:cNvPicPr>
            <a:picLocks noChangeAspect="1"/>
          </p:cNvPicPr>
          <p:nvPr/>
        </p:nvPicPr>
        <p:blipFill>
          <a:blip r:embed="rId2"/>
          <a:stretch>
            <a:fillRect/>
          </a:stretch>
        </p:blipFill>
        <p:spPr>
          <a:xfrm>
            <a:off x="1843087" y="1076325"/>
            <a:ext cx="8505825" cy="4705350"/>
          </a:xfrm>
          <a:prstGeom prst="rect">
            <a:avLst/>
          </a:prstGeom>
        </p:spPr>
      </p:pic>
    </p:spTree>
    <p:extLst>
      <p:ext uri="{BB962C8B-B14F-4D97-AF65-F5344CB8AC3E}">
        <p14:creationId xmlns:p14="http://schemas.microsoft.com/office/powerpoint/2010/main" val="19458937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746044" y="64736"/>
            <a:ext cx="445956" cy="369332"/>
          </a:xfrm>
          <a:prstGeom prst="rect">
            <a:avLst/>
          </a:prstGeom>
          <a:noFill/>
        </p:spPr>
        <p:txBody>
          <a:bodyPr wrap="none" rtlCol="0">
            <a:spAutoFit/>
          </a:bodyPr>
          <a:lstStyle/>
          <a:p>
            <a:r>
              <a:rPr lang="es-AR" b="1" dirty="0"/>
              <a:t>H2</a:t>
            </a:r>
            <a:endParaRPr lang="es-419" b="1" dirty="0"/>
          </a:p>
        </p:txBody>
      </p:sp>
      <p:sp>
        <p:nvSpPr>
          <p:cNvPr id="5" name="Rectángulo 4"/>
          <p:cNvSpPr/>
          <p:nvPr/>
        </p:nvSpPr>
        <p:spPr>
          <a:xfrm>
            <a:off x="960255" y="1106781"/>
            <a:ext cx="8823016" cy="369332"/>
          </a:xfrm>
          <a:prstGeom prst="rect">
            <a:avLst/>
          </a:prstGeom>
        </p:spPr>
        <p:txBody>
          <a:bodyPr wrap="square">
            <a:spAutoFit/>
          </a:bodyPr>
          <a:lstStyle/>
          <a:p>
            <a:r>
              <a:rPr lang="es-419" b="1" dirty="0"/>
              <a:t>Componentes sintácticos</a:t>
            </a:r>
          </a:p>
        </p:txBody>
      </p:sp>
      <p:sp>
        <p:nvSpPr>
          <p:cNvPr id="3" name="Rectángulo 2"/>
          <p:cNvSpPr/>
          <p:nvPr/>
        </p:nvSpPr>
        <p:spPr>
          <a:xfrm>
            <a:off x="960255" y="1742634"/>
            <a:ext cx="10198662" cy="923330"/>
          </a:xfrm>
          <a:prstGeom prst="rect">
            <a:avLst/>
          </a:prstGeom>
        </p:spPr>
        <p:txBody>
          <a:bodyPr wrap="square">
            <a:spAutoFit/>
          </a:bodyPr>
          <a:lstStyle/>
          <a:p>
            <a:r>
              <a:rPr lang="es-419" dirty="0"/>
              <a:t>La mayoría de sentencias SQL tienen la misma estructura. Todas comienzan por un verbo (</a:t>
            </a:r>
            <a:r>
              <a:rPr lang="es-419" dirty="0" err="1"/>
              <a:t>select</a:t>
            </a:r>
            <a:r>
              <a:rPr lang="es-419" dirty="0"/>
              <a:t>, </a:t>
            </a:r>
            <a:r>
              <a:rPr lang="es-419" dirty="0" err="1"/>
              <a:t>insert</a:t>
            </a:r>
            <a:r>
              <a:rPr lang="es-419" dirty="0"/>
              <a:t>, </a:t>
            </a:r>
            <a:r>
              <a:rPr lang="es-419" dirty="0" err="1"/>
              <a:t>update</a:t>
            </a:r>
            <a:r>
              <a:rPr lang="es-419" dirty="0"/>
              <a:t>, </a:t>
            </a:r>
            <a:r>
              <a:rPr lang="es-419" dirty="0" err="1"/>
              <a:t>create</a:t>
            </a:r>
            <a:r>
              <a:rPr lang="es-419" dirty="0"/>
              <a:t>), a continuación le sigue una o más clausulas que nos dicen los datos con los que vamos a operar (</a:t>
            </a:r>
            <a:r>
              <a:rPr lang="es-419" dirty="0" err="1"/>
              <a:t>from</a:t>
            </a:r>
            <a:r>
              <a:rPr lang="es-419" dirty="0"/>
              <a:t>, </a:t>
            </a:r>
            <a:r>
              <a:rPr lang="es-419" dirty="0" err="1"/>
              <a:t>where</a:t>
            </a:r>
            <a:r>
              <a:rPr lang="es-419" dirty="0"/>
              <a:t>), algunas de estas son opcionales y otras obligatorias como es el caso del </a:t>
            </a:r>
            <a:r>
              <a:rPr lang="es-419" dirty="0" err="1"/>
              <a:t>from</a:t>
            </a:r>
            <a:r>
              <a:rPr lang="es-419" dirty="0"/>
              <a:t>. </a:t>
            </a: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3372" y="3323382"/>
            <a:ext cx="6667500" cy="3448050"/>
          </a:xfrm>
          <a:prstGeom prst="rect">
            <a:avLst/>
          </a:prstGeom>
        </p:spPr>
      </p:pic>
    </p:spTree>
    <p:extLst>
      <p:ext uri="{BB962C8B-B14F-4D97-AF65-F5344CB8AC3E}">
        <p14:creationId xmlns:p14="http://schemas.microsoft.com/office/powerpoint/2010/main" val="42197835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746044" y="64736"/>
            <a:ext cx="445956" cy="369332"/>
          </a:xfrm>
          <a:prstGeom prst="rect">
            <a:avLst/>
          </a:prstGeom>
          <a:noFill/>
        </p:spPr>
        <p:txBody>
          <a:bodyPr wrap="none" rtlCol="0">
            <a:spAutoFit/>
          </a:bodyPr>
          <a:lstStyle/>
          <a:p>
            <a:r>
              <a:rPr lang="es-AR" b="1" dirty="0"/>
              <a:t>H2</a:t>
            </a:r>
            <a:endParaRPr lang="es-419" b="1" dirty="0"/>
          </a:p>
        </p:txBody>
      </p:sp>
      <p:sp>
        <p:nvSpPr>
          <p:cNvPr id="5" name="Rectángulo 4"/>
          <p:cNvSpPr/>
          <p:nvPr/>
        </p:nvSpPr>
        <p:spPr>
          <a:xfrm>
            <a:off x="960255" y="1106781"/>
            <a:ext cx="8823016" cy="369332"/>
          </a:xfrm>
          <a:prstGeom prst="rect">
            <a:avLst/>
          </a:prstGeom>
        </p:spPr>
        <p:txBody>
          <a:bodyPr wrap="square">
            <a:spAutoFit/>
          </a:bodyPr>
          <a:lstStyle/>
          <a:p>
            <a:r>
              <a:rPr lang="es-419" b="1" dirty="0"/>
              <a:t>Creación de tablas</a:t>
            </a:r>
          </a:p>
        </p:txBody>
      </p:sp>
      <p:sp>
        <p:nvSpPr>
          <p:cNvPr id="2" name="Rectángulo 1"/>
          <p:cNvSpPr/>
          <p:nvPr/>
        </p:nvSpPr>
        <p:spPr>
          <a:xfrm>
            <a:off x="960255" y="1669162"/>
            <a:ext cx="10198662" cy="4247317"/>
          </a:xfrm>
          <a:prstGeom prst="rect">
            <a:avLst/>
          </a:prstGeom>
        </p:spPr>
        <p:txBody>
          <a:bodyPr wrap="square">
            <a:spAutoFit/>
          </a:bodyPr>
          <a:lstStyle/>
          <a:p>
            <a:r>
              <a:rPr lang="es-419" dirty="0"/>
              <a:t>En general, la mayoría de las bases de datos poseen potentes </a:t>
            </a:r>
            <a:r>
              <a:rPr lang="es-419" b="1" dirty="0"/>
              <a:t>editores</a:t>
            </a:r>
            <a:r>
              <a:rPr lang="es-419" dirty="0"/>
              <a:t> que permiten la creación rápida y sencilla de cualquier tipo de tabla con cualquier tipo de formato. Sin embargo, una vez que la base de datos está alojada en el servidor, puede darse el caso de que queramos introducir una nueva tabla ya sea con carácter temporal o bien permanente por necesidades concretas de nuestra aplicación. </a:t>
            </a:r>
          </a:p>
          <a:p>
            <a:endParaRPr lang="es-419" dirty="0"/>
          </a:p>
          <a:p>
            <a:r>
              <a:rPr lang="es-419" dirty="0"/>
              <a:t>En estos casos, podemos, a partir de una </a:t>
            </a:r>
            <a:r>
              <a:rPr lang="es-419" b="1" dirty="0"/>
              <a:t>sentencia SQL</a:t>
            </a:r>
            <a:r>
              <a:rPr lang="es-419" dirty="0"/>
              <a:t>, crear la tabla con el formato que deseemos.</a:t>
            </a:r>
          </a:p>
          <a:p>
            <a:r>
              <a:rPr lang="es-419" dirty="0"/>
              <a:t>Este tipo de sentencias son especialmente útiles para bases de datos como </a:t>
            </a:r>
            <a:r>
              <a:rPr lang="es-419" dirty="0" err="1"/>
              <a:t>Mysql</a:t>
            </a:r>
            <a:r>
              <a:rPr lang="es-419" dirty="0"/>
              <a:t>, las cuales trabajan directamente con comandos SQL y no por medio de editores. </a:t>
            </a:r>
          </a:p>
          <a:p>
            <a:r>
              <a:rPr lang="es-419" dirty="0"/>
              <a:t>Para crear una tabla debemos especificar diversos datos: El nombre que le queremos asignar, los nombres de los campos y sus características. Además, puede ser necesario especificar cuáles de estos campos van a ser índices y de qué tipo van a serlo. </a:t>
            </a:r>
          </a:p>
          <a:p>
            <a:r>
              <a:rPr lang="es-419" dirty="0"/>
              <a:t>La sintaxis de creación puede variar ligeramente de una base de datos a otra ya que los tipos de campo aceptados no están completamente estandarizados. </a:t>
            </a:r>
          </a:p>
          <a:p>
            <a:endParaRPr lang="es-419" dirty="0"/>
          </a:p>
          <a:p>
            <a:r>
              <a:rPr lang="es-419" dirty="0"/>
              <a:t>A continuación se explica someramente la sintaxis de esta sentencia</a:t>
            </a:r>
          </a:p>
        </p:txBody>
      </p:sp>
    </p:spTree>
    <p:extLst>
      <p:ext uri="{BB962C8B-B14F-4D97-AF65-F5344CB8AC3E}">
        <p14:creationId xmlns:p14="http://schemas.microsoft.com/office/powerpoint/2010/main" val="6330914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746044" y="64736"/>
            <a:ext cx="445956" cy="369332"/>
          </a:xfrm>
          <a:prstGeom prst="rect">
            <a:avLst/>
          </a:prstGeom>
          <a:noFill/>
        </p:spPr>
        <p:txBody>
          <a:bodyPr wrap="none" rtlCol="0">
            <a:spAutoFit/>
          </a:bodyPr>
          <a:lstStyle/>
          <a:p>
            <a:r>
              <a:rPr lang="es-AR" b="1" dirty="0"/>
              <a:t>H2</a:t>
            </a:r>
            <a:endParaRPr lang="es-419" b="1" dirty="0"/>
          </a:p>
        </p:txBody>
      </p:sp>
      <p:sp>
        <p:nvSpPr>
          <p:cNvPr id="5" name="Rectángulo 4"/>
          <p:cNvSpPr/>
          <p:nvPr/>
        </p:nvSpPr>
        <p:spPr>
          <a:xfrm>
            <a:off x="960255" y="1106781"/>
            <a:ext cx="8823016" cy="369332"/>
          </a:xfrm>
          <a:prstGeom prst="rect">
            <a:avLst/>
          </a:prstGeom>
        </p:spPr>
        <p:txBody>
          <a:bodyPr wrap="square">
            <a:spAutoFit/>
          </a:bodyPr>
          <a:lstStyle/>
          <a:p>
            <a:r>
              <a:rPr lang="es-419" b="1" dirty="0"/>
              <a:t>Sintaxis de la Creación de tablas</a:t>
            </a:r>
          </a:p>
        </p:txBody>
      </p:sp>
      <p:sp>
        <p:nvSpPr>
          <p:cNvPr id="3" name="Rectángulo 2"/>
          <p:cNvSpPr/>
          <p:nvPr/>
        </p:nvSpPr>
        <p:spPr>
          <a:xfrm>
            <a:off x="3137012" y="1968276"/>
            <a:ext cx="6096000" cy="2031325"/>
          </a:xfrm>
          <a:prstGeom prst="rect">
            <a:avLst/>
          </a:prstGeom>
        </p:spPr>
        <p:txBody>
          <a:bodyPr>
            <a:spAutoFit/>
          </a:bodyPr>
          <a:lstStyle/>
          <a:p>
            <a:r>
              <a:rPr lang="es-419" dirty="0" err="1"/>
              <a:t>Create</a:t>
            </a:r>
            <a:r>
              <a:rPr lang="es-419" dirty="0"/>
              <a:t> </a:t>
            </a:r>
            <a:r>
              <a:rPr lang="es-419" dirty="0" err="1"/>
              <a:t>Table</a:t>
            </a:r>
            <a:r>
              <a:rPr lang="es-419" dirty="0"/>
              <a:t> </a:t>
            </a:r>
            <a:r>
              <a:rPr lang="es-419" dirty="0" err="1"/>
              <a:t>nombre_tabla</a:t>
            </a:r>
            <a:br>
              <a:rPr lang="es-419" dirty="0"/>
            </a:br>
            <a:r>
              <a:rPr lang="es-419" dirty="0"/>
              <a:t>(</a:t>
            </a:r>
            <a:br>
              <a:rPr lang="es-419" dirty="0"/>
            </a:br>
            <a:r>
              <a:rPr lang="es-419" dirty="0"/>
              <a:t>  nombre_campo_1 tipo_1</a:t>
            </a:r>
            <a:br>
              <a:rPr lang="es-419" dirty="0"/>
            </a:br>
            <a:r>
              <a:rPr lang="es-419" dirty="0"/>
              <a:t>  nombre_campo_2 tipo_2</a:t>
            </a:r>
            <a:br>
              <a:rPr lang="es-419" dirty="0"/>
            </a:br>
            <a:r>
              <a:rPr lang="es-419" dirty="0"/>
              <a:t>  </a:t>
            </a:r>
            <a:r>
              <a:rPr lang="es-419" dirty="0" err="1"/>
              <a:t>nombre_campo_n</a:t>
            </a:r>
            <a:r>
              <a:rPr lang="es-419" dirty="0"/>
              <a:t> </a:t>
            </a:r>
            <a:r>
              <a:rPr lang="es-419" dirty="0" err="1"/>
              <a:t>tipo_n</a:t>
            </a:r>
            <a:br>
              <a:rPr lang="es-419" dirty="0"/>
            </a:br>
            <a:r>
              <a:rPr lang="es-419" dirty="0"/>
              <a:t>  Key(</a:t>
            </a:r>
            <a:r>
              <a:rPr lang="es-419" dirty="0" err="1"/>
              <a:t>campo_x</a:t>
            </a:r>
            <a:r>
              <a:rPr lang="es-419" dirty="0"/>
              <a:t>,...)</a:t>
            </a:r>
            <a:br>
              <a:rPr lang="es-419" dirty="0"/>
            </a:br>
            <a:r>
              <a:rPr lang="es-419" dirty="0"/>
              <a:t>) </a:t>
            </a:r>
          </a:p>
        </p:txBody>
      </p:sp>
    </p:spTree>
    <p:extLst>
      <p:ext uri="{BB962C8B-B14F-4D97-AF65-F5344CB8AC3E}">
        <p14:creationId xmlns:p14="http://schemas.microsoft.com/office/powerpoint/2010/main" val="11981061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746044" y="64736"/>
            <a:ext cx="445956" cy="369332"/>
          </a:xfrm>
          <a:prstGeom prst="rect">
            <a:avLst/>
          </a:prstGeom>
          <a:noFill/>
        </p:spPr>
        <p:txBody>
          <a:bodyPr wrap="none" rtlCol="0">
            <a:spAutoFit/>
          </a:bodyPr>
          <a:lstStyle/>
          <a:p>
            <a:r>
              <a:rPr lang="es-AR" b="1" dirty="0"/>
              <a:t>H2</a:t>
            </a:r>
            <a:endParaRPr lang="es-419" b="1" dirty="0"/>
          </a:p>
        </p:txBody>
      </p:sp>
      <p:sp>
        <p:nvSpPr>
          <p:cNvPr id="5" name="Rectángulo 4"/>
          <p:cNvSpPr/>
          <p:nvPr/>
        </p:nvSpPr>
        <p:spPr>
          <a:xfrm>
            <a:off x="960255" y="1106781"/>
            <a:ext cx="8823016" cy="369332"/>
          </a:xfrm>
          <a:prstGeom prst="rect">
            <a:avLst/>
          </a:prstGeom>
        </p:spPr>
        <p:txBody>
          <a:bodyPr wrap="square">
            <a:spAutoFit/>
          </a:bodyPr>
          <a:lstStyle/>
          <a:p>
            <a:r>
              <a:rPr lang="es-419" b="1" dirty="0"/>
              <a:t>Sintaxis de la Creación de tablas. Ejemplo</a:t>
            </a:r>
          </a:p>
        </p:txBody>
      </p:sp>
      <p:sp>
        <p:nvSpPr>
          <p:cNvPr id="6" name="Rectángulo 5"/>
          <p:cNvSpPr/>
          <p:nvPr/>
        </p:nvSpPr>
        <p:spPr>
          <a:xfrm>
            <a:off x="3048000" y="2136339"/>
            <a:ext cx="6096000" cy="2862322"/>
          </a:xfrm>
          <a:prstGeom prst="rect">
            <a:avLst/>
          </a:prstGeom>
        </p:spPr>
        <p:txBody>
          <a:bodyPr>
            <a:spAutoFit/>
          </a:bodyPr>
          <a:lstStyle/>
          <a:p>
            <a:r>
              <a:rPr lang="es-419" dirty="0" err="1"/>
              <a:t>Create</a:t>
            </a:r>
            <a:r>
              <a:rPr lang="es-419" dirty="0"/>
              <a:t> </a:t>
            </a:r>
            <a:r>
              <a:rPr lang="es-419" dirty="0" err="1"/>
              <a:t>Table</a:t>
            </a:r>
            <a:r>
              <a:rPr lang="es-419" dirty="0"/>
              <a:t> pedidos</a:t>
            </a:r>
            <a:br>
              <a:rPr lang="es-419" dirty="0"/>
            </a:br>
            <a:r>
              <a:rPr lang="es-419" dirty="0"/>
              <a:t>(</a:t>
            </a:r>
            <a:br>
              <a:rPr lang="es-419" dirty="0"/>
            </a:br>
            <a:r>
              <a:rPr lang="es-419" dirty="0"/>
              <a:t>   </a:t>
            </a:r>
            <a:r>
              <a:rPr lang="es-419" dirty="0" err="1"/>
              <a:t>id_pedido</a:t>
            </a:r>
            <a:r>
              <a:rPr lang="es-419" dirty="0"/>
              <a:t> INT(4) NOT NULL AUTO_INCREMENT,</a:t>
            </a:r>
            <a:br>
              <a:rPr lang="es-419" dirty="0"/>
            </a:br>
            <a:r>
              <a:rPr lang="es-419" dirty="0"/>
              <a:t>   </a:t>
            </a:r>
            <a:r>
              <a:rPr lang="es-419" dirty="0" err="1"/>
              <a:t>id_cliente</a:t>
            </a:r>
            <a:r>
              <a:rPr lang="es-419" dirty="0"/>
              <a:t> INT(4) NOT NULL,</a:t>
            </a:r>
            <a:br>
              <a:rPr lang="es-419" dirty="0"/>
            </a:br>
            <a:r>
              <a:rPr lang="es-419" dirty="0"/>
              <a:t>   </a:t>
            </a:r>
            <a:r>
              <a:rPr lang="es-419" dirty="0" err="1"/>
              <a:t>id_articulo</a:t>
            </a:r>
            <a:r>
              <a:rPr lang="es-419" dirty="0"/>
              <a:t> INT(4)NOT NULL,</a:t>
            </a:r>
            <a:br>
              <a:rPr lang="es-419" dirty="0"/>
            </a:br>
            <a:r>
              <a:rPr lang="es-419" dirty="0"/>
              <a:t>   fecha DATE,</a:t>
            </a:r>
            <a:br>
              <a:rPr lang="es-419" dirty="0"/>
            </a:br>
            <a:r>
              <a:rPr lang="es-419" dirty="0"/>
              <a:t>   cantidad INT(4),</a:t>
            </a:r>
            <a:br>
              <a:rPr lang="es-419" dirty="0"/>
            </a:br>
            <a:r>
              <a:rPr lang="es-419" dirty="0"/>
              <a:t>   total INT(4), </a:t>
            </a:r>
          </a:p>
          <a:p>
            <a:r>
              <a:rPr lang="es-419" dirty="0"/>
              <a:t>   KEY(</a:t>
            </a:r>
            <a:r>
              <a:rPr lang="es-419" dirty="0" err="1"/>
              <a:t>id_pedido,id_cliente,id_articulo</a:t>
            </a:r>
            <a:r>
              <a:rPr lang="es-419" dirty="0"/>
              <a:t>)</a:t>
            </a:r>
            <a:br>
              <a:rPr lang="es-419" dirty="0"/>
            </a:br>
            <a:r>
              <a:rPr lang="es-419" dirty="0"/>
              <a:t>) </a:t>
            </a:r>
          </a:p>
        </p:txBody>
      </p:sp>
    </p:spTree>
    <p:extLst>
      <p:ext uri="{BB962C8B-B14F-4D97-AF65-F5344CB8AC3E}">
        <p14:creationId xmlns:p14="http://schemas.microsoft.com/office/powerpoint/2010/main" val="31059207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746044" y="64736"/>
            <a:ext cx="445956" cy="369332"/>
          </a:xfrm>
          <a:prstGeom prst="rect">
            <a:avLst/>
          </a:prstGeom>
          <a:noFill/>
        </p:spPr>
        <p:txBody>
          <a:bodyPr wrap="none" rtlCol="0">
            <a:spAutoFit/>
          </a:bodyPr>
          <a:lstStyle/>
          <a:p>
            <a:r>
              <a:rPr lang="es-AR" b="1" dirty="0"/>
              <a:t>H2</a:t>
            </a:r>
            <a:endParaRPr lang="es-419" b="1" dirty="0"/>
          </a:p>
        </p:txBody>
      </p:sp>
      <p:sp>
        <p:nvSpPr>
          <p:cNvPr id="5" name="Rectángulo 4"/>
          <p:cNvSpPr/>
          <p:nvPr/>
        </p:nvSpPr>
        <p:spPr>
          <a:xfrm>
            <a:off x="960255" y="1106781"/>
            <a:ext cx="8823016" cy="369332"/>
          </a:xfrm>
          <a:prstGeom prst="rect">
            <a:avLst/>
          </a:prstGeom>
        </p:spPr>
        <p:txBody>
          <a:bodyPr wrap="square">
            <a:spAutoFit/>
          </a:bodyPr>
          <a:lstStyle/>
          <a:p>
            <a:r>
              <a:rPr lang="es-419" b="1" dirty="0"/>
              <a:t>Sintaxis de la Creación de tablas. Ejemplo</a:t>
            </a:r>
          </a:p>
        </p:txBody>
      </p:sp>
      <p:sp>
        <p:nvSpPr>
          <p:cNvPr id="2" name="Rectángulo 1"/>
          <p:cNvSpPr/>
          <p:nvPr/>
        </p:nvSpPr>
        <p:spPr>
          <a:xfrm>
            <a:off x="960255" y="1775615"/>
            <a:ext cx="10190570" cy="2308324"/>
          </a:xfrm>
          <a:prstGeom prst="rect">
            <a:avLst/>
          </a:prstGeom>
        </p:spPr>
        <p:txBody>
          <a:bodyPr wrap="square">
            <a:spAutoFit/>
          </a:bodyPr>
          <a:lstStyle/>
          <a:p>
            <a:r>
              <a:rPr lang="es-419" dirty="0"/>
              <a:t>En este caso creamos los campos </a:t>
            </a:r>
            <a:r>
              <a:rPr lang="es-419" i="1" dirty="0"/>
              <a:t>id</a:t>
            </a:r>
            <a:r>
              <a:rPr lang="es-419" dirty="0"/>
              <a:t> los cuales son considerados de tipo entero de una longitud especificada por el número entre paréntesis. Para </a:t>
            </a:r>
            <a:r>
              <a:rPr lang="es-419" i="1" dirty="0" err="1"/>
              <a:t>id_pedido</a:t>
            </a:r>
            <a:r>
              <a:rPr lang="es-419" dirty="0"/>
              <a:t> requerimos que dicho campo se incremente automáticamente (AUTO_INCREMENT) de una unidad a cada introducción de un nuevo registro para, de esta forma, automatizar su creación. Por otra parte, para evitar un mensaje de error, es necesario requerir que los campos que van a ser definidos como índices no puedan ser nulos (NOT NULL). </a:t>
            </a:r>
          </a:p>
          <a:p>
            <a:r>
              <a:rPr lang="es-419" dirty="0"/>
              <a:t>El campo </a:t>
            </a:r>
            <a:r>
              <a:rPr lang="es-419" i="1" dirty="0"/>
              <a:t>fecha</a:t>
            </a:r>
            <a:r>
              <a:rPr lang="es-419" dirty="0"/>
              <a:t> es almacenado con formato de fecha (DATE) para permitir su correcta explotación a partir de las funciones previstas a tal efecto. </a:t>
            </a:r>
          </a:p>
          <a:p>
            <a:r>
              <a:rPr lang="es-419" dirty="0"/>
              <a:t>Finalmente, definimos los índices enumerándolos entre paréntesis precedidos de la palabra KEY o INDEX. </a:t>
            </a:r>
          </a:p>
        </p:txBody>
      </p:sp>
    </p:spTree>
    <p:extLst>
      <p:ext uri="{BB962C8B-B14F-4D97-AF65-F5344CB8AC3E}">
        <p14:creationId xmlns:p14="http://schemas.microsoft.com/office/powerpoint/2010/main" val="7257293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746044" y="64736"/>
            <a:ext cx="445956" cy="369332"/>
          </a:xfrm>
          <a:prstGeom prst="rect">
            <a:avLst/>
          </a:prstGeom>
          <a:noFill/>
        </p:spPr>
        <p:txBody>
          <a:bodyPr wrap="none" rtlCol="0">
            <a:spAutoFit/>
          </a:bodyPr>
          <a:lstStyle/>
          <a:p>
            <a:r>
              <a:rPr lang="es-AR" b="1" dirty="0"/>
              <a:t>H2</a:t>
            </a:r>
            <a:endParaRPr lang="es-419" b="1" dirty="0"/>
          </a:p>
        </p:txBody>
      </p:sp>
      <p:sp>
        <p:nvSpPr>
          <p:cNvPr id="5" name="Rectángulo 4"/>
          <p:cNvSpPr/>
          <p:nvPr/>
        </p:nvSpPr>
        <p:spPr>
          <a:xfrm>
            <a:off x="960255" y="1106781"/>
            <a:ext cx="8823016" cy="369332"/>
          </a:xfrm>
          <a:prstGeom prst="rect">
            <a:avLst/>
          </a:prstGeom>
        </p:spPr>
        <p:txBody>
          <a:bodyPr wrap="square">
            <a:spAutoFit/>
          </a:bodyPr>
          <a:lstStyle/>
          <a:p>
            <a:r>
              <a:rPr lang="es-419" b="1" dirty="0"/>
              <a:t>Sintaxis de la Creación de tablas. Ejemplo</a:t>
            </a:r>
          </a:p>
        </p:txBody>
      </p:sp>
      <p:sp>
        <p:nvSpPr>
          <p:cNvPr id="3" name="Rectángulo 2"/>
          <p:cNvSpPr/>
          <p:nvPr/>
        </p:nvSpPr>
        <p:spPr>
          <a:xfrm>
            <a:off x="2805240" y="2371894"/>
            <a:ext cx="6096000" cy="2585323"/>
          </a:xfrm>
          <a:prstGeom prst="rect">
            <a:avLst/>
          </a:prstGeom>
        </p:spPr>
        <p:txBody>
          <a:bodyPr>
            <a:spAutoFit/>
          </a:bodyPr>
          <a:lstStyle/>
          <a:p>
            <a:r>
              <a:rPr lang="es-419" dirty="0" err="1"/>
              <a:t>Create</a:t>
            </a:r>
            <a:r>
              <a:rPr lang="es-419" dirty="0"/>
              <a:t> </a:t>
            </a:r>
            <a:r>
              <a:rPr lang="es-419" dirty="0" err="1"/>
              <a:t>Table</a:t>
            </a:r>
            <a:r>
              <a:rPr lang="es-419" dirty="0"/>
              <a:t> </a:t>
            </a:r>
            <a:r>
              <a:rPr lang="es-419" dirty="0" err="1"/>
              <a:t>articulos</a:t>
            </a:r>
            <a:br>
              <a:rPr lang="es-419" dirty="0"/>
            </a:br>
            <a:r>
              <a:rPr lang="es-419" dirty="0"/>
              <a:t>(</a:t>
            </a:r>
            <a:br>
              <a:rPr lang="es-419" dirty="0"/>
            </a:br>
            <a:r>
              <a:rPr lang="es-419" dirty="0"/>
              <a:t>   </a:t>
            </a:r>
            <a:r>
              <a:rPr lang="es-419" dirty="0" err="1"/>
              <a:t>id_articulo</a:t>
            </a:r>
            <a:r>
              <a:rPr lang="es-419" dirty="0"/>
              <a:t> INT(4) NOT NULL AUTO_INCREMENT,</a:t>
            </a:r>
            <a:br>
              <a:rPr lang="es-419" dirty="0"/>
            </a:br>
            <a:r>
              <a:rPr lang="es-419" dirty="0"/>
              <a:t>   titulo VARCHAR(50),</a:t>
            </a:r>
            <a:br>
              <a:rPr lang="es-419" dirty="0"/>
            </a:br>
            <a:r>
              <a:rPr lang="es-419" dirty="0"/>
              <a:t>   autor VARCHAR(25),</a:t>
            </a:r>
            <a:br>
              <a:rPr lang="es-419" dirty="0"/>
            </a:br>
            <a:r>
              <a:rPr lang="es-419" dirty="0"/>
              <a:t>   editorial VARCHAR(25),</a:t>
            </a:r>
            <a:br>
              <a:rPr lang="es-419" dirty="0"/>
            </a:br>
            <a:r>
              <a:rPr lang="es-419" dirty="0"/>
              <a:t>   precio REAL,</a:t>
            </a:r>
            <a:br>
              <a:rPr lang="es-419" dirty="0"/>
            </a:br>
            <a:r>
              <a:rPr lang="es-419" dirty="0"/>
              <a:t>   KEY(</a:t>
            </a:r>
            <a:r>
              <a:rPr lang="es-419" dirty="0" err="1"/>
              <a:t>id_articulo</a:t>
            </a:r>
            <a:r>
              <a:rPr lang="es-419" dirty="0"/>
              <a:t>)</a:t>
            </a:r>
            <a:br>
              <a:rPr lang="es-419" dirty="0"/>
            </a:br>
            <a:r>
              <a:rPr lang="es-419" dirty="0"/>
              <a:t>) </a:t>
            </a:r>
          </a:p>
        </p:txBody>
      </p:sp>
      <p:sp>
        <p:nvSpPr>
          <p:cNvPr id="6" name="Rectángulo 5"/>
          <p:cNvSpPr/>
          <p:nvPr/>
        </p:nvSpPr>
        <p:spPr>
          <a:xfrm>
            <a:off x="960255" y="1633085"/>
            <a:ext cx="8442690" cy="369332"/>
          </a:xfrm>
          <a:prstGeom prst="rect">
            <a:avLst/>
          </a:prstGeom>
        </p:spPr>
        <p:txBody>
          <a:bodyPr wrap="square">
            <a:spAutoFit/>
          </a:bodyPr>
          <a:lstStyle/>
          <a:p>
            <a:r>
              <a:rPr lang="es-419" dirty="0"/>
              <a:t>Del mismo modo podríamos crear la tabla de </a:t>
            </a:r>
            <a:r>
              <a:rPr lang="es-419" i="1" dirty="0"/>
              <a:t>artículos</a:t>
            </a:r>
            <a:r>
              <a:rPr lang="es-419" dirty="0"/>
              <a:t> con una sentencia como ésta: </a:t>
            </a:r>
          </a:p>
        </p:txBody>
      </p:sp>
      <p:sp>
        <p:nvSpPr>
          <p:cNvPr id="7" name="Rectángulo 6"/>
          <p:cNvSpPr/>
          <p:nvPr/>
        </p:nvSpPr>
        <p:spPr>
          <a:xfrm>
            <a:off x="960255" y="5326695"/>
            <a:ext cx="10174386" cy="923330"/>
          </a:xfrm>
          <a:prstGeom prst="rect">
            <a:avLst/>
          </a:prstGeom>
        </p:spPr>
        <p:txBody>
          <a:bodyPr wrap="square">
            <a:spAutoFit/>
          </a:bodyPr>
          <a:lstStyle/>
          <a:p>
            <a:r>
              <a:rPr lang="es-419" dirty="0"/>
              <a:t>En este caso puede verse que los campos alfanuméricos son introducidos de la misma forma que los numéricos. Volvemos a recordar que en tablas que tienen campos comunes es de vital importancia definir estos campos de la misma forma para el buen funcionamiento de la base. </a:t>
            </a:r>
          </a:p>
        </p:txBody>
      </p:sp>
    </p:spTree>
    <p:extLst>
      <p:ext uri="{BB962C8B-B14F-4D97-AF65-F5344CB8AC3E}">
        <p14:creationId xmlns:p14="http://schemas.microsoft.com/office/powerpoint/2010/main" val="15298547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746044" y="64736"/>
            <a:ext cx="445956" cy="369332"/>
          </a:xfrm>
          <a:prstGeom prst="rect">
            <a:avLst/>
          </a:prstGeom>
          <a:noFill/>
        </p:spPr>
        <p:txBody>
          <a:bodyPr wrap="none" rtlCol="0">
            <a:spAutoFit/>
          </a:bodyPr>
          <a:lstStyle/>
          <a:p>
            <a:r>
              <a:rPr lang="es-AR" b="1" dirty="0"/>
              <a:t>H2</a:t>
            </a:r>
            <a:endParaRPr lang="es-419" b="1" dirty="0"/>
          </a:p>
        </p:txBody>
      </p:sp>
      <p:sp>
        <p:nvSpPr>
          <p:cNvPr id="5" name="Rectángulo 4"/>
          <p:cNvSpPr/>
          <p:nvPr/>
        </p:nvSpPr>
        <p:spPr>
          <a:xfrm>
            <a:off x="960255" y="1106781"/>
            <a:ext cx="8823016" cy="369332"/>
          </a:xfrm>
          <a:prstGeom prst="rect">
            <a:avLst/>
          </a:prstGeom>
        </p:spPr>
        <p:txBody>
          <a:bodyPr wrap="square">
            <a:spAutoFit/>
          </a:bodyPr>
          <a:lstStyle/>
          <a:p>
            <a:r>
              <a:rPr lang="es-419" b="1" dirty="0"/>
              <a:t>Creación de Tablas</a:t>
            </a:r>
          </a:p>
        </p:txBody>
      </p:sp>
      <p:sp>
        <p:nvSpPr>
          <p:cNvPr id="2" name="Rectángulo 1"/>
          <p:cNvSpPr/>
          <p:nvPr/>
        </p:nvSpPr>
        <p:spPr>
          <a:xfrm>
            <a:off x="1979851" y="1712135"/>
            <a:ext cx="6096000" cy="1200329"/>
          </a:xfrm>
          <a:prstGeom prst="rect">
            <a:avLst/>
          </a:prstGeom>
        </p:spPr>
        <p:txBody>
          <a:bodyPr>
            <a:spAutoFit/>
          </a:bodyPr>
          <a:lstStyle/>
          <a:p>
            <a:r>
              <a:rPr lang="es-419" dirty="0"/>
              <a:t>CREATE TABLE tabla ( </a:t>
            </a:r>
            <a:br>
              <a:rPr lang="es-419" dirty="0"/>
            </a:br>
            <a:r>
              <a:rPr lang="es-419" dirty="0"/>
              <a:t>campo1 tipo (tamaño) índice1, </a:t>
            </a:r>
            <a:br>
              <a:rPr lang="es-419" dirty="0"/>
            </a:br>
            <a:r>
              <a:rPr lang="es-419" dirty="0"/>
              <a:t>campo2 tipo (tamaño) índice2,... , </a:t>
            </a:r>
            <a:br>
              <a:rPr lang="es-419" dirty="0"/>
            </a:br>
            <a:r>
              <a:rPr lang="es-419" dirty="0"/>
              <a:t>índice </a:t>
            </a:r>
            <a:r>
              <a:rPr lang="es-419" dirty="0" err="1"/>
              <a:t>multicampo</a:t>
            </a:r>
            <a:r>
              <a:rPr lang="es-419" dirty="0"/>
              <a:t> , ... ) </a:t>
            </a:r>
          </a:p>
        </p:txBody>
      </p:sp>
      <p:pic>
        <p:nvPicPr>
          <p:cNvPr id="8" name="Imagen 7"/>
          <p:cNvPicPr>
            <a:picLocks noChangeAspect="1"/>
          </p:cNvPicPr>
          <p:nvPr/>
        </p:nvPicPr>
        <p:blipFill>
          <a:blip r:embed="rId2"/>
          <a:stretch>
            <a:fillRect/>
          </a:stretch>
        </p:blipFill>
        <p:spPr>
          <a:xfrm>
            <a:off x="1442311" y="3790903"/>
            <a:ext cx="9171741" cy="2974040"/>
          </a:xfrm>
          <a:prstGeom prst="rect">
            <a:avLst/>
          </a:prstGeom>
        </p:spPr>
      </p:pic>
      <p:sp>
        <p:nvSpPr>
          <p:cNvPr id="9" name="Rectángulo 8"/>
          <p:cNvSpPr/>
          <p:nvPr/>
        </p:nvSpPr>
        <p:spPr>
          <a:xfrm>
            <a:off x="1442311" y="3167017"/>
            <a:ext cx="1189749" cy="369332"/>
          </a:xfrm>
          <a:prstGeom prst="rect">
            <a:avLst/>
          </a:prstGeom>
        </p:spPr>
        <p:txBody>
          <a:bodyPr wrap="none">
            <a:spAutoFit/>
          </a:bodyPr>
          <a:lstStyle/>
          <a:p>
            <a:r>
              <a:rPr lang="es-419" dirty="0"/>
              <a:t>En donde: </a:t>
            </a:r>
          </a:p>
        </p:txBody>
      </p:sp>
    </p:spTree>
    <p:extLst>
      <p:ext uri="{BB962C8B-B14F-4D97-AF65-F5344CB8AC3E}">
        <p14:creationId xmlns:p14="http://schemas.microsoft.com/office/powerpoint/2010/main" val="39628199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746044" y="64736"/>
            <a:ext cx="445956" cy="369332"/>
          </a:xfrm>
          <a:prstGeom prst="rect">
            <a:avLst/>
          </a:prstGeom>
          <a:noFill/>
        </p:spPr>
        <p:txBody>
          <a:bodyPr wrap="none" rtlCol="0">
            <a:spAutoFit/>
          </a:bodyPr>
          <a:lstStyle/>
          <a:p>
            <a:r>
              <a:rPr lang="es-AR" b="1" dirty="0"/>
              <a:t>H2</a:t>
            </a:r>
            <a:endParaRPr lang="es-419" b="1" dirty="0"/>
          </a:p>
        </p:txBody>
      </p:sp>
      <p:sp>
        <p:nvSpPr>
          <p:cNvPr id="5" name="Rectángulo 4"/>
          <p:cNvSpPr/>
          <p:nvPr/>
        </p:nvSpPr>
        <p:spPr>
          <a:xfrm>
            <a:off x="960255" y="1106781"/>
            <a:ext cx="8823016" cy="369332"/>
          </a:xfrm>
          <a:prstGeom prst="rect">
            <a:avLst/>
          </a:prstGeom>
        </p:spPr>
        <p:txBody>
          <a:bodyPr wrap="square">
            <a:spAutoFit/>
          </a:bodyPr>
          <a:lstStyle/>
          <a:p>
            <a:r>
              <a:rPr lang="es-419" b="1" dirty="0"/>
              <a:t>Creación de Tablas</a:t>
            </a:r>
          </a:p>
        </p:txBody>
      </p:sp>
      <p:sp>
        <p:nvSpPr>
          <p:cNvPr id="3" name="Rectángulo 2"/>
          <p:cNvSpPr/>
          <p:nvPr/>
        </p:nvSpPr>
        <p:spPr>
          <a:xfrm>
            <a:off x="960255" y="1927816"/>
            <a:ext cx="10222938" cy="2031325"/>
          </a:xfrm>
          <a:prstGeom prst="rect">
            <a:avLst/>
          </a:prstGeom>
        </p:spPr>
        <p:txBody>
          <a:bodyPr wrap="square">
            <a:spAutoFit/>
          </a:bodyPr>
          <a:lstStyle/>
          <a:p>
            <a:r>
              <a:rPr lang="es-419" dirty="0"/>
              <a:t>CREATE TABLE Empleados ( </a:t>
            </a:r>
            <a:br>
              <a:rPr lang="es-419" dirty="0"/>
            </a:br>
            <a:r>
              <a:rPr lang="es-419" dirty="0"/>
              <a:t>   Nombre TEXT (25), </a:t>
            </a:r>
            <a:br>
              <a:rPr lang="es-419" dirty="0"/>
            </a:br>
            <a:r>
              <a:rPr lang="es-419" dirty="0"/>
              <a:t>   Apellidos TEXT (50) </a:t>
            </a:r>
            <a:br>
              <a:rPr lang="es-419" dirty="0"/>
            </a:br>
            <a:r>
              <a:rPr lang="es-419" dirty="0"/>
              <a:t>) </a:t>
            </a:r>
          </a:p>
          <a:p>
            <a:endParaRPr lang="es-419" dirty="0"/>
          </a:p>
          <a:p>
            <a:r>
              <a:rPr lang="es-419" dirty="0"/>
              <a:t>(Crea una nueva tabla llamada Empleados con dos campos, uno llamado Nombre de tipo texto y longitud 25 y otro llamado apellidos con longitud 50). </a:t>
            </a:r>
          </a:p>
        </p:txBody>
      </p:sp>
    </p:spTree>
    <p:extLst>
      <p:ext uri="{BB962C8B-B14F-4D97-AF65-F5344CB8AC3E}">
        <p14:creationId xmlns:p14="http://schemas.microsoft.com/office/powerpoint/2010/main" val="40777822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746044" y="64736"/>
            <a:ext cx="445956" cy="369332"/>
          </a:xfrm>
          <a:prstGeom prst="rect">
            <a:avLst/>
          </a:prstGeom>
          <a:noFill/>
        </p:spPr>
        <p:txBody>
          <a:bodyPr wrap="none" rtlCol="0">
            <a:spAutoFit/>
          </a:bodyPr>
          <a:lstStyle/>
          <a:p>
            <a:r>
              <a:rPr lang="es-AR" b="1" dirty="0"/>
              <a:t>H2</a:t>
            </a:r>
            <a:endParaRPr lang="es-419" b="1" dirty="0"/>
          </a:p>
        </p:txBody>
      </p:sp>
      <p:sp>
        <p:nvSpPr>
          <p:cNvPr id="5" name="Rectángulo 4"/>
          <p:cNvSpPr/>
          <p:nvPr/>
        </p:nvSpPr>
        <p:spPr>
          <a:xfrm>
            <a:off x="960255" y="1106781"/>
            <a:ext cx="8823016" cy="369332"/>
          </a:xfrm>
          <a:prstGeom prst="rect">
            <a:avLst/>
          </a:prstGeom>
        </p:spPr>
        <p:txBody>
          <a:bodyPr wrap="square">
            <a:spAutoFit/>
          </a:bodyPr>
          <a:lstStyle/>
          <a:p>
            <a:r>
              <a:rPr lang="es-419" b="1" dirty="0"/>
              <a:t>Creación de Tablas</a:t>
            </a:r>
          </a:p>
        </p:txBody>
      </p:sp>
      <p:sp>
        <p:nvSpPr>
          <p:cNvPr id="2" name="Rectángulo 1"/>
          <p:cNvSpPr/>
          <p:nvPr/>
        </p:nvSpPr>
        <p:spPr>
          <a:xfrm>
            <a:off x="1453869" y="1667613"/>
            <a:ext cx="9802152" cy="4524315"/>
          </a:xfrm>
          <a:prstGeom prst="rect">
            <a:avLst/>
          </a:prstGeom>
        </p:spPr>
        <p:txBody>
          <a:bodyPr wrap="square">
            <a:spAutoFit/>
          </a:bodyPr>
          <a:lstStyle/>
          <a:p>
            <a:r>
              <a:rPr lang="es-419" dirty="0"/>
              <a:t>CREATE TABLE </a:t>
            </a:r>
            <a:br>
              <a:rPr lang="es-419" dirty="0"/>
            </a:br>
            <a:r>
              <a:rPr lang="es-419" dirty="0"/>
              <a:t>   Empleados ( </a:t>
            </a:r>
            <a:br>
              <a:rPr lang="es-419" dirty="0"/>
            </a:br>
            <a:r>
              <a:rPr lang="es-419" dirty="0"/>
              <a:t>      Nombre TEXT (10), </a:t>
            </a:r>
            <a:br>
              <a:rPr lang="es-419" dirty="0"/>
            </a:br>
            <a:r>
              <a:rPr lang="es-419" dirty="0"/>
              <a:t>      Apellidos TEXT, </a:t>
            </a:r>
            <a:br>
              <a:rPr lang="es-419" dirty="0"/>
            </a:br>
            <a:r>
              <a:rPr lang="es-419" dirty="0"/>
              <a:t>      </a:t>
            </a:r>
            <a:r>
              <a:rPr lang="es-419" dirty="0" err="1"/>
              <a:t>FechaNacimiento</a:t>
            </a:r>
            <a:r>
              <a:rPr lang="es-419" dirty="0"/>
              <a:t> DATETIME </a:t>
            </a:r>
            <a:br>
              <a:rPr lang="es-419" dirty="0"/>
            </a:br>
            <a:r>
              <a:rPr lang="es-419" dirty="0"/>
              <a:t>   ) </a:t>
            </a:r>
            <a:br>
              <a:rPr lang="es-419" dirty="0"/>
            </a:br>
            <a:r>
              <a:rPr lang="es-419" dirty="0"/>
              <a:t>CONSTRAINT </a:t>
            </a:r>
            <a:br>
              <a:rPr lang="es-419" dirty="0"/>
            </a:br>
            <a:r>
              <a:rPr lang="es-419" dirty="0"/>
              <a:t>   </a:t>
            </a:r>
            <a:r>
              <a:rPr lang="es-419" dirty="0" err="1"/>
              <a:t>IndiceGeneral</a:t>
            </a:r>
            <a:r>
              <a:rPr lang="es-419" dirty="0"/>
              <a:t> </a:t>
            </a:r>
            <a:br>
              <a:rPr lang="es-419" dirty="0"/>
            </a:br>
            <a:r>
              <a:rPr lang="es-419" dirty="0"/>
              <a:t>   UNIQUE ( </a:t>
            </a:r>
            <a:br>
              <a:rPr lang="es-419" dirty="0"/>
            </a:br>
            <a:r>
              <a:rPr lang="es-419" dirty="0"/>
              <a:t>       Nombre, Apellidos, </a:t>
            </a:r>
            <a:r>
              <a:rPr lang="es-419" dirty="0" err="1"/>
              <a:t>FechaNacimiento</a:t>
            </a:r>
            <a:r>
              <a:rPr lang="es-419" dirty="0"/>
              <a:t> </a:t>
            </a:r>
            <a:br>
              <a:rPr lang="es-419" dirty="0"/>
            </a:br>
            <a:r>
              <a:rPr lang="es-419" dirty="0"/>
              <a:t>    ) </a:t>
            </a:r>
          </a:p>
          <a:p>
            <a:endParaRPr lang="es-419" dirty="0"/>
          </a:p>
          <a:p>
            <a:r>
              <a:rPr lang="es-419" dirty="0"/>
              <a:t>(Crea una tabla llamada Empleados con un campo Nombre de tipo texto y longitud 10, otro con llamado Apellidos de tipo texto y longitud predeterminada (50) y uno más llamado </a:t>
            </a:r>
            <a:r>
              <a:rPr lang="es-419" dirty="0" err="1"/>
              <a:t>FechaNacimiento</a:t>
            </a:r>
            <a:r>
              <a:rPr lang="es-419" dirty="0"/>
              <a:t> de tipo Fecha/Hora. También crea un índice único - no permite valores repetidos - formado por los tres campos.) </a:t>
            </a:r>
          </a:p>
        </p:txBody>
      </p:sp>
    </p:spTree>
    <p:extLst>
      <p:ext uri="{BB962C8B-B14F-4D97-AF65-F5344CB8AC3E}">
        <p14:creationId xmlns:p14="http://schemas.microsoft.com/office/powerpoint/2010/main" val="3802938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746044" y="64736"/>
            <a:ext cx="445956" cy="369332"/>
          </a:xfrm>
          <a:prstGeom prst="rect">
            <a:avLst/>
          </a:prstGeom>
          <a:noFill/>
        </p:spPr>
        <p:txBody>
          <a:bodyPr wrap="none" rtlCol="0">
            <a:spAutoFit/>
          </a:bodyPr>
          <a:lstStyle/>
          <a:p>
            <a:r>
              <a:rPr lang="es-AR" b="1" dirty="0"/>
              <a:t>H2</a:t>
            </a:r>
            <a:endParaRPr lang="es-419" b="1" dirty="0"/>
          </a:p>
        </p:txBody>
      </p:sp>
      <p:sp>
        <p:nvSpPr>
          <p:cNvPr id="5" name="Rectángulo 4"/>
          <p:cNvSpPr/>
          <p:nvPr/>
        </p:nvSpPr>
        <p:spPr>
          <a:xfrm>
            <a:off x="960255" y="1106781"/>
            <a:ext cx="8823016" cy="2031325"/>
          </a:xfrm>
          <a:prstGeom prst="rect">
            <a:avLst/>
          </a:prstGeom>
        </p:spPr>
        <p:txBody>
          <a:bodyPr wrap="square">
            <a:spAutoFit/>
          </a:bodyPr>
          <a:lstStyle/>
          <a:p>
            <a:r>
              <a:rPr lang="es-419" b="1" dirty="0"/>
              <a:t>Instalación.</a:t>
            </a:r>
          </a:p>
          <a:p>
            <a:endParaRPr lang="es-419" b="1" dirty="0"/>
          </a:p>
          <a:p>
            <a:r>
              <a:rPr lang="es-419" dirty="0"/>
              <a:t>Sistemas operativos sobre los que funciona </a:t>
            </a:r>
            <a:r>
              <a:rPr lang="es-419"/>
              <a:t>: Windows</a:t>
            </a:r>
            <a:r>
              <a:rPr lang="es-419" dirty="0"/>
              <a:t>, Mac OS X y Linux</a:t>
            </a:r>
          </a:p>
          <a:p>
            <a:r>
              <a:rPr lang="es-419" dirty="0"/>
              <a:t>Se recomienda que el sistema de ficheros de Windows sea NTFS</a:t>
            </a:r>
          </a:p>
          <a:p>
            <a:r>
              <a:rPr lang="es-419" dirty="0"/>
              <a:t>Requiere tener instalado la JDK 5+ </a:t>
            </a:r>
          </a:p>
          <a:p>
            <a:r>
              <a:rPr lang="es-419" dirty="0"/>
              <a:t>Para el correcto funcionamiento de la consola se aconseja utilizar Mozilla Firefox</a:t>
            </a:r>
          </a:p>
          <a:p>
            <a:r>
              <a:rPr lang="es-419" dirty="0"/>
              <a:t>PASO 1 : Nos conectamos a la página web </a:t>
            </a:r>
            <a:r>
              <a:rPr lang="es-419" dirty="0">
                <a:hlinkClick r:id="rId2"/>
              </a:rPr>
              <a:t>http://www.h2database.com</a:t>
            </a:r>
            <a:r>
              <a:rPr lang="es-419" dirty="0"/>
              <a:t> </a:t>
            </a:r>
          </a:p>
        </p:txBody>
      </p:sp>
      <p:pic>
        <p:nvPicPr>
          <p:cNvPr id="2" name="Imagen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20432" y="3358195"/>
            <a:ext cx="5599688" cy="3499805"/>
          </a:xfrm>
          <a:prstGeom prst="rect">
            <a:avLst/>
          </a:prstGeom>
        </p:spPr>
      </p:pic>
    </p:spTree>
    <p:extLst>
      <p:ext uri="{BB962C8B-B14F-4D97-AF65-F5344CB8AC3E}">
        <p14:creationId xmlns:p14="http://schemas.microsoft.com/office/powerpoint/2010/main" val="27826164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746044" y="64736"/>
            <a:ext cx="445956" cy="369332"/>
          </a:xfrm>
          <a:prstGeom prst="rect">
            <a:avLst/>
          </a:prstGeom>
          <a:noFill/>
        </p:spPr>
        <p:txBody>
          <a:bodyPr wrap="none" rtlCol="0">
            <a:spAutoFit/>
          </a:bodyPr>
          <a:lstStyle/>
          <a:p>
            <a:r>
              <a:rPr lang="es-AR" b="1" dirty="0"/>
              <a:t>H2</a:t>
            </a:r>
            <a:endParaRPr lang="es-419" b="1" dirty="0"/>
          </a:p>
        </p:txBody>
      </p:sp>
      <p:sp>
        <p:nvSpPr>
          <p:cNvPr id="5" name="Rectángulo 4"/>
          <p:cNvSpPr/>
          <p:nvPr/>
        </p:nvSpPr>
        <p:spPr>
          <a:xfrm>
            <a:off x="960255" y="1106781"/>
            <a:ext cx="8823016" cy="369332"/>
          </a:xfrm>
          <a:prstGeom prst="rect">
            <a:avLst/>
          </a:prstGeom>
        </p:spPr>
        <p:txBody>
          <a:bodyPr wrap="square">
            <a:spAutoFit/>
          </a:bodyPr>
          <a:lstStyle/>
          <a:p>
            <a:r>
              <a:rPr lang="es-419" b="1" dirty="0"/>
              <a:t>Creación de Tablas</a:t>
            </a:r>
          </a:p>
        </p:txBody>
      </p:sp>
      <p:sp>
        <p:nvSpPr>
          <p:cNvPr id="2" name="Rectángulo 1"/>
          <p:cNvSpPr/>
          <p:nvPr/>
        </p:nvSpPr>
        <p:spPr>
          <a:xfrm>
            <a:off x="1259659" y="1939325"/>
            <a:ext cx="9883073" cy="2862322"/>
          </a:xfrm>
          <a:prstGeom prst="rect">
            <a:avLst/>
          </a:prstGeom>
        </p:spPr>
        <p:txBody>
          <a:bodyPr wrap="square">
            <a:spAutoFit/>
          </a:bodyPr>
          <a:lstStyle/>
          <a:p>
            <a:r>
              <a:rPr lang="es-419" dirty="0"/>
              <a:t>CREATE TABLE Empleados ( </a:t>
            </a:r>
            <a:br>
              <a:rPr lang="es-419" dirty="0"/>
            </a:br>
            <a:r>
              <a:rPr lang="es-419" dirty="0"/>
              <a:t>     </a:t>
            </a:r>
            <a:r>
              <a:rPr lang="es-419" dirty="0" err="1"/>
              <a:t>IdEmpleado</a:t>
            </a:r>
            <a:r>
              <a:rPr lang="es-419" dirty="0"/>
              <a:t> INTEGER CONSTRAINT </a:t>
            </a:r>
            <a:r>
              <a:rPr lang="es-419" dirty="0" err="1"/>
              <a:t>IndicePrimario</a:t>
            </a:r>
            <a:r>
              <a:rPr lang="es-419" dirty="0"/>
              <a:t> PRIMARY KEY, </a:t>
            </a:r>
            <a:br>
              <a:rPr lang="es-419" dirty="0"/>
            </a:br>
            <a:r>
              <a:rPr lang="es-419" dirty="0"/>
              <a:t>     Nombre </a:t>
            </a:r>
            <a:r>
              <a:rPr lang="es-419" dirty="0" err="1"/>
              <a:t>varchar</a:t>
            </a:r>
            <a:r>
              <a:rPr lang="es-419" dirty="0"/>
              <a:t>, </a:t>
            </a:r>
            <a:br>
              <a:rPr lang="es-419" dirty="0"/>
            </a:br>
            <a:r>
              <a:rPr lang="es-419" dirty="0"/>
              <a:t>     Apellidos </a:t>
            </a:r>
            <a:r>
              <a:rPr lang="es-419" dirty="0" err="1"/>
              <a:t>varchar</a:t>
            </a:r>
            <a:r>
              <a:rPr lang="es-419" dirty="0"/>
              <a:t>, </a:t>
            </a:r>
            <a:br>
              <a:rPr lang="es-419" dirty="0"/>
            </a:br>
            <a:r>
              <a:rPr lang="es-419" dirty="0"/>
              <a:t>     </a:t>
            </a:r>
            <a:r>
              <a:rPr lang="es-419" dirty="0" err="1"/>
              <a:t>FechaNacimiento</a:t>
            </a:r>
            <a:r>
              <a:rPr lang="es-419" dirty="0"/>
              <a:t> DATETIME </a:t>
            </a:r>
            <a:br>
              <a:rPr lang="es-419" dirty="0"/>
            </a:br>
            <a:r>
              <a:rPr lang="es-419" dirty="0"/>
              <a:t>   ) </a:t>
            </a:r>
          </a:p>
          <a:p>
            <a:endParaRPr lang="es-419" dirty="0"/>
          </a:p>
          <a:p>
            <a:r>
              <a:rPr lang="es-419" dirty="0"/>
              <a:t>(Crea una tabla llamada Empleados con un campo Texto de longitud predeterminada llamado Nombre y otro igual llamado Apellidos, crea otro campo llamado </a:t>
            </a:r>
            <a:r>
              <a:rPr lang="es-419" dirty="0" err="1"/>
              <a:t>FechaNacimiento</a:t>
            </a:r>
            <a:r>
              <a:rPr lang="es-419" dirty="0"/>
              <a:t> de tipo Fecha/Hora y el campo </a:t>
            </a:r>
            <a:r>
              <a:rPr lang="es-419" dirty="0" err="1"/>
              <a:t>IdEmpleado</a:t>
            </a:r>
            <a:r>
              <a:rPr lang="es-419" dirty="0"/>
              <a:t> de tipo entero el que establece como clave principal.) </a:t>
            </a:r>
          </a:p>
        </p:txBody>
      </p:sp>
    </p:spTree>
    <p:extLst>
      <p:ext uri="{BB962C8B-B14F-4D97-AF65-F5344CB8AC3E}">
        <p14:creationId xmlns:p14="http://schemas.microsoft.com/office/powerpoint/2010/main" val="39152811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746044" y="64736"/>
            <a:ext cx="445956" cy="369332"/>
          </a:xfrm>
          <a:prstGeom prst="rect">
            <a:avLst/>
          </a:prstGeom>
          <a:noFill/>
        </p:spPr>
        <p:txBody>
          <a:bodyPr wrap="none" rtlCol="0">
            <a:spAutoFit/>
          </a:bodyPr>
          <a:lstStyle/>
          <a:p>
            <a:r>
              <a:rPr lang="es-AR" b="1" dirty="0"/>
              <a:t>H2</a:t>
            </a:r>
            <a:endParaRPr lang="es-419" b="1" dirty="0"/>
          </a:p>
        </p:txBody>
      </p:sp>
      <p:sp>
        <p:nvSpPr>
          <p:cNvPr id="5" name="Rectángulo 4"/>
          <p:cNvSpPr/>
          <p:nvPr/>
        </p:nvSpPr>
        <p:spPr>
          <a:xfrm>
            <a:off x="960255" y="1106781"/>
            <a:ext cx="8823016" cy="369332"/>
          </a:xfrm>
          <a:prstGeom prst="rect">
            <a:avLst/>
          </a:prstGeom>
        </p:spPr>
        <p:txBody>
          <a:bodyPr wrap="square">
            <a:spAutoFit/>
          </a:bodyPr>
          <a:lstStyle/>
          <a:p>
            <a:r>
              <a:rPr lang="es-419" b="1" dirty="0"/>
              <a:t>La Cláusula CONSTRAINT</a:t>
            </a:r>
          </a:p>
        </p:txBody>
      </p:sp>
      <p:sp>
        <p:nvSpPr>
          <p:cNvPr id="3" name="Rectángulo 2"/>
          <p:cNvSpPr/>
          <p:nvPr/>
        </p:nvSpPr>
        <p:spPr>
          <a:xfrm>
            <a:off x="960255" y="1909762"/>
            <a:ext cx="10150110" cy="2308324"/>
          </a:xfrm>
          <a:prstGeom prst="rect">
            <a:avLst/>
          </a:prstGeom>
        </p:spPr>
        <p:txBody>
          <a:bodyPr wrap="square">
            <a:spAutoFit/>
          </a:bodyPr>
          <a:lstStyle/>
          <a:p>
            <a:r>
              <a:rPr lang="es-419" dirty="0"/>
              <a:t>Se utiliza la cláusula CONSTRAINT en las instrucciones ALTER TABLE y CREATE TABLE para crear o eliminar índices. </a:t>
            </a:r>
          </a:p>
          <a:p>
            <a:endParaRPr lang="es-419" dirty="0"/>
          </a:p>
          <a:p>
            <a:r>
              <a:rPr lang="es-419" dirty="0"/>
              <a:t>Existen dos sintaxis para esta cláusula dependiendo si desea Crear </a:t>
            </a:r>
            <a:r>
              <a:rPr lang="es-419" dirty="0" err="1"/>
              <a:t>ó</a:t>
            </a:r>
            <a:r>
              <a:rPr lang="es-419" dirty="0"/>
              <a:t> Eliminar un índice de un único campo o si se trata de un campo </a:t>
            </a:r>
            <a:r>
              <a:rPr lang="es-419" dirty="0" err="1"/>
              <a:t>multiíndice</a:t>
            </a:r>
            <a:r>
              <a:rPr lang="es-419" dirty="0"/>
              <a:t>. Si se utiliza el motor de datos de Microsoft, sólo podrá utilizar esta cláusula con las bases de datos propias de dicho motor. Para los índices de campos únicos: CONSTRAINT nombre {PRIMARY KEY | UNIQUE | REFERENCES tabla externa </a:t>
            </a:r>
            <a:br>
              <a:rPr lang="es-419" dirty="0"/>
            </a:br>
            <a:r>
              <a:rPr lang="es-419" dirty="0"/>
              <a:t>[(campo externo1, campo externo2)]} </a:t>
            </a:r>
          </a:p>
        </p:txBody>
      </p:sp>
    </p:spTree>
    <p:extLst>
      <p:ext uri="{BB962C8B-B14F-4D97-AF65-F5344CB8AC3E}">
        <p14:creationId xmlns:p14="http://schemas.microsoft.com/office/powerpoint/2010/main" val="8337610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746044" y="64736"/>
            <a:ext cx="445956" cy="369332"/>
          </a:xfrm>
          <a:prstGeom prst="rect">
            <a:avLst/>
          </a:prstGeom>
          <a:noFill/>
        </p:spPr>
        <p:txBody>
          <a:bodyPr wrap="none" rtlCol="0">
            <a:spAutoFit/>
          </a:bodyPr>
          <a:lstStyle/>
          <a:p>
            <a:r>
              <a:rPr lang="es-AR" b="1" dirty="0"/>
              <a:t>H2</a:t>
            </a:r>
            <a:endParaRPr lang="es-419" b="1" dirty="0"/>
          </a:p>
        </p:txBody>
      </p:sp>
      <p:sp>
        <p:nvSpPr>
          <p:cNvPr id="5" name="Rectángulo 4"/>
          <p:cNvSpPr/>
          <p:nvPr/>
        </p:nvSpPr>
        <p:spPr>
          <a:xfrm>
            <a:off x="960255" y="1106781"/>
            <a:ext cx="8823016" cy="369332"/>
          </a:xfrm>
          <a:prstGeom prst="rect">
            <a:avLst/>
          </a:prstGeom>
        </p:spPr>
        <p:txBody>
          <a:bodyPr wrap="square">
            <a:spAutoFit/>
          </a:bodyPr>
          <a:lstStyle/>
          <a:p>
            <a:r>
              <a:rPr lang="es-419" b="1" dirty="0"/>
              <a:t>La Cláusula CONSTRAINT</a:t>
            </a:r>
          </a:p>
        </p:txBody>
      </p:sp>
      <p:sp>
        <p:nvSpPr>
          <p:cNvPr id="2" name="Rectángulo 1"/>
          <p:cNvSpPr/>
          <p:nvPr/>
        </p:nvSpPr>
        <p:spPr>
          <a:xfrm>
            <a:off x="960254" y="1790251"/>
            <a:ext cx="9527023" cy="1754326"/>
          </a:xfrm>
          <a:prstGeom prst="rect">
            <a:avLst/>
          </a:prstGeom>
        </p:spPr>
        <p:txBody>
          <a:bodyPr wrap="square">
            <a:spAutoFit/>
          </a:bodyPr>
          <a:lstStyle/>
          <a:p>
            <a:r>
              <a:rPr lang="es-419" dirty="0"/>
              <a:t>Para los índices de campos múltiples: </a:t>
            </a:r>
          </a:p>
          <a:p>
            <a:r>
              <a:rPr lang="es-419" dirty="0"/>
              <a:t>CONSTRAINT nombre {PRIMARY KEY (primario1[, primario2 [,...]]) | </a:t>
            </a:r>
            <a:br>
              <a:rPr lang="es-419" dirty="0"/>
            </a:br>
            <a:r>
              <a:rPr lang="es-419" dirty="0"/>
              <a:t>UNIQUE (único1[, único2 [, ...]]) | </a:t>
            </a:r>
            <a:br>
              <a:rPr lang="es-419" dirty="0"/>
            </a:br>
            <a:r>
              <a:rPr lang="es-419" dirty="0"/>
              <a:t>FOREIGN KEY (ref1[, ref2 [,...]]) REFERENCES tabla externa </a:t>
            </a:r>
            <a:br>
              <a:rPr lang="es-419" dirty="0"/>
            </a:br>
            <a:r>
              <a:rPr lang="es-419" dirty="0"/>
              <a:t>[(campo externo1 ,campo externo2 [,...])]} </a:t>
            </a:r>
          </a:p>
          <a:p>
            <a:r>
              <a:rPr lang="es-419" dirty="0"/>
              <a:t>En donde: </a:t>
            </a:r>
          </a:p>
        </p:txBody>
      </p:sp>
      <p:pic>
        <p:nvPicPr>
          <p:cNvPr id="6" name="Imagen 5"/>
          <p:cNvPicPr>
            <a:picLocks noChangeAspect="1"/>
          </p:cNvPicPr>
          <p:nvPr/>
        </p:nvPicPr>
        <p:blipFill>
          <a:blip r:embed="rId2"/>
          <a:stretch>
            <a:fillRect/>
          </a:stretch>
        </p:blipFill>
        <p:spPr>
          <a:xfrm>
            <a:off x="1238080" y="3661620"/>
            <a:ext cx="10031427" cy="2972851"/>
          </a:xfrm>
          <a:prstGeom prst="rect">
            <a:avLst/>
          </a:prstGeom>
        </p:spPr>
      </p:pic>
    </p:spTree>
    <p:extLst>
      <p:ext uri="{BB962C8B-B14F-4D97-AF65-F5344CB8AC3E}">
        <p14:creationId xmlns:p14="http://schemas.microsoft.com/office/powerpoint/2010/main" val="38610292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746044" y="64736"/>
            <a:ext cx="445956" cy="369332"/>
          </a:xfrm>
          <a:prstGeom prst="rect">
            <a:avLst/>
          </a:prstGeom>
          <a:noFill/>
        </p:spPr>
        <p:txBody>
          <a:bodyPr wrap="none" rtlCol="0">
            <a:spAutoFit/>
          </a:bodyPr>
          <a:lstStyle/>
          <a:p>
            <a:r>
              <a:rPr lang="es-AR" b="1" dirty="0"/>
              <a:t>H2</a:t>
            </a:r>
            <a:endParaRPr lang="es-419" b="1" dirty="0"/>
          </a:p>
        </p:txBody>
      </p:sp>
      <p:sp>
        <p:nvSpPr>
          <p:cNvPr id="5" name="Rectángulo 4"/>
          <p:cNvSpPr/>
          <p:nvPr/>
        </p:nvSpPr>
        <p:spPr>
          <a:xfrm>
            <a:off x="960255" y="1106781"/>
            <a:ext cx="8823016" cy="369332"/>
          </a:xfrm>
          <a:prstGeom prst="rect">
            <a:avLst/>
          </a:prstGeom>
        </p:spPr>
        <p:txBody>
          <a:bodyPr wrap="square">
            <a:spAutoFit/>
          </a:bodyPr>
          <a:lstStyle/>
          <a:p>
            <a:r>
              <a:rPr lang="es-419" b="1" dirty="0"/>
              <a:t>La Cláusula CONSTRAINT</a:t>
            </a:r>
          </a:p>
        </p:txBody>
      </p:sp>
      <p:sp>
        <p:nvSpPr>
          <p:cNvPr id="2" name="Rectángulo 1"/>
          <p:cNvSpPr/>
          <p:nvPr/>
        </p:nvSpPr>
        <p:spPr>
          <a:xfrm>
            <a:off x="960255" y="1716488"/>
            <a:ext cx="10222938" cy="1477328"/>
          </a:xfrm>
          <a:prstGeom prst="rect">
            <a:avLst/>
          </a:prstGeom>
        </p:spPr>
        <p:txBody>
          <a:bodyPr wrap="square">
            <a:spAutoFit/>
          </a:bodyPr>
          <a:lstStyle/>
          <a:p>
            <a:r>
              <a:rPr lang="es-419" dirty="0"/>
              <a:t>Si se desea crear un índice para un campo cuando se esta utilizando las instrucciones ALTER TABLE o CREATE TABLE la cláusula CONTRAINT debe aparecer inmediatamente después de la especificación del campo indexado. Si se desea crear un índice con múltiples campos cuando se está utilizando las instrucciones ALTER TABLE o CREATE TABLE la cláusula CONSTRAINT debe aparecer fuera de la cláusula de creación de tabla. </a:t>
            </a:r>
          </a:p>
        </p:txBody>
      </p:sp>
      <p:pic>
        <p:nvPicPr>
          <p:cNvPr id="6" name="Imagen 5"/>
          <p:cNvPicPr>
            <a:picLocks noChangeAspect="1"/>
          </p:cNvPicPr>
          <p:nvPr/>
        </p:nvPicPr>
        <p:blipFill>
          <a:blip r:embed="rId2"/>
          <a:stretch>
            <a:fillRect/>
          </a:stretch>
        </p:blipFill>
        <p:spPr>
          <a:xfrm>
            <a:off x="1990641" y="3199885"/>
            <a:ext cx="8914726" cy="3686698"/>
          </a:xfrm>
          <a:prstGeom prst="rect">
            <a:avLst/>
          </a:prstGeom>
        </p:spPr>
      </p:pic>
    </p:spTree>
    <p:extLst>
      <p:ext uri="{BB962C8B-B14F-4D97-AF65-F5344CB8AC3E}">
        <p14:creationId xmlns:p14="http://schemas.microsoft.com/office/powerpoint/2010/main" val="21243573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746044" y="64736"/>
            <a:ext cx="445956" cy="369332"/>
          </a:xfrm>
          <a:prstGeom prst="rect">
            <a:avLst/>
          </a:prstGeom>
          <a:noFill/>
        </p:spPr>
        <p:txBody>
          <a:bodyPr wrap="none" rtlCol="0">
            <a:spAutoFit/>
          </a:bodyPr>
          <a:lstStyle/>
          <a:p>
            <a:r>
              <a:rPr lang="es-AR" b="1" dirty="0"/>
              <a:t>H2</a:t>
            </a:r>
            <a:endParaRPr lang="es-419" b="1" dirty="0"/>
          </a:p>
        </p:txBody>
      </p:sp>
      <p:sp>
        <p:nvSpPr>
          <p:cNvPr id="5" name="Rectángulo 4"/>
          <p:cNvSpPr/>
          <p:nvPr/>
        </p:nvSpPr>
        <p:spPr>
          <a:xfrm>
            <a:off x="960255" y="1106781"/>
            <a:ext cx="8823016" cy="369332"/>
          </a:xfrm>
          <a:prstGeom prst="rect">
            <a:avLst/>
          </a:prstGeom>
        </p:spPr>
        <p:txBody>
          <a:bodyPr wrap="square">
            <a:spAutoFit/>
          </a:bodyPr>
          <a:lstStyle/>
          <a:p>
            <a:r>
              <a:rPr lang="es-AR" b="1" dirty="0"/>
              <a:t>Creación de </a:t>
            </a:r>
            <a:r>
              <a:rPr lang="es-AR" b="1" dirty="0" err="1"/>
              <a:t>Indices</a:t>
            </a:r>
            <a:endParaRPr lang="es-419" b="1" dirty="0"/>
          </a:p>
        </p:txBody>
      </p:sp>
      <p:sp>
        <p:nvSpPr>
          <p:cNvPr id="3" name="Rectángulo 2"/>
          <p:cNvSpPr/>
          <p:nvPr/>
        </p:nvSpPr>
        <p:spPr>
          <a:xfrm>
            <a:off x="960255" y="1815462"/>
            <a:ext cx="10198662" cy="2031325"/>
          </a:xfrm>
          <a:prstGeom prst="rect">
            <a:avLst/>
          </a:prstGeom>
        </p:spPr>
        <p:txBody>
          <a:bodyPr wrap="square">
            <a:spAutoFit/>
          </a:bodyPr>
          <a:lstStyle/>
          <a:p>
            <a:r>
              <a:rPr lang="es-419" dirty="0"/>
              <a:t>Si se utiliza el motor de datos Jet de Microsoft sólo se pueden crear índices en bases de datos del mismo motor. La sintaxis para crear un índice en </a:t>
            </a:r>
            <a:r>
              <a:rPr lang="es-419" dirty="0" err="1"/>
              <a:t>ua</a:t>
            </a:r>
            <a:r>
              <a:rPr lang="es-419" dirty="0"/>
              <a:t> tabla ya definida en la siguiente: </a:t>
            </a:r>
          </a:p>
          <a:p>
            <a:r>
              <a:rPr lang="es-419" dirty="0"/>
              <a:t>CREATE [ UNIQUE ] INDEX índice </a:t>
            </a:r>
            <a:br>
              <a:rPr lang="es-419" dirty="0"/>
            </a:br>
            <a:r>
              <a:rPr lang="es-419" dirty="0"/>
              <a:t>ON Tabla (campo [ASC|DESC][, campo [ASC|DESC], ...]) </a:t>
            </a:r>
            <a:br>
              <a:rPr lang="es-419" dirty="0"/>
            </a:br>
            <a:r>
              <a:rPr lang="es-419" dirty="0"/>
              <a:t>[WITH { PRIMARY | DISALLOW NULL | IGNORE NULL }] </a:t>
            </a:r>
          </a:p>
          <a:p>
            <a:endParaRPr lang="es-AR" dirty="0"/>
          </a:p>
          <a:p>
            <a:r>
              <a:rPr lang="es-AR" dirty="0"/>
              <a:t>En donde:</a:t>
            </a:r>
            <a:endParaRPr lang="es-419" dirty="0"/>
          </a:p>
        </p:txBody>
      </p:sp>
      <p:pic>
        <p:nvPicPr>
          <p:cNvPr id="7" name="Imagen 6"/>
          <p:cNvPicPr>
            <a:picLocks noChangeAspect="1"/>
          </p:cNvPicPr>
          <p:nvPr/>
        </p:nvPicPr>
        <p:blipFill>
          <a:blip r:embed="rId2"/>
          <a:stretch>
            <a:fillRect/>
          </a:stretch>
        </p:blipFill>
        <p:spPr>
          <a:xfrm>
            <a:off x="3859901" y="3366908"/>
            <a:ext cx="8105522" cy="3504243"/>
          </a:xfrm>
          <a:prstGeom prst="rect">
            <a:avLst/>
          </a:prstGeom>
        </p:spPr>
      </p:pic>
    </p:spTree>
    <p:extLst>
      <p:ext uri="{BB962C8B-B14F-4D97-AF65-F5344CB8AC3E}">
        <p14:creationId xmlns:p14="http://schemas.microsoft.com/office/powerpoint/2010/main" val="25252163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746044" y="64736"/>
            <a:ext cx="445956" cy="369332"/>
          </a:xfrm>
          <a:prstGeom prst="rect">
            <a:avLst/>
          </a:prstGeom>
          <a:noFill/>
        </p:spPr>
        <p:txBody>
          <a:bodyPr wrap="none" rtlCol="0">
            <a:spAutoFit/>
          </a:bodyPr>
          <a:lstStyle/>
          <a:p>
            <a:r>
              <a:rPr lang="es-AR" b="1" dirty="0"/>
              <a:t>H2</a:t>
            </a:r>
            <a:endParaRPr lang="es-419" b="1" dirty="0"/>
          </a:p>
        </p:txBody>
      </p:sp>
      <p:sp>
        <p:nvSpPr>
          <p:cNvPr id="5" name="Rectángulo 4"/>
          <p:cNvSpPr/>
          <p:nvPr/>
        </p:nvSpPr>
        <p:spPr>
          <a:xfrm>
            <a:off x="960255" y="1106781"/>
            <a:ext cx="8823016" cy="369332"/>
          </a:xfrm>
          <a:prstGeom prst="rect">
            <a:avLst/>
          </a:prstGeom>
        </p:spPr>
        <p:txBody>
          <a:bodyPr wrap="square">
            <a:spAutoFit/>
          </a:bodyPr>
          <a:lstStyle/>
          <a:p>
            <a:r>
              <a:rPr lang="es-AR" b="1" dirty="0"/>
              <a:t>Modificar el diseño de una tabla</a:t>
            </a:r>
            <a:endParaRPr lang="es-419" b="1" dirty="0"/>
          </a:p>
        </p:txBody>
      </p:sp>
      <p:sp>
        <p:nvSpPr>
          <p:cNvPr id="2" name="Rectángulo 1"/>
          <p:cNvSpPr/>
          <p:nvPr/>
        </p:nvSpPr>
        <p:spPr>
          <a:xfrm>
            <a:off x="960255" y="1674674"/>
            <a:ext cx="10190570" cy="1754326"/>
          </a:xfrm>
          <a:prstGeom prst="rect">
            <a:avLst/>
          </a:prstGeom>
        </p:spPr>
        <p:txBody>
          <a:bodyPr wrap="square">
            <a:spAutoFit/>
          </a:bodyPr>
          <a:lstStyle/>
          <a:p>
            <a:r>
              <a:rPr lang="es-419" dirty="0"/>
              <a:t>Modifica el diseño de una tabla ya existente, se pueden modificar los campos o los índices existentes. Su sintaxis es: </a:t>
            </a:r>
          </a:p>
          <a:p>
            <a:r>
              <a:rPr lang="es-419" dirty="0"/>
              <a:t>ALTER TABLE tabla {ADD {COLUMN tipo de campo[(tamaño)] </a:t>
            </a:r>
            <a:br>
              <a:rPr lang="es-419" dirty="0"/>
            </a:br>
            <a:r>
              <a:rPr lang="es-419" dirty="0"/>
              <a:t>[CONSTRAINT índice] </a:t>
            </a:r>
            <a:br>
              <a:rPr lang="es-419" dirty="0"/>
            </a:br>
            <a:r>
              <a:rPr lang="es-419" dirty="0"/>
              <a:t>CONSTRAINT índice </a:t>
            </a:r>
            <a:r>
              <a:rPr lang="es-419" dirty="0" err="1"/>
              <a:t>multicampo</a:t>
            </a:r>
            <a:r>
              <a:rPr lang="es-419" dirty="0"/>
              <a:t>} | </a:t>
            </a:r>
            <a:br>
              <a:rPr lang="es-419" dirty="0"/>
            </a:br>
            <a:r>
              <a:rPr lang="es-419" dirty="0"/>
              <a:t>DROP {COLUMN campo I CONSTRAINT nombre del índice}} </a:t>
            </a:r>
          </a:p>
        </p:txBody>
      </p:sp>
      <p:pic>
        <p:nvPicPr>
          <p:cNvPr id="6" name="Imagen 5"/>
          <p:cNvPicPr>
            <a:picLocks noChangeAspect="1"/>
          </p:cNvPicPr>
          <p:nvPr/>
        </p:nvPicPr>
        <p:blipFill>
          <a:blip r:embed="rId2"/>
          <a:stretch>
            <a:fillRect/>
          </a:stretch>
        </p:blipFill>
        <p:spPr>
          <a:xfrm>
            <a:off x="2079653" y="3627561"/>
            <a:ext cx="9812942" cy="2918178"/>
          </a:xfrm>
          <a:prstGeom prst="rect">
            <a:avLst/>
          </a:prstGeom>
        </p:spPr>
      </p:pic>
    </p:spTree>
    <p:extLst>
      <p:ext uri="{BB962C8B-B14F-4D97-AF65-F5344CB8AC3E}">
        <p14:creationId xmlns:p14="http://schemas.microsoft.com/office/powerpoint/2010/main" val="16897929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746044" y="64736"/>
            <a:ext cx="445956" cy="369332"/>
          </a:xfrm>
          <a:prstGeom prst="rect">
            <a:avLst/>
          </a:prstGeom>
          <a:noFill/>
        </p:spPr>
        <p:txBody>
          <a:bodyPr wrap="none" rtlCol="0">
            <a:spAutoFit/>
          </a:bodyPr>
          <a:lstStyle/>
          <a:p>
            <a:r>
              <a:rPr lang="es-AR" b="1" dirty="0"/>
              <a:t>H2</a:t>
            </a:r>
            <a:endParaRPr lang="es-419" b="1" dirty="0"/>
          </a:p>
        </p:txBody>
      </p:sp>
      <p:sp>
        <p:nvSpPr>
          <p:cNvPr id="5" name="Rectángulo 4"/>
          <p:cNvSpPr/>
          <p:nvPr/>
        </p:nvSpPr>
        <p:spPr>
          <a:xfrm>
            <a:off x="960255" y="1106781"/>
            <a:ext cx="8823016" cy="369332"/>
          </a:xfrm>
          <a:prstGeom prst="rect">
            <a:avLst/>
          </a:prstGeom>
        </p:spPr>
        <p:txBody>
          <a:bodyPr wrap="square">
            <a:spAutoFit/>
          </a:bodyPr>
          <a:lstStyle/>
          <a:p>
            <a:r>
              <a:rPr lang="es-AR" b="1" dirty="0"/>
              <a:t>Modificar el diseño de una tabla</a:t>
            </a:r>
            <a:endParaRPr lang="es-419" b="1" dirty="0"/>
          </a:p>
        </p:txBody>
      </p:sp>
      <p:sp>
        <p:nvSpPr>
          <p:cNvPr id="2" name="Rectángulo 1"/>
          <p:cNvSpPr/>
          <p:nvPr/>
        </p:nvSpPr>
        <p:spPr>
          <a:xfrm>
            <a:off x="960255" y="1674674"/>
            <a:ext cx="10190570" cy="1754326"/>
          </a:xfrm>
          <a:prstGeom prst="rect">
            <a:avLst/>
          </a:prstGeom>
        </p:spPr>
        <p:txBody>
          <a:bodyPr wrap="square">
            <a:spAutoFit/>
          </a:bodyPr>
          <a:lstStyle/>
          <a:p>
            <a:r>
              <a:rPr lang="es-419" dirty="0"/>
              <a:t>Modifica el diseño de una tabla ya existente, se pueden modificar los campos o los índices existentes. Su sintaxis es: </a:t>
            </a:r>
          </a:p>
          <a:p>
            <a:r>
              <a:rPr lang="es-419" dirty="0"/>
              <a:t>ALTER TABLE tabla {ADD {COLUMN tipo de campo[(tamaño)] </a:t>
            </a:r>
            <a:br>
              <a:rPr lang="es-419" dirty="0"/>
            </a:br>
            <a:r>
              <a:rPr lang="es-419" dirty="0"/>
              <a:t>[CONSTRAINT índice] </a:t>
            </a:r>
            <a:br>
              <a:rPr lang="es-419" dirty="0"/>
            </a:br>
            <a:r>
              <a:rPr lang="es-419" dirty="0"/>
              <a:t>CONSTRAINT índice </a:t>
            </a:r>
            <a:r>
              <a:rPr lang="es-419" dirty="0" err="1"/>
              <a:t>multicampo</a:t>
            </a:r>
            <a:r>
              <a:rPr lang="es-419" dirty="0"/>
              <a:t>} | </a:t>
            </a:r>
            <a:br>
              <a:rPr lang="es-419" dirty="0"/>
            </a:br>
            <a:r>
              <a:rPr lang="es-419" dirty="0"/>
              <a:t>DROP {COLUMN campo I CONSTRAINT nombre del índice}} </a:t>
            </a:r>
          </a:p>
        </p:txBody>
      </p:sp>
      <p:pic>
        <p:nvPicPr>
          <p:cNvPr id="3" name="Imagen 2"/>
          <p:cNvPicPr>
            <a:picLocks noChangeAspect="1"/>
          </p:cNvPicPr>
          <p:nvPr/>
        </p:nvPicPr>
        <p:blipFill>
          <a:blip r:embed="rId2"/>
          <a:stretch>
            <a:fillRect/>
          </a:stretch>
        </p:blipFill>
        <p:spPr>
          <a:xfrm>
            <a:off x="3131618" y="3817305"/>
            <a:ext cx="8906634" cy="2615934"/>
          </a:xfrm>
          <a:prstGeom prst="rect">
            <a:avLst/>
          </a:prstGeom>
        </p:spPr>
      </p:pic>
    </p:spTree>
    <p:extLst>
      <p:ext uri="{BB962C8B-B14F-4D97-AF65-F5344CB8AC3E}">
        <p14:creationId xmlns:p14="http://schemas.microsoft.com/office/powerpoint/2010/main" val="26861266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746044" y="64736"/>
            <a:ext cx="445956" cy="369332"/>
          </a:xfrm>
          <a:prstGeom prst="rect">
            <a:avLst/>
          </a:prstGeom>
          <a:noFill/>
        </p:spPr>
        <p:txBody>
          <a:bodyPr wrap="none" rtlCol="0">
            <a:spAutoFit/>
          </a:bodyPr>
          <a:lstStyle/>
          <a:p>
            <a:r>
              <a:rPr lang="es-AR" b="1" dirty="0"/>
              <a:t>H2</a:t>
            </a:r>
            <a:endParaRPr lang="es-419" b="1" dirty="0"/>
          </a:p>
        </p:txBody>
      </p:sp>
      <p:sp>
        <p:nvSpPr>
          <p:cNvPr id="5" name="Rectángulo 4"/>
          <p:cNvSpPr/>
          <p:nvPr/>
        </p:nvSpPr>
        <p:spPr>
          <a:xfrm>
            <a:off x="960255" y="1106781"/>
            <a:ext cx="8823016" cy="369332"/>
          </a:xfrm>
          <a:prstGeom prst="rect">
            <a:avLst/>
          </a:prstGeom>
        </p:spPr>
        <p:txBody>
          <a:bodyPr wrap="square">
            <a:spAutoFit/>
          </a:bodyPr>
          <a:lstStyle/>
          <a:p>
            <a:r>
              <a:rPr lang="es-AR" b="1" dirty="0"/>
              <a:t>Modificar el diseño de una tabla</a:t>
            </a:r>
            <a:endParaRPr lang="es-419" b="1" dirty="0"/>
          </a:p>
        </p:txBody>
      </p:sp>
      <p:sp>
        <p:nvSpPr>
          <p:cNvPr id="6" name="Rectángulo 5"/>
          <p:cNvSpPr/>
          <p:nvPr/>
        </p:nvSpPr>
        <p:spPr>
          <a:xfrm>
            <a:off x="960255" y="1961118"/>
            <a:ext cx="8021904" cy="1754326"/>
          </a:xfrm>
          <a:prstGeom prst="rect">
            <a:avLst/>
          </a:prstGeom>
        </p:spPr>
        <p:txBody>
          <a:bodyPr wrap="square">
            <a:spAutoFit/>
          </a:bodyPr>
          <a:lstStyle/>
          <a:p>
            <a:r>
              <a:rPr lang="es-419" dirty="0"/>
              <a:t>ALTER TABLE </a:t>
            </a:r>
            <a:br>
              <a:rPr lang="es-419" dirty="0"/>
            </a:br>
            <a:r>
              <a:rPr lang="es-419" dirty="0"/>
              <a:t>         Empleados </a:t>
            </a:r>
            <a:br>
              <a:rPr lang="es-419" dirty="0"/>
            </a:br>
            <a:r>
              <a:rPr lang="es-419" dirty="0"/>
              <a:t>ADD COLUMN </a:t>
            </a:r>
            <a:br>
              <a:rPr lang="es-419" dirty="0"/>
            </a:br>
            <a:r>
              <a:rPr lang="es-419" dirty="0"/>
              <a:t>         Salario CURRENCY </a:t>
            </a:r>
            <a:br>
              <a:rPr lang="es-419" dirty="0"/>
            </a:br>
            <a:endParaRPr lang="es-419" dirty="0"/>
          </a:p>
          <a:p>
            <a:r>
              <a:rPr lang="es-419" dirty="0"/>
              <a:t>(Agrega un campo Salario de tipo Moneda a la tabla Empleados.) </a:t>
            </a:r>
          </a:p>
        </p:txBody>
      </p:sp>
    </p:spTree>
    <p:extLst>
      <p:ext uri="{BB962C8B-B14F-4D97-AF65-F5344CB8AC3E}">
        <p14:creationId xmlns:p14="http://schemas.microsoft.com/office/powerpoint/2010/main" val="37596569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746044" y="64736"/>
            <a:ext cx="445956" cy="369332"/>
          </a:xfrm>
          <a:prstGeom prst="rect">
            <a:avLst/>
          </a:prstGeom>
          <a:noFill/>
        </p:spPr>
        <p:txBody>
          <a:bodyPr wrap="none" rtlCol="0">
            <a:spAutoFit/>
          </a:bodyPr>
          <a:lstStyle/>
          <a:p>
            <a:r>
              <a:rPr lang="es-AR" b="1" dirty="0"/>
              <a:t>H2</a:t>
            </a:r>
            <a:endParaRPr lang="es-419" b="1" dirty="0"/>
          </a:p>
        </p:txBody>
      </p:sp>
      <p:sp>
        <p:nvSpPr>
          <p:cNvPr id="5" name="Rectángulo 4"/>
          <p:cNvSpPr/>
          <p:nvPr/>
        </p:nvSpPr>
        <p:spPr>
          <a:xfrm>
            <a:off x="960255" y="1106781"/>
            <a:ext cx="8823016" cy="369332"/>
          </a:xfrm>
          <a:prstGeom prst="rect">
            <a:avLst/>
          </a:prstGeom>
        </p:spPr>
        <p:txBody>
          <a:bodyPr wrap="square">
            <a:spAutoFit/>
          </a:bodyPr>
          <a:lstStyle/>
          <a:p>
            <a:r>
              <a:rPr lang="es-AR" b="1" dirty="0"/>
              <a:t>Modificar el diseño de una tabla</a:t>
            </a:r>
            <a:endParaRPr lang="es-419" b="1" dirty="0"/>
          </a:p>
        </p:txBody>
      </p:sp>
      <p:sp>
        <p:nvSpPr>
          <p:cNvPr id="2" name="Rectángulo 1"/>
          <p:cNvSpPr/>
          <p:nvPr/>
        </p:nvSpPr>
        <p:spPr>
          <a:xfrm>
            <a:off x="965650" y="2018697"/>
            <a:ext cx="6096000" cy="1477328"/>
          </a:xfrm>
          <a:prstGeom prst="rect">
            <a:avLst/>
          </a:prstGeom>
        </p:spPr>
        <p:txBody>
          <a:bodyPr>
            <a:spAutoFit/>
          </a:bodyPr>
          <a:lstStyle/>
          <a:p>
            <a:r>
              <a:rPr lang="es-419" dirty="0"/>
              <a:t>ALTER TABLE </a:t>
            </a:r>
            <a:br>
              <a:rPr lang="es-419" dirty="0"/>
            </a:br>
            <a:r>
              <a:rPr lang="es-419" dirty="0"/>
              <a:t>    Empleados </a:t>
            </a:r>
            <a:br>
              <a:rPr lang="es-419" dirty="0"/>
            </a:br>
            <a:r>
              <a:rPr lang="es-419" dirty="0"/>
              <a:t>DROP COLUMN </a:t>
            </a:r>
            <a:br>
              <a:rPr lang="es-419" dirty="0"/>
            </a:br>
            <a:r>
              <a:rPr lang="es-419" dirty="0"/>
              <a:t>   Salario </a:t>
            </a:r>
            <a:br>
              <a:rPr lang="es-419" dirty="0"/>
            </a:br>
            <a:r>
              <a:rPr lang="es-419" dirty="0"/>
              <a:t>(Elimina el campo Salario de la tabla Empleados.) </a:t>
            </a:r>
          </a:p>
        </p:txBody>
      </p:sp>
    </p:spTree>
    <p:extLst>
      <p:ext uri="{BB962C8B-B14F-4D97-AF65-F5344CB8AC3E}">
        <p14:creationId xmlns:p14="http://schemas.microsoft.com/office/powerpoint/2010/main" val="25406856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746044" y="64736"/>
            <a:ext cx="445956" cy="369332"/>
          </a:xfrm>
          <a:prstGeom prst="rect">
            <a:avLst/>
          </a:prstGeom>
          <a:noFill/>
        </p:spPr>
        <p:txBody>
          <a:bodyPr wrap="none" rtlCol="0">
            <a:spAutoFit/>
          </a:bodyPr>
          <a:lstStyle/>
          <a:p>
            <a:r>
              <a:rPr lang="es-AR" b="1" dirty="0"/>
              <a:t>H2</a:t>
            </a:r>
            <a:endParaRPr lang="es-419" b="1" dirty="0"/>
          </a:p>
        </p:txBody>
      </p:sp>
      <p:sp>
        <p:nvSpPr>
          <p:cNvPr id="5" name="Rectángulo 4"/>
          <p:cNvSpPr/>
          <p:nvPr/>
        </p:nvSpPr>
        <p:spPr>
          <a:xfrm>
            <a:off x="960255" y="1106781"/>
            <a:ext cx="8823016" cy="369332"/>
          </a:xfrm>
          <a:prstGeom prst="rect">
            <a:avLst/>
          </a:prstGeom>
        </p:spPr>
        <p:txBody>
          <a:bodyPr wrap="square">
            <a:spAutoFit/>
          </a:bodyPr>
          <a:lstStyle/>
          <a:p>
            <a:r>
              <a:rPr lang="es-AR" b="1" dirty="0"/>
              <a:t>Modificar el diseño de una tabla</a:t>
            </a:r>
            <a:endParaRPr lang="es-419" b="1" dirty="0"/>
          </a:p>
        </p:txBody>
      </p:sp>
      <p:sp>
        <p:nvSpPr>
          <p:cNvPr id="3" name="Rectángulo 2"/>
          <p:cNvSpPr/>
          <p:nvPr/>
        </p:nvSpPr>
        <p:spPr>
          <a:xfrm>
            <a:off x="960255" y="1759431"/>
            <a:ext cx="10206754" cy="3970318"/>
          </a:xfrm>
          <a:prstGeom prst="rect">
            <a:avLst/>
          </a:prstGeom>
        </p:spPr>
        <p:txBody>
          <a:bodyPr wrap="square">
            <a:spAutoFit/>
          </a:bodyPr>
          <a:lstStyle/>
          <a:p>
            <a:r>
              <a:rPr lang="es-419" dirty="0"/>
              <a:t>ALTER TABLE </a:t>
            </a:r>
            <a:br>
              <a:rPr lang="es-419" dirty="0"/>
            </a:br>
            <a:r>
              <a:rPr lang="es-419" dirty="0"/>
              <a:t>   Pedidos </a:t>
            </a:r>
            <a:br>
              <a:rPr lang="es-419" dirty="0"/>
            </a:br>
            <a:r>
              <a:rPr lang="es-419" dirty="0"/>
              <a:t>ADD CONSTRAINT </a:t>
            </a:r>
            <a:br>
              <a:rPr lang="es-419" dirty="0"/>
            </a:br>
            <a:r>
              <a:rPr lang="es-419" dirty="0"/>
              <a:t>   </a:t>
            </a:r>
            <a:r>
              <a:rPr lang="es-419" dirty="0" err="1"/>
              <a:t>RelacionPedidos</a:t>
            </a:r>
            <a:r>
              <a:rPr lang="es-419" dirty="0"/>
              <a:t> </a:t>
            </a:r>
            <a:br>
              <a:rPr lang="es-419" dirty="0"/>
            </a:br>
            <a:r>
              <a:rPr lang="es-419" dirty="0"/>
              <a:t>FOREIGN KEY </a:t>
            </a:r>
            <a:br>
              <a:rPr lang="es-419" dirty="0"/>
            </a:br>
            <a:r>
              <a:rPr lang="es-419" dirty="0"/>
              <a:t>   (</a:t>
            </a:r>
            <a:r>
              <a:rPr lang="es-419" dirty="0" err="1"/>
              <a:t>IdEmpleado</a:t>
            </a:r>
            <a:r>
              <a:rPr lang="es-419" dirty="0"/>
              <a:t>) </a:t>
            </a:r>
            <a:br>
              <a:rPr lang="es-419" dirty="0"/>
            </a:br>
            <a:r>
              <a:rPr lang="es-419" dirty="0"/>
              <a:t>REFERENCES </a:t>
            </a:r>
            <a:br>
              <a:rPr lang="es-419" dirty="0"/>
            </a:br>
            <a:r>
              <a:rPr lang="es-419" dirty="0"/>
              <a:t>    Empleados (</a:t>
            </a:r>
            <a:r>
              <a:rPr lang="es-419" dirty="0" err="1"/>
              <a:t>IdEmpleado</a:t>
            </a:r>
            <a:r>
              <a:rPr lang="es-419" dirty="0"/>
              <a:t>) </a:t>
            </a:r>
            <a:br>
              <a:rPr lang="es-419" dirty="0"/>
            </a:br>
            <a:endParaRPr lang="es-419" dirty="0"/>
          </a:p>
          <a:p>
            <a:endParaRPr lang="es-419" dirty="0"/>
          </a:p>
          <a:p>
            <a:r>
              <a:rPr lang="es-419" dirty="0"/>
              <a:t>(Agrega un índice externo a la tabla Pedidos. El índice externo se basa en el campo </a:t>
            </a:r>
            <a:r>
              <a:rPr lang="es-419" dirty="0" err="1"/>
              <a:t>IdEmpleado</a:t>
            </a:r>
            <a:r>
              <a:rPr lang="es-419" dirty="0"/>
              <a:t> y se refiere al campo </a:t>
            </a:r>
            <a:r>
              <a:rPr lang="es-419" dirty="0" err="1"/>
              <a:t>IdEmpleado</a:t>
            </a:r>
            <a:r>
              <a:rPr lang="es-419" dirty="0"/>
              <a:t> de la tabla Empleados. En este ejemplo no es necesario indicar el campo junto al nombre de la tabla en la cláusula REFERENCES, pues </a:t>
            </a:r>
            <a:r>
              <a:rPr lang="es-419" dirty="0" err="1"/>
              <a:t>ID_Empleado</a:t>
            </a:r>
            <a:r>
              <a:rPr lang="es-419" dirty="0"/>
              <a:t> es la clave principal de la tabla Empleados.) </a:t>
            </a:r>
          </a:p>
        </p:txBody>
      </p:sp>
    </p:spTree>
    <p:extLst>
      <p:ext uri="{BB962C8B-B14F-4D97-AF65-F5344CB8AC3E}">
        <p14:creationId xmlns:p14="http://schemas.microsoft.com/office/powerpoint/2010/main" val="164666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746044" y="64736"/>
            <a:ext cx="445956" cy="369332"/>
          </a:xfrm>
          <a:prstGeom prst="rect">
            <a:avLst/>
          </a:prstGeom>
          <a:noFill/>
        </p:spPr>
        <p:txBody>
          <a:bodyPr wrap="none" rtlCol="0">
            <a:spAutoFit/>
          </a:bodyPr>
          <a:lstStyle/>
          <a:p>
            <a:r>
              <a:rPr lang="es-AR" b="1" dirty="0"/>
              <a:t>H2</a:t>
            </a:r>
            <a:endParaRPr lang="es-419" b="1" dirty="0"/>
          </a:p>
        </p:txBody>
      </p:sp>
      <p:sp>
        <p:nvSpPr>
          <p:cNvPr id="5" name="Rectángulo 4"/>
          <p:cNvSpPr/>
          <p:nvPr/>
        </p:nvSpPr>
        <p:spPr>
          <a:xfrm>
            <a:off x="960255" y="1106781"/>
            <a:ext cx="8823016" cy="923330"/>
          </a:xfrm>
          <a:prstGeom prst="rect">
            <a:avLst/>
          </a:prstGeom>
        </p:spPr>
        <p:txBody>
          <a:bodyPr wrap="square">
            <a:spAutoFit/>
          </a:bodyPr>
          <a:lstStyle/>
          <a:p>
            <a:r>
              <a:rPr lang="es-419" b="1" dirty="0"/>
              <a:t>Instalación.</a:t>
            </a:r>
          </a:p>
          <a:p>
            <a:endParaRPr lang="es-419" b="1" dirty="0"/>
          </a:p>
          <a:p>
            <a:r>
              <a:rPr lang="es-419" dirty="0"/>
              <a:t>PASO 2 : Seleccionamos la instalación : Windows </a:t>
            </a:r>
            <a:r>
              <a:rPr lang="es-419" dirty="0" err="1"/>
              <a:t>installer</a:t>
            </a:r>
            <a:r>
              <a:rPr lang="es-419" dirty="0"/>
              <a:t> </a:t>
            </a: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7637" y="2500312"/>
            <a:ext cx="4276725" cy="1857375"/>
          </a:xfrm>
          <a:prstGeom prst="rect">
            <a:avLst/>
          </a:prstGeom>
        </p:spPr>
      </p:pic>
    </p:spTree>
    <p:extLst>
      <p:ext uri="{BB962C8B-B14F-4D97-AF65-F5344CB8AC3E}">
        <p14:creationId xmlns:p14="http://schemas.microsoft.com/office/powerpoint/2010/main" val="18648823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746044" y="64736"/>
            <a:ext cx="445956" cy="369332"/>
          </a:xfrm>
          <a:prstGeom prst="rect">
            <a:avLst/>
          </a:prstGeom>
          <a:noFill/>
        </p:spPr>
        <p:txBody>
          <a:bodyPr wrap="none" rtlCol="0">
            <a:spAutoFit/>
          </a:bodyPr>
          <a:lstStyle/>
          <a:p>
            <a:r>
              <a:rPr lang="es-AR" b="1" dirty="0"/>
              <a:t>H2</a:t>
            </a:r>
            <a:endParaRPr lang="es-419" b="1" dirty="0"/>
          </a:p>
        </p:txBody>
      </p:sp>
      <p:sp>
        <p:nvSpPr>
          <p:cNvPr id="5" name="Rectángulo 4"/>
          <p:cNvSpPr/>
          <p:nvPr/>
        </p:nvSpPr>
        <p:spPr>
          <a:xfrm>
            <a:off x="960255" y="1106781"/>
            <a:ext cx="8823016" cy="369332"/>
          </a:xfrm>
          <a:prstGeom prst="rect">
            <a:avLst/>
          </a:prstGeom>
        </p:spPr>
        <p:txBody>
          <a:bodyPr wrap="square">
            <a:spAutoFit/>
          </a:bodyPr>
          <a:lstStyle/>
          <a:p>
            <a:r>
              <a:rPr lang="es-AR" b="1" dirty="0"/>
              <a:t>Modificar el diseño de una tabla</a:t>
            </a:r>
            <a:endParaRPr lang="es-419" b="1" dirty="0"/>
          </a:p>
        </p:txBody>
      </p:sp>
      <p:sp>
        <p:nvSpPr>
          <p:cNvPr id="2" name="Rectángulo 1"/>
          <p:cNvSpPr/>
          <p:nvPr/>
        </p:nvSpPr>
        <p:spPr>
          <a:xfrm>
            <a:off x="960255" y="2042973"/>
            <a:ext cx="6096000" cy="1754326"/>
          </a:xfrm>
          <a:prstGeom prst="rect">
            <a:avLst/>
          </a:prstGeom>
        </p:spPr>
        <p:txBody>
          <a:bodyPr>
            <a:spAutoFit/>
          </a:bodyPr>
          <a:lstStyle/>
          <a:p>
            <a:r>
              <a:rPr lang="es-419" dirty="0"/>
              <a:t>ALTER TABLE </a:t>
            </a:r>
            <a:br>
              <a:rPr lang="es-419" dirty="0"/>
            </a:br>
            <a:r>
              <a:rPr lang="es-419" dirty="0"/>
              <a:t>   Pedidos </a:t>
            </a:r>
            <a:br>
              <a:rPr lang="es-419" dirty="0"/>
            </a:br>
            <a:r>
              <a:rPr lang="es-419" dirty="0"/>
              <a:t>DROP CONSTRAINT </a:t>
            </a:r>
            <a:br>
              <a:rPr lang="es-419" dirty="0"/>
            </a:br>
            <a:r>
              <a:rPr lang="es-419" dirty="0"/>
              <a:t>   </a:t>
            </a:r>
            <a:r>
              <a:rPr lang="es-419" dirty="0" err="1"/>
              <a:t>RelacionPedidos</a:t>
            </a:r>
            <a:r>
              <a:rPr lang="es-419" dirty="0"/>
              <a:t> </a:t>
            </a:r>
          </a:p>
          <a:p>
            <a:br>
              <a:rPr lang="es-419" dirty="0"/>
            </a:br>
            <a:r>
              <a:rPr lang="es-419" dirty="0"/>
              <a:t>(Elimina el índice de la tabla Pedidos.) </a:t>
            </a:r>
          </a:p>
        </p:txBody>
      </p:sp>
    </p:spTree>
    <p:extLst>
      <p:ext uri="{BB962C8B-B14F-4D97-AF65-F5344CB8AC3E}">
        <p14:creationId xmlns:p14="http://schemas.microsoft.com/office/powerpoint/2010/main" val="12959580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746044" y="64736"/>
            <a:ext cx="445956" cy="369332"/>
          </a:xfrm>
          <a:prstGeom prst="rect">
            <a:avLst/>
          </a:prstGeom>
          <a:noFill/>
        </p:spPr>
        <p:txBody>
          <a:bodyPr wrap="none" rtlCol="0">
            <a:spAutoFit/>
          </a:bodyPr>
          <a:lstStyle/>
          <a:p>
            <a:r>
              <a:rPr lang="es-AR" b="1" dirty="0"/>
              <a:t>H2</a:t>
            </a:r>
            <a:endParaRPr lang="es-419" b="1" dirty="0"/>
          </a:p>
        </p:txBody>
      </p:sp>
      <p:sp>
        <p:nvSpPr>
          <p:cNvPr id="5" name="Rectángulo 4"/>
          <p:cNvSpPr/>
          <p:nvPr/>
        </p:nvSpPr>
        <p:spPr>
          <a:xfrm>
            <a:off x="960255" y="1106781"/>
            <a:ext cx="8823016" cy="369332"/>
          </a:xfrm>
          <a:prstGeom prst="rect">
            <a:avLst/>
          </a:prstGeom>
        </p:spPr>
        <p:txBody>
          <a:bodyPr wrap="square">
            <a:spAutoFit/>
          </a:bodyPr>
          <a:lstStyle/>
          <a:p>
            <a:r>
              <a:rPr lang="es-AR" b="1" dirty="0"/>
              <a:t>Insertar un nuevo registro en la tabla</a:t>
            </a:r>
            <a:endParaRPr lang="es-419" b="1" dirty="0"/>
          </a:p>
        </p:txBody>
      </p:sp>
      <p:sp>
        <p:nvSpPr>
          <p:cNvPr id="3" name="Rectángulo 2"/>
          <p:cNvSpPr/>
          <p:nvPr/>
        </p:nvSpPr>
        <p:spPr>
          <a:xfrm>
            <a:off x="960254" y="1634311"/>
            <a:ext cx="10198663" cy="3416320"/>
          </a:xfrm>
          <a:prstGeom prst="rect">
            <a:avLst/>
          </a:prstGeom>
        </p:spPr>
        <p:txBody>
          <a:bodyPr wrap="square">
            <a:spAutoFit/>
          </a:bodyPr>
          <a:lstStyle/>
          <a:p>
            <a:r>
              <a:rPr lang="es-419" dirty="0"/>
              <a:t>Los registros pueden ser introducidos a partir de sentencias que emplean la instrucción </a:t>
            </a:r>
            <a:r>
              <a:rPr lang="es-419" dirty="0" err="1"/>
              <a:t>Insert</a:t>
            </a:r>
            <a:r>
              <a:rPr lang="es-419" dirty="0"/>
              <a:t>. La sintaxis utilizada es la siguiente: </a:t>
            </a:r>
          </a:p>
          <a:p>
            <a:endParaRPr lang="es-419" dirty="0"/>
          </a:p>
          <a:p>
            <a:r>
              <a:rPr lang="es-419" b="1" dirty="0" err="1"/>
              <a:t>insert</a:t>
            </a:r>
            <a:r>
              <a:rPr lang="es-419" b="1" dirty="0"/>
              <a:t> </a:t>
            </a:r>
            <a:r>
              <a:rPr lang="es-419" b="1" dirty="0" err="1"/>
              <a:t>Into</a:t>
            </a:r>
            <a:r>
              <a:rPr lang="es-419" b="1" dirty="0"/>
              <a:t> </a:t>
            </a:r>
            <a:r>
              <a:rPr lang="es-419" b="1" dirty="0" err="1"/>
              <a:t>nombre_tabla</a:t>
            </a:r>
            <a:r>
              <a:rPr lang="es-419" b="1" dirty="0"/>
              <a:t> (nombre_campo1, nombre_campo2,...) </a:t>
            </a:r>
            <a:r>
              <a:rPr lang="es-419" b="1" dirty="0" err="1"/>
              <a:t>Values</a:t>
            </a:r>
            <a:r>
              <a:rPr lang="es-419" b="1" dirty="0"/>
              <a:t> (valor_campo1, valor_campo2...) </a:t>
            </a:r>
          </a:p>
          <a:p>
            <a:endParaRPr lang="es-419" dirty="0"/>
          </a:p>
          <a:p>
            <a:r>
              <a:rPr lang="es-419" dirty="0"/>
              <a:t>Un ejemplo sencillo a partir de nuestra tabla modelo es la introducción de un nuevo cliente lo cual se haría con una instrucción de este tipo: </a:t>
            </a:r>
          </a:p>
          <a:p>
            <a:endParaRPr lang="es-419" dirty="0"/>
          </a:p>
          <a:p>
            <a:r>
              <a:rPr lang="es-419" dirty="0" err="1"/>
              <a:t>insert</a:t>
            </a:r>
            <a:r>
              <a:rPr lang="es-419" dirty="0"/>
              <a:t> </a:t>
            </a:r>
            <a:r>
              <a:rPr lang="es-419" dirty="0" err="1"/>
              <a:t>Into</a:t>
            </a:r>
            <a:r>
              <a:rPr lang="es-419" dirty="0"/>
              <a:t> clientes (nombre, apellidos, </a:t>
            </a:r>
            <a:r>
              <a:rPr lang="es-419" dirty="0" err="1"/>
              <a:t>direccion</a:t>
            </a:r>
            <a:r>
              <a:rPr lang="es-419" dirty="0"/>
              <a:t>, </a:t>
            </a:r>
            <a:r>
              <a:rPr lang="es-419" dirty="0" err="1"/>
              <a:t>poblacion</a:t>
            </a:r>
            <a:r>
              <a:rPr lang="es-419" dirty="0"/>
              <a:t>, </a:t>
            </a:r>
            <a:r>
              <a:rPr lang="es-419" dirty="0" err="1"/>
              <a:t>codigopostal</a:t>
            </a:r>
            <a:r>
              <a:rPr lang="es-419" dirty="0"/>
              <a:t>, email, pedidos) </a:t>
            </a:r>
            <a:r>
              <a:rPr lang="es-419" dirty="0" err="1"/>
              <a:t>Values</a:t>
            </a:r>
            <a:r>
              <a:rPr lang="es-419" dirty="0"/>
              <a:t> ('Perico', 'Palotes', 'Percebe n°13', 'Lepe', '123456', 'perico@desarrollo.com', 33) </a:t>
            </a:r>
          </a:p>
          <a:p>
            <a:endParaRPr lang="es-419" dirty="0"/>
          </a:p>
          <a:p>
            <a:r>
              <a:rPr lang="es-419" dirty="0"/>
              <a:t>Como puede verse, los campos no numéricos o booleanos van delimitados por apostrofes: '. </a:t>
            </a:r>
          </a:p>
        </p:txBody>
      </p:sp>
    </p:spTree>
    <p:extLst>
      <p:ext uri="{BB962C8B-B14F-4D97-AF65-F5344CB8AC3E}">
        <p14:creationId xmlns:p14="http://schemas.microsoft.com/office/powerpoint/2010/main" val="15957677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746044" y="64736"/>
            <a:ext cx="445956" cy="369332"/>
          </a:xfrm>
          <a:prstGeom prst="rect">
            <a:avLst/>
          </a:prstGeom>
          <a:noFill/>
        </p:spPr>
        <p:txBody>
          <a:bodyPr wrap="none" rtlCol="0">
            <a:spAutoFit/>
          </a:bodyPr>
          <a:lstStyle/>
          <a:p>
            <a:r>
              <a:rPr lang="es-AR" b="1" dirty="0"/>
              <a:t>H2</a:t>
            </a:r>
            <a:endParaRPr lang="es-419" b="1" dirty="0"/>
          </a:p>
        </p:txBody>
      </p:sp>
      <p:sp>
        <p:nvSpPr>
          <p:cNvPr id="5" name="Rectángulo 4"/>
          <p:cNvSpPr/>
          <p:nvPr/>
        </p:nvSpPr>
        <p:spPr>
          <a:xfrm>
            <a:off x="960255" y="1106781"/>
            <a:ext cx="8823016" cy="369332"/>
          </a:xfrm>
          <a:prstGeom prst="rect">
            <a:avLst/>
          </a:prstGeom>
        </p:spPr>
        <p:txBody>
          <a:bodyPr wrap="square">
            <a:spAutoFit/>
          </a:bodyPr>
          <a:lstStyle/>
          <a:p>
            <a:r>
              <a:rPr lang="es-AR" b="1" dirty="0"/>
              <a:t>Insertar un nuevo registro en la tabla</a:t>
            </a:r>
            <a:endParaRPr lang="es-419" b="1" dirty="0"/>
          </a:p>
        </p:txBody>
      </p:sp>
      <p:sp>
        <p:nvSpPr>
          <p:cNvPr id="2" name="Rectángulo 1"/>
          <p:cNvSpPr/>
          <p:nvPr/>
        </p:nvSpPr>
        <p:spPr>
          <a:xfrm>
            <a:off x="960255" y="2041105"/>
            <a:ext cx="10206754" cy="1200329"/>
          </a:xfrm>
          <a:prstGeom prst="rect">
            <a:avLst/>
          </a:prstGeom>
        </p:spPr>
        <p:txBody>
          <a:bodyPr wrap="square">
            <a:spAutoFit/>
          </a:bodyPr>
          <a:lstStyle/>
          <a:p>
            <a:r>
              <a:rPr lang="es-419" dirty="0"/>
              <a:t>Resulta muy interesante, ya veremos más adelante el por qué, el introducir durante la creación de nuestra tabla un campo </a:t>
            </a:r>
            <a:r>
              <a:rPr lang="es-419" dirty="0" err="1"/>
              <a:t>autoincrementable</a:t>
            </a:r>
            <a:r>
              <a:rPr lang="es-419" dirty="0"/>
              <a:t> que nos permita asignar un único número a cada uno de los registros. De este modo, nuestra tabla clientes presentaría para cada registro un número exclusivo del cliente el cual nos será muy </a:t>
            </a:r>
            <a:r>
              <a:rPr lang="es-419" dirty="0" err="1"/>
              <a:t>util</a:t>
            </a:r>
            <a:r>
              <a:rPr lang="es-419" dirty="0"/>
              <a:t> cuando consultemos varias tablas simultáneamente. </a:t>
            </a:r>
          </a:p>
        </p:txBody>
      </p:sp>
    </p:spTree>
    <p:extLst>
      <p:ext uri="{BB962C8B-B14F-4D97-AF65-F5344CB8AC3E}">
        <p14:creationId xmlns:p14="http://schemas.microsoft.com/office/powerpoint/2010/main" val="6296410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746044" y="64736"/>
            <a:ext cx="445956" cy="369332"/>
          </a:xfrm>
          <a:prstGeom prst="rect">
            <a:avLst/>
          </a:prstGeom>
          <a:noFill/>
        </p:spPr>
        <p:txBody>
          <a:bodyPr wrap="none" rtlCol="0">
            <a:spAutoFit/>
          </a:bodyPr>
          <a:lstStyle/>
          <a:p>
            <a:r>
              <a:rPr lang="es-AR" b="1" dirty="0"/>
              <a:t>H2</a:t>
            </a:r>
            <a:endParaRPr lang="es-419" b="1" dirty="0"/>
          </a:p>
        </p:txBody>
      </p:sp>
      <p:sp>
        <p:nvSpPr>
          <p:cNvPr id="5" name="Rectángulo 4"/>
          <p:cNvSpPr/>
          <p:nvPr/>
        </p:nvSpPr>
        <p:spPr>
          <a:xfrm>
            <a:off x="960255" y="1106781"/>
            <a:ext cx="8823016" cy="369332"/>
          </a:xfrm>
          <a:prstGeom prst="rect">
            <a:avLst/>
          </a:prstGeom>
        </p:spPr>
        <p:txBody>
          <a:bodyPr wrap="square">
            <a:spAutoFit/>
          </a:bodyPr>
          <a:lstStyle/>
          <a:p>
            <a:r>
              <a:rPr lang="es-AR" b="1" dirty="0"/>
              <a:t>Borrar un registro de la tabla</a:t>
            </a:r>
            <a:endParaRPr lang="es-419" b="1" dirty="0"/>
          </a:p>
        </p:txBody>
      </p:sp>
      <p:sp>
        <p:nvSpPr>
          <p:cNvPr id="3" name="Rectángulo 2"/>
          <p:cNvSpPr/>
          <p:nvPr/>
        </p:nvSpPr>
        <p:spPr>
          <a:xfrm>
            <a:off x="960255" y="1902605"/>
            <a:ext cx="10198662" cy="1477328"/>
          </a:xfrm>
          <a:prstGeom prst="rect">
            <a:avLst/>
          </a:prstGeom>
        </p:spPr>
        <p:txBody>
          <a:bodyPr wrap="square">
            <a:spAutoFit/>
          </a:bodyPr>
          <a:lstStyle/>
          <a:p>
            <a:r>
              <a:rPr lang="es-419" dirty="0"/>
              <a:t>Para borrar un registro utilizamos la instrucción </a:t>
            </a:r>
            <a:r>
              <a:rPr lang="es-419" b="1" dirty="0" err="1"/>
              <a:t>Delete</a:t>
            </a:r>
            <a:r>
              <a:rPr lang="es-419" dirty="0"/>
              <a:t>. En este caso debemos especificar cual o cuales son los registros que queremos borrar. Es por ello necesario establecer una selección que se llevara a cabo mediante la cláusula </a:t>
            </a:r>
            <a:r>
              <a:rPr lang="es-419" b="1" dirty="0" err="1"/>
              <a:t>Where</a:t>
            </a:r>
            <a:r>
              <a:rPr lang="es-419"/>
              <a:t>. </a:t>
            </a:r>
            <a:endParaRPr lang="es-419" dirty="0"/>
          </a:p>
          <a:p>
            <a:endParaRPr lang="es-419" dirty="0"/>
          </a:p>
          <a:p>
            <a:r>
              <a:rPr lang="es-419" dirty="0"/>
              <a:t>	</a:t>
            </a:r>
            <a:r>
              <a:rPr lang="es-419" dirty="0" err="1"/>
              <a:t>Delete</a:t>
            </a:r>
            <a:r>
              <a:rPr lang="es-419" dirty="0"/>
              <a:t> </a:t>
            </a:r>
            <a:r>
              <a:rPr lang="es-419" dirty="0" err="1"/>
              <a:t>From</a:t>
            </a:r>
            <a:r>
              <a:rPr lang="es-419" dirty="0"/>
              <a:t> </a:t>
            </a:r>
            <a:r>
              <a:rPr lang="es-419" dirty="0" err="1"/>
              <a:t>nombre_tabla</a:t>
            </a:r>
            <a:r>
              <a:rPr lang="es-419" dirty="0"/>
              <a:t> </a:t>
            </a:r>
            <a:r>
              <a:rPr lang="es-419" dirty="0" err="1"/>
              <a:t>Where</a:t>
            </a:r>
            <a:r>
              <a:rPr lang="es-419" dirty="0"/>
              <a:t> </a:t>
            </a:r>
            <a:r>
              <a:rPr lang="es-419" dirty="0" err="1"/>
              <a:t>condiciones_de_selección</a:t>
            </a:r>
            <a:r>
              <a:rPr lang="es-419" dirty="0"/>
              <a:t> </a:t>
            </a:r>
          </a:p>
        </p:txBody>
      </p:sp>
      <p:sp>
        <p:nvSpPr>
          <p:cNvPr id="7" name="Rectángulo 6"/>
          <p:cNvSpPr/>
          <p:nvPr/>
        </p:nvSpPr>
        <p:spPr>
          <a:xfrm>
            <a:off x="960255" y="3733275"/>
            <a:ext cx="10198662" cy="1754326"/>
          </a:xfrm>
          <a:prstGeom prst="rect">
            <a:avLst/>
          </a:prstGeom>
        </p:spPr>
        <p:txBody>
          <a:bodyPr wrap="square">
            <a:spAutoFit/>
          </a:bodyPr>
          <a:lstStyle/>
          <a:p>
            <a:r>
              <a:rPr lang="es-419" dirty="0"/>
              <a:t>Si queremos por ejemplo borrar todos los registros de los clientes que se llamen “Perico” lo haríamos del siguiente modo: </a:t>
            </a:r>
          </a:p>
          <a:p>
            <a:r>
              <a:rPr lang="es-419" dirty="0"/>
              <a:t>	</a:t>
            </a:r>
            <a:r>
              <a:rPr lang="es-419" dirty="0" err="1"/>
              <a:t>Delete</a:t>
            </a:r>
            <a:r>
              <a:rPr lang="es-419" dirty="0"/>
              <a:t> </a:t>
            </a:r>
            <a:r>
              <a:rPr lang="es-419" dirty="0" err="1"/>
              <a:t>From</a:t>
            </a:r>
            <a:r>
              <a:rPr lang="es-419" dirty="0"/>
              <a:t> clientes </a:t>
            </a:r>
            <a:r>
              <a:rPr lang="es-419" dirty="0" err="1"/>
              <a:t>Where</a:t>
            </a:r>
            <a:r>
              <a:rPr lang="es-419" dirty="0"/>
              <a:t> nombre='Perico' </a:t>
            </a:r>
          </a:p>
          <a:p>
            <a:endParaRPr lang="es-419" dirty="0"/>
          </a:p>
          <a:p>
            <a:r>
              <a:rPr lang="es-419" dirty="0"/>
              <a:t>Hay que tener cuidado con esta instrucción ya que si no especificamos una condición con </a:t>
            </a:r>
            <a:r>
              <a:rPr lang="es-419" dirty="0" err="1"/>
              <a:t>Where</a:t>
            </a:r>
            <a:r>
              <a:rPr lang="es-419" dirty="0"/>
              <a:t>, lo que estamos haciendo es </a:t>
            </a:r>
            <a:r>
              <a:rPr lang="es-419" b="1" dirty="0"/>
              <a:t>borrar toda la tabla</a:t>
            </a:r>
            <a:r>
              <a:rPr lang="es-419" dirty="0"/>
              <a:t>: </a:t>
            </a:r>
          </a:p>
        </p:txBody>
      </p:sp>
    </p:spTree>
    <p:extLst>
      <p:ext uri="{BB962C8B-B14F-4D97-AF65-F5344CB8AC3E}">
        <p14:creationId xmlns:p14="http://schemas.microsoft.com/office/powerpoint/2010/main" val="8708394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746044" y="64736"/>
            <a:ext cx="445956" cy="369332"/>
          </a:xfrm>
          <a:prstGeom prst="rect">
            <a:avLst/>
          </a:prstGeom>
          <a:noFill/>
        </p:spPr>
        <p:txBody>
          <a:bodyPr wrap="none" rtlCol="0">
            <a:spAutoFit/>
          </a:bodyPr>
          <a:lstStyle/>
          <a:p>
            <a:r>
              <a:rPr lang="es-AR" b="1" dirty="0"/>
              <a:t>H2</a:t>
            </a:r>
            <a:endParaRPr lang="es-419" b="1" dirty="0"/>
          </a:p>
        </p:txBody>
      </p:sp>
      <p:sp>
        <p:nvSpPr>
          <p:cNvPr id="5" name="Rectángulo 4"/>
          <p:cNvSpPr/>
          <p:nvPr/>
        </p:nvSpPr>
        <p:spPr>
          <a:xfrm>
            <a:off x="960255" y="1106781"/>
            <a:ext cx="8823016" cy="369332"/>
          </a:xfrm>
          <a:prstGeom prst="rect">
            <a:avLst/>
          </a:prstGeom>
        </p:spPr>
        <p:txBody>
          <a:bodyPr wrap="square">
            <a:spAutoFit/>
          </a:bodyPr>
          <a:lstStyle/>
          <a:p>
            <a:r>
              <a:rPr lang="es-AR" b="1" dirty="0"/>
              <a:t>Actualizar un registro de la tabla</a:t>
            </a:r>
            <a:endParaRPr lang="es-419" b="1" dirty="0"/>
          </a:p>
        </p:txBody>
      </p:sp>
      <p:sp>
        <p:nvSpPr>
          <p:cNvPr id="2" name="Rectángulo 1"/>
          <p:cNvSpPr/>
          <p:nvPr/>
        </p:nvSpPr>
        <p:spPr>
          <a:xfrm>
            <a:off x="960255" y="1690342"/>
            <a:ext cx="10198662" cy="2031325"/>
          </a:xfrm>
          <a:prstGeom prst="rect">
            <a:avLst/>
          </a:prstGeom>
        </p:spPr>
        <p:txBody>
          <a:bodyPr wrap="square">
            <a:spAutoFit/>
          </a:bodyPr>
          <a:lstStyle/>
          <a:p>
            <a:r>
              <a:rPr lang="es-419" b="1" dirty="0" err="1"/>
              <a:t>Update</a:t>
            </a:r>
            <a:r>
              <a:rPr lang="es-419" dirty="0"/>
              <a:t> es la instrucción del lenguaje SQL que nos sirve para modificar los registros de una tabla. Como para el caso de </a:t>
            </a:r>
            <a:r>
              <a:rPr lang="es-419" dirty="0" err="1"/>
              <a:t>Delete</a:t>
            </a:r>
            <a:r>
              <a:rPr lang="es-419" dirty="0"/>
              <a:t>, necesitamos especificar por medio de </a:t>
            </a:r>
            <a:r>
              <a:rPr lang="es-419" dirty="0" err="1"/>
              <a:t>Where</a:t>
            </a:r>
            <a:r>
              <a:rPr lang="es-419" dirty="0"/>
              <a:t> cuáles son los registros en los que queremos hacer efectivas nuestras modificaciones. Además, obviamente, tendremos que especificar cuáles son los nuevos valores de los campos que deseamos actualizar. La sintaxis es de este tipo: </a:t>
            </a:r>
          </a:p>
          <a:p>
            <a:endParaRPr lang="es-419" dirty="0"/>
          </a:p>
          <a:p>
            <a:r>
              <a:rPr lang="es-419" dirty="0" err="1"/>
              <a:t>Update</a:t>
            </a:r>
            <a:r>
              <a:rPr lang="es-419" dirty="0"/>
              <a:t> </a:t>
            </a:r>
            <a:r>
              <a:rPr lang="es-419" dirty="0" err="1"/>
              <a:t>nombre_tabla</a:t>
            </a:r>
            <a:r>
              <a:rPr lang="es-419" dirty="0"/>
              <a:t> </a:t>
            </a:r>
            <a:r>
              <a:rPr lang="es-419" b="1" dirty="0"/>
              <a:t>Set nombre_campo1 = valor_campo1</a:t>
            </a:r>
            <a:r>
              <a:rPr lang="es-419" dirty="0"/>
              <a:t>, nombre_campo2 = valor_campo2,... </a:t>
            </a:r>
            <a:r>
              <a:rPr lang="es-419" dirty="0" err="1"/>
              <a:t>Where</a:t>
            </a:r>
            <a:r>
              <a:rPr lang="es-419" dirty="0"/>
              <a:t> </a:t>
            </a:r>
            <a:r>
              <a:rPr lang="es-419" dirty="0" err="1"/>
              <a:t>condiciones_de_selección</a:t>
            </a:r>
            <a:r>
              <a:rPr lang="es-419" dirty="0"/>
              <a:t> </a:t>
            </a:r>
          </a:p>
        </p:txBody>
      </p:sp>
    </p:spTree>
    <p:extLst>
      <p:ext uri="{BB962C8B-B14F-4D97-AF65-F5344CB8AC3E}">
        <p14:creationId xmlns:p14="http://schemas.microsoft.com/office/powerpoint/2010/main" val="34149859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746044" y="64736"/>
            <a:ext cx="445956" cy="369332"/>
          </a:xfrm>
          <a:prstGeom prst="rect">
            <a:avLst/>
          </a:prstGeom>
          <a:noFill/>
        </p:spPr>
        <p:txBody>
          <a:bodyPr wrap="none" rtlCol="0">
            <a:spAutoFit/>
          </a:bodyPr>
          <a:lstStyle/>
          <a:p>
            <a:r>
              <a:rPr lang="es-AR" b="1" dirty="0"/>
              <a:t>H2</a:t>
            </a:r>
            <a:endParaRPr lang="es-419" b="1" dirty="0"/>
          </a:p>
        </p:txBody>
      </p:sp>
      <p:sp>
        <p:nvSpPr>
          <p:cNvPr id="5" name="Rectángulo 4"/>
          <p:cNvSpPr/>
          <p:nvPr/>
        </p:nvSpPr>
        <p:spPr>
          <a:xfrm>
            <a:off x="960255" y="1106781"/>
            <a:ext cx="8823016" cy="369332"/>
          </a:xfrm>
          <a:prstGeom prst="rect">
            <a:avLst/>
          </a:prstGeom>
        </p:spPr>
        <p:txBody>
          <a:bodyPr wrap="square">
            <a:spAutoFit/>
          </a:bodyPr>
          <a:lstStyle/>
          <a:p>
            <a:r>
              <a:rPr lang="es-AR" b="1" dirty="0"/>
              <a:t>Actualizar un registro de la tabla</a:t>
            </a:r>
            <a:endParaRPr lang="es-419" b="1" dirty="0"/>
          </a:p>
        </p:txBody>
      </p:sp>
      <p:sp>
        <p:nvSpPr>
          <p:cNvPr id="6" name="Rectángulo 5"/>
          <p:cNvSpPr/>
          <p:nvPr/>
        </p:nvSpPr>
        <p:spPr>
          <a:xfrm>
            <a:off x="7550961" y="6488668"/>
            <a:ext cx="4464620" cy="369332"/>
          </a:xfrm>
          <a:prstGeom prst="rect">
            <a:avLst/>
          </a:prstGeom>
        </p:spPr>
        <p:txBody>
          <a:bodyPr wrap="none">
            <a:spAutoFit/>
          </a:bodyPr>
          <a:lstStyle/>
          <a:p>
            <a:r>
              <a:rPr lang="es-419" dirty="0"/>
              <a:t>https://desarrolloweb.com/articulos/264.php</a:t>
            </a:r>
          </a:p>
        </p:txBody>
      </p:sp>
      <p:sp>
        <p:nvSpPr>
          <p:cNvPr id="3" name="Rectángulo 2"/>
          <p:cNvSpPr/>
          <p:nvPr/>
        </p:nvSpPr>
        <p:spPr>
          <a:xfrm>
            <a:off x="960255" y="1547168"/>
            <a:ext cx="10239122" cy="3970318"/>
          </a:xfrm>
          <a:prstGeom prst="rect">
            <a:avLst/>
          </a:prstGeom>
        </p:spPr>
        <p:txBody>
          <a:bodyPr wrap="square">
            <a:spAutoFit/>
          </a:bodyPr>
          <a:lstStyle/>
          <a:p>
            <a:r>
              <a:rPr lang="es-419" dirty="0"/>
              <a:t>Un ejemplo aplicado: </a:t>
            </a:r>
          </a:p>
          <a:p>
            <a:endParaRPr lang="es-419" dirty="0"/>
          </a:p>
          <a:p>
            <a:r>
              <a:rPr lang="es-419" b="1" dirty="0"/>
              <a:t>	</a:t>
            </a:r>
            <a:r>
              <a:rPr lang="es-419" b="1" dirty="0" err="1"/>
              <a:t>Update</a:t>
            </a:r>
            <a:r>
              <a:rPr lang="es-419" b="1" dirty="0"/>
              <a:t> clientes Set nombre='José' </a:t>
            </a:r>
            <a:r>
              <a:rPr lang="es-419" b="1" dirty="0" err="1"/>
              <a:t>Where</a:t>
            </a:r>
            <a:r>
              <a:rPr lang="es-419" b="1" dirty="0"/>
              <a:t> nombre='Pepe' </a:t>
            </a:r>
          </a:p>
          <a:p>
            <a:endParaRPr lang="es-419" dirty="0"/>
          </a:p>
          <a:p>
            <a:r>
              <a:rPr lang="es-419" dirty="0"/>
              <a:t>Mediante esta sentencia cambiamos el nombre Pepe por el de José en todos los registros cuyo nombre sea Pepe. </a:t>
            </a:r>
          </a:p>
          <a:p>
            <a:endParaRPr lang="es-419" dirty="0"/>
          </a:p>
          <a:p>
            <a:r>
              <a:rPr lang="es-419" dirty="0"/>
              <a:t>Aquí también hay que ser cuidadoso de no olvidarse de usar </a:t>
            </a:r>
            <a:r>
              <a:rPr lang="es-419" dirty="0" err="1"/>
              <a:t>Where</a:t>
            </a:r>
            <a:r>
              <a:rPr lang="es-419" dirty="0"/>
              <a:t>, de lo contrario, modificaríamos todos los registros de nuestra tabla. </a:t>
            </a:r>
          </a:p>
          <a:p>
            <a:r>
              <a:rPr lang="es-419"/>
              <a:t>	Update</a:t>
            </a:r>
            <a:r>
              <a:rPr lang="es-419" dirty="0"/>
              <a:t> producto Set precio=990, descuento=25 </a:t>
            </a:r>
          </a:p>
          <a:p>
            <a:endParaRPr lang="es-419" dirty="0"/>
          </a:p>
          <a:p>
            <a:r>
              <a:rPr lang="es-419" dirty="0"/>
              <a:t>Esa sentencia modificaría el campo precio y el campo descuento en </a:t>
            </a:r>
            <a:r>
              <a:rPr lang="es-419" b="1" dirty="0"/>
              <a:t>todos</a:t>
            </a:r>
            <a:r>
              <a:rPr lang="es-419" dirty="0"/>
              <a:t> los productos de la tabla producto. Si tenemos una tabla con miles de productos con esa sentencia se actualizarían todos, de modo que la totalidad de los registros tendrían el mismo precio y el mismo descuento. </a:t>
            </a:r>
          </a:p>
        </p:txBody>
      </p:sp>
    </p:spTree>
    <p:extLst>
      <p:ext uri="{BB962C8B-B14F-4D97-AF65-F5344CB8AC3E}">
        <p14:creationId xmlns:p14="http://schemas.microsoft.com/office/powerpoint/2010/main" val="2477751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746044" y="64736"/>
            <a:ext cx="445956" cy="369332"/>
          </a:xfrm>
          <a:prstGeom prst="rect">
            <a:avLst/>
          </a:prstGeom>
          <a:noFill/>
        </p:spPr>
        <p:txBody>
          <a:bodyPr wrap="none" rtlCol="0">
            <a:spAutoFit/>
          </a:bodyPr>
          <a:lstStyle/>
          <a:p>
            <a:r>
              <a:rPr lang="es-AR" b="1" dirty="0"/>
              <a:t>H2</a:t>
            </a:r>
            <a:endParaRPr lang="es-419" b="1" dirty="0"/>
          </a:p>
        </p:txBody>
      </p:sp>
      <p:sp>
        <p:nvSpPr>
          <p:cNvPr id="5" name="Rectángulo 4"/>
          <p:cNvSpPr/>
          <p:nvPr/>
        </p:nvSpPr>
        <p:spPr>
          <a:xfrm>
            <a:off x="960255" y="1106781"/>
            <a:ext cx="8823016" cy="923330"/>
          </a:xfrm>
          <a:prstGeom prst="rect">
            <a:avLst/>
          </a:prstGeom>
        </p:spPr>
        <p:txBody>
          <a:bodyPr wrap="square">
            <a:spAutoFit/>
          </a:bodyPr>
          <a:lstStyle/>
          <a:p>
            <a:r>
              <a:rPr lang="es-419" b="1" dirty="0"/>
              <a:t>Instalación.</a:t>
            </a:r>
          </a:p>
          <a:p>
            <a:endParaRPr lang="es-419" b="1" dirty="0"/>
          </a:p>
          <a:p>
            <a:r>
              <a:rPr lang="es-419" dirty="0"/>
              <a:t>PASO 3 : Nos descargamos el ejecutable.</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6720" y="2436502"/>
            <a:ext cx="4886325" cy="3781425"/>
          </a:xfrm>
          <a:prstGeom prst="rect">
            <a:avLst/>
          </a:prstGeom>
        </p:spPr>
      </p:pic>
    </p:spTree>
    <p:extLst>
      <p:ext uri="{BB962C8B-B14F-4D97-AF65-F5344CB8AC3E}">
        <p14:creationId xmlns:p14="http://schemas.microsoft.com/office/powerpoint/2010/main" val="1582335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746044" y="64736"/>
            <a:ext cx="445956" cy="369332"/>
          </a:xfrm>
          <a:prstGeom prst="rect">
            <a:avLst/>
          </a:prstGeom>
          <a:noFill/>
        </p:spPr>
        <p:txBody>
          <a:bodyPr wrap="none" rtlCol="0">
            <a:spAutoFit/>
          </a:bodyPr>
          <a:lstStyle/>
          <a:p>
            <a:r>
              <a:rPr lang="es-AR" b="1" dirty="0"/>
              <a:t>H2</a:t>
            </a:r>
            <a:endParaRPr lang="es-419" b="1" dirty="0"/>
          </a:p>
        </p:txBody>
      </p:sp>
      <p:sp>
        <p:nvSpPr>
          <p:cNvPr id="5" name="Rectángulo 4"/>
          <p:cNvSpPr/>
          <p:nvPr/>
        </p:nvSpPr>
        <p:spPr>
          <a:xfrm>
            <a:off x="960255" y="1106781"/>
            <a:ext cx="8823016" cy="923330"/>
          </a:xfrm>
          <a:prstGeom prst="rect">
            <a:avLst/>
          </a:prstGeom>
        </p:spPr>
        <p:txBody>
          <a:bodyPr wrap="square">
            <a:spAutoFit/>
          </a:bodyPr>
          <a:lstStyle/>
          <a:p>
            <a:r>
              <a:rPr lang="es-419" b="1" dirty="0"/>
              <a:t>Instalación.</a:t>
            </a:r>
          </a:p>
          <a:p>
            <a:endParaRPr lang="es-419" b="1" dirty="0"/>
          </a:p>
          <a:p>
            <a:r>
              <a:rPr lang="es-419" dirty="0"/>
              <a:t>PASO 4 : Lanzamos el ejecutable </a:t>
            </a: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3825" y="2452687"/>
            <a:ext cx="4886325" cy="3781425"/>
          </a:xfrm>
          <a:prstGeom prst="rect">
            <a:avLst/>
          </a:prstGeom>
        </p:spPr>
      </p:pic>
    </p:spTree>
    <p:extLst>
      <p:ext uri="{BB962C8B-B14F-4D97-AF65-F5344CB8AC3E}">
        <p14:creationId xmlns:p14="http://schemas.microsoft.com/office/powerpoint/2010/main" val="1612792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746044" y="64736"/>
            <a:ext cx="445956" cy="369332"/>
          </a:xfrm>
          <a:prstGeom prst="rect">
            <a:avLst/>
          </a:prstGeom>
          <a:noFill/>
        </p:spPr>
        <p:txBody>
          <a:bodyPr wrap="none" rtlCol="0">
            <a:spAutoFit/>
          </a:bodyPr>
          <a:lstStyle/>
          <a:p>
            <a:r>
              <a:rPr lang="es-AR" b="1" dirty="0"/>
              <a:t>H2</a:t>
            </a:r>
            <a:endParaRPr lang="es-419" b="1" dirty="0"/>
          </a:p>
        </p:txBody>
      </p:sp>
      <p:sp>
        <p:nvSpPr>
          <p:cNvPr id="5" name="Rectángulo 4"/>
          <p:cNvSpPr/>
          <p:nvPr/>
        </p:nvSpPr>
        <p:spPr>
          <a:xfrm>
            <a:off x="960255" y="1106781"/>
            <a:ext cx="8823016" cy="923330"/>
          </a:xfrm>
          <a:prstGeom prst="rect">
            <a:avLst/>
          </a:prstGeom>
        </p:spPr>
        <p:txBody>
          <a:bodyPr wrap="square">
            <a:spAutoFit/>
          </a:bodyPr>
          <a:lstStyle/>
          <a:p>
            <a:r>
              <a:rPr lang="es-419" b="1" dirty="0"/>
              <a:t>Instalación.</a:t>
            </a:r>
          </a:p>
          <a:p>
            <a:endParaRPr lang="es-419" b="1" dirty="0"/>
          </a:p>
          <a:p>
            <a:r>
              <a:rPr lang="es-419" dirty="0"/>
              <a:t>PASO 5 : Una vez lo tengamos instalado se habrá creado la siguiente estructura de directorios </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618" y="2030111"/>
            <a:ext cx="6296953" cy="4714844"/>
          </a:xfrm>
          <a:prstGeom prst="rect">
            <a:avLst/>
          </a:prstGeom>
        </p:spPr>
      </p:pic>
      <p:sp>
        <p:nvSpPr>
          <p:cNvPr id="6" name="Rectángulo 5"/>
          <p:cNvSpPr/>
          <p:nvPr/>
        </p:nvSpPr>
        <p:spPr>
          <a:xfrm>
            <a:off x="8591045" y="4890272"/>
            <a:ext cx="2260375" cy="1200329"/>
          </a:xfrm>
          <a:prstGeom prst="rect">
            <a:avLst/>
          </a:prstGeom>
        </p:spPr>
        <p:txBody>
          <a:bodyPr wrap="square">
            <a:spAutoFit/>
          </a:bodyPr>
          <a:lstStyle/>
          <a:p>
            <a:r>
              <a:rPr lang="es-419" dirty="0"/>
              <a:t>A partir de este punto ya tendremos la base de datos lista para ser utilizada</a:t>
            </a:r>
          </a:p>
        </p:txBody>
      </p:sp>
    </p:spTree>
    <p:extLst>
      <p:ext uri="{BB962C8B-B14F-4D97-AF65-F5344CB8AC3E}">
        <p14:creationId xmlns:p14="http://schemas.microsoft.com/office/powerpoint/2010/main" val="3441777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1746044" y="64736"/>
            <a:ext cx="445956" cy="369332"/>
          </a:xfrm>
          <a:prstGeom prst="rect">
            <a:avLst/>
          </a:prstGeom>
          <a:noFill/>
        </p:spPr>
        <p:txBody>
          <a:bodyPr wrap="none" rtlCol="0">
            <a:spAutoFit/>
          </a:bodyPr>
          <a:lstStyle/>
          <a:p>
            <a:r>
              <a:rPr lang="es-AR" b="1" dirty="0"/>
              <a:t>H2</a:t>
            </a:r>
            <a:endParaRPr lang="es-419" b="1" dirty="0"/>
          </a:p>
        </p:txBody>
      </p:sp>
      <p:sp>
        <p:nvSpPr>
          <p:cNvPr id="5" name="Rectángulo 4"/>
          <p:cNvSpPr/>
          <p:nvPr/>
        </p:nvSpPr>
        <p:spPr>
          <a:xfrm>
            <a:off x="960255" y="1106781"/>
            <a:ext cx="8823016" cy="4524315"/>
          </a:xfrm>
          <a:prstGeom prst="rect">
            <a:avLst/>
          </a:prstGeom>
        </p:spPr>
        <p:txBody>
          <a:bodyPr wrap="square">
            <a:spAutoFit/>
          </a:bodyPr>
          <a:lstStyle/>
          <a:p>
            <a:r>
              <a:rPr lang="es-419" b="1" dirty="0"/>
              <a:t>Utilizar la consola.</a:t>
            </a:r>
          </a:p>
          <a:p>
            <a:endParaRPr lang="es-AR" b="1" dirty="0"/>
          </a:p>
          <a:p>
            <a:r>
              <a:rPr lang="es-419" dirty="0"/>
              <a:t>En este punto arrancamos/utilizamos la consola :</a:t>
            </a:r>
          </a:p>
          <a:p>
            <a:endParaRPr lang="es-419" b="1" dirty="0"/>
          </a:p>
          <a:p>
            <a:r>
              <a:rPr lang="es-419" b="1" dirty="0"/>
              <a:t>Método 1 (Arranque Windows) :</a:t>
            </a:r>
            <a:r>
              <a:rPr lang="es-419" dirty="0"/>
              <a:t> Inicio -&gt; Todos los programas -&gt; H2 -&gt; </a:t>
            </a:r>
            <a:r>
              <a:rPr lang="es-419" dirty="0" err="1"/>
              <a:t>Console</a:t>
            </a:r>
            <a:r>
              <a:rPr lang="es-419" dirty="0"/>
              <a:t> .</a:t>
            </a:r>
          </a:p>
          <a:p>
            <a:endParaRPr lang="es-419" b="1" dirty="0"/>
          </a:p>
          <a:p>
            <a:r>
              <a:rPr lang="es-419" b="1" dirty="0"/>
              <a:t>Método 2 (Arranque Windows) :</a:t>
            </a:r>
            <a:r>
              <a:rPr lang="es-419" dirty="0"/>
              <a:t> Nos situamos en la ruta de </a:t>
            </a:r>
            <a:r>
              <a:rPr lang="es-419" dirty="0" err="1"/>
              <a:t>instalacion</a:t>
            </a:r>
            <a:r>
              <a:rPr lang="es-419" dirty="0"/>
              <a:t> RUTA_INSTALACION/H2/</a:t>
            </a:r>
            <a:r>
              <a:rPr lang="es-419" dirty="0" err="1"/>
              <a:t>bin</a:t>
            </a:r>
            <a:r>
              <a:rPr lang="es-419" dirty="0"/>
              <a:t> mediante la consola y ejecutamos -&gt; h2.bat .</a:t>
            </a:r>
          </a:p>
          <a:p>
            <a:endParaRPr lang="es-419" b="1" dirty="0"/>
          </a:p>
          <a:p>
            <a:r>
              <a:rPr lang="es-419" b="1" dirty="0"/>
              <a:t>Método 3 (Arranque Todos) : </a:t>
            </a:r>
            <a:r>
              <a:rPr lang="es-419" dirty="0"/>
              <a:t>Doble </a:t>
            </a:r>
            <a:r>
              <a:rPr lang="es-419" dirty="0" err="1"/>
              <a:t>click</a:t>
            </a:r>
            <a:r>
              <a:rPr lang="es-419" dirty="0"/>
              <a:t> sobre h2*.jar .</a:t>
            </a:r>
          </a:p>
          <a:p>
            <a:endParaRPr lang="es-419" b="1" dirty="0"/>
          </a:p>
          <a:p>
            <a:r>
              <a:rPr lang="es-419" b="1" dirty="0"/>
              <a:t>Método 4 (Arranque Todos) : </a:t>
            </a:r>
            <a:r>
              <a:rPr lang="es-419" dirty="0"/>
              <a:t>Nos situamos en la ruta de instalación RUTA_INSTALACION/H2/</a:t>
            </a:r>
            <a:r>
              <a:rPr lang="es-419" dirty="0" err="1"/>
              <a:t>bin</a:t>
            </a:r>
            <a:r>
              <a:rPr lang="es-419" dirty="0"/>
              <a:t> mediante la consola y ejecutamos -&gt; java -</a:t>
            </a:r>
            <a:r>
              <a:rPr lang="es-419" dirty="0" err="1"/>
              <a:t>cp</a:t>
            </a:r>
            <a:r>
              <a:rPr lang="es-419" dirty="0"/>
              <a:t> h2*.jar org.h2.tools.Server . Si todo ha ido bien se abrirá una ventana como la siguiente que será la consola de administración</a:t>
            </a:r>
          </a:p>
          <a:p>
            <a:endParaRPr lang="es-419" b="1" dirty="0"/>
          </a:p>
        </p:txBody>
      </p:sp>
    </p:spTree>
    <p:extLst>
      <p:ext uri="{BB962C8B-B14F-4D97-AF65-F5344CB8AC3E}">
        <p14:creationId xmlns:p14="http://schemas.microsoft.com/office/powerpoint/2010/main" val="228243295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2075</TotalTime>
  <Words>5081</Words>
  <Application>Microsoft Office PowerPoint</Application>
  <PresentationFormat>Widescreen</PresentationFormat>
  <Paragraphs>301</Paragraphs>
  <Slides>55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Arial Unicode MS</vt:lpstr>
      <vt:lpstr>Calibri</vt:lpstr>
      <vt:lpstr>Calibri Light</vt:lpstr>
      <vt:lpstr>Tema de Office</vt:lpstr>
      <vt:lpstr>H2  Laboratorio de Computación II 2024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julio M</dc:creator>
  <cp:lastModifiedBy>Claudia Naveda</cp:lastModifiedBy>
  <cp:revision>69</cp:revision>
  <dcterms:created xsi:type="dcterms:W3CDTF">2024-01-28T16:52:12Z</dcterms:created>
  <dcterms:modified xsi:type="dcterms:W3CDTF">2024-04-29T17:39:13Z</dcterms:modified>
</cp:coreProperties>
</file>