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906000" cy="6858000"/>
  <p:notesSz cx="6858000" cy="9144000"/>
  <p:extLst>
    <p:ext uri="{521415D9-36F7-43E2-AB2F-B90AF26B5E84}">
      <p14:sectionLst xmlns:p14="http://schemas.microsoft.com/office/powerpoint/2010/main">
        <p14:section name="What is Dungeons And Dragons" id="{5AFCE455-F710-4F84-B086-02CA35A3BF2A}">
          <p14:sldIdLst>
            <p14:sldId id="258"/>
          </p14:sldIdLst>
        </p14:section>
        <p14:section name="Overview" id="{937067D7-687F-4FE0-AD4D-27929F7A1598}">
          <p14:sldIdLst>
            <p14:sldId id="261"/>
          </p14:sldIdLst>
        </p14:section>
      </p14:sectionLst>
    </p:ext>
  </p:ex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5D2"/>
          </a:solidFill>
        </a:fill>
      </a:tcStyle>
    </a:wholeTbl>
    <a:band2H>
      <a:tcTxStyle b="def" i="def"/>
      <a:tcStyle>
        <a:tcBdr/>
        <a:fill>
          <a:solidFill>
            <a:srgbClr val="E7EB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FDB"/>
          </a:solidFill>
        </a:fill>
      </a:tcStyle>
    </a:wholeTbl>
    <a:band2H>
      <a:tcTxStyle b="def" i="def"/>
      <a:tcStyle>
        <a:tcBdr/>
        <a:fill>
          <a:solidFill>
            <a:srgbClr val="E7E9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3F3"/>
          </a:solidFill>
        </a:fill>
      </a:tcStyle>
    </a:wholeTbl>
    <a:band2H>
      <a:tcTxStyle b="def" i="def"/>
      <a:tcStyle>
        <a:tcBdr/>
        <a:fill>
          <a:solidFill>
            <a:srgbClr val="FAF9F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solidFill>
            <a:srgbClr val="27262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solidFill>
            <a:srgbClr val="272626">
              <a:alpha val="20000"/>
            </a:srgbClr>
          </a:solidFill>
        </a:fill>
      </a:tcStyle>
    </a:firstCol>
    <a:la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508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1pPr>
    <a:lvl2pPr indent="2286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2pPr>
    <a:lvl3pPr indent="4572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3pPr>
    <a:lvl4pPr indent="6858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4pPr>
    <a:lvl5pPr indent="9144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rgbClr val="27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644975" y="1273629"/>
            <a:ext cx="8640915" cy="19322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half" idx="1"/>
          </p:nvPr>
        </p:nvSpPr>
        <p:spPr>
          <a:xfrm>
            <a:off x="644975" y="3642404"/>
            <a:ext cx="8640915" cy="161539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>
                <a:solidFill>
                  <a:srgbClr val="CAC8C8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CAC8C8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CAC8C8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CAC8C8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CAC8C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6"/>
          <p:cNvSpPr/>
          <p:nvPr/>
        </p:nvSpPr>
        <p:spPr>
          <a:xfrm>
            <a:off x="644976" y="3424122"/>
            <a:ext cx="8640914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675878" y="1709740"/>
            <a:ext cx="8610012" cy="1495916"/>
          </a:xfrm>
          <a:prstGeom prst="rect">
            <a:avLst/>
          </a:prstGeom>
        </p:spPr>
        <p:txBody>
          <a:bodyPr/>
          <a:lstStyle>
            <a:lvl1pPr>
              <a:defRPr b="0" sz="28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half" idx="1"/>
          </p:nvPr>
        </p:nvSpPr>
        <p:spPr>
          <a:xfrm>
            <a:off x="675878" y="3642590"/>
            <a:ext cx="8610012" cy="244706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>
                <a:solidFill>
                  <a:srgbClr val="797979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797979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797979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797979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79797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traight Connector 8"/>
          <p:cNvSpPr/>
          <p:nvPr/>
        </p:nvSpPr>
        <p:spPr>
          <a:xfrm>
            <a:off x="644976" y="3424122"/>
            <a:ext cx="8640914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644577" y="6443926"/>
            <a:ext cx="781625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000">
                <a:solidFill>
                  <a:srgbClr val="949191"/>
                </a:solidFill>
              </a:defRPr>
            </a:pPr>
            <a:r>
              <a:t>Capital Blueprint – </a:t>
            </a:r>
            <a:r>
              <a:rPr i="1"/>
              <a:t>Draft Less, Invest More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44576" y="89338"/>
            <a:ext cx="8634334" cy="77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44576" y="1148444"/>
            <a:ext cx="8634334" cy="5028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traight Connector 6"/>
          <p:cNvSpPr/>
          <p:nvPr/>
        </p:nvSpPr>
        <p:spPr>
          <a:xfrm>
            <a:off x="644577" y="914400"/>
            <a:ext cx="8634333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Straight Connector 7"/>
          <p:cNvSpPr/>
          <p:nvPr/>
        </p:nvSpPr>
        <p:spPr>
          <a:xfrm>
            <a:off x="644577" y="6329134"/>
            <a:ext cx="8634333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998602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9797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667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1pPr>
      <a:lvl2pPr marL="538162" marR="0" indent="-271463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2pPr>
      <a:lvl3pPr marL="806450" marR="0" indent="-26828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3pPr>
      <a:lvl4pPr marL="1077912" marR="0" indent="-271462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4pPr>
      <a:lvl5pPr marL="1344612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5pPr>
      <a:lvl6pPr marL="24384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6pPr>
      <a:lvl7pPr marL="28956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7pPr>
      <a:lvl8pPr marL="33528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8pPr>
      <a:lvl9pPr marL="38100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Dungeons And Dragons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>
              <a:defRPr sz="2800"/>
            </a:pPr>
            <a:r>
              <a:t>An Introduction to the Popular Tabletop Role-Playing Game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What is Dungeons And Dragons?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A Brief 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82880" y="2314376"/>
            <a:ext cx="9540240" cy="4177864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Key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1130808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Dungeons &amp; Dragons (D&amp;D) is a fantasy tabletop role-playing game (RPG)</a:t>
            </a:r>
          </a:p>
          <a:p>
            <a:pPr>
              <a:defRPr sz="1800"/>
            </a:pPr>
            <a:r>
              <a:t>Players create characters and embark on adventures guided by a Dungeon Master (DM)</a:t>
            </a:r>
          </a:p>
          <a:p>
            <a:pPr>
              <a:defRPr sz="1800"/>
            </a:pPr>
            <a:r>
              <a:t>It involves storytelling, exploration, and combat using dice rolls to determine outcomes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969008"/>
            <a:ext cx="954024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Gameplay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2314376"/>
            <a:ext cx="9540240" cy="4177864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Character creation involves choosing races, classes, and abilities</a:t>
            </a:r>
          </a:p>
          <a:p>
            <a:pPr>
              <a:defRPr sz="1800"/>
            </a:pPr>
            <a:r>
              <a:t>Players collaborate to solve puzzles, battle monsters, and complete quests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Dungeons And Dragons Adventurers League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>
              <a:defRPr sz="2800"/>
            </a:pPr>
            <a:r>
              <a:t>Renewal of Interest in the Game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What is D🫰D Adventurers League?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Organized play program for Dungeons &amp; Dragons</a:t>
            </a:r>
          </a:p>
          <a:p>
            <a:pPr>
              <a:defRPr sz="1800"/>
            </a:pPr>
            <a:r>
              <a:t>Standardized rules for public play</a:t>
            </a:r>
          </a:p>
          <a:p>
            <a:pPr>
              <a:defRPr sz="1800"/>
            </a:pPr>
            <a:r>
              <a:t>Accessible and inclusive for all players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82880" y="2314376"/>
            <a:ext cx="9540240" cy="4177864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How Did It Contribute to Renewal?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1130808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Community-building through local game stores</a:t>
            </a:r>
          </a:p>
          <a:p>
            <a:pPr>
              <a:defRPr sz="1800"/>
            </a:pPr>
            <a:r>
              <a:t>Engagement with players of all experience levels</a:t>
            </a:r>
          </a:p>
          <a:p>
            <a:pPr>
              <a:defRPr sz="1800"/>
            </a:pPr>
            <a:r>
              <a:t>Incorporation of official D&amp;D storylines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969008"/>
            <a:ext cx="954024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Impact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2314376"/>
            <a:ext cx="9540240" cy="4177864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Increased player engagement and retention</a:t>
            </a:r>
          </a:p>
          <a:p>
            <a:pPr>
              <a:defRPr sz="1800"/>
            </a:pPr>
            <a:r>
              <a:t>Expansion of game reach to new audiences</a:t>
            </a:r>
          </a:p>
          <a:p>
            <a:pPr>
              <a:defRPr sz="1800"/>
            </a:pPr>
            <a:r>
              <a:t>Promotion of social interaction and storytelling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pital Blueprint">
  <a:themeElements>
    <a:clrScheme name="Capital Blueprint">
      <a:dk1>
        <a:srgbClr val="272626"/>
      </a:dk1>
      <a:lt1>
        <a:srgbClr val="FFFFFF"/>
      </a:lt1>
      <a:dk2>
        <a:srgbClr val="A7A7A7"/>
      </a:dk2>
      <a:lt2>
        <a:srgbClr val="535353"/>
      </a:lt2>
      <a:accent1>
        <a:srgbClr val="397763"/>
      </a:accent1>
      <a:accent2>
        <a:srgbClr val="932300"/>
      </a:accent2>
      <a:accent3>
        <a:srgbClr val="2A5492"/>
      </a:accent3>
      <a:accent4>
        <a:srgbClr val="00285F"/>
      </a:accent4>
      <a:accent5>
        <a:srgbClr val="B5B5B5"/>
      </a:accent5>
      <a:accent6>
        <a:srgbClr val="E3E0E0"/>
      </a:accent6>
      <a:hlink>
        <a:srgbClr val="0000FF"/>
      </a:hlink>
      <a:folHlink>
        <a:srgbClr val="FF00FF"/>
      </a:folHlink>
    </a:clrScheme>
    <a:fontScheme name="Capital Bluepr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apital 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apital Blueprint">
  <a:themeElements>
    <a:clrScheme name="Capital Blueprint">
      <a:dk1>
        <a:srgbClr val="272626"/>
      </a:dk1>
      <a:lt1>
        <a:srgbClr val="012727"/>
      </a:lt1>
      <a:dk2>
        <a:srgbClr val="A7A7A7"/>
      </a:dk2>
      <a:lt2>
        <a:srgbClr val="535353"/>
      </a:lt2>
      <a:accent1>
        <a:srgbClr val="397763"/>
      </a:accent1>
      <a:accent2>
        <a:srgbClr val="932300"/>
      </a:accent2>
      <a:accent3>
        <a:srgbClr val="2A5492"/>
      </a:accent3>
      <a:accent4>
        <a:srgbClr val="00285F"/>
      </a:accent4>
      <a:accent5>
        <a:srgbClr val="B5B5B5"/>
      </a:accent5>
      <a:accent6>
        <a:srgbClr val="E3E0E0"/>
      </a:accent6>
      <a:hlink>
        <a:srgbClr val="0000FF"/>
      </a:hlink>
      <a:folHlink>
        <a:srgbClr val="FF00FF"/>
      </a:folHlink>
    </a:clrScheme>
    <a:fontScheme name="Capital Bluepr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apital 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