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906000" cy="6858000"/>
  <p:notesSz cx="6858000" cy="9144000"/>
  <p:extLst>
    <p:ext uri="{521415D9-36F7-43E2-AB2F-B90AF26B5E84}">
      <p14:sectionLst xmlns:p14="http://schemas.microsoft.com/office/powerpoint/2010/main">
        <p14:section name="Overview" id="{D956B1B9-1898-4AB0-A561-8AF5DD739E89}">
          <p14:sldIdLst>
            <p14:sldId id="258"/>
          </p14:sldIdLst>
        </p14:section>
        <p14:section name="Overview of Dungeons And Dragons Adventurers League" id="{D217C1B3-EE72-42A8-8FC8-6AB9002E1EE4}">
          <p14:sldIdLst>
            <p14:sldId id="262"/>
          </p14:sldIdLst>
        </p14:section>
        <p14:section name="Impact on Renewal of Interest" id="{11DEF247-DF74-43A4-ABF7-6908B66879F1}">
          <p14:sldIdLst>
            <p14:sldId id="264"/>
          </p14:sldIdLst>
        </p14:section>
      </p14:sectionLst>
    </p:ext>
  </p:ex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D2"/>
          </a:solidFill>
        </a:fill>
      </a:tcStyle>
    </a:wholeTbl>
    <a:band2H>
      <a:tcTxStyle b="def" i="def"/>
      <a:tcStyle>
        <a:tcBdr/>
        <a:fill>
          <a:solidFill>
            <a:srgbClr val="E7EB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B"/>
          </a:solidFill>
        </a:fill>
      </a:tcStyle>
    </a:wholeTbl>
    <a:band2H>
      <a:tcTxStyle b="def" i="def"/>
      <a:tcStyle>
        <a:tcBdr/>
        <a:fill>
          <a:solidFill>
            <a:srgbClr val="E7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3F3"/>
          </a:solidFill>
        </a:fill>
      </a:tcStyle>
    </a:wholeTbl>
    <a:band2H>
      <a:tcTxStyle b="def" i="def"/>
      <a:tcStyle>
        <a:tcBdr/>
        <a:fill>
          <a:solidFill>
            <a:srgbClr val="FAF9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1pPr>
    <a:lvl2pPr indent="228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2pPr>
    <a:lvl3pPr indent="457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3pPr>
    <a:lvl4pPr indent="685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4pPr>
    <a:lvl5pPr indent="9144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27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644975" y="1273629"/>
            <a:ext cx="8640915" cy="1932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half" idx="1"/>
          </p:nvPr>
        </p:nvSpPr>
        <p:spPr>
          <a:xfrm>
            <a:off x="644975" y="3642404"/>
            <a:ext cx="8640915" cy="161539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CAC8C8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CAC8C8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CAC8C8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CAC8C8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CAC8C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6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675878" y="1709740"/>
            <a:ext cx="8610012" cy="1495916"/>
          </a:xfrm>
          <a:prstGeom prst="rect">
            <a:avLst/>
          </a:prstGeom>
        </p:spPr>
        <p:txBody>
          <a:bodyPr/>
          <a:lstStyle>
            <a:lvl1pPr>
              <a:defRPr b="0" sz="28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675878" y="3642590"/>
            <a:ext cx="8610012" cy="24470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797979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797979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797979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797979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79797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traight Connector 8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644577" y="6443926"/>
            <a:ext cx="78162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000">
                <a:solidFill>
                  <a:srgbClr val="949191"/>
                </a:solidFill>
              </a:defRPr>
            </a:pPr>
            <a:r>
              <a:t>Capital Blueprint – </a:t>
            </a:r>
            <a:r>
              <a:rPr i="1"/>
              <a:t>Draft Less, Invest More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44576" y="89338"/>
            <a:ext cx="8634334" cy="77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44576" y="1148444"/>
            <a:ext cx="8634334" cy="502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traight Connector 6"/>
          <p:cNvSpPr/>
          <p:nvPr/>
        </p:nvSpPr>
        <p:spPr>
          <a:xfrm>
            <a:off x="644577" y="914400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traight Connector 7"/>
          <p:cNvSpPr/>
          <p:nvPr/>
        </p:nvSpPr>
        <p:spPr>
          <a:xfrm>
            <a:off x="644577" y="6329134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998602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9797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538162" marR="0" indent="-271463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806450" marR="0" indent="-26828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1077912" marR="0" indent="-271462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1344612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24384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28956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33528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38100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Contribution to Growth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Provided a structured and accessible way for new players to start playing</a:t>
            </a:r>
          </a:p>
          <a:p>
            <a:pPr>
              <a:defRPr sz="1800"/>
            </a:pPr>
            <a:r>
              <a:t>Created a sense of community among players through shared experiences</a:t>
            </a:r>
          </a:p>
          <a:p>
            <a:pPr>
              <a:defRPr sz="1800"/>
            </a:pPr>
            <a:r>
              <a:t>Increased visibility of the game through events and social media engagement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>
              <a:defRPr sz="2800"/>
            </a:pPr>
            <a:r>
              <a:t>A Fantasy Role-Playing Game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What is Dungeons And Dragons?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D&amp;D is a tabletop role-playing game (RPG) where players create characters and embark on adventures in a fantasy world.</a:t>
            </a:r>
          </a:p>
          <a:p>
            <a:pPr>
              <a:defRPr sz="1800"/>
            </a:pPr>
            <a:r>
              <a:t>Players explore dungeons, solve puzzles, fight monsters, and interact with NPCs (non-player characters) to progress through the story.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 Characters (PCs) - Characters created by players to interact with the game world and story.</a:t>
            </a:r>
          </a:p>
          <a:p>
            <a:pPr>
              <a:defRPr sz="1800"/>
            </a:pPr>
            <a:r>
              <a:t>Dungeon Master (DM) - Acts as the storyteller, referee, and controls NPCs, monsters, and the world's events.</a:t>
            </a:r>
          </a:p>
          <a:p>
            <a:pPr>
              <a:defRPr sz="1800"/>
            </a:pPr>
            <a:r>
              <a:t>Dice - Used to determine the outcomes of actions, combat, and events in the game.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>
              <a:defRPr sz="2800"/>
            </a:pPr>
            <a:r>
              <a:t>Contribution to the Renewal of Interest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Overview of Dungeons And Dragons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Organized play system by Wizards of the Coast</a:t>
            </a:r>
          </a:p>
          <a:p>
            <a:pPr>
              <a:defRPr sz="1800"/>
            </a:pPr>
            <a:r>
              <a:t>Allows players to create characters and play in official campaigns</a:t>
            </a:r>
          </a:p>
          <a:p>
            <a:pPr>
              <a:defRPr sz="1800"/>
            </a:pPr>
            <a:r>
              <a:t>Events held at local game stores, conventions, and online platforms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Impact on Renewal of Interest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FFFFFF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012727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