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906000" cy="6858000"/>
  <p:notesSz cx="6858000" cy="9144000"/>
  <p:extLst>
    <p:ext uri="{521415D9-36F7-43E2-AB2F-B90AF26B5E84}">
      <p14:sectionLst xmlns:p14="http://schemas.microsoft.com/office/powerpoint/2010/main">
        <p14:section name="Gameplay Basics" id="{CCDFA893-4CDA-4D86-87B9-83EC893FA916}">
          <p14:sldIdLst>
            <p14:sldId id="259"/>
          </p14:sldIdLst>
        </p14:section>
        <p14:section name="Why Play Dungeons And Dragons" id="{A18135D0-0B0F-4DCE-8C79-D7D8785F920A}">
          <p14:sldIdLst>
            <p14:sldId id="263"/>
          </p14:sldIdLst>
        </p14:section>
        <p14:section name="Overview of Dungeons And Dragons Adventurers League" id="{84B530C9-5E16-4139-BA4C-758FF8C8B370}">
          <p14:sldIdLst>
            <p14:sldId id="268"/>
          </p14:sldIdLst>
        </p14:section>
      </p14:sectionLst>
    </p:ext>
  </p:ex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72626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5D2"/>
          </a:solidFill>
        </a:fill>
      </a:tcStyle>
    </a:wholeTbl>
    <a:band2H>
      <a:tcTxStyle b="def" i="def"/>
      <a:tcStyle>
        <a:tcBdr/>
        <a:fill>
          <a:solidFill>
            <a:srgbClr val="E7EB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B"/>
          </a:solidFill>
        </a:fill>
      </a:tcStyle>
    </a:wholeTbl>
    <a:band2H>
      <a:tcTxStyle b="def" i="def"/>
      <a:tcStyle>
        <a:tcBdr/>
        <a:fill>
          <a:solidFill>
            <a:srgbClr val="E7E9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3F3"/>
          </a:solidFill>
        </a:fill>
      </a:tcStyle>
    </a:wholeTbl>
    <a:band2H>
      <a:tcTxStyle b="def" i="def"/>
      <a:tcStyle>
        <a:tcBdr/>
        <a:fill>
          <a:solidFill>
            <a:srgbClr val="FAF9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726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solidFill>
            <a:srgbClr val="272626">
              <a:alpha val="20000"/>
            </a:srgbClr>
          </a:solidFill>
        </a:fill>
      </a:tcStyle>
    </a:firstCol>
    <a:la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50800" cap="flat">
              <a:solidFill>
                <a:srgbClr val="272626"/>
              </a:solidFill>
              <a:prstDash val="solid"/>
              <a:round/>
            </a:ln>
          </a:top>
          <a:bottom>
            <a:ln w="127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72626"/>
        </a:fontRef>
        <a:srgbClr val="272626"/>
      </a:tcTxStyle>
      <a:tcStyle>
        <a:tcBdr>
          <a:left>
            <a:ln w="12700" cap="flat">
              <a:solidFill>
                <a:srgbClr val="272626"/>
              </a:solidFill>
              <a:prstDash val="solid"/>
              <a:round/>
            </a:ln>
          </a:left>
          <a:right>
            <a:ln w="12700" cap="flat">
              <a:solidFill>
                <a:srgbClr val="272626"/>
              </a:solidFill>
              <a:prstDash val="solid"/>
              <a:round/>
            </a:ln>
          </a:right>
          <a:top>
            <a:ln w="12700" cap="flat">
              <a:solidFill>
                <a:srgbClr val="272626"/>
              </a:solidFill>
              <a:prstDash val="solid"/>
              <a:round/>
            </a:ln>
          </a:top>
          <a:bottom>
            <a:ln w="25400" cap="flat">
              <a:solidFill>
                <a:srgbClr val="272626"/>
              </a:solidFill>
              <a:prstDash val="solid"/>
              <a:round/>
            </a:ln>
          </a:bottom>
          <a:insideH>
            <a:ln w="12700" cap="flat">
              <a:solidFill>
                <a:srgbClr val="272626"/>
              </a:solidFill>
              <a:prstDash val="solid"/>
              <a:round/>
            </a:ln>
          </a:insideH>
          <a:insideV>
            <a:ln w="12700" cap="flat">
              <a:solidFill>
                <a:srgbClr val="27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1pPr>
    <a:lvl2pPr indent="228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2pPr>
    <a:lvl3pPr indent="457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3pPr>
    <a:lvl4pPr indent="685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4pPr>
    <a:lvl5pPr indent="9144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solidFill>
          <a:srgbClr val="272626"/>
        </a:solidFill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2726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644975" y="1273629"/>
            <a:ext cx="8640915" cy="1932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half" idx="1"/>
          </p:nvPr>
        </p:nvSpPr>
        <p:spPr>
          <a:xfrm>
            <a:off x="644975" y="3642404"/>
            <a:ext cx="8640915" cy="161539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CAC8C8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CAC8C8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CAC8C8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CAC8C8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CAC8C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6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675878" y="1709740"/>
            <a:ext cx="8610012" cy="1495916"/>
          </a:xfrm>
          <a:prstGeom prst="rect">
            <a:avLst/>
          </a:prstGeom>
        </p:spPr>
        <p:txBody>
          <a:bodyPr/>
          <a:lstStyle>
            <a:lvl1pPr>
              <a:defRPr b="0"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675878" y="3642590"/>
            <a:ext cx="8610012" cy="244706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>
                <a:solidFill>
                  <a:srgbClr val="797979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797979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797979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797979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79797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traight Connector 8"/>
          <p:cNvSpPr/>
          <p:nvPr/>
        </p:nvSpPr>
        <p:spPr>
          <a:xfrm>
            <a:off x="644976" y="3424122"/>
            <a:ext cx="8640914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644577" y="6443926"/>
            <a:ext cx="7816251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1000">
                <a:solidFill>
                  <a:srgbClr val="949191"/>
                </a:solidFill>
              </a:defRPr>
            </a:pPr>
            <a:r>
              <a:t>Capital Blueprint – </a:t>
            </a:r>
            <a:r>
              <a:rPr i="1"/>
              <a:t>Draft Less, Invest More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44576" y="89338"/>
            <a:ext cx="8634334" cy="77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44576" y="1148444"/>
            <a:ext cx="8634334" cy="5028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traight Connector 6"/>
          <p:cNvSpPr/>
          <p:nvPr/>
        </p:nvSpPr>
        <p:spPr>
          <a:xfrm>
            <a:off x="644577" y="914400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" name="Straight Connector 7"/>
          <p:cNvSpPr/>
          <p:nvPr/>
        </p:nvSpPr>
        <p:spPr>
          <a:xfrm>
            <a:off x="644577" y="6329134"/>
            <a:ext cx="8634333" cy="1"/>
          </a:xfrm>
          <a:prstGeom prst="line">
            <a:avLst/>
          </a:prstGeom>
          <a:ln w="19050">
            <a:solidFill>
              <a:srgbClr val="94919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998602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9797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667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1pPr>
      <a:lvl2pPr marL="538162" marR="0" indent="-271463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2pPr>
      <a:lvl3pPr marL="806450" marR="0" indent="-26828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3pPr>
      <a:lvl4pPr marL="1077912" marR="0" indent="-2714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4pPr>
      <a:lvl5pPr marL="1344612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▪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5pPr>
      <a:lvl6pPr marL="24384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6pPr>
      <a:lvl7pPr marL="28956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7pPr>
      <a:lvl8pPr marL="33528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8pPr>
      <a:lvl9pPr marL="3810000" marR="0" indent="-1524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200" u="none">
          <a:solidFill>
            <a:srgbClr val="272626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Social Interaction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D&amp;D promotes teamwork, communication, and collaboration among players as they work together to overcome obstacles.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Escapism and Entertainment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can immerse themselves in a fantasy world, escape reality, and enjoy shared experiences with friends.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Contribution to the Renewal of Interest in the Game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Overview of Dungeons And Dragons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82880" y="2314376"/>
            <a:ext cx="9540240" cy="4177864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Aspects of Adventurers League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1130808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Organized play program by Wizards of the Coast</a:t>
            </a:r>
          </a:p>
          <a:p>
            <a:pPr>
              <a:defRPr sz="1800"/>
            </a:pPr>
            <a:r>
              <a:t>Standardized rules for gameplay</a:t>
            </a:r>
          </a:p>
          <a:p>
            <a:pPr>
              <a:defRPr sz="1800"/>
            </a:pPr>
            <a:r>
              <a:t/>
            </a:r>
            <a:r>
              <a:rPr i="1"/>
              <a:t>Structured storyline for player campaigns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969008"/>
            <a:ext cx="954024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Impact on the Renewal of Interest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2314376"/>
            <a:ext cx="9540240" cy="4177864"/>
          </a:xfrm>
          <a:noFill/>
        </p:spPr>
        <p:txBody>
          <a:bodyPr>
            <a:normAutofit/>
          </a:bodyPr>
          <a:lstStyle/>
          <a:p>
            <a:pPr>
              <a:defRPr sz="1800"/>
            </a:pPr>
            <a:r>
              <a:t>Increased accessibility for new players</a:t>
            </a:r>
          </a:p>
          <a:p>
            <a:pPr>
              <a:defRPr sz="1800"/>
            </a:pPr>
            <a:r>
              <a:t>Community-building through local game stores</a:t>
            </a:r>
          </a:p>
          <a:p>
            <a:pPr>
              <a:defRPr sz="1800"/>
            </a:pPr>
            <a:r>
              <a:t/>
            </a:r>
            <a:r>
              <a:rPr i="1"/>
              <a:t>Engaging storyline expansions driving player engagement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Dungeons And Dragons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>
              <a:defRPr sz="2800"/>
            </a:pPr>
            <a:r>
              <a:t>A brief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What is Dungeons And Dragons?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Dungeons And Dragons (D&amp;D) is a fantasy tabletop role-playing game (RPG) originally designed by Gary Gygax and Dave Arneson.</a:t>
            </a:r>
          </a:p>
          <a:p>
            <a:pPr>
              <a:defRPr sz="1800"/>
            </a:pPr>
            <a:r>
              <a:t>Players create characters and embark on adventures guided by a Dungeon Master (DM) who narrates the story and sets the challenges.</a:t>
            </a:r>
          </a:p>
          <a:p>
            <a:pPr>
              <a:defRPr sz="1800"/>
            </a:pPr>
            <a:r>
              <a:t>The game uses dice rolls to determine the outcomes of actions, encounters, and combat.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Gameplay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Creating Characters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choose a race, class, and abilities for their character, influencing their strengths, weaknesses, and playstyle.</a:t>
            </a:r>
          </a:p>
          <a:p>
            <a:pPr>
              <a:defRPr sz="1800"/>
            </a:pPr>
            <a:r>
              <a:t>Characters gain experience points to level up, improving their skills and unlocking new 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Adventure and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explore dungeons, solve puzzles, interact with NPCs, and engage in combat encounters.</a:t>
            </a:r>
          </a:p>
          <a:p>
            <a:pPr>
              <a:defRPr sz="1800"/>
            </a:pPr>
            <a:r>
              <a:t>The DM describes the world, presents challenges, and decides the consequences of player 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Collaborative Storytelling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contribute to the story through their character's actions, decisions, and interactions.</a:t>
            </a:r>
          </a:p>
          <a:p>
            <a:pPr>
              <a:defRPr sz="1800"/>
            </a:pPr>
            <a:r>
              <a:t>The DM adjusts the narrative based on player choices, creating a unique and evolving 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Why Play Dungeons And Dragons?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800"/>
            </a:pPr>
            <a:r>
              <a:t>░░░░░░░░░░░░░░░░░░░░░░░░░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9540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Creativity and Imagination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>
          <a:xfrm>
            <a:off x="182880" y="838200"/>
            <a:ext cx="95402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Players can unleash their creativity by crafting unique characters, backstories, and solutions to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FFFFFF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apital Blueprint">
  <a:themeElements>
    <a:clrScheme name="Capital Blueprint">
      <a:dk1>
        <a:srgbClr val="272626"/>
      </a:dk1>
      <a:lt1>
        <a:srgbClr val="012727"/>
      </a:lt1>
      <a:dk2>
        <a:srgbClr val="A7A7A7"/>
      </a:dk2>
      <a:lt2>
        <a:srgbClr val="535353"/>
      </a:lt2>
      <a:accent1>
        <a:srgbClr val="397763"/>
      </a:accent1>
      <a:accent2>
        <a:srgbClr val="932300"/>
      </a:accent2>
      <a:accent3>
        <a:srgbClr val="2A5492"/>
      </a:accent3>
      <a:accent4>
        <a:srgbClr val="00285F"/>
      </a:accent4>
      <a:accent5>
        <a:srgbClr val="B5B5B5"/>
      </a:accent5>
      <a:accent6>
        <a:srgbClr val="E3E0E0"/>
      </a:accent6>
      <a:hlink>
        <a:srgbClr val="0000FF"/>
      </a:hlink>
      <a:folHlink>
        <a:srgbClr val="FF00FF"/>
      </a:folHlink>
    </a:clrScheme>
    <a:fontScheme name="Capital Bluepr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apital 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726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