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8"/>
  </p:notesMasterIdLst>
  <p:sldIdLst>
    <p:sldId id="320" r:id="rId2"/>
    <p:sldId id="318" r:id="rId3"/>
    <p:sldId id="321" r:id="rId4"/>
    <p:sldId id="322" r:id="rId5"/>
    <p:sldId id="323" r:id="rId6"/>
    <p:sldId id="324" r:id="rId7"/>
    <p:sldId id="325" r:id="rId8"/>
    <p:sldId id="326" r:id="rId9"/>
    <p:sldId id="327" r:id="rId10"/>
    <p:sldId id="328" r:id="rId11"/>
    <p:sldId id="329" r:id="rId12"/>
    <p:sldId id="332" r:id="rId13"/>
    <p:sldId id="333" r:id="rId14"/>
    <p:sldId id="334" r:id="rId15"/>
    <p:sldId id="330" r:id="rId16"/>
    <p:sldId id="331" r:id="rId17"/>
    <p:sldId id="335" r:id="rId18"/>
    <p:sldId id="336" r:id="rId19"/>
    <p:sldId id="337" r:id="rId20"/>
    <p:sldId id="338" r:id="rId21"/>
    <p:sldId id="339" r:id="rId22"/>
    <p:sldId id="340" r:id="rId23"/>
    <p:sldId id="341" r:id="rId24"/>
    <p:sldId id="342" r:id="rId25"/>
    <p:sldId id="343" r:id="rId26"/>
    <p:sldId id="344" r:id="rId27"/>
    <p:sldId id="345" r:id="rId28"/>
    <p:sldId id="346" r:id="rId29"/>
    <p:sldId id="347" r:id="rId30"/>
    <p:sldId id="348" r:id="rId31"/>
    <p:sldId id="349" r:id="rId32"/>
    <p:sldId id="350" r:id="rId33"/>
    <p:sldId id="351" r:id="rId34"/>
    <p:sldId id="355" r:id="rId35"/>
    <p:sldId id="352" r:id="rId36"/>
    <p:sldId id="356" r:id="rId37"/>
    <p:sldId id="353" r:id="rId38"/>
    <p:sldId id="354" r:id="rId39"/>
    <p:sldId id="357" r:id="rId40"/>
    <p:sldId id="358" r:id="rId41"/>
    <p:sldId id="359" r:id="rId42"/>
    <p:sldId id="360" r:id="rId43"/>
    <p:sldId id="361" r:id="rId44"/>
    <p:sldId id="362" r:id="rId45"/>
    <p:sldId id="363" r:id="rId46"/>
    <p:sldId id="364" r:id="rId47"/>
  </p:sldIdLst>
  <p:sldSz cx="9144000" cy="6858000" type="screen4x3"/>
  <p:notesSz cx="6858000" cy="9144000"/>
  <p:defaultTextStyle>
    <a:defPPr>
      <a:defRPr lang="en-US"/>
    </a:defPPr>
    <a:lvl1pPr algn="l" rtl="0" fontAlgn="base">
      <a:spcBef>
        <a:spcPct val="0"/>
      </a:spcBef>
      <a:spcAft>
        <a:spcPct val="0"/>
      </a:spcAft>
      <a:buSzPct val="130000"/>
      <a:buChar char="•"/>
      <a:defRPr sz="2400" kern="1200">
        <a:solidFill>
          <a:schemeClr val="tx1"/>
        </a:solidFill>
        <a:latin typeface="Arial" charset="0"/>
        <a:ea typeface="+mn-ea"/>
        <a:cs typeface="+mn-cs"/>
      </a:defRPr>
    </a:lvl1pPr>
    <a:lvl2pPr marL="457200" algn="l" rtl="0" fontAlgn="base">
      <a:spcBef>
        <a:spcPct val="0"/>
      </a:spcBef>
      <a:spcAft>
        <a:spcPct val="0"/>
      </a:spcAft>
      <a:buSzPct val="130000"/>
      <a:buChar char="•"/>
      <a:defRPr sz="2400" kern="1200">
        <a:solidFill>
          <a:schemeClr val="tx1"/>
        </a:solidFill>
        <a:latin typeface="Arial" charset="0"/>
        <a:ea typeface="+mn-ea"/>
        <a:cs typeface="+mn-cs"/>
      </a:defRPr>
    </a:lvl2pPr>
    <a:lvl3pPr marL="914400" algn="l" rtl="0" fontAlgn="base">
      <a:spcBef>
        <a:spcPct val="0"/>
      </a:spcBef>
      <a:spcAft>
        <a:spcPct val="0"/>
      </a:spcAft>
      <a:buSzPct val="130000"/>
      <a:buChar char="•"/>
      <a:defRPr sz="2400" kern="1200">
        <a:solidFill>
          <a:schemeClr val="tx1"/>
        </a:solidFill>
        <a:latin typeface="Arial" charset="0"/>
        <a:ea typeface="+mn-ea"/>
        <a:cs typeface="+mn-cs"/>
      </a:defRPr>
    </a:lvl3pPr>
    <a:lvl4pPr marL="1371600" algn="l" rtl="0" fontAlgn="base">
      <a:spcBef>
        <a:spcPct val="0"/>
      </a:spcBef>
      <a:spcAft>
        <a:spcPct val="0"/>
      </a:spcAft>
      <a:buSzPct val="130000"/>
      <a:buChar char="•"/>
      <a:defRPr sz="2400" kern="1200">
        <a:solidFill>
          <a:schemeClr val="tx1"/>
        </a:solidFill>
        <a:latin typeface="Arial" charset="0"/>
        <a:ea typeface="+mn-ea"/>
        <a:cs typeface="+mn-cs"/>
      </a:defRPr>
    </a:lvl4pPr>
    <a:lvl5pPr marL="1828800" algn="l" rtl="0" fontAlgn="base">
      <a:spcBef>
        <a:spcPct val="0"/>
      </a:spcBef>
      <a:spcAft>
        <a:spcPct val="0"/>
      </a:spcAft>
      <a:buSzPct val="130000"/>
      <a:buChar char="•"/>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40" autoAdjust="0"/>
    <p:restoredTop sz="94728" autoAdjust="0"/>
  </p:normalViewPr>
  <p:slideViewPr>
    <p:cSldViewPr>
      <p:cViewPr varScale="1">
        <p:scale>
          <a:sx n="65" d="100"/>
          <a:sy n="65" d="100"/>
        </p:scale>
        <p:origin x="-1440"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SzTx/>
              <a:buFontTx/>
              <a:buNone/>
              <a:defRPr sz="1200"/>
            </a:lvl1pPr>
          </a:lstStyle>
          <a:p>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SzTx/>
              <a:buFontTx/>
              <a:buNone/>
              <a:defRPr sz="1200"/>
            </a:lvl1pPr>
          </a:lstStyle>
          <a:p>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buSzTx/>
              <a:buFontTx/>
              <a:buNone/>
              <a:defRPr sz="1200"/>
            </a:lvl1pPr>
          </a:lstStyle>
          <a:p>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buSzTx/>
              <a:buFontTx/>
              <a:buNone/>
              <a:defRPr sz="1200"/>
            </a:lvl1pPr>
          </a:lstStyle>
          <a:p>
            <a:fld id="{81E6CC83-E4D4-43FD-A04F-FD8E19B41BC0}"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Dr. K. M. Bhurchandi</a:t>
            </a:r>
          </a:p>
        </p:txBody>
      </p:sp>
      <p:sp>
        <p:nvSpPr>
          <p:cNvPr id="6" name="Slide Number Placeholder 5"/>
          <p:cNvSpPr>
            <a:spLocks noGrp="1"/>
          </p:cNvSpPr>
          <p:nvPr>
            <p:ph type="sldNum" sz="quarter" idx="12"/>
          </p:nvPr>
        </p:nvSpPr>
        <p:spPr/>
        <p:txBody>
          <a:bodyPr/>
          <a:lstStyle>
            <a:lvl1pPr>
              <a:defRPr/>
            </a:lvl1pPr>
          </a:lstStyle>
          <a:p>
            <a:fld id="{51A3BD92-0B4A-4944-8F17-6D5D7AEF389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Dr. K. M. Bhurchandi</a:t>
            </a:r>
          </a:p>
        </p:txBody>
      </p:sp>
      <p:sp>
        <p:nvSpPr>
          <p:cNvPr id="6" name="Slide Number Placeholder 5"/>
          <p:cNvSpPr>
            <a:spLocks noGrp="1"/>
          </p:cNvSpPr>
          <p:nvPr>
            <p:ph type="sldNum" sz="quarter" idx="12"/>
          </p:nvPr>
        </p:nvSpPr>
        <p:spPr/>
        <p:txBody>
          <a:bodyPr/>
          <a:lstStyle>
            <a:lvl1pPr>
              <a:defRPr/>
            </a:lvl1pPr>
          </a:lstStyle>
          <a:p>
            <a:fld id="{052D1C0B-7EF7-4D39-896D-CEAF1DB1A8D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76200"/>
            <a:ext cx="22098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76200"/>
            <a:ext cx="64770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Dr. K. M. Bhurchandi</a:t>
            </a:r>
          </a:p>
        </p:txBody>
      </p:sp>
      <p:sp>
        <p:nvSpPr>
          <p:cNvPr id="6" name="Slide Number Placeholder 5"/>
          <p:cNvSpPr>
            <a:spLocks noGrp="1"/>
          </p:cNvSpPr>
          <p:nvPr>
            <p:ph type="sldNum" sz="quarter" idx="12"/>
          </p:nvPr>
        </p:nvSpPr>
        <p:spPr/>
        <p:txBody>
          <a:bodyPr/>
          <a:lstStyle>
            <a:lvl1pPr>
              <a:defRPr/>
            </a:lvl1pPr>
          </a:lstStyle>
          <a:p>
            <a:fld id="{E1609E25-0519-41F4-B15A-C98D108E09FF}"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Dr. K. M. Bhurchandi</a:t>
            </a:r>
          </a:p>
        </p:txBody>
      </p:sp>
      <p:sp>
        <p:nvSpPr>
          <p:cNvPr id="6" name="Slide Number Placeholder 5"/>
          <p:cNvSpPr>
            <a:spLocks noGrp="1"/>
          </p:cNvSpPr>
          <p:nvPr>
            <p:ph type="sldNum" sz="quarter" idx="12"/>
          </p:nvPr>
        </p:nvSpPr>
        <p:spPr/>
        <p:txBody>
          <a:bodyPr/>
          <a:lstStyle>
            <a:lvl1pPr>
              <a:defRPr/>
            </a:lvl1pPr>
          </a:lstStyle>
          <a:p>
            <a:fld id="{B5FE391B-CBB5-4B24-B262-3CD50B2956AB}"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Dr. K. M. Bhurchandi</a:t>
            </a:r>
          </a:p>
        </p:txBody>
      </p:sp>
      <p:sp>
        <p:nvSpPr>
          <p:cNvPr id="6" name="Slide Number Placeholder 5"/>
          <p:cNvSpPr>
            <a:spLocks noGrp="1"/>
          </p:cNvSpPr>
          <p:nvPr>
            <p:ph type="sldNum" sz="quarter" idx="12"/>
          </p:nvPr>
        </p:nvSpPr>
        <p:spPr/>
        <p:txBody>
          <a:bodyPr/>
          <a:lstStyle>
            <a:lvl1pPr>
              <a:defRPr/>
            </a:lvl1pPr>
          </a:lstStyle>
          <a:p>
            <a:fld id="{9C089C8A-90F4-4519-9FDD-FC949AB14F6E}"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838200"/>
            <a:ext cx="43434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38200"/>
            <a:ext cx="43434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Dr. K. M. Bhurchandi</a:t>
            </a:r>
          </a:p>
        </p:txBody>
      </p:sp>
      <p:sp>
        <p:nvSpPr>
          <p:cNvPr id="7" name="Slide Number Placeholder 6"/>
          <p:cNvSpPr>
            <a:spLocks noGrp="1"/>
          </p:cNvSpPr>
          <p:nvPr>
            <p:ph type="sldNum" sz="quarter" idx="12"/>
          </p:nvPr>
        </p:nvSpPr>
        <p:spPr/>
        <p:txBody>
          <a:bodyPr/>
          <a:lstStyle>
            <a:lvl1pPr>
              <a:defRPr/>
            </a:lvl1pPr>
          </a:lstStyle>
          <a:p>
            <a:fld id="{785061E3-6620-48F3-A3CE-B034549CB2B3}"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a:t>Dr. K. M. Bhurchandi</a:t>
            </a:r>
          </a:p>
        </p:txBody>
      </p:sp>
      <p:sp>
        <p:nvSpPr>
          <p:cNvPr id="9" name="Slide Number Placeholder 8"/>
          <p:cNvSpPr>
            <a:spLocks noGrp="1"/>
          </p:cNvSpPr>
          <p:nvPr>
            <p:ph type="sldNum" sz="quarter" idx="12"/>
          </p:nvPr>
        </p:nvSpPr>
        <p:spPr/>
        <p:txBody>
          <a:bodyPr/>
          <a:lstStyle>
            <a:lvl1pPr>
              <a:defRPr/>
            </a:lvl1pPr>
          </a:lstStyle>
          <a:p>
            <a:fld id="{B24768A2-D9B1-4BE9-BF93-FFFD2D0FA379}"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a:t>Dr. K. M. Bhurchandi</a:t>
            </a:r>
          </a:p>
        </p:txBody>
      </p:sp>
      <p:sp>
        <p:nvSpPr>
          <p:cNvPr id="5" name="Slide Number Placeholder 4"/>
          <p:cNvSpPr>
            <a:spLocks noGrp="1"/>
          </p:cNvSpPr>
          <p:nvPr>
            <p:ph type="sldNum" sz="quarter" idx="12"/>
          </p:nvPr>
        </p:nvSpPr>
        <p:spPr/>
        <p:txBody>
          <a:bodyPr/>
          <a:lstStyle>
            <a:lvl1pPr>
              <a:defRPr/>
            </a:lvl1pPr>
          </a:lstStyle>
          <a:p>
            <a:fld id="{08AF5325-32C6-4AE7-ACCD-513C2182FD24}"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a:t>Dr. K. M. Bhurchandi</a:t>
            </a:r>
          </a:p>
        </p:txBody>
      </p:sp>
      <p:sp>
        <p:nvSpPr>
          <p:cNvPr id="4" name="Slide Number Placeholder 3"/>
          <p:cNvSpPr>
            <a:spLocks noGrp="1"/>
          </p:cNvSpPr>
          <p:nvPr>
            <p:ph type="sldNum" sz="quarter" idx="12"/>
          </p:nvPr>
        </p:nvSpPr>
        <p:spPr/>
        <p:txBody>
          <a:bodyPr/>
          <a:lstStyle>
            <a:lvl1pPr>
              <a:defRPr/>
            </a:lvl1pPr>
          </a:lstStyle>
          <a:p>
            <a:fld id="{8065DD53-C121-4256-A0F8-EFB68D8A593E}"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Dr. K. M. Bhurchandi</a:t>
            </a:r>
          </a:p>
        </p:txBody>
      </p:sp>
      <p:sp>
        <p:nvSpPr>
          <p:cNvPr id="7" name="Slide Number Placeholder 6"/>
          <p:cNvSpPr>
            <a:spLocks noGrp="1"/>
          </p:cNvSpPr>
          <p:nvPr>
            <p:ph type="sldNum" sz="quarter" idx="12"/>
          </p:nvPr>
        </p:nvSpPr>
        <p:spPr/>
        <p:txBody>
          <a:bodyPr/>
          <a:lstStyle>
            <a:lvl1pPr>
              <a:defRPr/>
            </a:lvl1pPr>
          </a:lstStyle>
          <a:p>
            <a:fld id="{BD1AFBCF-E1D9-4543-8A58-EE26C7484FBF}"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Dr. K. M. Bhurchandi</a:t>
            </a:r>
          </a:p>
        </p:txBody>
      </p:sp>
      <p:sp>
        <p:nvSpPr>
          <p:cNvPr id="7" name="Slide Number Placeholder 6"/>
          <p:cNvSpPr>
            <a:spLocks noGrp="1"/>
          </p:cNvSpPr>
          <p:nvPr>
            <p:ph type="sldNum" sz="quarter" idx="12"/>
          </p:nvPr>
        </p:nvSpPr>
        <p:spPr/>
        <p:txBody>
          <a:bodyPr/>
          <a:lstStyle>
            <a:lvl1pPr>
              <a:defRPr/>
            </a:lvl1pPr>
          </a:lstStyle>
          <a:p>
            <a:fld id="{AADBB31E-0F2E-4E44-A2A6-135F21410C7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76200"/>
            <a:ext cx="88392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52400" y="838200"/>
            <a:ext cx="8839200" cy="5562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SzTx/>
              <a:buFontTx/>
              <a:buNone/>
              <a:defRPr sz="1200"/>
            </a:lvl1pPr>
          </a:lstStyle>
          <a:p>
            <a:endParaRPr lang="en-US"/>
          </a:p>
        </p:txBody>
      </p:sp>
      <p:sp>
        <p:nvSpPr>
          <p:cNvPr id="1029" name="Rectangle 5"/>
          <p:cNvSpPr>
            <a:spLocks noGrp="1" noChangeArrowheads="1"/>
          </p:cNvSpPr>
          <p:nvPr>
            <p:ph type="ftr" sz="quarter" idx="3"/>
          </p:nvPr>
        </p:nvSpPr>
        <p:spPr bwMode="auto">
          <a:xfrm>
            <a:off x="3124200" y="6553200"/>
            <a:ext cx="2895600" cy="16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SzTx/>
              <a:buFontTx/>
              <a:buNone/>
              <a:defRPr sz="1200"/>
            </a:lvl1pPr>
          </a:lstStyle>
          <a:p>
            <a:r>
              <a:rPr lang="en-US"/>
              <a:t>Dr. K. M. Bhurchandi</a:t>
            </a:r>
          </a:p>
        </p:txBody>
      </p:sp>
      <p:sp>
        <p:nvSpPr>
          <p:cNvPr id="1030" name="Rectangle 6"/>
          <p:cNvSpPr>
            <a:spLocks noGrp="1" noChangeArrowheads="1"/>
          </p:cNvSpPr>
          <p:nvPr>
            <p:ph type="sldNum" sz="quarter" idx="4"/>
          </p:nvPr>
        </p:nvSpPr>
        <p:spPr bwMode="auto">
          <a:xfrm>
            <a:off x="6553200" y="6553200"/>
            <a:ext cx="2133600" cy="16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SzTx/>
              <a:buFontTx/>
              <a:buNone/>
              <a:defRPr sz="1200"/>
            </a:lvl1pPr>
          </a:lstStyle>
          <a:p>
            <a:fld id="{CD8FB899-F978-4C83-999C-2B4B32035D0E}"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sz="4000">
          <a:solidFill>
            <a:schemeClr val="accent2"/>
          </a:solidFill>
          <a:latin typeface="+mj-lt"/>
          <a:ea typeface="+mj-ea"/>
          <a:cs typeface="+mj-cs"/>
        </a:defRPr>
      </a:lvl1pPr>
      <a:lvl2pPr algn="ctr" rtl="0" fontAlgn="base">
        <a:spcBef>
          <a:spcPct val="0"/>
        </a:spcBef>
        <a:spcAft>
          <a:spcPct val="0"/>
        </a:spcAft>
        <a:defRPr sz="4000">
          <a:solidFill>
            <a:schemeClr val="accent2"/>
          </a:solidFill>
          <a:latin typeface="Arial" charset="0"/>
        </a:defRPr>
      </a:lvl2pPr>
      <a:lvl3pPr algn="ctr" rtl="0" fontAlgn="base">
        <a:spcBef>
          <a:spcPct val="0"/>
        </a:spcBef>
        <a:spcAft>
          <a:spcPct val="0"/>
        </a:spcAft>
        <a:defRPr sz="4000">
          <a:solidFill>
            <a:schemeClr val="accent2"/>
          </a:solidFill>
          <a:latin typeface="Arial" charset="0"/>
        </a:defRPr>
      </a:lvl3pPr>
      <a:lvl4pPr algn="ctr" rtl="0" fontAlgn="base">
        <a:spcBef>
          <a:spcPct val="0"/>
        </a:spcBef>
        <a:spcAft>
          <a:spcPct val="0"/>
        </a:spcAft>
        <a:defRPr sz="4000">
          <a:solidFill>
            <a:schemeClr val="accent2"/>
          </a:solidFill>
          <a:latin typeface="Arial" charset="0"/>
        </a:defRPr>
      </a:lvl4pPr>
      <a:lvl5pPr algn="ctr" rtl="0" fontAlgn="base">
        <a:spcBef>
          <a:spcPct val="0"/>
        </a:spcBef>
        <a:spcAft>
          <a:spcPct val="0"/>
        </a:spcAft>
        <a:defRPr sz="4000">
          <a:solidFill>
            <a:schemeClr val="accent2"/>
          </a:solidFill>
          <a:latin typeface="Arial" charset="0"/>
        </a:defRPr>
      </a:lvl5pPr>
      <a:lvl6pPr marL="457200" algn="ctr" rtl="0" fontAlgn="base">
        <a:spcBef>
          <a:spcPct val="0"/>
        </a:spcBef>
        <a:spcAft>
          <a:spcPct val="0"/>
        </a:spcAft>
        <a:defRPr sz="4000">
          <a:solidFill>
            <a:schemeClr val="accent2"/>
          </a:solidFill>
          <a:latin typeface="Arial" charset="0"/>
        </a:defRPr>
      </a:lvl6pPr>
      <a:lvl7pPr marL="914400" algn="ctr" rtl="0" fontAlgn="base">
        <a:spcBef>
          <a:spcPct val="0"/>
        </a:spcBef>
        <a:spcAft>
          <a:spcPct val="0"/>
        </a:spcAft>
        <a:defRPr sz="4000">
          <a:solidFill>
            <a:schemeClr val="accent2"/>
          </a:solidFill>
          <a:latin typeface="Arial" charset="0"/>
        </a:defRPr>
      </a:lvl7pPr>
      <a:lvl8pPr marL="1371600" algn="ctr" rtl="0" fontAlgn="base">
        <a:spcBef>
          <a:spcPct val="0"/>
        </a:spcBef>
        <a:spcAft>
          <a:spcPct val="0"/>
        </a:spcAft>
        <a:defRPr sz="4000">
          <a:solidFill>
            <a:schemeClr val="accent2"/>
          </a:solidFill>
          <a:latin typeface="Arial" charset="0"/>
        </a:defRPr>
      </a:lvl8pPr>
      <a:lvl9pPr marL="1828800" algn="ctr" rtl="0" fontAlgn="base">
        <a:spcBef>
          <a:spcPct val="0"/>
        </a:spcBef>
        <a:spcAft>
          <a:spcPct val="0"/>
        </a:spcAft>
        <a:defRPr sz="4000">
          <a:solidFill>
            <a:schemeClr val="accent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8B86AB3-76F2-4B12-9B0C-9D4C4ACEF512}" type="slidenum">
              <a:rPr lang="en-US"/>
              <a:pPr/>
              <a:t>1</a:t>
            </a:fld>
            <a:endParaRPr lang="en-US"/>
          </a:p>
        </p:txBody>
      </p:sp>
      <p:sp>
        <p:nvSpPr>
          <p:cNvPr id="348162" name="Rectangle 2"/>
          <p:cNvSpPr>
            <a:spLocks noGrp="1" noChangeArrowheads="1"/>
          </p:cNvSpPr>
          <p:nvPr>
            <p:ph type="title"/>
          </p:nvPr>
        </p:nvSpPr>
        <p:spPr/>
        <p:txBody>
          <a:bodyPr/>
          <a:lstStyle/>
          <a:p>
            <a:r>
              <a:rPr lang="en-US" sz="3200"/>
              <a:t>8279: Keyboard/Display Controller</a:t>
            </a:r>
          </a:p>
        </p:txBody>
      </p:sp>
      <p:sp>
        <p:nvSpPr>
          <p:cNvPr id="348163" name="Rectangle 3"/>
          <p:cNvSpPr>
            <a:spLocks noGrp="1" noChangeArrowheads="1"/>
          </p:cNvSpPr>
          <p:nvPr>
            <p:ph type="body" idx="1"/>
          </p:nvPr>
        </p:nvSpPr>
        <p:spPr/>
        <p:txBody>
          <a:bodyPr/>
          <a:lstStyle/>
          <a:p>
            <a:pPr>
              <a:lnSpc>
                <a:spcPct val="90000"/>
              </a:lnSpc>
            </a:pPr>
            <a:r>
              <a:rPr lang="en-US" sz="2400"/>
              <a:t>Intel’s 8279 is a general purpose keyboard display controller that simultaneously drives the display of a system and interfaces a key board with the CPU, leaving it free for its routine task. </a:t>
            </a:r>
          </a:p>
          <a:p>
            <a:pPr>
              <a:lnSpc>
                <a:spcPct val="90000"/>
              </a:lnSpc>
            </a:pPr>
            <a:r>
              <a:rPr lang="en-US" sz="2400"/>
              <a:t>The key board display interface scans the key board to identify if any 7 key has been pressed and sends the code of the pressed key to the CPU. </a:t>
            </a:r>
          </a:p>
          <a:p>
            <a:pPr>
              <a:lnSpc>
                <a:spcPct val="90000"/>
              </a:lnSpc>
            </a:pPr>
            <a:r>
              <a:rPr lang="en-US" sz="2400"/>
              <a:t>It also transmits the data received from the CPU, to the display device.</a:t>
            </a:r>
          </a:p>
          <a:p>
            <a:pPr>
              <a:lnSpc>
                <a:spcPct val="90000"/>
              </a:lnSpc>
            </a:pPr>
            <a:r>
              <a:rPr lang="en-US" sz="2400"/>
              <a:t>Both of these functions are performed by the controller in repetitive fashion without involving the CPU.</a:t>
            </a:r>
          </a:p>
          <a:p>
            <a:pPr>
              <a:lnSpc>
                <a:spcPct val="90000"/>
              </a:lnSpc>
            </a:pPr>
            <a:r>
              <a:rPr lang="en-US" sz="2400"/>
              <a:t>The key board display controller chip 8279 provides </a:t>
            </a:r>
          </a:p>
          <a:p>
            <a:pPr lvl="1">
              <a:lnSpc>
                <a:spcPct val="90000"/>
              </a:lnSpc>
            </a:pPr>
            <a:r>
              <a:rPr lang="en-US" sz="2000"/>
              <a:t>(a) set of four scan lines and eight return lines for interfacing key boards </a:t>
            </a:r>
          </a:p>
          <a:p>
            <a:pPr lvl="1">
              <a:lnSpc>
                <a:spcPct val="90000"/>
              </a:lnSpc>
            </a:pPr>
            <a:r>
              <a:rPr lang="en-US" sz="2000"/>
              <a:t>(b) a set of eight output lines for interfacing display.</a:t>
            </a:r>
            <a:endParaRPr lang="en-US" sz="2000" b="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879744F-0E98-424D-9CCE-740D650CBA80}" type="slidenum">
              <a:rPr lang="en-US"/>
              <a:pPr/>
              <a:t>10</a:t>
            </a:fld>
            <a:endParaRPr lang="en-US"/>
          </a:p>
        </p:txBody>
      </p:sp>
      <p:sp>
        <p:nvSpPr>
          <p:cNvPr id="358402" name="Rectangle 2"/>
          <p:cNvSpPr>
            <a:spLocks noGrp="1" noChangeArrowheads="1"/>
          </p:cNvSpPr>
          <p:nvPr>
            <p:ph type="title"/>
          </p:nvPr>
        </p:nvSpPr>
        <p:spPr/>
        <p:txBody>
          <a:bodyPr/>
          <a:lstStyle/>
          <a:p>
            <a:r>
              <a:rPr lang="en-US" sz="3600"/>
              <a:t>8279: Modes of Operation</a:t>
            </a:r>
          </a:p>
        </p:txBody>
      </p:sp>
      <p:sp>
        <p:nvSpPr>
          <p:cNvPr id="358403" name="Rectangle 3"/>
          <p:cNvSpPr>
            <a:spLocks noGrp="1" noChangeArrowheads="1"/>
          </p:cNvSpPr>
          <p:nvPr>
            <p:ph type="body" idx="1"/>
          </p:nvPr>
        </p:nvSpPr>
        <p:spPr/>
        <p:txBody>
          <a:bodyPr/>
          <a:lstStyle/>
          <a:p>
            <a:pPr marL="660400" indent="-660400"/>
            <a:r>
              <a:rPr lang="en-US" sz="2800" b="1"/>
              <a:t>Output (Display) modes:</a:t>
            </a:r>
          </a:p>
          <a:p>
            <a:pPr marL="1035050" lvl="1" indent="-577850"/>
            <a:r>
              <a:rPr lang="en-US" sz="2400"/>
              <a:t>8279 provides two output modes for selecting the display options. These are discussed briefly:</a:t>
            </a:r>
            <a:endParaRPr lang="en-US" sz="2400" b="1"/>
          </a:p>
          <a:p>
            <a:pPr marL="660400" indent="-660400"/>
            <a:r>
              <a:rPr lang="en-US" sz="2800" b="1"/>
              <a:t>Display scan:</a:t>
            </a:r>
          </a:p>
          <a:p>
            <a:pPr marL="1035050" lvl="1" indent="-577850"/>
            <a:r>
              <a:rPr lang="en-US" sz="2400"/>
              <a:t>In this mode, 8279 provides 8 or 16 character multiplexed displays those can be organized as dual 4 bit or single 8 bit display units.</a:t>
            </a:r>
            <a:endParaRPr lang="en-US" sz="2400" b="1"/>
          </a:p>
          <a:p>
            <a:pPr marL="660400" indent="-660400"/>
            <a:r>
              <a:rPr lang="en-US" sz="2800" b="1"/>
              <a:t>Display Entry</a:t>
            </a:r>
          </a:p>
          <a:p>
            <a:pPr marL="1035050" lvl="1" indent="-577850"/>
            <a:r>
              <a:rPr lang="en-US" sz="2400"/>
              <a:t>right entry or left entry mode </a:t>
            </a:r>
          </a:p>
          <a:p>
            <a:pPr marL="1035050" lvl="1" indent="-577850"/>
            <a:r>
              <a:rPr lang="en-US" sz="2400"/>
              <a:t>8279 allows options for data entry on the displays. </a:t>
            </a:r>
          </a:p>
          <a:p>
            <a:pPr marL="1035050" lvl="1" indent="-577850"/>
            <a:r>
              <a:rPr lang="en-US" sz="2400"/>
              <a:t>The display data is entered for display either from the right side or from the left side.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C1A8205-73ED-40D2-A88B-360A7B47F9A3}" type="slidenum">
              <a:rPr lang="en-US"/>
              <a:pPr/>
              <a:t>11</a:t>
            </a:fld>
            <a:endParaRPr lang="en-US"/>
          </a:p>
        </p:txBody>
      </p:sp>
      <p:sp>
        <p:nvSpPr>
          <p:cNvPr id="359426" name="Rectangle 2"/>
          <p:cNvSpPr>
            <a:spLocks noGrp="1" noChangeArrowheads="1"/>
          </p:cNvSpPr>
          <p:nvPr>
            <p:ph type="title"/>
          </p:nvPr>
        </p:nvSpPr>
        <p:spPr/>
        <p:txBody>
          <a:bodyPr/>
          <a:lstStyle/>
          <a:p>
            <a:r>
              <a:rPr lang="en-US" sz="3600"/>
              <a:t>8279: Command Words</a:t>
            </a:r>
          </a:p>
        </p:txBody>
      </p:sp>
      <p:sp>
        <p:nvSpPr>
          <p:cNvPr id="359427" name="Rectangle 3"/>
          <p:cNvSpPr>
            <a:spLocks noGrp="1" noChangeArrowheads="1"/>
          </p:cNvSpPr>
          <p:nvPr>
            <p:ph type="body" idx="1"/>
          </p:nvPr>
        </p:nvSpPr>
        <p:spPr>
          <a:xfrm>
            <a:off x="152400" y="838200"/>
            <a:ext cx="8839200" cy="3733800"/>
          </a:xfrm>
        </p:spPr>
        <p:txBody>
          <a:bodyPr/>
          <a:lstStyle/>
          <a:p>
            <a:pPr marL="609600" indent="-609600">
              <a:lnSpc>
                <a:spcPct val="90000"/>
              </a:lnSpc>
            </a:pPr>
            <a:r>
              <a:rPr lang="en-US"/>
              <a:t>All the command words or status words are written or read with A0 =1 and CS bar =0 to or from 8279.</a:t>
            </a:r>
          </a:p>
          <a:p>
            <a:pPr marL="990600" lvl="1" indent="-533400">
              <a:lnSpc>
                <a:spcPct val="90000"/>
              </a:lnSpc>
            </a:pPr>
            <a:endParaRPr lang="en-US" b="1"/>
          </a:p>
          <a:p>
            <a:pPr marL="990600" lvl="1" indent="-533400">
              <a:lnSpc>
                <a:spcPct val="90000"/>
              </a:lnSpc>
            </a:pPr>
            <a:r>
              <a:rPr lang="en-US" b="1"/>
              <a:t>Keyboard Display Mode Set </a:t>
            </a:r>
          </a:p>
          <a:p>
            <a:pPr marL="1371600" lvl="2" indent="-457200">
              <a:lnSpc>
                <a:spcPct val="90000"/>
              </a:lnSpc>
            </a:pPr>
            <a:r>
              <a:rPr lang="en-US"/>
              <a:t>The format of the command word to select different modes of operation of 8279 is given below with its bit definitions.</a:t>
            </a:r>
            <a:endParaRPr lang="en-US" b="1"/>
          </a:p>
        </p:txBody>
      </p:sp>
      <p:pic>
        <p:nvPicPr>
          <p:cNvPr id="359428" name="Picture 4"/>
          <p:cNvPicPr>
            <a:picLocks noChangeAspect="1" noChangeArrowheads="1"/>
          </p:cNvPicPr>
          <p:nvPr/>
        </p:nvPicPr>
        <p:blipFill>
          <a:blip r:embed="rId2"/>
          <a:srcRect/>
          <a:stretch>
            <a:fillRect/>
          </a:stretch>
        </p:blipFill>
        <p:spPr bwMode="auto">
          <a:xfrm>
            <a:off x="1371600" y="4648200"/>
            <a:ext cx="6216650" cy="6223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EF20272B-5F87-4343-8E85-A8723B9A7A24}" type="slidenum">
              <a:rPr lang="en-US"/>
              <a:pPr/>
              <a:t>12</a:t>
            </a:fld>
            <a:endParaRPr lang="en-US"/>
          </a:p>
        </p:txBody>
      </p:sp>
      <p:sp>
        <p:nvSpPr>
          <p:cNvPr id="362498" name="Rectangle 2"/>
          <p:cNvSpPr>
            <a:spLocks noGrp="1" noChangeArrowheads="1"/>
          </p:cNvSpPr>
          <p:nvPr>
            <p:ph type="title"/>
          </p:nvPr>
        </p:nvSpPr>
        <p:spPr/>
        <p:txBody>
          <a:bodyPr/>
          <a:lstStyle/>
          <a:p>
            <a:r>
              <a:rPr lang="en-US" sz="3600"/>
              <a:t>8279: Command Words</a:t>
            </a:r>
          </a:p>
        </p:txBody>
      </p:sp>
      <p:sp>
        <p:nvSpPr>
          <p:cNvPr id="362499" name="Rectangle 3"/>
          <p:cNvSpPr>
            <a:spLocks noGrp="1" noChangeArrowheads="1"/>
          </p:cNvSpPr>
          <p:nvPr>
            <p:ph type="body" sz="half" idx="1"/>
          </p:nvPr>
        </p:nvSpPr>
        <p:spPr>
          <a:xfrm>
            <a:off x="152400" y="838200"/>
            <a:ext cx="4343400" cy="685800"/>
          </a:xfrm>
        </p:spPr>
        <p:txBody>
          <a:bodyPr/>
          <a:lstStyle/>
          <a:p>
            <a:pPr lvl="1"/>
            <a:r>
              <a:rPr lang="en-US" sz="2000" b="1"/>
              <a:t>Keyboard Display Mode Set </a:t>
            </a:r>
          </a:p>
          <a:p>
            <a:pPr>
              <a:buFontTx/>
              <a:buNone/>
            </a:pPr>
            <a:endParaRPr lang="en-US" sz="2400"/>
          </a:p>
        </p:txBody>
      </p:sp>
      <p:pic>
        <p:nvPicPr>
          <p:cNvPr id="362501" name="Picture 5"/>
          <p:cNvPicPr>
            <a:picLocks noGrp="1" noChangeAspect="1" noChangeArrowheads="1"/>
          </p:cNvPicPr>
          <p:nvPr>
            <p:ph type="body" sz="half" idx="2"/>
          </p:nvPr>
        </p:nvPicPr>
        <p:blipFill>
          <a:blip r:embed="rId2"/>
          <a:srcRect/>
          <a:stretch>
            <a:fillRect/>
          </a:stretch>
        </p:blipFill>
        <p:spPr>
          <a:xfrm>
            <a:off x="990600" y="1524000"/>
            <a:ext cx="7162800" cy="4627563"/>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5C9FDA90-C847-42AA-A367-0012A4496A2E}" type="slidenum">
              <a:rPr lang="en-US"/>
              <a:pPr/>
              <a:t>13</a:t>
            </a:fld>
            <a:endParaRPr lang="en-US"/>
          </a:p>
        </p:txBody>
      </p:sp>
      <p:sp>
        <p:nvSpPr>
          <p:cNvPr id="364546" name="Rectangle 2"/>
          <p:cNvSpPr>
            <a:spLocks noGrp="1" noChangeArrowheads="1"/>
          </p:cNvSpPr>
          <p:nvPr>
            <p:ph type="title"/>
          </p:nvPr>
        </p:nvSpPr>
        <p:spPr/>
        <p:txBody>
          <a:bodyPr/>
          <a:lstStyle/>
          <a:p>
            <a:r>
              <a:rPr lang="en-US" sz="3600"/>
              <a:t>8279: Command Words</a:t>
            </a:r>
          </a:p>
        </p:txBody>
      </p:sp>
      <p:sp>
        <p:nvSpPr>
          <p:cNvPr id="364547" name="Rectangle 3"/>
          <p:cNvSpPr>
            <a:spLocks noGrp="1" noChangeArrowheads="1"/>
          </p:cNvSpPr>
          <p:nvPr>
            <p:ph type="body" idx="1"/>
          </p:nvPr>
        </p:nvSpPr>
        <p:spPr/>
        <p:txBody>
          <a:bodyPr/>
          <a:lstStyle/>
          <a:p>
            <a:r>
              <a:rPr lang="en-US"/>
              <a:t>Programmable Clock:</a:t>
            </a:r>
          </a:p>
          <a:p>
            <a:endParaRPr lang="en-US"/>
          </a:p>
          <a:p>
            <a:r>
              <a:rPr lang="en-US"/>
              <a:t>Read FIFO Sensor RAM:</a:t>
            </a:r>
          </a:p>
          <a:p>
            <a:endParaRPr lang="en-US"/>
          </a:p>
          <a:p>
            <a:r>
              <a:rPr lang="en-US"/>
              <a:t>Read Display RAM:</a:t>
            </a:r>
          </a:p>
          <a:p>
            <a:endParaRPr lang="en-US"/>
          </a:p>
          <a:p>
            <a:r>
              <a:rPr lang="en-US"/>
              <a:t>Write Display RAM:</a:t>
            </a:r>
          </a:p>
          <a:p>
            <a:endParaRPr lang="en-US"/>
          </a:p>
        </p:txBody>
      </p:sp>
      <p:pic>
        <p:nvPicPr>
          <p:cNvPr id="364548" name="Picture 4"/>
          <p:cNvPicPr>
            <a:picLocks noChangeAspect="1" noChangeArrowheads="1"/>
          </p:cNvPicPr>
          <p:nvPr/>
        </p:nvPicPr>
        <p:blipFill>
          <a:blip r:embed="rId2"/>
          <a:srcRect/>
          <a:stretch>
            <a:fillRect/>
          </a:stretch>
        </p:blipFill>
        <p:spPr bwMode="auto">
          <a:xfrm>
            <a:off x="1066800" y="1371600"/>
            <a:ext cx="6170613" cy="612775"/>
          </a:xfrm>
          <a:prstGeom prst="rect">
            <a:avLst/>
          </a:prstGeom>
          <a:noFill/>
          <a:ln w="9525">
            <a:noFill/>
            <a:miter lim="800000"/>
            <a:headEnd/>
            <a:tailEnd/>
          </a:ln>
          <a:effectLst/>
        </p:spPr>
      </p:pic>
      <p:pic>
        <p:nvPicPr>
          <p:cNvPr id="364550" name="Picture 6"/>
          <p:cNvPicPr>
            <a:picLocks noChangeAspect="1" noChangeArrowheads="1"/>
          </p:cNvPicPr>
          <p:nvPr/>
        </p:nvPicPr>
        <p:blipFill>
          <a:blip r:embed="rId3"/>
          <a:srcRect/>
          <a:stretch>
            <a:fillRect/>
          </a:stretch>
        </p:blipFill>
        <p:spPr bwMode="auto">
          <a:xfrm>
            <a:off x="1219200" y="2514600"/>
            <a:ext cx="6316663" cy="676275"/>
          </a:xfrm>
          <a:prstGeom prst="rect">
            <a:avLst/>
          </a:prstGeom>
          <a:noFill/>
          <a:ln w="9525">
            <a:noFill/>
            <a:miter lim="800000"/>
            <a:headEnd/>
            <a:tailEnd/>
          </a:ln>
          <a:effectLst/>
        </p:spPr>
      </p:pic>
      <p:pic>
        <p:nvPicPr>
          <p:cNvPr id="364551" name="Picture 7"/>
          <p:cNvPicPr>
            <a:picLocks noChangeAspect="1" noChangeArrowheads="1"/>
          </p:cNvPicPr>
          <p:nvPr/>
        </p:nvPicPr>
        <p:blipFill>
          <a:blip r:embed="rId4"/>
          <a:srcRect/>
          <a:stretch>
            <a:fillRect/>
          </a:stretch>
        </p:blipFill>
        <p:spPr bwMode="auto">
          <a:xfrm>
            <a:off x="1219200" y="3657600"/>
            <a:ext cx="6307138" cy="722313"/>
          </a:xfrm>
          <a:prstGeom prst="rect">
            <a:avLst/>
          </a:prstGeom>
          <a:noFill/>
          <a:ln w="9525">
            <a:noFill/>
            <a:miter lim="800000"/>
            <a:headEnd/>
            <a:tailEnd/>
          </a:ln>
          <a:effectLst/>
        </p:spPr>
      </p:pic>
      <p:pic>
        <p:nvPicPr>
          <p:cNvPr id="364552" name="Picture 8"/>
          <p:cNvPicPr>
            <a:picLocks noChangeAspect="1" noChangeArrowheads="1"/>
          </p:cNvPicPr>
          <p:nvPr/>
        </p:nvPicPr>
        <p:blipFill>
          <a:blip r:embed="rId5"/>
          <a:srcRect/>
          <a:stretch>
            <a:fillRect/>
          </a:stretch>
        </p:blipFill>
        <p:spPr bwMode="auto">
          <a:xfrm>
            <a:off x="1143000" y="5029200"/>
            <a:ext cx="6334125" cy="7127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90D44680-452A-4F9D-B163-00CB0BE26689}" type="slidenum">
              <a:rPr lang="en-US"/>
              <a:pPr/>
              <a:t>14</a:t>
            </a:fld>
            <a:endParaRPr lang="en-US"/>
          </a:p>
        </p:txBody>
      </p:sp>
      <p:sp>
        <p:nvSpPr>
          <p:cNvPr id="365570" name="Rectangle 2"/>
          <p:cNvSpPr>
            <a:spLocks noGrp="1" noChangeArrowheads="1"/>
          </p:cNvSpPr>
          <p:nvPr>
            <p:ph type="title"/>
          </p:nvPr>
        </p:nvSpPr>
        <p:spPr/>
        <p:txBody>
          <a:bodyPr/>
          <a:lstStyle/>
          <a:p>
            <a:r>
              <a:rPr lang="en-US" sz="3600"/>
              <a:t>8279: Command Words</a:t>
            </a:r>
          </a:p>
        </p:txBody>
      </p:sp>
      <p:sp>
        <p:nvSpPr>
          <p:cNvPr id="365571" name="Rectangle 3"/>
          <p:cNvSpPr>
            <a:spLocks noGrp="1" noChangeArrowheads="1"/>
          </p:cNvSpPr>
          <p:nvPr>
            <p:ph type="body" idx="1"/>
          </p:nvPr>
        </p:nvSpPr>
        <p:spPr/>
        <p:txBody>
          <a:bodyPr/>
          <a:lstStyle/>
          <a:p>
            <a:r>
              <a:rPr lang="en-US"/>
              <a:t>Display Write Inhibit/Blanking:</a:t>
            </a:r>
          </a:p>
          <a:p>
            <a:endParaRPr lang="en-US"/>
          </a:p>
          <a:p>
            <a:r>
              <a:rPr lang="en-US"/>
              <a:t>Clear Display RAM:</a:t>
            </a:r>
          </a:p>
          <a:p>
            <a:endParaRPr lang="en-US"/>
          </a:p>
          <a:p>
            <a:r>
              <a:rPr lang="en-US"/>
              <a:t>End Interrupt/Error Mode Set:</a:t>
            </a:r>
          </a:p>
          <a:p>
            <a:endParaRPr lang="en-US"/>
          </a:p>
        </p:txBody>
      </p:sp>
      <p:pic>
        <p:nvPicPr>
          <p:cNvPr id="365572" name="Picture 4"/>
          <p:cNvPicPr>
            <a:picLocks noChangeAspect="1" noChangeArrowheads="1"/>
          </p:cNvPicPr>
          <p:nvPr/>
        </p:nvPicPr>
        <p:blipFill>
          <a:blip r:embed="rId2"/>
          <a:srcRect/>
          <a:stretch>
            <a:fillRect/>
          </a:stretch>
        </p:blipFill>
        <p:spPr bwMode="auto">
          <a:xfrm>
            <a:off x="1143000" y="1371600"/>
            <a:ext cx="6362700" cy="685800"/>
          </a:xfrm>
          <a:prstGeom prst="rect">
            <a:avLst/>
          </a:prstGeom>
          <a:noFill/>
          <a:ln w="9525">
            <a:noFill/>
            <a:miter lim="800000"/>
            <a:headEnd/>
            <a:tailEnd/>
          </a:ln>
          <a:effectLst/>
        </p:spPr>
      </p:pic>
      <p:pic>
        <p:nvPicPr>
          <p:cNvPr id="365573" name="Picture 5"/>
          <p:cNvPicPr>
            <a:picLocks noChangeAspect="1" noChangeArrowheads="1"/>
          </p:cNvPicPr>
          <p:nvPr/>
        </p:nvPicPr>
        <p:blipFill>
          <a:blip r:embed="rId3"/>
          <a:srcRect/>
          <a:stretch>
            <a:fillRect/>
          </a:stretch>
        </p:blipFill>
        <p:spPr bwMode="auto">
          <a:xfrm>
            <a:off x="990600" y="2514600"/>
            <a:ext cx="6453188" cy="695325"/>
          </a:xfrm>
          <a:prstGeom prst="rect">
            <a:avLst/>
          </a:prstGeom>
          <a:noFill/>
          <a:ln w="9525">
            <a:noFill/>
            <a:miter lim="800000"/>
            <a:headEnd/>
            <a:tailEnd/>
          </a:ln>
          <a:effectLst/>
        </p:spPr>
      </p:pic>
      <p:pic>
        <p:nvPicPr>
          <p:cNvPr id="365575" name="Picture 7"/>
          <p:cNvPicPr>
            <a:picLocks noChangeAspect="1" noChangeArrowheads="1"/>
          </p:cNvPicPr>
          <p:nvPr/>
        </p:nvPicPr>
        <p:blipFill>
          <a:blip r:embed="rId4"/>
          <a:srcRect/>
          <a:stretch>
            <a:fillRect/>
          </a:stretch>
        </p:blipFill>
        <p:spPr bwMode="auto">
          <a:xfrm>
            <a:off x="1066800" y="3962400"/>
            <a:ext cx="6370638" cy="658813"/>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C2E0D0B-D899-4B6E-A04A-7C1F5E7E6C8D}" type="slidenum">
              <a:rPr lang="en-US"/>
              <a:pPr/>
              <a:t>15</a:t>
            </a:fld>
            <a:endParaRPr lang="en-US"/>
          </a:p>
        </p:txBody>
      </p:sp>
      <p:sp>
        <p:nvSpPr>
          <p:cNvPr id="360450" name="Rectangle 2"/>
          <p:cNvSpPr>
            <a:spLocks noGrp="1" noChangeArrowheads="1"/>
          </p:cNvSpPr>
          <p:nvPr>
            <p:ph type="title"/>
          </p:nvPr>
        </p:nvSpPr>
        <p:spPr/>
        <p:txBody>
          <a:bodyPr/>
          <a:lstStyle/>
          <a:p>
            <a:r>
              <a:rPr lang="en-US" sz="3600"/>
              <a:t>8279: Command Words</a:t>
            </a:r>
          </a:p>
        </p:txBody>
      </p:sp>
      <p:sp>
        <p:nvSpPr>
          <p:cNvPr id="360451" name="Rectangle 3"/>
          <p:cNvSpPr>
            <a:spLocks noGrp="1" noChangeArrowheads="1"/>
          </p:cNvSpPr>
          <p:nvPr>
            <p:ph type="body" idx="1"/>
          </p:nvPr>
        </p:nvSpPr>
        <p:spPr/>
        <p:txBody>
          <a:bodyPr/>
          <a:lstStyle/>
          <a:p>
            <a:pPr lvl="1">
              <a:lnSpc>
                <a:spcPct val="90000"/>
              </a:lnSpc>
            </a:pPr>
            <a:r>
              <a:rPr lang="en-US" b="1"/>
              <a:t>Read Display RAM </a:t>
            </a:r>
            <a:r>
              <a:rPr lang="en-US"/>
              <a:t>This command enables a programmer to read the display RAM data.</a:t>
            </a:r>
            <a:endParaRPr lang="en-US" b="1"/>
          </a:p>
          <a:p>
            <a:pPr lvl="1">
              <a:lnSpc>
                <a:spcPct val="90000"/>
              </a:lnSpc>
            </a:pPr>
            <a:r>
              <a:rPr lang="en-US" b="1"/>
              <a:t>Display Write inhibit/Blanking </a:t>
            </a:r>
            <a:r>
              <a:rPr lang="en-US"/>
              <a:t>The IW (Inhibit Write flag) bits are used to mask the individual nibble as shown in the above command.</a:t>
            </a:r>
            <a:endParaRPr lang="en-US" b="1"/>
          </a:p>
          <a:p>
            <a:pPr lvl="1">
              <a:lnSpc>
                <a:spcPct val="90000"/>
              </a:lnSpc>
            </a:pPr>
            <a:r>
              <a:rPr lang="en-US" b="1"/>
              <a:t>Clear Display RAM </a:t>
            </a:r>
            <a:r>
              <a:rPr lang="en-US"/>
              <a:t>The CD2,CD1,CD0 is a selectable blanking code to clear all the rows of the display RAM as given below. </a:t>
            </a:r>
          </a:p>
          <a:p>
            <a:pPr lvl="1">
              <a:lnSpc>
                <a:spcPct val="90000"/>
              </a:lnSpc>
            </a:pPr>
            <a:r>
              <a:rPr lang="en-US"/>
              <a:t>CD2 must be 1 for enabling the clear display command.</a:t>
            </a:r>
          </a:p>
          <a:p>
            <a:pPr lvl="1">
              <a:lnSpc>
                <a:spcPct val="90000"/>
              </a:lnSpc>
            </a:pPr>
            <a:r>
              <a:rPr lang="en-US"/>
              <a:t>For the sensor matrix mode, this command lowers the IRQ line and enables further writing into the RAM.</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FE02494-E6C6-4E54-94FA-23136F9F2077}" type="slidenum">
              <a:rPr lang="en-US"/>
              <a:pPr/>
              <a:t>16</a:t>
            </a:fld>
            <a:endParaRPr lang="en-US"/>
          </a:p>
        </p:txBody>
      </p:sp>
      <p:sp>
        <p:nvSpPr>
          <p:cNvPr id="361474" name="Rectangle 2"/>
          <p:cNvSpPr>
            <a:spLocks noGrp="1" noChangeArrowheads="1"/>
          </p:cNvSpPr>
          <p:nvPr>
            <p:ph type="title"/>
          </p:nvPr>
        </p:nvSpPr>
        <p:spPr/>
        <p:txBody>
          <a:bodyPr/>
          <a:lstStyle/>
          <a:p>
            <a:r>
              <a:rPr lang="en-US" sz="3600"/>
              <a:t>8279: Command Words</a:t>
            </a:r>
          </a:p>
        </p:txBody>
      </p:sp>
      <p:sp>
        <p:nvSpPr>
          <p:cNvPr id="361475" name="Rectangle 3"/>
          <p:cNvSpPr>
            <a:spLocks noGrp="1" noChangeArrowheads="1"/>
          </p:cNvSpPr>
          <p:nvPr>
            <p:ph type="body" idx="1"/>
          </p:nvPr>
        </p:nvSpPr>
        <p:spPr/>
        <p:txBody>
          <a:bodyPr/>
          <a:lstStyle/>
          <a:p>
            <a:pPr lvl="1"/>
            <a:r>
              <a:rPr lang="en-US" b="1"/>
              <a:t>Programmable Clock </a:t>
            </a:r>
            <a:r>
              <a:rPr lang="en-US"/>
              <a:t>The clock for operation of 8279 is obtained by dividing the external clock input signal by a programmable constant called prescaler.</a:t>
            </a:r>
          </a:p>
          <a:p>
            <a:pPr lvl="1"/>
            <a:r>
              <a:rPr lang="en-US"/>
              <a:t>PPPPP is a 5 bit binary constant. The input frequency is divided by a decimal constant ranging from 2 to 31, decided by the bits of an internal prescaler, PPPPP.</a:t>
            </a:r>
            <a:endParaRPr lang="en-US" b="1"/>
          </a:p>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5787568-260B-4583-AB2D-FFAEC8607DA5}" type="slidenum">
              <a:rPr lang="en-US"/>
              <a:pPr/>
              <a:t>17</a:t>
            </a:fld>
            <a:endParaRPr lang="en-US"/>
          </a:p>
        </p:txBody>
      </p:sp>
      <p:sp>
        <p:nvSpPr>
          <p:cNvPr id="366594" name="AutoShape 2"/>
          <p:cNvSpPr>
            <a:spLocks noGrp="1" noChangeAspect="1" noChangeArrowheads="1"/>
          </p:cNvSpPr>
          <p:nvPr>
            <p:ph type="title"/>
          </p:nvPr>
        </p:nvSpPr>
        <p:spPr/>
        <p:txBody>
          <a:bodyPr/>
          <a:lstStyle/>
          <a:p>
            <a:r>
              <a:rPr lang="en-US" sz="3600"/>
              <a:t>8279: Key Code and Status Data Format</a:t>
            </a:r>
          </a:p>
        </p:txBody>
      </p:sp>
      <p:sp>
        <p:nvSpPr>
          <p:cNvPr id="366595" name="Rectangle 3"/>
          <p:cNvSpPr>
            <a:spLocks noGrp="1" noChangeArrowheads="1"/>
          </p:cNvSpPr>
          <p:nvPr>
            <p:ph type="body" idx="1"/>
          </p:nvPr>
        </p:nvSpPr>
        <p:spPr/>
        <p:txBody>
          <a:bodyPr/>
          <a:lstStyle/>
          <a:p>
            <a:r>
              <a:rPr lang="en-US" b="1"/>
              <a:t>Key – code Data Formats </a:t>
            </a:r>
          </a:p>
          <a:p>
            <a:pPr lvl="1"/>
            <a:r>
              <a:rPr lang="en-US"/>
              <a:t>After a valid key closure, the key code is entered as a byte code into the FIFO RAM, in the following format, in scanned keyboard mode.</a:t>
            </a:r>
          </a:p>
        </p:txBody>
      </p:sp>
      <p:pic>
        <p:nvPicPr>
          <p:cNvPr id="366596" name="Picture 4"/>
          <p:cNvPicPr>
            <a:picLocks noChangeAspect="1" noChangeArrowheads="1"/>
          </p:cNvPicPr>
          <p:nvPr/>
        </p:nvPicPr>
        <p:blipFill>
          <a:blip r:embed="rId2"/>
          <a:srcRect/>
          <a:stretch>
            <a:fillRect/>
          </a:stretch>
        </p:blipFill>
        <p:spPr bwMode="auto">
          <a:xfrm>
            <a:off x="1524000" y="3352800"/>
            <a:ext cx="6188075" cy="2112963"/>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FAAA5F3-F375-4A09-A8F5-933AD123D521}" type="slidenum">
              <a:rPr lang="en-US"/>
              <a:pPr/>
              <a:t>18</a:t>
            </a:fld>
            <a:endParaRPr lang="en-US"/>
          </a:p>
        </p:txBody>
      </p:sp>
      <p:sp>
        <p:nvSpPr>
          <p:cNvPr id="367618" name="AutoShape 2"/>
          <p:cNvSpPr>
            <a:spLocks noGrp="1" noChangeAspect="1" noChangeArrowheads="1"/>
          </p:cNvSpPr>
          <p:nvPr>
            <p:ph type="title"/>
          </p:nvPr>
        </p:nvSpPr>
        <p:spPr/>
        <p:txBody>
          <a:bodyPr/>
          <a:lstStyle/>
          <a:p>
            <a:r>
              <a:rPr lang="en-US" sz="3600"/>
              <a:t>8279: Key Code and Status Data Format</a:t>
            </a:r>
          </a:p>
        </p:txBody>
      </p:sp>
      <p:sp>
        <p:nvSpPr>
          <p:cNvPr id="367622" name="Rectangle 6"/>
          <p:cNvSpPr>
            <a:spLocks noGrp="1" noChangeArrowheads="1"/>
          </p:cNvSpPr>
          <p:nvPr>
            <p:ph type="body" idx="1"/>
          </p:nvPr>
        </p:nvSpPr>
        <p:spPr>
          <a:xfrm>
            <a:off x="152400" y="838200"/>
            <a:ext cx="8839200" cy="4114800"/>
          </a:xfrm>
        </p:spPr>
        <p:txBody>
          <a:bodyPr/>
          <a:lstStyle/>
          <a:p>
            <a:pPr lvl="1"/>
            <a:r>
              <a:rPr lang="en-US"/>
              <a:t>In the sensor matrix mode, the data from the return lines is directly entered into an appropriate row of sensor RAM, that identifies the row of the sensor that changed its status. </a:t>
            </a:r>
          </a:p>
          <a:p>
            <a:pPr lvl="1"/>
            <a:r>
              <a:rPr lang="en-US"/>
              <a:t>The SHIFT and CNTL keys are ignored in this mode. RL bits represents the return lines. Rn represents the sensor RAM row number that is equal to the row number of the sensor array in which the status change was detected.</a:t>
            </a:r>
          </a:p>
        </p:txBody>
      </p:sp>
      <p:pic>
        <p:nvPicPr>
          <p:cNvPr id="367624" name="Picture 8"/>
          <p:cNvPicPr>
            <a:picLocks noChangeAspect="1" noChangeArrowheads="1"/>
          </p:cNvPicPr>
          <p:nvPr/>
        </p:nvPicPr>
        <p:blipFill>
          <a:blip r:embed="rId2"/>
          <a:srcRect/>
          <a:stretch>
            <a:fillRect/>
          </a:stretch>
        </p:blipFill>
        <p:spPr bwMode="auto">
          <a:xfrm>
            <a:off x="838200" y="5257800"/>
            <a:ext cx="7331075" cy="785813"/>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A9BFAB8-4097-4A04-B01F-C305C9A4A469}" type="slidenum">
              <a:rPr lang="en-US"/>
              <a:pPr/>
              <a:t>19</a:t>
            </a:fld>
            <a:endParaRPr lang="en-US"/>
          </a:p>
        </p:txBody>
      </p:sp>
      <p:sp>
        <p:nvSpPr>
          <p:cNvPr id="370690" name="Rectangle 2"/>
          <p:cNvSpPr>
            <a:spLocks noGrp="1" noChangeArrowheads="1"/>
          </p:cNvSpPr>
          <p:nvPr>
            <p:ph type="title"/>
          </p:nvPr>
        </p:nvSpPr>
        <p:spPr/>
        <p:txBody>
          <a:bodyPr/>
          <a:lstStyle/>
          <a:p>
            <a:r>
              <a:rPr lang="en-US" sz="3600"/>
              <a:t>8279: Key Code and Status Data Format</a:t>
            </a:r>
          </a:p>
        </p:txBody>
      </p:sp>
      <p:sp>
        <p:nvSpPr>
          <p:cNvPr id="370691" name="Rectangle 3"/>
          <p:cNvSpPr>
            <a:spLocks noGrp="1" noChangeArrowheads="1"/>
          </p:cNvSpPr>
          <p:nvPr>
            <p:ph type="body" idx="1"/>
          </p:nvPr>
        </p:nvSpPr>
        <p:spPr/>
        <p:txBody>
          <a:bodyPr/>
          <a:lstStyle/>
          <a:p>
            <a:r>
              <a:rPr lang="en-US" sz="2800"/>
              <a:t>FIFO Status Word:</a:t>
            </a:r>
          </a:p>
          <a:p>
            <a:pPr lvl="1"/>
            <a:r>
              <a:rPr lang="en-US" sz="2400"/>
              <a:t>The FIFO status word is used in keyboard and strobed input mode to indicate the error. </a:t>
            </a:r>
          </a:p>
          <a:p>
            <a:pPr lvl="1"/>
            <a:r>
              <a:rPr lang="en-US" sz="2400"/>
              <a:t>Overrun error occurs, when an already full FIFO is attempted an entry. </a:t>
            </a:r>
          </a:p>
          <a:p>
            <a:pPr lvl="1"/>
            <a:r>
              <a:rPr lang="en-US" sz="2400"/>
              <a:t>Under run error occurs when an empty FIFO read is attempted. </a:t>
            </a:r>
          </a:p>
          <a:p>
            <a:pPr lvl="1"/>
            <a:r>
              <a:rPr lang="en-US" sz="2400"/>
              <a:t>FIFO status word also has a bit to show the unavailability of FIFO RAM because of the ongoing clearing operation.</a:t>
            </a:r>
          </a:p>
          <a:p>
            <a:pPr lvl="1"/>
            <a:r>
              <a:rPr lang="en-US" sz="2400"/>
              <a:t>The status word contains FIFO status, error and display unavailable signals. </a:t>
            </a:r>
          </a:p>
          <a:p>
            <a:pPr lvl="1"/>
            <a:r>
              <a:rPr lang="en-US" sz="2400"/>
              <a:t>This is read, when A0=1, RD Bar=0 and CS Bar =0. Data is read when A0, CS Bar, RD bar are low.</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74BBFDF-76B2-4C67-B38E-EA8FDD3B7297}" type="slidenum">
              <a:rPr lang="en-US"/>
              <a:pPr/>
              <a:t>2</a:t>
            </a:fld>
            <a:endParaRPr lang="en-US"/>
          </a:p>
        </p:txBody>
      </p:sp>
      <p:sp>
        <p:nvSpPr>
          <p:cNvPr id="346114" name="Rectangle 2"/>
          <p:cNvSpPr>
            <a:spLocks noGrp="1" noChangeArrowheads="1"/>
          </p:cNvSpPr>
          <p:nvPr>
            <p:ph type="title"/>
          </p:nvPr>
        </p:nvSpPr>
        <p:spPr/>
        <p:txBody>
          <a:bodyPr/>
          <a:lstStyle/>
          <a:p>
            <a:r>
              <a:rPr lang="en-US" sz="3200"/>
              <a:t>8279: Keyboard/Display Controller</a:t>
            </a:r>
          </a:p>
        </p:txBody>
      </p:sp>
      <p:sp>
        <p:nvSpPr>
          <p:cNvPr id="346115" name="Rectangle 3"/>
          <p:cNvSpPr>
            <a:spLocks noGrp="1" noChangeArrowheads="1"/>
          </p:cNvSpPr>
          <p:nvPr>
            <p:ph type="body" idx="1"/>
          </p:nvPr>
        </p:nvSpPr>
        <p:spPr>
          <a:xfrm>
            <a:off x="152400" y="838200"/>
            <a:ext cx="8839200" cy="5791200"/>
          </a:xfrm>
        </p:spPr>
        <p:txBody>
          <a:bodyPr/>
          <a:lstStyle/>
          <a:p>
            <a:r>
              <a:rPr lang="en-US" sz="2800" b="1"/>
              <a:t>I/O control and Data buffers</a:t>
            </a:r>
            <a:endParaRPr lang="en-US" sz="2800"/>
          </a:p>
          <a:p>
            <a:pPr lvl="1"/>
            <a:r>
              <a:rPr lang="en-US" sz="2000"/>
              <a:t>The I/O control section controls the flow of data to / from the 8279. </a:t>
            </a:r>
          </a:p>
          <a:p>
            <a:pPr lvl="1"/>
            <a:r>
              <a:rPr lang="en-US" sz="2000"/>
              <a:t>The data buffers interface the external bus of the system with internal bus of 8279. </a:t>
            </a:r>
          </a:p>
          <a:p>
            <a:pPr lvl="1"/>
            <a:r>
              <a:rPr lang="en-US" sz="2000"/>
              <a:t>The I/O section is enabled only if D bar is low. </a:t>
            </a:r>
          </a:p>
          <a:p>
            <a:pPr lvl="1"/>
            <a:r>
              <a:rPr lang="en-US" sz="2000"/>
              <a:t>The pins A0, RD bar and WR bar select the command, status or data read/ write operations carried out by the CPU with 8279.</a:t>
            </a:r>
            <a:endParaRPr lang="en-US" sz="2000" b="1"/>
          </a:p>
          <a:p>
            <a:endParaRPr lang="en-US" sz="2800" b="1"/>
          </a:p>
          <a:p>
            <a:r>
              <a:rPr lang="en-US" sz="2800" b="1"/>
              <a:t>Control and Timing Register and Timing Control </a:t>
            </a:r>
          </a:p>
          <a:p>
            <a:pPr lvl="1"/>
            <a:r>
              <a:rPr lang="en-US" sz="2000"/>
              <a:t>These registers store the key board and display modes and other operating conditions programmed by CPU. </a:t>
            </a:r>
          </a:p>
          <a:p>
            <a:pPr lvl="1"/>
            <a:r>
              <a:rPr lang="en-US" sz="2000"/>
              <a:t>The registers are written with A0 = 1 and WR bar =0.</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59B8C6EB-D8B2-4FC7-8360-C1F32869A491}" type="slidenum">
              <a:rPr lang="en-US"/>
              <a:pPr/>
              <a:t>20</a:t>
            </a:fld>
            <a:endParaRPr lang="en-US"/>
          </a:p>
        </p:txBody>
      </p:sp>
      <p:sp>
        <p:nvSpPr>
          <p:cNvPr id="371714" name="Rectangle 2"/>
          <p:cNvSpPr>
            <a:spLocks noGrp="1" noChangeArrowheads="1"/>
          </p:cNvSpPr>
          <p:nvPr>
            <p:ph type="title"/>
          </p:nvPr>
        </p:nvSpPr>
        <p:spPr/>
        <p:txBody>
          <a:bodyPr/>
          <a:lstStyle/>
          <a:p>
            <a:r>
              <a:rPr lang="en-US" sz="3600"/>
              <a:t>8279: Key Code and Status Data Format</a:t>
            </a:r>
          </a:p>
        </p:txBody>
      </p:sp>
      <p:sp>
        <p:nvSpPr>
          <p:cNvPr id="371715" name="Rectangle 3"/>
          <p:cNvSpPr>
            <a:spLocks noGrp="1" noChangeArrowheads="1"/>
          </p:cNvSpPr>
          <p:nvPr>
            <p:ph type="body" sz="half" idx="1"/>
          </p:nvPr>
        </p:nvSpPr>
        <p:spPr/>
        <p:txBody>
          <a:bodyPr/>
          <a:lstStyle/>
          <a:p>
            <a:r>
              <a:rPr lang="en-US" b="1"/>
              <a:t>FIFO Status Word:</a:t>
            </a:r>
          </a:p>
        </p:txBody>
      </p:sp>
      <p:pic>
        <p:nvPicPr>
          <p:cNvPr id="371716" name="Picture 4"/>
          <p:cNvPicPr>
            <a:picLocks noGrp="1" noChangeAspect="1" noChangeArrowheads="1"/>
          </p:cNvPicPr>
          <p:nvPr>
            <p:ph type="body" sz="half" idx="2"/>
          </p:nvPr>
        </p:nvPicPr>
        <p:blipFill>
          <a:blip r:embed="rId2"/>
          <a:srcRect/>
          <a:stretch>
            <a:fillRect/>
          </a:stretch>
        </p:blipFill>
        <p:spPr>
          <a:xfrm>
            <a:off x="1828800" y="1905000"/>
            <a:ext cx="5334000" cy="4148138"/>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p:txBody>
          <a:bodyPr/>
          <a:lstStyle/>
          <a:p>
            <a:fld id="{AC59BA60-6482-4021-8753-5ACA79D539C1}" type="slidenum">
              <a:rPr lang="en-US"/>
              <a:pPr/>
              <a:t>21</a:t>
            </a:fld>
            <a:endParaRPr lang="en-US"/>
          </a:p>
        </p:txBody>
      </p:sp>
      <p:sp>
        <p:nvSpPr>
          <p:cNvPr id="373764" name="Rectangle 4"/>
          <p:cNvSpPr>
            <a:spLocks noGrp="1" noChangeArrowheads="1"/>
          </p:cNvSpPr>
          <p:nvPr>
            <p:ph type="title"/>
          </p:nvPr>
        </p:nvSpPr>
        <p:spPr/>
        <p:txBody>
          <a:bodyPr/>
          <a:lstStyle/>
          <a:p>
            <a:r>
              <a:rPr lang="en-US" sz="3600"/>
              <a:t>8279: Interfacing with 8086</a:t>
            </a:r>
          </a:p>
        </p:txBody>
      </p:sp>
      <p:pic>
        <p:nvPicPr>
          <p:cNvPr id="373765" name="Picture 5"/>
          <p:cNvPicPr>
            <a:picLocks noGrp="1" noChangeAspect="1" noChangeArrowheads="1"/>
          </p:cNvPicPr>
          <p:nvPr>
            <p:ph type="body" sz="half" idx="1"/>
          </p:nvPr>
        </p:nvPicPr>
        <p:blipFill>
          <a:blip r:embed="rId2"/>
          <a:srcRect/>
          <a:stretch>
            <a:fillRect/>
          </a:stretch>
        </p:blipFill>
        <p:spPr>
          <a:xfrm>
            <a:off x="152400" y="838200"/>
            <a:ext cx="8763000" cy="990600"/>
          </a:xfrm>
        </p:spPr>
      </p:pic>
      <p:pic>
        <p:nvPicPr>
          <p:cNvPr id="373766" name="Picture 6"/>
          <p:cNvPicPr>
            <a:picLocks noGrp="1" noChangeAspect="1" noChangeArrowheads="1"/>
          </p:cNvPicPr>
          <p:nvPr>
            <p:ph type="body" sz="half" idx="2"/>
          </p:nvPr>
        </p:nvPicPr>
        <p:blipFill>
          <a:blip r:embed="rId3"/>
          <a:srcRect/>
          <a:stretch>
            <a:fillRect/>
          </a:stretch>
        </p:blipFill>
        <p:spPr>
          <a:xfrm>
            <a:off x="193675" y="2362200"/>
            <a:ext cx="8686800" cy="1066800"/>
          </a:xfrm>
        </p:spPr>
      </p:pic>
      <p:sp>
        <p:nvSpPr>
          <p:cNvPr id="373767" name="Text Box 7"/>
          <p:cNvSpPr txBox="1">
            <a:spLocks noChangeArrowheads="1"/>
          </p:cNvSpPr>
          <p:nvPr/>
        </p:nvSpPr>
        <p:spPr bwMode="auto">
          <a:xfrm>
            <a:off x="152400" y="1917700"/>
            <a:ext cx="2209800" cy="366713"/>
          </a:xfrm>
          <a:prstGeom prst="rect">
            <a:avLst/>
          </a:prstGeom>
          <a:noFill/>
          <a:ln w="9525">
            <a:noFill/>
            <a:miter lim="800000"/>
            <a:headEnd/>
            <a:tailEnd/>
          </a:ln>
          <a:effectLst/>
        </p:spPr>
        <p:txBody>
          <a:bodyPr>
            <a:spAutoFit/>
          </a:bodyPr>
          <a:lstStyle/>
          <a:p>
            <a:pPr>
              <a:spcBef>
                <a:spcPct val="50000"/>
              </a:spcBef>
              <a:buSzTx/>
              <a:buFontTx/>
              <a:buNone/>
            </a:pPr>
            <a:r>
              <a:rPr lang="en-US" sz="1800" b="1"/>
              <a:t>Solution:</a:t>
            </a:r>
          </a:p>
        </p:txBody>
      </p:sp>
      <p:pic>
        <p:nvPicPr>
          <p:cNvPr id="373768" name="Picture 8"/>
          <p:cNvPicPr>
            <a:picLocks noChangeAspect="1" noChangeArrowheads="1"/>
          </p:cNvPicPr>
          <p:nvPr/>
        </p:nvPicPr>
        <p:blipFill>
          <a:blip r:embed="rId4"/>
          <a:srcRect/>
          <a:stretch>
            <a:fillRect/>
          </a:stretch>
        </p:blipFill>
        <p:spPr bwMode="auto">
          <a:xfrm>
            <a:off x="304800" y="3733800"/>
            <a:ext cx="8610600" cy="17002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fld id="{AB50C1C9-20C9-4254-97CF-534A606D8561}" type="slidenum">
              <a:rPr lang="en-US"/>
              <a:pPr/>
              <a:t>22</a:t>
            </a:fld>
            <a:endParaRPr lang="en-US"/>
          </a:p>
        </p:txBody>
      </p:sp>
      <p:sp>
        <p:nvSpPr>
          <p:cNvPr id="375810" name="Rectangle 2"/>
          <p:cNvSpPr>
            <a:spLocks noGrp="1" noChangeArrowheads="1"/>
          </p:cNvSpPr>
          <p:nvPr>
            <p:ph type="title"/>
          </p:nvPr>
        </p:nvSpPr>
        <p:spPr/>
        <p:txBody>
          <a:bodyPr/>
          <a:lstStyle/>
          <a:p>
            <a:r>
              <a:rPr lang="en-US" sz="3600"/>
              <a:t>8279: Interfacing with 8086</a:t>
            </a:r>
          </a:p>
        </p:txBody>
      </p:sp>
      <p:sp>
        <p:nvSpPr>
          <p:cNvPr id="375812" name="Rectangle 4"/>
          <p:cNvSpPr>
            <a:spLocks noGrp="1" noChangeArrowheads="1"/>
          </p:cNvSpPr>
          <p:nvPr>
            <p:ph type="body" idx="1"/>
          </p:nvPr>
        </p:nvSpPr>
        <p:spPr>
          <a:xfrm>
            <a:off x="152400" y="685800"/>
            <a:ext cx="8839200" cy="304800"/>
          </a:xfrm>
        </p:spPr>
        <p:txBody>
          <a:bodyPr/>
          <a:lstStyle/>
          <a:p>
            <a:pPr>
              <a:lnSpc>
                <a:spcPct val="80000"/>
              </a:lnSpc>
            </a:pPr>
            <a:r>
              <a:rPr lang="en-US" sz="1800"/>
              <a:t>Program Clock Selection:</a:t>
            </a:r>
          </a:p>
        </p:txBody>
      </p:sp>
      <p:pic>
        <p:nvPicPr>
          <p:cNvPr id="375813" name="Picture 5"/>
          <p:cNvPicPr>
            <a:picLocks noChangeAspect="1" noChangeArrowheads="1"/>
          </p:cNvPicPr>
          <p:nvPr/>
        </p:nvPicPr>
        <p:blipFill>
          <a:blip r:embed="rId2"/>
          <a:srcRect/>
          <a:stretch>
            <a:fillRect/>
          </a:stretch>
        </p:blipFill>
        <p:spPr bwMode="auto">
          <a:xfrm>
            <a:off x="1143000" y="990600"/>
            <a:ext cx="6435725" cy="1160463"/>
          </a:xfrm>
          <a:prstGeom prst="rect">
            <a:avLst/>
          </a:prstGeom>
          <a:noFill/>
          <a:ln w="9525">
            <a:noFill/>
            <a:miter lim="800000"/>
            <a:headEnd/>
            <a:tailEnd/>
          </a:ln>
          <a:effectLst/>
        </p:spPr>
      </p:pic>
      <p:sp>
        <p:nvSpPr>
          <p:cNvPr id="375814" name="Rectangle 6"/>
          <p:cNvSpPr>
            <a:spLocks noChangeArrowheads="1"/>
          </p:cNvSpPr>
          <p:nvPr/>
        </p:nvSpPr>
        <p:spPr bwMode="auto">
          <a:xfrm>
            <a:off x="152400" y="2209800"/>
            <a:ext cx="8839200" cy="304800"/>
          </a:xfrm>
          <a:prstGeom prst="rect">
            <a:avLst/>
          </a:prstGeom>
          <a:noFill/>
          <a:ln w="9525">
            <a:noFill/>
            <a:miter lim="800000"/>
            <a:headEnd/>
            <a:tailEnd/>
          </a:ln>
          <a:effectLst/>
        </p:spPr>
        <p:txBody>
          <a:bodyPr/>
          <a:lstStyle/>
          <a:p>
            <a:pPr marL="342900" indent="-342900">
              <a:lnSpc>
                <a:spcPct val="80000"/>
              </a:lnSpc>
              <a:spcBef>
                <a:spcPct val="20000"/>
              </a:spcBef>
              <a:buSzTx/>
            </a:pPr>
            <a:r>
              <a:rPr lang="en-US" sz="1800"/>
              <a:t>Clear Display RAM:</a:t>
            </a:r>
          </a:p>
        </p:txBody>
      </p:sp>
      <p:pic>
        <p:nvPicPr>
          <p:cNvPr id="375815" name="Picture 7"/>
          <p:cNvPicPr>
            <a:picLocks noChangeAspect="1" noChangeArrowheads="1"/>
          </p:cNvPicPr>
          <p:nvPr/>
        </p:nvPicPr>
        <p:blipFill>
          <a:blip r:embed="rId3"/>
          <a:srcRect/>
          <a:stretch>
            <a:fillRect/>
          </a:stretch>
        </p:blipFill>
        <p:spPr bwMode="auto">
          <a:xfrm>
            <a:off x="1524000" y="2514600"/>
            <a:ext cx="4343400" cy="1112838"/>
          </a:xfrm>
          <a:prstGeom prst="rect">
            <a:avLst/>
          </a:prstGeom>
          <a:noFill/>
          <a:ln w="9525">
            <a:noFill/>
            <a:miter lim="800000"/>
            <a:headEnd/>
            <a:tailEnd/>
          </a:ln>
          <a:effectLst/>
        </p:spPr>
      </p:pic>
      <p:sp>
        <p:nvSpPr>
          <p:cNvPr id="375816" name="Rectangle 8"/>
          <p:cNvSpPr>
            <a:spLocks noChangeArrowheads="1"/>
          </p:cNvSpPr>
          <p:nvPr/>
        </p:nvSpPr>
        <p:spPr bwMode="auto">
          <a:xfrm>
            <a:off x="152400" y="3657600"/>
            <a:ext cx="8839200" cy="304800"/>
          </a:xfrm>
          <a:prstGeom prst="rect">
            <a:avLst/>
          </a:prstGeom>
          <a:noFill/>
          <a:ln w="9525">
            <a:noFill/>
            <a:miter lim="800000"/>
            <a:headEnd/>
            <a:tailEnd/>
          </a:ln>
          <a:effectLst/>
        </p:spPr>
        <p:txBody>
          <a:bodyPr/>
          <a:lstStyle/>
          <a:p>
            <a:pPr marL="342900" indent="-342900">
              <a:lnSpc>
                <a:spcPct val="80000"/>
              </a:lnSpc>
              <a:spcBef>
                <a:spcPct val="20000"/>
              </a:spcBef>
              <a:buSzTx/>
            </a:pPr>
            <a:r>
              <a:rPr lang="en-US" sz="1800"/>
              <a:t>Read FIFO:</a:t>
            </a:r>
          </a:p>
        </p:txBody>
      </p:sp>
      <p:pic>
        <p:nvPicPr>
          <p:cNvPr id="375817" name="Picture 9"/>
          <p:cNvPicPr>
            <a:picLocks noChangeAspect="1" noChangeArrowheads="1"/>
          </p:cNvPicPr>
          <p:nvPr/>
        </p:nvPicPr>
        <p:blipFill>
          <a:blip r:embed="rId4"/>
          <a:srcRect/>
          <a:stretch>
            <a:fillRect/>
          </a:stretch>
        </p:blipFill>
        <p:spPr bwMode="auto">
          <a:xfrm>
            <a:off x="1828800" y="3962400"/>
            <a:ext cx="3733800" cy="1162050"/>
          </a:xfrm>
          <a:prstGeom prst="rect">
            <a:avLst/>
          </a:prstGeom>
          <a:noFill/>
          <a:ln w="9525">
            <a:noFill/>
            <a:miter lim="800000"/>
            <a:headEnd/>
            <a:tailEnd/>
          </a:ln>
          <a:effectLst/>
        </p:spPr>
      </p:pic>
      <p:sp>
        <p:nvSpPr>
          <p:cNvPr id="375818" name="Rectangle 10"/>
          <p:cNvSpPr>
            <a:spLocks noChangeArrowheads="1"/>
          </p:cNvSpPr>
          <p:nvPr/>
        </p:nvSpPr>
        <p:spPr bwMode="auto">
          <a:xfrm>
            <a:off x="152400" y="5181600"/>
            <a:ext cx="8839200" cy="304800"/>
          </a:xfrm>
          <a:prstGeom prst="rect">
            <a:avLst/>
          </a:prstGeom>
          <a:noFill/>
          <a:ln w="9525">
            <a:noFill/>
            <a:miter lim="800000"/>
            <a:headEnd/>
            <a:tailEnd/>
          </a:ln>
          <a:effectLst/>
        </p:spPr>
        <p:txBody>
          <a:bodyPr/>
          <a:lstStyle/>
          <a:p>
            <a:pPr marL="342900" indent="-342900">
              <a:lnSpc>
                <a:spcPct val="80000"/>
              </a:lnSpc>
              <a:spcBef>
                <a:spcPct val="20000"/>
              </a:spcBef>
              <a:buSzTx/>
            </a:pPr>
            <a:r>
              <a:rPr lang="en-US" sz="1800"/>
              <a:t>Write Display RAM:</a:t>
            </a:r>
          </a:p>
        </p:txBody>
      </p:sp>
      <p:pic>
        <p:nvPicPr>
          <p:cNvPr id="375819" name="Picture 11"/>
          <p:cNvPicPr>
            <a:picLocks noChangeAspect="1" noChangeArrowheads="1"/>
          </p:cNvPicPr>
          <p:nvPr/>
        </p:nvPicPr>
        <p:blipFill>
          <a:blip r:embed="rId5"/>
          <a:srcRect/>
          <a:stretch>
            <a:fillRect/>
          </a:stretch>
        </p:blipFill>
        <p:spPr bwMode="auto">
          <a:xfrm>
            <a:off x="2590800" y="5486400"/>
            <a:ext cx="3657600" cy="12366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B22A45CF-64D0-47E3-A3A6-BB6273A849C8}" type="slidenum">
              <a:rPr lang="en-US"/>
              <a:pPr/>
              <a:t>23</a:t>
            </a:fld>
            <a:endParaRPr lang="en-US"/>
          </a:p>
        </p:txBody>
      </p:sp>
      <p:sp>
        <p:nvSpPr>
          <p:cNvPr id="376834" name="Rectangle 2"/>
          <p:cNvSpPr>
            <a:spLocks noGrp="1" noChangeArrowheads="1"/>
          </p:cNvSpPr>
          <p:nvPr>
            <p:ph type="title"/>
          </p:nvPr>
        </p:nvSpPr>
        <p:spPr/>
        <p:txBody>
          <a:bodyPr/>
          <a:lstStyle/>
          <a:p>
            <a:r>
              <a:rPr lang="en-US" sz="3600"/>
              <a:t>8279: Interfacing with 8086</a:t>
            </a:r>
          </a:p>
        </p:txBody>
      </p:sp>
      <p:pic>
        <p:nvPicPr>
          <p:cNvPr id="376835" name="Picture 3"/>
          <p:cNvPicPr>
            <a:picLocks noGrp="1" noChangeAspect="1" noChangeArrowheads="1"/>
          </p:cNvPicPr>
          <p:nvPr>
            <p:ph type="body" sz="half" idx="1"/>
          </p:nvPr>
        </p:nvPicPr>
        <p:blipFill>
          <a:blip r:embed="rId2"/>
          <a:srcRect/>
          <a:stretch>
            <a:fillRect/>
          </a:stretch>
        </p:blipFill>
        <p:spPr>
          <a:xfrm>
            <a:off x="111125" y="838200"/>
            <a:ext cx="5105400" cy="5410200"/>
          </a:xfrm>
          <a:ln>
            <a:solidFill>
              <a:schemeClr val="tx1"/>
            </a:solidFill>
          </a:ln>
        </p:spPr>
      </p:pic>
      <p:pic>
        <p:nvPicPr>
          <p:cNvPr id="376836" name="Picture 4"/>
          <p:cNvPicPr>
            <a:picLocks noGrp="1" noChangeAspect="1" noChangeArrowheads="1"/>
          </p:cNvPicPr>
          <p:nvPr>
            <p:ph type="body" sz="half" idx="2"/>
          </p:nvPr>
        </p:nvPicPr>
        <p:blipFill>
          <a:blip r:embed="rId3"/>
          <a:srcRect/>
          <a:stretch>
            <a:fillRect/>
          </a:stretch>
        </p:blipFill>
        <p:spPr>
          <a:xfrm>
            <a:off x="5334000" y="857250"/>
            <a:ext cx="3505200" cy="2038350"/>
          </a:xfrm>
          <a:ln>
            <a:solidFill>
              <a:schemeClr val="tx1"/>
            </a:solid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BF9D5A8-B978-41CC-8038-5124EEDBF2ED}" type="slidenum">
              <a:rPr lang="en-US"/>
              <a:pPr/>
              <a:t>24</a:t>
            </a:fld>
            <a:endParaRPr lang="en-US"/>
          </a:p>
        </p:txBody>
      </p:sp>
      <p:sp>
        <p:nvSpPr>
          <p:cNvPr id="378882" name="Rectangle 2"/>
          <p:cNvSpPr>
            <a:spLocks noGrp="1" noChangeArrowheads="1"/>
          </p:cNvSpPr>
          <p:nvPr>
            <p:ph type="title"/>
          </p:nvPr>
        </p:nvSpPr>
        <p:spPr/>
        <p:txBody>
          <a:bodyPr/>
          <a:lstStyle/>
          <a:p>
            <a:r>
              <a:rPr lang="en-US" sz="3600"/>
              <a:t>8279: Interfacing with 8086</a:t>
            </a:r>
          </a:p>
        </p:txBody>
      </p:sp>
      <p:pic>
        <p:nvPicPr>
          <p:cNvPr id="378886" name="Picture 6"/>
          <p:cNvPicPr>
            <a:picLocks noGrp="1" noChangeAspect="1" noChangeArrowheads="1"/>
          </p:cNvPicPr>
          <p:nvPr>
            <p:ph type="body" idx="1"/>
          </p:nvPr>
        </p:nvPicPr>
        <p:blipFill>
          <a:blip r:embed="rId2"/>
          <a:srcRect/>
          <a:stretch>
            <a:fillRect/>
          </a:stretch>
        </p:blip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A7C96A2-4676-4690-AB23-CB0542BEAF4B}" type="slidenum">
              <a:rPr lang="en-US"/>
              <a:pPr/>
              <a:t>25</a:t>
            </a:fld>
            <a:endParaRPr lang="en-US"/>
          </a:p>
        </p:txBody>
      </p:sp>
      <p:sp>
        <p:nvSpPr>
          <p:cNvPr id="380930" name="Rectangle 2"/>
          <p:cNvSpPr>
            <a:spLocks noGrp="1" noChangeArrowheads="1"/>
          </p:cNvSpPr>
          <p:nvPr>
            <p:ph type="title"/>
          </p:nvPr>
        </p:nvSpPr>
        <p:spPr>
          <a:xfrm>
            <a:off x="152400" y="228600"/>
            <a:ext cx="8839200" cy="685800"/>
          </a:xfrm>
        </p:spPr>
        <p:txBody>
          <a:bodyPr/>
          <a:lstStyle/>
          <a:p>
            <a:r>
              <a:rPr lang="en-US" sz="3200"/>
              <a:t>8251:Programmable Communication Interface (USART)</a:t>
            </a:r>
          </a:p>
        </p:txBody>
      </p:sp>
      <p:sp>
        <p:nvSpPr>
          <p:cNvPr id="380931" name="Rectangle 3"/>
          <p:cNvSpPr>
            <a:spLocks noGrp="1" noChangeArrowheads="1"/>
          </p:cNvSpPr>
          <p:nvPr>
            <p:ph type="body" idx="1"/>
          </p:nvPr>
        </p:nvSpPr>
        <p:spPr>
          <a:xfrm>
            <a:off x="152400" y="1143000"/>
            <a:ext cx="8839200" cy="5562600"/>
          </a:xfrm>
        </p:spPr>
        <p:txBody>
          <a:bodyPr/>
          <a:lstStyle/>
          <a:p>
            <a:pPr>
              <a:lnSpc>
                <a:spcPct val="90000"/>
              </a:lnSpc>
            </a:pPr>
            <a:r>
              <a:rPr lang="en-US" sz="2800"/>
              <a:t>Intel’s 8251A is a universal synchronous a synchronous receiver and transmitter compatible with Intel’s processors. </a:t>
            </a:r>
          </a:p>
          <a:p>
            <a:pPr>
              <a:lnSpc>
                <a:spcPct val="90000"/>
              </a:lnSpc>
            </a:pPr>
            <a:r>
              <a:rPr lang="en-US" sz="2800"/>
              <a:t>This may be programmed to operate in any of the serial communication modes built into it.</a:t>
            </a:r>
          </a:p>
          <a:p>
            <a:pPr>
              <a:lnSpc>
                <a:spcPct val="90000"/>
              </a:lnSpc>
            </a:pPr>
            <a:r>
              <a:rPr lang="en-US" sz="2800"/>
              <a:t>The data transmission between two points involves unidirectional or bidirectional transmission of meaningful digital data through a medium. </a:t>
            </a:r>
          </a:p>
          <a:p>
            <a:pPr>
              <a:lnSpc>
                <a:spcPct val="90000"/>
              </a:lnSpc>
            </a:pPr>
            <a:r>
              <a:rPr lang="en-US" sz="2800"/>
              <a:t>There are basically three modes of data transmission:</a:t>
            </a:r>
          </a:p>
          <a:p>
            <a:pPr lvl="1">
              <a:lnSpc>
                <a:spcPct val="90000"/>
              </a:lnSpc>
            </a:pPr>
            <a:r>
              <a:rPr lang="en-US" sz="2400"/>
              <a:t>Simplex</a:t>
            </a:r>
          </a:p>
          <a:p>
            <a:pPr lvl="1">
              <a:lnSpc>
                <a:spcPct val="90000"/>
              </a:lnSpc>
            </a:pPr>
            <a:r>
              <a:rPr lang="en-US" sz="2400"/>
              <a:t>Duplex</a:t>
            </a:r>
          </a:p>
          <a:p>
            <a:pPr lvl="1">
              <a:lnSpc>
                <a:spcPct val="90000"/>
              </a:lnSpc>
            </a:pPr>
            <a:r>
              <a:rPr lang="en-US" sz="2400"/>
              <a:t>Half Duplex</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B444C83-E000-46F5-8301-D6E58D473A59}" type="slidenum">
              <a:rPr lang="en-US"/>
              <a:pPr/>
              <a:t>26</a:t>
            </a:fld>
            <a:endParaRPr lang="en-US"/>
          </a:p>
        </p:txBody>
      </p:sp>
      <p:sp>
        <p:nvSpPr>
          <p:cNvPr id="381954" name="Rectangle 2"/>
          <p:cNvSpPr>
            <a:spLocks noGrp="1" noChangeArrowheads="1"/>
          </p:cNvSpPr>
          <p:nvPr>
            <p:ph type="title"/>
          </p:nvPr>
        </p:nvSpPr>
        <p:spPr/>
        <p:txBody>
          <a:bodyPr/>
          <a:lstStyle/>
          <a:p>
            <a:r>
              <a:rPr lang="en-US" sz="3600"/>
              <a:t>8251: Signal Description</a:t>
            </a:r>
          </a:p>
        </p:txBody>
      </p:sp>
      <p:sp>
        <p:nvSpPr>
          <p:cNvPr id="381955" name="Rectangle 3"/>
          <p:cNvSpPr>
            <a:spLocks noGrp="1" noChangeArrowheads="1"/>
          </p:cNvSpPr>
          <p:nvPr>
            <p:ph type="body" idx="1"/>
          </p:nvPr>
        </p:nvSpPr>
        <p:spPr/>
        <p:txBody>
          <a:bodyPr/>
          <a:lstStyle/>
          <a:p>
            <a:pPr>
              <a:lnSpc>
                <a:spcPct val="80000"/>
              </a:lnSpc>
            </a:pPr>
            <a:r>
              <a:rPr lang="en-US" sz="2400" b="1"/>
              <a:t>D0 – D7 </a:t>
            </a:r>
          </a:p>
          <a:p>
            <a:pPr lvl="1">
              <a:lnSpc>
                <a:spcPct val="80000"/>
              </a:lnSpc>
            </a:pPr>
            <a:r>
              <a:rPr lang="en-US" sz="2000"/>
              <a:t>This is an 8 bit data bus used to read or write status, command word or data from or to the 8251 A.</a:t>
            </a:r>
            <a:endParaRPr lang="en-US" sz="2000" b="1"/>
          </a:p>
          <a:p>
            <a:pPr>
              <a:lnSpc>
                <a:spcPct val="80000"/>
              </a:lnSpc>
            </a:pPr>
            <a:r>
              <a:rPr lang="en-US" sz="2400" b="1"/>
              <a:t>C/D bar- Control Word/ Data </a:t>
            </a:r>
          </a:p>
          <a:p>
            <a:pPr lvl="1">
              <a:lnSpc>
                <a:spcPct val="80000"/>
              </a:lnSpc>
            </a:pPr>
            <a:r>
              <a:rPr lang="en-US" sz="2000"/>
              <a:t>This input pin, together with RD bar and WR bar inputs, informs the 8251 A that the word on the data bus is either a data or control word/status information.</a:t>
            </a:r>
            <a:endParaRPr lang="en-US" sz="2000" b="1"/>
          </a:p>
          <a:p>
            <a:pPr>
              <a:lnSpc>
                <a:spcPct val="80000"/>
              </a:lnSpc>
            </a:pPr>
            <a:r>
              <a:rPr lang="en-US" sz="2400" b="1"/>
              <a:t>RD bar </a:t>
            </a:r>
          </a:p>
          <a:p>
            <a:pPr lvl="1">
              <a:lnSpc>
                <a:spcPct val="80000"/>
              </a:lnSpc>
            </a:pPr>
            <a:r>
              <a:rPr lang="en-US" sz="2000"/>
              <a:t>This active low input to 8251 A is used to inform it that the CPU is reading either data or status information from its internal registers.</a:t>
            </a:r>
            <a:endParaRPr lang="en-US" sz="2000" b="1"/>
          </a:p>
          <a:p>
            <a:pPr>
              <a:lnSpc>
                <a:spcPct val="80000"/>
              </a:lnSpc>
            </a:pPr>
            <a:r>
              <a:rPr lang="en-US" sz="2400" b="1"/>
              <a:t>WR bar </a:t>
            </a:r>
          </a:p>
          <a:p>
            <a:pPr lvl="1">
              <a:lnSpc>
                <a:spcPct val="80000"/>
              </a:lnSpc>
            </a:pPr>
            <a:r>
              <a:rPr lang="en-US" sz="2000"/>
              <a:t>This active low input to 8251 A is used to inform it that the CPU is writing data or control word to 8251 A.</a:t>
            </a:r>
            <a:endParaRPr lang="en-US" sz="2000" b="1"/>
          </a:p>
          <a:p>
            <a:pPr>
              <a:lnSpc>
                <a:spcPct val="80000"/>
              </a:lnSpc>
            </a:pPr>
            <a:r>
              <a:rPr lang="en-US" sz="2400" b="1"/>
              <a:t>CS bar </a:t>
            </a:r>
          </a:p>
          <a:p>
            <a:pPr lvl="1">
              <a:lnSpc>
                <a:spcPct val="80000"/>
              </a:lnSpc>
            </a:pPr>
            <a:r>
              <a:rPr lang="en-US" sz="2000"/>
              <a:t>This is an active low chip select input of 8251 A. if it is high, no read or write operation can be carried out on 8251.</a:t>
            </a:r>
            <a:endParaRPr lang="en-US" sz="2000" b="1"/>
          </a:p>
          <a:p>
            <a:pPr>
              <a:lnSpc>
                <a:spcPct val="80000"/>
              </a:lnSpc>
            </a:pPr>
            <a:r>
              <a:rPr lang="en-US" sz="2400" b="1"/>
              <a:t>CLK</a:t>
            </a:r>
            <a:r>
              <a:rPr lang="en-US" sz="2400"/>
              <a:t> </a:t>
            </a:r>
          </a:p>
          <a:p>
            <a:pPr lvl="1">
              <a:lnSpc>
                <a:spcPct val="80000"/>
              </a:lnSpc>
            </a:pPr>
            <a:r>
              <a:rPr lang="en-US" sz="2000"/>
              <a:t>This input is used to generate internal device timings and is normally connected to clock generator output.</a:t>
            </a:r>
            <a:endParaRPr lang="en-US" sz="2000" b="1"/>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4CEE360-BA6E-4274-BD6C-8AD89B57D9FD}" type="slidenum">
              <a:rPr lang="en-US"/>
              <a:pPr/>
              <a:t>27</a:t>
            </a:fld>
            <a:endParaRPr lang="en-US"/>
          </a:p>
        </p:txBody>
      </p:sp>
      <p:sp>
        <p:nvSpPr>
          <p:cNvPr id="382978" name="Rectangle 2"/>
          <p:cNvSpPr>
            <a:spLocks noGrp="1" noChangeArrowheads="1"/>
          </p:cNvSpPr>
          <p:nvPr>
            <p:ph type="title"/>
          </p:nvPr>
        </p:nvSpPr>
        <p:spPr/>
        <p:txBody>
          <a:bodyPr/>
          <a:lstStyle/>
          <a:p>
            <a:r>
              <a:rPr lang="en-US" sz="3600"/>
              <a:t>8251: Signal Description</a:t>
            </a:r>
          </a:p>
        </p:txBody>
      </p:sp>
      <p:sp>
        <p:nvSpPr>
          <p:cNvPr id="382979" name="Rectangle 3"/>
          <p:cNvSpPr>
            <a:spLocks noGrp="1" noChangeArrowheads="1"/>
          </p:cNvSpPr>
          <p:nvPr>
            <p:ph type="body" idx="1"/>
          </p:nvPr>
        </p:nvSpPr>
        <p:spPr/>
        <p:txBody>
          <a:bodyPr/>
          <a:lstStyle/>
          <a:p>
            <a:pPr>
              <a:lnSpc>
                <a:spcPct val="80000"/>
              </a:lnSpc>
            </a:pPr>
            <a:r>
              <a:rPr lang="en-US" sz="2800" b="1"/>
              <a:t>RESET </a:t>
            </a:r>
          </a:p>
          <a:p>
            <a:pPr lvl="1">
              <a:lnSpc>
                <a:spcPct val="80000"/>
              </a:lnSpc>
            </a:pPr>
            <a:r>
              <a:rPr lang="en-US" sz="2400"/>
              <a:t>A high on this input forces the 8251 A into an idle state.</a:t>
            </a:r>
            <a:endParaRPr lang="en-US" sz="2400" b="1"/>
          </a:p>
          <a:p>
            <a:pPr>
              <a:lnSpc>
                <a:spcPct val="80000"/>
              </a:lnSpc>
            </a:pPr>
            <a:r>
              <a:rPr lang="en-US" sz="2800" b="1"/>
              <a:t>TXC bar Transmitter Clock Input </a:t>
            </a:r>
          </a:p>
          <a:p>
            <a:pPr lvl="1">
              <a:lnSpc>
                <a:spcPct val="80000"/>
              </a:lnSpc>
            </a:pPr>
            <a:r>
              <a:rPr lang="en-US" sz="2400"/>
              <a:t>This transmitter clock input controls the</a:t>
            </a:r>
            <a:r>
              <a:rPr lang="en-US" sz="2400" b="1"/>
              <a:t> </a:t>
            </a:r>
            <a:r>
              <a:rPr lang="en-US" sz="2400"/>
              <a:t>rate at which the character is to be transmitted.</a:t>
            </a:r>
            <a:endParaRPr lang="en-US" sz="2400" b="1"/>
          </a:p>
          <a:p>
            <a:pPr>
              <a:lnSpc>
                <a:spcPct val="80000"/>
              </a:lnSpc>
            </a:pPr>
            <a:r>
              <a:rPr lang="en-US" sz="2800" b="1"/>
              <a:t>TXD Transmitted Data Output </a:t>
            </a:r>
          </a:p>
          <a:p>
            <a:pPr lvl="1">
              <a:lnSpc>
                <a:spcPct val="80000"/>
              </a:lnSpc>
            </a:pPr>
            <a:r>
              <a:rPr lang="en-US" sz="2400"/>
              <a:t>This output pin carries serial stream of the transmitted data bits along with other information like start bit, stop bits and parity bit, etc.</a:t>
            </a:r>
            <a:endParaRPr lang="en-US" sz="2400" b="1"/>
          </a:p>
          <a:p>
            <a:pPr>
              <a:lnSpc>
                <a:spcPct val="80000"/>
              </a:lnSpc>
            </a:pPr>
            <a:r>
              <a:rPr lang="en-US" sz="2800" b="1"/>
              <a:t>RXC bar receiver Clock Input </a:t>
            </a:r>
          </a:p>
          <a:p>
            <a:pPr lvl="1">
              <a:lnSpc>
                <a:spcPct val="80000"/>
              </a:lnSpc>
            </a:pPr>
            <a:r>
              <a:rPr lang="en-US" sz="2400"/>
              <a:t>This receiver clock input pin controls the rate at which the character is to be received.</a:t>
            </a:r>
            <a:endParaRPr lang="en-US" sz="2400" b="1"/>
          </a:p>
          <a:p>
            <a:pPr>
              <a:lnSpc>
                <a:spcPct val="80000"/>
              </a:lnSpc>
            </a:pPr>
            <a:r>
              <a:rPr lang="en-US" sz="2800" b="1"/>
              <a:t>RXD- Receive Data Input </a:t>
            </a:r>
          </a:p>
          <a:p>
            <a:pPr lvl="1">
              <a:lnSpc>
                <a:spcPct val="80000"/>
              </a:lnSpc>
            </a:pPr>
            <a:r>
              <a:rPr lang="en-US" sz="2400"/>
              <a:t>This input pin of 8251 A receives a composite stream of the data to be received by 8251 A.</a:t>
            </a:r>
            <a:endParaRPr lang="en-US" sz="2400" b="1"/>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7F019A3-505D-4A79-AFAF-7E66BD3AB8B6}" type="slidenum">
              <a:rPr lang="en-US"/>
              <a:pPr/>
              <a:t>28</a:t>
            </a:fld>
            <a:endParaRPr lang="en-US"/>
          </a:p>
        </p:txBody>
      </p:sp>
      <p:sp>
        <p:nvSpPr>
          <p:cNvPr id="384002" name="Rectangle 2"/>
          <p:cNvSpPr>
            <a:spLocks noGrp="1" noChangeArrowheads="1"/>
          </p:cNvSpPr>
          <p:nvPr>
            <p:ph type="title"/>
          </p:nvPr>
        </p:nvSpPr>
        <p:spPr/>
        <p:txBody>
          <a:bodyPr/>
          <a:lstStyle/>
          <a:p>
            <a:r>
              <a:rPr lang="en-US" sz="3600"/>
              <a:t>8251: Signal Description</a:t>
            </a:r>
          </a:p>
        </p:txBody>
      </p:sp>
      <p:sp>
        <p:nvSpPr>
          <p:cNvPr id="384003" name="Rectangle 3"/>
          <p:cNvSpPr>
            <a:spLocks noGrp="1" noChangeArrowheads="1"/>
          </p:cNvSpPr>
          <p:nvPr>
            <p:ph type="body" idx="1"/>
          </p:nvPr>
        </p:nvSpPr>
        <p:spPr/>
        <p:txBody>
          <a:bodyPr/>
          <a:lstStyle/>
          <a:p>
            <a:pPr>
              <a:lnSpc>
                <a:spcPct val="80000"/>
              </a:lnSpc>
            </a:pPr>
            <a:r>
              <a:rPr lang="en-US" sz="2400" b="1"/>
              <a:t>RXRDY – Receiver Ready Output </a:t>
            </a:r>
          </a:p>
          <a:p>
            <a:pPr lvl="1">
              <a:lnSpc>
                <a:spcPct val="80000"/>
              </a:lnSpc>
            </a:pPr>
            <a:r>
              <a:rPr lang="en-US" sz="2000"/>
              <a:t>This output indicates that the 8251 A contains a character to be read by the CPU. The RXRDY signal may be used either to interrupt the CPU or may be polled by the CPU.</a:t>
            </a:r>
            <a:endParaRPr lang="en-US" sz="2000" b="1"/>
          </a:p>
          <a:p>
            <a:pPr>
              <a:lnSpc>
                <a:spcPct val="80000"/>
              </a:lnSpc>
            </a:pPr>
            <a:r>
              <a:rPr lang="en-US" sz="2400" b="1"/>
              <a:t>TXRDY – Transmitter Ready </a:t>
            </a:r>
          </a:p>
          <a:p>
            <a:pPr lvl="1">
              <a:lnSpc>
                <a:spcPct val="80000"/>
              </a:lnSpc>
            </a:pPr>
            <a:r>
              <a:rPr lang="en-US" sz="2000"/>
              <a:t>This output indicates to the CPU that the internal circuit of the transmitter is ready to accept a new character for transmission from the CPU.</a:t>
            </a:r>
            <a:endParaRPr lang="en-US" sz="2000" b="1"/>
          </a:p>
          <a:p>
            <a:pPr>
              <a:lnSpc>
                <a:spcPct val="80000"/>
              </a:lnSpc>
            </a:pPr>
            <a:r>
              <a:rPr lang="en-US" sz="2400" b="1"/>
              <a:t>DSR bar – Data Set Ready</a:t>
            </a:r>
            <a:r>
              <a:rPr lang="en-US" sz="2400"/>
              <a:t> </a:t>
            </a:r>
          </a:p>
          <a:p>
            <a:pPr lvl="1">
              <a:lnSpc>
                <a:spcPct val="80000"/>
              </a:lnSpc>
            </a:pPr>
            <a:r>
              <a:rPr lang="en-US" sz="2000"/>
              <a:t>The input may be use d as a general purpose one bit inverting input port. Its status can be checked by the CPU using a status operation.</a:t>
            </a:r>
            <a:endParaRPr lang="en-US" sz="2000" b="1"/>
          </a:p>
          <a:p>
            <a:pPr>
              <a:lnSpc>
                <a:spcPct val="80000"/>
              </a:lnSpc>
            </a:pPr>
            <a:r>
              <a:rPr lang="en-US" sz="2400" b="1"/>
              <a:t>DTR Bar – Data Terminal Ready </a:t>
            </a:r>
          </a:p>
          <a:p>
            <a:pPr lvl="1">
              <a:lnSpc>
                <a:spcPct val="80000"/>
              </a:lnSpc>
            </a:pPr>
            <a:r>
              <a:rPr lang="en-US" sz="2000"/>
              <a:t>This output may be used as a general purpose one bit inverting output port.</a:t>
            </a:r>
            <a:endParaRPr lang="en-US" sz="2000" b="1"/>
          </a:p>
          <a:p>
            <a:pPr>
              <a:lnSpc>
                <a:spcPct val="80000"/>
              </a:lnSpc>
            </a:pPr>
            <a:r>
              <a:rPr lang="en-US" sz="2400" b="1"/>
              <a:t>RTS Bar – Request to Send Data</a:t>
            </a:r>
            <a:r>
              <a:rPr lang="en-US" sz="2400"/>
              <a:t> </a:t>
            </a:r>
          </a:p>
          <a:p>
            <a:pPr lvl="1">
              <a:lnSpc>
                <a:spcPct val="80000"/>
              </a:lnSpc>
            </a:pPr>
            <a:r>
              <a:rPr lang="en-US" sz="2000"/>
              <a:t>This output may be used as a general purpose one bit inverting output port that can be programmed low to indicate the modem that the receiver is ready to receive a data byte from the modem. </a:t>
            </a:r>
          </a:p>
          <a:p>
            <a:pPr lvl="1">
              <a:lnSpc>
                <a:spcPct val="80000"/>
              </a:lnSpc>
            </a:pPr>
            <a:r>
              <a:rPr lang="en-US" sz="2000"/>
              <a:t>This signal is used to communicate with a modem.</a:t>
            </a:r>
            <a:endParaRPr lang="en-US" sz="2000" b="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A73FC93-607D-4550-8986-6A43AC6A842B}" type="slidenum">
              <a:rPr lang="en-US"/>
              <a:pPr/>
              <a:t>29</a:t>
            </a:fld>
            <a:endParaRPr lang="en-US"/>
          </a:p>
        </p:txBody>
      </p:sp>
      <p:sp>
        <p:nvSpPr>
          <p:cNvPr id="385026" name="Rectangle 2"/>
          <p:cNvSpPr>
            <a:spLocks noGrp="1" noChangeArrowheads="1"/>
          </p:cNvSpPr>
          <p:nvPr>
            <p:ph type="title"/>
          </p:nvPr>
        </p:nvSpPr>
        <p:spPr/>
        <p:txBody>
          <a:bodyPr/>
          <a:lstStyle/>
          <a:p>
            <a:r>
              <a:rPr lang="en-US" sz="3600"/>
              <a:t>8251: Signal Description</a:t>
            </a:r>
          </a:p>
        </p:txBody>
      </p:sp>
      <p:sp>
        <p:nvSpPr>
          <p:cNvPr id="385027" name="Rectangle 3"/>
          <p:cNvSpPr>
            <a:spLocks noGrp="1" noChangeArrowheads="1"/>
          </p:cNvSpPr>
          <p:nvPr>
            <p:ph type="body" idx="1"/>
          </p:nvPr>
        </p:nvSpPr>
        <p:spPr/>
        <p:txBody>
          <a:bodyPr/>
          <a:lstStyle/>
          <a:p>
            <a:r>
              <a:rPr lang="en-US" sz="2800" b="1"/>
              <a:t>CTS Bar – Clear to Send </a:t>
            </a:r>
          </a:p>
          <a:p>
            <a:pPr lvl="1"/>
            <a:r>
              <a:rPr lang="en-US" sz="2400"/>
              <a:t>If the clear to send the input line is low, the 8251 A is enabled to transmit the serial data, provided the enable bit in the command byte is set to ‘1’.</a:t>
            </a:r>
            <a:endParaRPr lang="en-US" sz="2400" b="1"/>
          </a:p>
          <a:p>
            <a:r>
              <a:rPr lang="en-US" sz="2800" b="1"/>
              <a:t>TXE – Transmitter Empty </a:t>
            </a:r>
          </a:p>
          <a:p>
            <a:pPr lvl="1"/>
            <a:r>
              <a:rPr lang="en-US" sz="2400"/>
              <a:t>If the 8251 A, while transmitting, has no characters to transmit, the TXE output goes high and it automatically goes low when a character is received from the CPU, for further transmission.</a:t>
            </a:r>
            <a:endParaRPr lang="en-US" sz="2400" b="1"/>
          </a:p>
          <a:p>
            <a:r>
              <a:rPr lang="en-US" sz="2800" b="1"/>
              <a:t>SYNDET/BD – Synch Detect/Break Detect </a:t>
            </a:r>
          </a:p>
          <a:p>
            <a:pPr lvl="1"/>
            <a:r>
              <a:rPr lang="en-US" sz="2400"/>
              <a:t>This pin is used in the synchronous mode for detecting SYNC characters (SYNDET) and may be used as either input or output.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82B797F-EDC5-4491-BCC3-B21665369F59}" type="slidenum">
              <a:rPr lang="en-US"/>
              <a:pPr/>
              <a:t>3</a:t>
            </a:fld>
            <a:endParaRPr lang="en-US"/>
          </a:p>
        </p:txBody>
      </p:sp>
      <p:sp>
        <p:nvSpPr>
          <p:cNvPr id="351234" name="Rectangle 2"/>
          <p:cNvSpPr>
            <a:spLocks noGrp="1" noChangeArrowheads="1"/>
          </p:cNvSpPr>
          <p:nvPr>
            <p:ph type="title"/>
          </p:nvPr>
        </p:nvSpPr>
        <p:spPr/>
        <p:txBody>
          <a:bodyPr/>
          <a:lstStyle/>
          <a:p>
            <a:r>
              <a:rPr lang="en-US" sz="3200"/>
              <a:t>8279: Keyboard/Display Controller</a:t>
            </a:r>
          </a:p>
        </p:txBody>
      </p:sp>
      <p:sp>
        <p:nvSpPr>
          <p:cNvPr id="351235" name="Rectangle 3"/>
          <p:cNvSpPr>
            <a:spLocks noGrp="1" noChangeArrowheads="1"/>
          </p:cNvSpPr>
          <p:nvPr>
            <p:ph type="body" idx="1"/>
          </p:nvPr>
        </p:nvSpPr>
        <p:spPr/>
        <p:txBody>
          <a:bodyPr/>
          <a:lstStyle/>
          <a:p>
            <a:pPr>
              <a:lnSpc>
                <a:spcPct val="80000"/>
              </a:lnSpc>
            </a:pPr>
            <a:r>
              <a:rPr lang="en-US" sz="2400" b="1"/>
              <a:t>Scan Counter </a:t>
            </a:r>
          </a:p>
          <a:p>
            <a:pPr lvl="1">
              <a:lnSpc>
                <a:spcPct val="80000"/>
              </a:lnSpc>
            </a:pPr>
            <a:r>
              <a:rPr lang="en-US" sz="2000"/>
              <a:t>The scan counter has two modes to scan the key matrix and refresh the display. </a:t>
            </a:r>
          </a:p>
          <a:p>
            <a:pPr lvl="1">
              <a:lnSpc>
                <a:spcPct val="80000"/>
              </a:lnSpc>
            </a:pPr>
            <a:r>
              <a:rPr lang="en-US" sz="2000"/>
              <a:t>In the second encoded mode, the counter provides a binary count that is to be externally decoded to provide the scan lines for key board and display (four externally decoded scan lines may drive up to 16 displays). </a:t>
            </a:r>
          </a:p>
          <a:p>
            <a:pPr lvl="1">
              <a:lnSpc>
                <a:spcPct val="80000"/>
              </a:lnSpc>
            </a:pPr>
            <a:r>
              <a:rPr lang="en-US" sz="2000"/>
              <a:t>n the decoded scan mode, the counter internally decodes the least significant 2 bits and provides a decoded 1 out of 4 scan on SL0 – SL3</a:t>
            </a:r>
            <a:r>
              <a:rPr lang="en-US" sz="2000" b="1"/>
              <a:t> </a:t>
            </a:r>
            <a:r>
              <a:rPr lang="en-US" sz="2000"/>
              <a:t>(four internally decoded scan lines may drive up to 4 displays). </a:t>
            </a:r>
          </a:p>
          <a:p>
            <a:pPr lvl="1">
              <a:lnSpc>
                <a:spcPct val="80000"/>
              </a:lnSpc>
            </a:pPr>
            <a:r>
              <a:rPr lang="en-US" sz="2000"/>
              <a:t>The key board and display both are in the same mode at a time. </a:t>
            </a:r>
            <a:endParaRPr lang="en-US" sz="2000" b="1"/>
          </a:p>
          <a:p>
            <a:pPr>
              <a:lnSpc>
                <a:spcPct val="80000"/>
              </a:lnSpc>
            </a:pPr>
            <a:endParaRPr lang="en-US" sz="2400" b="1"/>
          </a:p>
          <a:p>
            <a:pPr>
              <a:lnSpc>
                <a:spcPct val="80000"/>
              </a:lnSpc>
            </a:pPr>
            <a:r>
              <a:rPr lang="en-US" sz="2400" b="1"/>
              <a:t>Return Buffers and Keyboard Debounce and Control: </a:t>
            </a:r>
          </a:p>
          <a:p>
            <a:pPr lvl="1">
              <a:lnSpc>
                <a:spcPct val="80000"/>
              </a:lnSpc>
            </a:pPr>
            <a:r>
              <a:rPr lang="en-US" sz="2000"/>
              <a:t>This section scans for a key closure row-wise. I</a:t>
            </a:r>
          </a:p>
          <a:p>
            <a:pPr lvl="1">
              <a:lnSpc>
                <a:spcPct val="80000"/>
              </a:lnSpc>
            </a:pPr>
            <a:r>
              <a:rPr lang="en-US" sz="2000"/>
              <a:t>f it is detected, the keyboard debounce unit debounces the key entry (i.e. wait for 10 ms). </a:t>
            </a:r>
          </a:p>
          <a:p>
            <a:pPr lvl="1">
              <a:lnSpc>
                <a:spcPct val="80000"/>
              </a:lnSpc>
            </a:pPr>
            <a:r>
              <a:rPr lang="en-US" sz="2000"/>
              <a:t>After the debounce period, if the key continues to be detected. </a:t>
            </a:r>
          </a:p>
          <a:p>
            <a:pPr lvl="1">
              <a:lnSpc>
                <a:spcPct val="80000"/>
              </a:lnSpc>
            </a:pPr>
            <a:r>
              <a:rPr lang="en-US" sz="2000"/>
              <a:t>The code of the key is directly transferred to the sensor RAM along with SHIFT and CONTROL key status.</a:t>
            </a:r>
            <a:endParaRPr lang="en-US" sz="2000" b="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345A1020-BF41-4A11-BD16-556CDC162D07}" type="slidenum">
              <a:rPr lang="en-US"/>
              <a:pPr/>
              <a:t>30</a:t>
            </a:fld>
            <a:endParaRPr lang="en-US"/>
          </a:p>
        </p:txBody>
      </p:sp>
      <p:sp>
        <p:nvSpPr>
          <p:cNvPr id="386050" name="Rectangle 2"/>
          <p:cNvSpPr>
            <a:spLocks noGrp="1" noChangeArrowheads="1"/>
          </p:cNvSpPr>
          <p:nvPr>
            <p:ph type="title"/>
          </p:nvPr>
        </p:nvSpPr>
        <p:spPr>
          <a:xfrm>
            <a:off x="152400" y="76200"/>
            <a:ext cx="8991600" cy="685800"/>
          </a:xfrm>
        </p:spPr>
        <p:txBody>
          <a:bodyPr/>
          <a:lstStyle/>
          <a:p>
            <a:r>
              <a:rPr lang="en-US" sz="3200"/>
              <a:t>8251: Internal Architecture and Pin Configuration</a:t>
            </a:r>
          </a:p>
        </p:txBody>
      </p:sp>
      <p:pic>
        <p:nvPicPr>
          <p:cNvPr id="386051" name="Picture 3"/>
          <p:cNvPicPr>
            <a:picLocks noGrp="1" noChangeAspect="1" noChangeArrowheads="1"/>
          </p:cNvPicPr>
          <p:nvPr>
            <p:ph type="body" sz="half" idx="1"/>
          </p:nvPr>
        </p:nvPicPr>
        <p:blipFill>
          <a:blip r:embed="rId2"/>
          <a:srcRect/>
          <a:stretch>
            <a:fillRect/>
          </a:stretch>
        </p:blipFill>
        <p:spPr>
          <a:xfrm>
            <a:off x="152400" y="762000"/>
            <a:ext cx="5351463" cy="5410200"/>
          </a:xfrm>
        </p:spPr>
      </p:pic>
      <p:pic>
        <p:nvPicPr>
          <p:cNvPr id="386052" name="Picture 4"/>
          <p:cNvPicPr>
            <a:picLocks noGrp="1" noChangeAspect="1" noChangeArrowheads="1"/>
          </p:cNvPicPr>
          <p:nvPr>
            <p:ph type="body" sz="half" idx="2"/>
          </p:nvPr>
        </p:nvPicPr>
        <p:blipFill>
          <a:blip r:embed="rId3"/>
          <a:srcRect/>
          <a:stretch>
            <a:fillRect/>
          </a:stretch>
        </p:blipFill>
        <p:spPr>
          <a:xfrm>
            <a:off x="5943600" y="1752600"/>
            <a:ext cx="2895600" cy="3352800"/>
          </a:xfr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0A9D7F0-04ED-4E7A-AD05-A915C85B13DC}" type="slidenum">
              <a:rPr lang="en-US"/>
              <a:pPr/>
              <a:t>31</a:t>
            </a:fld>
            <a:endParaRPr lang="en-US"/>
          </a:p>
        </p:txBody>
      </p:sp>
      <p:sp>
        <p:nvSpPr>
          <p:cNvPr id="387074" name="Rectangle 2"/>
          <p:cNvSpPr>
            <a:spLocks noGrp="1" noChangeArrowheads="1"/>
          </p:cNvSpPr>
          <p:nvPr>
            <p:ph type="title"/>
          </p:nvPr>
        </p:nvSpPr>
        <p:spPr/>
        <p:txBody>
          <a:bodyPr/>
          <a:lstStyle/>
          <a:p>
            <a:r>
              <a:rPr lang="en-US" sz="3600"/>
              <a:t>8251: Operating Modes</a:t>
            </a:r>
          </a:p>
        </p:txBody>
      </p:sp>
      <p:sp>
        <p:nvSpPr>
          <p:cNvPr id="387075" name="Rectangle 3"/>
          <p:cNvSpPr>
            <a:spLocks noGrp="1" noChangeArrowheads="1"/>
          </p:cNvSpPr>
          <p:nvPr>
            <p:ph type="body" idx="1"/>
          </p:nvPr>
        </p:nvSpPr>
        <p:spPr/>
        <p:txBody>
          <a:bodyPr/>
          <a:lstStyle/>
          <a:p>
            <a:pPr>
              <a:lnSpc>
                <a:spcPct val="90000"/>
              </a:lnSpc>
            </a:pPr>
            <a:r>
              <a:rPr lang="en-US" sz="2800"/>
              <a:t>The 8251 can be programmed to operate in its various modes using its mode control words.</a:t>
            </a:r>
          </a:p>
          <a:p>
            <a:pPr>
              <a:lnSpc>
                <a:spcPct val="90000"/>
              </a:lnSpc>
            </a:pPr>
            <a:r>
              <a:rPr lang="en-US" sz="2800"/>
              <a:t>The control words of 8251 A are divided into two functional types:</a:t>
            </a:r>
          </a:p>
          <a:p>
            <a:pPr lvl="1">
              <a:lnSpc>
                <a:spcPct val="90000"/>
              </a:lnSpc>
            </a:pPr>
            <a:r>
              <a:rPr lang="en-US" sz="2400"/>
              <a:t>Mode Instruction control word</a:t>
            </a:r>
          </a:p>
          <a:p>
            <a:pPr lvl="1">
              <a:lnSpc>
                <a:spcPct val="90000"/>
              </a:lnSpc>
            </a:pPr>
            <a:r>
              <a:rPr lang="en-US" sz="2400"/>
              <a:t>Command instruction control word.</a:t>
            </a:r>
            <a:endParaRPr lang="en-US" sz="2400" b="1"/>
          </a:p>
          <a:p>
            <a:pPr>
              <a:lnSpc>
                <a:spcPct val="90000"/>
              </a:lnSpc>
            </a:pPr>
            <a:r>
              <a:rPr lang="en-US" sz="2800" b="1"/>
              <a:t>Asynchronous Mode</a:t>
            </a:r>
          </a:p>
          <a:p>
            <a:pPr lvl="1">
              <a:lnSpc>
                <a:spcPct val="90000"/>
              </a:lnSpc>
            </a:pPr>
            <a:r>
              <a:rPr lang="en-US" sz="2400" b="1"/>
              <a:t>Mode Instruction control word </a:t>
            </a:r>
          </a:p>
          <a:p>
            <a:pPr lvl="2">
              <a:lnSpc>
                <a:spcPct val="90000"/>
              </a:lnSpc>
            </a:pPr>
            <a:r>
              <a:rPr lang="en-US" sz="2000"/>
              <a:t>This defines the general operational characteristics of 8251 A after internal (reset command) or external (reset input pin) reset, this must be written to configure the 8251 A as per the required operation.</a:t>
            </a:r>
          </a:p>
          <a:p>
            <a:pPr lvl="2">
              <a:lnSpc>
                <a:spcPct val="90000"/>
              </a:lnSpc>
            </a:pPr>
            <a:r>
              <a:rPr lang="en-US" sz="2000"/>
              <a:t>To change the mode of operation from synchronous to asynchronous or vice - versa, the 8251 A has to be reset using master chip reset.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639AA27-4114-4F63-9F13-6E6A6DFC8AE6}" type="slidenum">
              <a:rPr lang="en-US"/>
              <a:pPr/>
              <a:t>32</a:t>
            </a:fld>
            <a:endParaRPr lang="en-US"/>
          </a:p>
        </p:txBody>
      </p:sp>
      <p:sp>
        <p:nvSpPr>
          <p:cNvPr id="388098" name="Rectangle 2"/>
          <p:cNvSpPr>
            <a:spLocks noGrp="1" noChangeArrowheads="1"/>
          </p:cNvSpPr>
          <p:nvPr>
            <p:ph type="title"/>
          </p:nvPr>
        </p:nvSpPr>
        <p:spPr/>
        <p:txBody>
          <a:bodyPr/>
          <a:lstStyle/>
          <a:p>
            <a:r>
              <a:rPr lang="en-US" sz="3600"/>
              <a:t>8251: Operating Modes</a:t>
            </a:r>
          </a:p>
        </p:txBody>
      </p:sp>
      <p:sp>
        <p:nvSpPr>
          <p:cNvPr id="388099" name="Rectangle 3"/>
          <p:cNvSpPr>
            <a:spLocks noGrp="1" noChangeArrowheads="1"/>
          </p:cNvSpPr>
          <p:nvPr>
            <p:ph type="body" idx="1"/>
          </p:nvPr>
        </p:nvSpPr>
        <p:spPr/>
        <p:txBody>
          <a:bodyPr/>
          <a:lstStyle/>
          <a:p>
            <a:r>
              <a:rPr lang="en-US" sz="2800" b="1"/>
              <a:t>Asynchronous Mode (Transmission) </a:t>
            </a:r>
          </a:p>
          <a:p>
            <a:pPr lvl="1"/>
            <a:r>
              <a:rPr lang="en-US" sz="2400"/>
              <a:t>When a data character is sent to 8251 A by the CPU, it adds start bits prior to the serial data bits, followed by optional parity bit and stop bits using the asynchronous mode instruction control format. </a:t>
            </a:r>
          </a:p>
          <a:p>
            <a:pPr lvl="1"/>
            <a:r>
              <a:rPr lang="en-US" sz="2400"/>
              <a:t>This sequence is then transmitted using TXD output pin on the falling edge of TXC bar.</a:t>
            </a:r>
            <a:endParaRPr lang="en-US" sz="2400" b="1"/>
          </a:p>
          <a:p>
            <a:endParaRPr lang="en-US" sz="2800" b="1"/>
          </a:p>
          <a:p>
            <a:r>
              <a:rPr lang="en-US" sz="2800" b="1"/>
              <a:t>A synchronous Mode (Receive)</a:t>
            </a:r>
            <a:r>
              <a:rPr lang="en-US" sz="2800"/>
              <a:t> </a:t>
            </a:r>
          </a:p>
          <a:p>
            <a:pPr lvl="1"/>
            <a:r>
              <a:rPr lang="en-US" sz="2400"/>
              <a:t>A falling edge on RXD input line marks a start bit. </a:t>
            </a:r>
          </a:p>
          <a:p>
            <a:pPr lvl="1"/>
            <a:r>
              <a:rPr lang="en-US" sz="2400"/>
              <a:t>At baud rates of 16 x and 64x, this start bit is again checked at the center of start bit pulse and if detected low, it is a valid start bit which starts counting.</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F1F8BAF-76BB-406B-8745-FD033635B792}" type="slidenum">
              <a:rPr lang="en-US"/>
              <a:pPr/>
              <a:t>33</a:t>
            </a:fld>
            <a:endParaRPr lang="en-US"/>
          </a:p>
        </p:txBody>
      </p:sp>
      <p:sp>
        <p:nvSpPr>
          <p:cNvPr id="389122" name="Rectangle 2"/>
          <p:cNvSpPr>
            <a:spLocks noGrp="1" noChangeArrowheads="1"/>
          </p:cNvSpPr>
          <p:nvPr>
            <p:ph type="title"/>
          </p:nvPr>
        </p:nvSpPr>
        <p:spPr/>
        <p:txBody>
          <a:bodyPr/>
          <a:lstStyle/>
          <a:p>
            <a:r>
              <a:rPr lang="en-US" sz="3600"/>
              <a:t>8251: Operating Modes</a:t>
            </a:r>
          </a:p>
        </p:txBody>
      </p:sp>
      <p:pic>
        <p:nvPicPr>
          <p:cNvPr id="389123" name="Picture 3"/>
          <p:cNvPicPr>
            <a:picLocks noGrp="1" noChangeAspect="1" noChangeArrowheads="1"/>
          </p:cNvPicPr>
          <p:nvPr>
            <p:ph type="body" idx="1"/>
          </p:nvPr>
        </p:nvPicPr>
        <p:blipFill>
          <a:blip r:embed="rId2"/>
          <a:srcRect/>
          <a:stretch>
            <a:fillRect/>
          </a:stretch>
        </p:blip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675633C-9ED6-40EC-A819-6CC086A86B29}" type="slidenum">
              <a:rPr lang="en-US"/>
              <a:pPr/>
              <a:t>34</a:t>
            </a:fld>
            <a:endParaRPr lang="en-US"/>
          </a:p>
        </p:txBody>
      </p:sp>
      <p:sp>
        <p:nvSpPr>
          <p:cNvPr id="394242" name="Rectangle 2"/>
          <p:cNvSpPr>
            <a:spLocks noGrp="1" noChangeArrowheads="1"/>
          </p:cNvSpPr>
          <p:nvPr>
            <p:ph type="title"/>
          </p:nvPr>
        </p:nvSpPr>
        <p:spPr/>
        <p:txBody>
          <a:bodyPr/>
          <a:lstStyle/>
          <a:p>
            <a:pPr algn="l"/>
            <a:r>
              <a:rPr lang="en-US" sz="2400"/>
              <a:t>8251: Operating Modes:</a:t>
            </a:r>
          </a:p>
        </p:txBody>
      </p:sp>
      <p:pic>
        <p:nvPicPr>
          <p:cNvPr id="394243" name="Picture 3"/>
          <p:cNvPicPr>
            <a:picLocks noGrp="1" noChangeAspect="1" noChangeArrowheads="1"/>
          </p:cNvPicPr>
          <p:nvPr>
            <p:ph type="body" idx="1"/>
          </p:nvPr>
        </p:nvPicPr>
        <p:blipFill>
          <a:blip r:embed="rId2"/>
          <a:srcRect/>
          <a:stretch>
            <a:fillRect/>
          </a:stretch>
        </p:blipFill>
        <p:spPr>
          <a:xfrm>
            <a:off x="3657600" y="0"/>
            <a:ext cx="5257800" cy="6858000"/>
          </a:xfr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A43E9AD-40D8-429C-AD04-DF5D7031F86B}" type="slidenum">
              <a:rPr lang="en-US"/>
              <a:pPr/>
              <a:t>35</a:t>
            </a:fld>
            <a:endParaRPr lang="en-US"/>
          </a:p>
        </p:txBody>
      </p:sp>
      <p:sp>
        <p:nvSpPr>
          <p:cNvPr id="390146" name="Rectangle 2"/>
          <p:cNvSpPr>
            <a:spLocks noGrp="1" noChangeArrowheads="1"/>
          </p:cNvSpPr>
          <p:nvPr>
            <p:ph type="title"/>
          </p:nvPr>
        </p:nvSpPr>
        <p:spPr/>
        <p:txBody>
          <a:bodyPr/>
          <a:lstStyle/>
          <a:p>
            <a:r>
              <a:rPr lang="en-US" sz="3600"/>
              <a:t>8251: Operating Modes</a:t>
            </a:r>
          </a:p>
        </p:txBody>
      </p:sp>
      <p:sp>
        <p:nvSpPr>
          <p:cNvPr id="390147" name="Rectangle 3"/>
          <p:cNvSpPr>
            <a:spLocks noGrp="1" noChangeArrowheads="1"/>
          </p:cNvSpPr>
          <p:nvPr>
            <p:ph type="body" idx="1"/>
          </p:nvPr>
        </p:nvSpPr>
        <p:spPr>
          <a:xfrm>
            <a:off x="152400" y="685800"/>
            <a:ext cx="8839200" cy="5715000"/>
          </a:xfrm>
        </p:spPr>
        <p:txBody>
          <a:bodyPr/>
          <a:lstStyle/>
          <a:p>
            <a:pPr>
              <a:lnSpc>
                <a:spcPct val="90000"/>
              </a:lnSpc>
            </a:pPr>
            <a:r>
              <a:rPr lang="en-US" sz="2400" b="1"/>
              <a:t>Synchronous Mode </a:t>
            </a:r>
          </a:p>
          <a:p>
            <a:pPr lvl="1">
              <a:lnSpc>
                <a:spcPct val="90000"/>
              </a:lnSpc>
            </a:pPr>
            <a:r>
              <a:rPr lang="en-US" sz="2000" b="1"/>
              <a:t>Synchronous Mode (Transmission) </a:t>
            </a:r>
          </a:p>
          <a:p>
            <a:pPr lvl="2">
              <a:lnSpc>
                <a:spcPct val="90000"/>
              </a:lnSpc>
            </a:pPr>
            <a:r>
              <a:rPr lang="en-US" sz="1800"/>
              <a:t>The TXD output is high until the CPU sends a character to 8251 A which is usually is a SYNC character. </a:t>
            </a:r>
          </a:p>
          <a:p>
            <a:pPr lvl="2">
              <a:lnSpc>
                <a:spcPct val="90000"/>
              </a:lnSpc>
            </a:pPr>
            <a:r>
              <a:rPr lang="en-US" sz="1800"/>
              <a:t>When CTS bar line goes low, the first character is serially transmitted out. </a:t>
            </a:r>
          </a:p>
          <a:p>
            <a:pPr lvl="2">
              <a:lnSpc>
                <a:spcPct val="90000"/>
              </a:lnSpc>
            </a:pPr>
            <a:r>
              <a:rPr lang="en-US" sz="1800"/>
              <a:t>All the characters are shifted out on the falling edges of TXC bar. </a:t>
            </a:r>
          </a:p>
          <a:p>
            <a:pPr lvl="2">
              <a:lnSpc>
                <a:spcPct val="90000"/>
              </a:lnSpc>
            </a:pPr>
            <a:r>
              <a:rPr lang="en-US" sz="1800"/>
              <a:t>Data is shifted out at the same rate as TXc bar, over TXD output line. </a:t>
            </a:r>
          </a:p>
          <a:p>
            <a:pPr lvl="2">
              <a:lnSpc>
                <a:spcPct val="90000"/>
              </a:lnSpc>
            </a:pPr>
            <a:r>
              <a:rPr lang="en-US" sz="1800"/>
              <a:t>If the CPU buffer becomes empty, the SYNC character or characters are inserted in the data stream over TXD output.</a:t>
            </a:r>
            <a:endParaRPr lang="en-US" sz="1800" b="1"/>
          </a:p>
          <a:p>
            <a:pPr lvl="1">
              <a:lnSpc>
                <a:spcPct val="90000"/>
              </a:lnSpc>
            </a:pPr>
            <a:endParaRPr lang="en-US" sz="2000" b="1"/>
          </a:p>
          <a:p>
            <a:pPr lvl="1">
              <a:lnSpc>
                <a:spcPct val="90000"/>
              </a:lnSpc>
            </a:pPr>
            <a:r>
              <a:rPr lang="en-US" sz="2000" b="1"/>
              <a:t>Synchronous Mode (Receiver) </a:t>
            </a:r>
          </a:p>
          <a:p>
            <a:pPr lvl="2">
              <a:lnSpc>
                <a:spcPct val="90000"/>
              </a:lnSpc>
            </a:pPr>
            <a:r>
              <a:rPr lang="en-US" sz="1800"/>
              <a:t>In this mode, the character synchronization can be achieved internally or externally. </a:t>
            </a:r>
          </a:p>
          <a:p>
            <a:pPr lvl="2">
              <a:lnSpc>
                <a:spcPct val="90000"/>
              </a:lnSpc>
            </a:pPr>
            <a:r>
              <a:rPr lang="en-US" sz="1800"/>
              <a:t>If this mode is programmed, then ‘ENTER HUNT’ command should be included in the first command instruction word written into the 8251 A. </a:t>
            </a:r>
          </a:p>
          <a:p>
            <a:pPr lvl="2">
              <a:lnSpc>
                <a:spcPct val="90000"/>
              </a:lnSpc>
            </a:pPr>
            <a:r>
              <a:rPr lang="en-US" sz="1800"/>
              <a:t>The data on RXD pin is sampled on rising edge of the RXC bar. </a:t>
            </a:r>
          </a:p>
          <a:p>
            <a:pPr lvl="2">
              <a:lnSpc>
                <a:spcPct val="90000"/>
              </a:lnSpc>
            </a:pPr>
            <a:r>
              <a:rPr lang="en-US" sz="1800"/>
              <a:t>The content of the receiver buffer is compared with the first SYNC character at every edge until it matches.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8A4F5A1-A0FE-4B67-80B7-59887E37E81D}" type="slidenum">
              <a:rPr lang="en-US"/>
              <a:pPr/>
              <a:t>36</a:t>
            </a:fld>
            <a:endParaRPr lang="en-US"/>
          </a:p>
        </p:txBody>
      </p:sp>
      <p:sp>
        <p:nvSpPr>
          <p:cNvPr id="395266" name="Rectangle 2"/>
          <p:cNvSpPr>
            <a:spLocks noGrp="1" noChangeArrowheads="1"/>
          </p:cNvSpPr>
          <p:nvPr>
            <p:ph type="title"/>
          </p:nvPr>
        </p:nvSpPr>
        <p:spPr/>
        <p:txBody>
          <a:bodyPr/>
          <a:lstStyle/>
          <a:p>
            <a:endParaRPr lang="en-US"/>
          </a:p>
        </p:txBody>
      </p:sp>
      <p:sp>
        <p:nvSpPr>
          <p:cNvPr id="395267" name="Rectangle 3"/>
          <p:cNvSpPr>
            <a:spLocks noGrp="1" noChangeArrowheads="1"/>
          </p:cNvSpPr>
          <p:nvPr>
            <p:ph type="body" idx="1"/>
          </p:nvPr>
        </p:nvSpPr>
        <p:spPr/>
        <p:txBody>
          <a:bodyPr/>
          <a:lstStyle/>
          <a:p>
            <a:pPr lvl="1"/>
            <a:r>
              <a:rPr lang="en-US" b="1"/>
              <a:t>Command Instruction Definition</a:t>
            </a:r>
          </a:p>
          <a:p>
            <a:pPr lvl="2"/>
            <a:r>
              <a:rPr lang="en-US"/>
              <a:t>The command instruction controls the actual operations of the selected format like enable transmit/receive, error reset and modem control. </a:t>
            </a:r>
          </a:p>
          <a:p>
            <a:pPr lvl="2"/>
            <a:r>
              <a:rPr lang="en-US"/>
              <a:t>Once the mode instruction has been written 8251 A and the SYNC characters are inserted internally by 8251 A, all further control words written with C/D =1 will load a command instruction. </a:t>
            </a:r>
          </a:p>
          <a:p>
            <a:pPr lvl="2"/>
            <a:r>
              <a:rPr lang="en-US"/>
              <a:t>A reset operation returns 8251 A back to mode instruction format.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FDE5FAB-2801-4DEC-A9EB-08C3072969FF}" type="slidenum">
              <a:rPr lang="en-US"/>
              <a:pPr/>
              <a:t>37</a:t>
            </a:fld>
            <a:endParaRPr lang="en-US"/>
          </a:p>
        </p:txBody>
      </p:sp>
      <p:sp>
        <p:nvSpPr>
          <p:cNvPr id="391170" name="Rectangle 2"/>
          <p:cNvSpPr>
            <a:spLocks noGrp="1" noChangeArrowheads="1"/>
          </p:cNvSpPr>
          <p:nvPr>
            <p:ph type="title"/>
          </p:nvPr>
        </p:nvSpPr>
        <p:spPr/>
        <p:txBody>
          <a:bodyPr/>
          <a:lstStyle/>
          <a:p>
            <a:r>
              <a:rPr lang="en-US" sz="3600"/>
              <a:t>8251: Operating Modes</a:t>
            </a:r>
          </a:p>
        </p:txBody>
      </p:sp>
      <p:pic>
        <p:nvPicPr>
          <p:cNvPr id="391171" name="Picture 3"/>
          <p:cNvPicPr>
            <a:picLocks noGrp="1" noChangeAspect="1" noChangeArrowheads="1"/>
          </p:cNvPicPr>
          <p:nvPr>
            <p:ph type="body" idx="1"/>
          </p:nvPr>
        </p:nvPicPr>
        <p:blipFill>
          <a:blip r:embed="rId2"/>
          <a:srcRect/>
          <a:stretch>
            <a:fillRect/>
          </a:stretch>
        </p:blip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D8FF2D8-6051-4847-B058-6A8484D84EE5}" type="slidenum">
              <a:rPr lang="en-US"/>
              <a:pPr/>
              <a:t>38</a:t>
            </a:fld>
            <a:endParaRPr lang="en-US"/>
          </a:p>
        </p:txBody>
      </p:sp>
      <p:sp>
        <p:nvSpPr>
          <p:cNvPr id="392194" name="Rectangle 2"/>
          <p:cNvSpPr>
            <a:spLocks noGrp="1" noChangeArrowheads="1"/>
          </p:cNvSpPr>
          <p:nvPr>
            <p:ph type="title"/>
          </p:nvPr>
        </p:nvSpPr>
        <p:spPr/>
        <p:txBody>
          <a:bodyPr/>
          <a:lstStyle/>
          <a:p>
            <a:r>
              <a:rPr lang="en-US" sz="3600"/>
              <a:t>8251: Operating Modes</a:t>
            </a:r>
          </a:p>
        </p:txBody>
      </p:sp>
      <p:pic>
        <p:nvPicPr>
          <p:cNvPr id="392195" name="Picture 3"/>
          <p:cNvPicPr>
            <a:picLocks noGrp="1" noChangeAspect="1" noChangeArrowheads="1"/>
          </p:cNvPicPr>
          <p:nvPr>
            <p:ph type="body" idx="1"/>
          </p:nvPr>
        </p:nvPicPr>
        <p:blipFill>
          <a:blip r:embed="rId2"/>
          <a:srcRect/>
          <a:stretch>
            <a:fillRect/>
          </a:stretch>
        </p:blipFill>
        <p:spPr>
          <a:xfrm>
            <a:off x="2362200" y="762000"/>
            <a:ext cx="4343400" cy="2732088"/>
          </a:xfrm>
        </p:spPr>
      </p:pic>
      <p:sp>
        <p:nvSpPr>
          <p:cNvPr id="392196" name="Rectangle 4"/>
          <p:cNvSpPr>
            <a:spLocks noChangeArrowheads="1"/>
          </p:cNvSpPr>
          <p:nvPr/>
        </p:nvSpPr>
        <p:spPr bwMode="auto">
          <a:xfrm>
            <a:off x="304800" y="3810000"/>
            <a:ext cx="8534400" cy="2647950"/>
          </a:xfrm>
          <a:prstGeom prst="rect">
            <a:avLst/>
          </a:prstGeom>
          <a:noFill/>
          <a:ln w="9525">
            <a:noFill/>
            <a:miter lim="800000"/>
            <a:headEnd/>
            <a:tailEnd/>
          </a:ln>
          <a:effectLst/>
        </p:spPr>
        <p:txBody>
          <a:bodyPr anchor="ctr">
            <a:spAutoFit/>
          </a:bodyPr>
          <a:lstStyle/>
          <a:p>
            <a:pPr>
              <a:buSzTx/>
            </a:pPr>
            <a:r>
              <a:rPr lang="en-US" b="1"/>
              <a:t> Status Read Definition</a:t>
            </a:r>
          </a:p>
          <a:p>
            <a:pPr marL="746125" lvl="1" indent="-120650">
              <a:buSzTx/>
              <a:buFont typeface="Wingdings" pitchFamily="2" charset="2"/>
              <a:buChar char="Ø"/>
            </a:pPr>
            <a:r>
              <a:rPr lang="en-US"/>
              <a:t>This definition is used by the CPU to read the status of the active 8251 A to confirm if any error condition or other conditions like the requirement of processor service has been detected, during the operation.</a:t>
            </a:r>
          </a:p>
          <a:p>
            <a:pPr marL="746125" lvl="1" indent="-120650">
              <a:buSzTx/>
              <a:buFont typeface="Wingdings" pitchFamily="2" charset="2"/>
              <a:buChar char="Ø"/>
            </a:pPr>
            <a:r>
              <a:rPr lang="en-US"/>
              <a:t>A read command is issued by processor with C/D bar =1 to accomplish this function.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4A43C8A-65AA-4C13-9C7F-46F797ED017A}" type="slidenum">
              <a:rPr lang="en-US"/>
              <a:pPr/>
              <a:t>39</a:t>
            </a:fld>
            <a:endParaRPr lang="en-US"/>
          </a:p>
        </p:txBody>
      </p:sp>
      <p:sp>
        <p:nvSpPr>
          <p:cNvPr id="396290" name="Rectangle 2"/>
          <p:cNvSpPr>
            <a:spLocks noGrp="1" noChangeArrowheads="1"/>
          </p:cNvSpPr>
          <p:nvPr>
            <p:ph type="title"/>
          </p:nvPr>
        </p:nvSpPr>
        <p:spPr/>
        <p:txBody>
          <a:bodyPr/>
          <a:lstStyle/>
          <a:p>
            <a:r>
              <a:rPr lang="en-US" sz="3600"/>
              <a:t>8251: Operating Modes</a:t>
            </a:r>
          </a:p>
        </p:txBody>
      </p:sp>
      <p:pic>
        <p:nvPicPr>
          <p:cNvPr id="396291" name="Picture 3"/>
          <p:cNvPicPr>
            <a:picLocks noGrp="1" noChangeAspect="1" noChangeArrowheads="1"/>
          </p:cNvPicPr>
          <p:nvPr>
            <p:ph type="body" idx="1"/>
          </p:nvPr>
        </p:nvPicPr>
        <p:blipFill>
          <a:blip r:embed="rId2"/>
          <a:srcRect/>
          <a:stretch>
            <a:fillRect/>
          </a:stretch>
        </p:blipFill>
        <p:spPr>
          <a:xfrm>
            <a:off x="1371600" y="990600"/>
            <a:ext cx="6172200" cy="556260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C71A7CB-8610-49D2-B75A-96615FA250D3}" type="slidenum">
              <a:rPr lang="en-US"/>
              <a:pPr/>
              <a:t>4</a:t>
            </a:fld>
            <a:endParaRPr lang="en-US"/>
          </a:p>
        </p:txBody>
      </p:sp>
      <p:sp>
        <p:nvSpPr>
          <p:cNvPr id="352258" name="Rectangle 2"/>
          <p:cNvSpPr>
            <a:spLocks noGrp="1" noChangeArrowheads="1"/>
          </p:cNvSpPr>
          <p:nvPr>
            <p:ph type="title"/>
          </p:nvPr>
        </p:nvSpPr>
        <p:spPr/>
        <p:txBody>
          <a:bodyPr/>
          <a:lstStyle/>
          <a:p>
            <a:r>
              <a:rPr lang="en-US" sz="3600"/>
              <a:t>8279: Keyboard/Display Controller</a:t>
            </a:r>
          </a:p>
        </p:txBody>
      </p:sp>
      <p:sp>
        <p:nvSpPr>
          <p:cNvPr id="352259" name="Rectangle 3"/>
          <p:cNvSpPr>
            <a:spLocks noGrp="1" noChangeArrowheads="1"/>
          </p:cNvSpPr>
          <p:nvPr>
            <p:ph type="body" idx="1"/>
          </p:nvPr>
        </p:nvSpPr>
        <p:spPr/>
        <p:txBody>
          <a:bodyPr/>
          <a:lstStyle/>
          <a:p>
            <a:r>
              <a:rPr lang="en-US" sz="2800" b="1"/>
              <a:t>FIFO/Sensor RAM and Status Logic : </a:t>
            </a:r>
          </a:p>
          <a:p>
            <a:pPr lvl="1"/>
            <a:r>
              <a:rPr lang="en-US" sz="2400"/>
              <a:t>In keyboard or strobed input mode, this block acts as 8-byte first in first out (FIFO) RAM. </a:t>
            </a:r>
          </a:p>
          <a:p>
            <a:pPr lvl="1"/>
            <a:r>
              <a:rPr lang="en-US" sz="2400"/>
              <a:t>Each key code of the pressed key is entered in the order of the entry, and in  the mean time, read by the CPU, till the RAM becomes empty. </a:t>
            </a:r>
          </a:p>
          <a:p>
            <a:pPr lvl="1"/>
            <a:r>
              <a:rPr lang="en-US" sz="2400"/>
              <a:t>In scanned sensor matrix mode, this unit acts as sensor RAM.</a:t>
            </a:r>
            <a:endParaRPr lang="en-US" sz="2400" b="1"/>
          </a:p>
          <a:p>
            <a:r>
              <a:rPr lang="en-US" sz="2800" b="1"/>
              <a:t>Display Address Registers and Display RAM : </a:t>
            </a:r>
          </a:p>
          <a:p>
            <a:pPr lvl="1"/>
            <a:r>
              <a:rPr lang="en-US" sz="2400"/>
              <a:t>The display address registers hold the address of the word currently being written or read by the CPU to or from the display RAM.</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1688519-CC32-4F88-8FF3-9B593E38762E}" type="slidenum">
              <a:rPr lang="en-US"/>
              <a:pPr/>
              <a:t>40</a:t>
            </a:fld>
            <a:endParaRPr lang="en-US"/>
          </a:p>
        </p:txBody>
      </p:sp>
      <p:sp>
        <p:nvSpPr>
          <p:cNvPr id="398338" name="Rectangle 2"/>
          <p:cNvSpPr>
            <a:spLocks noGrp="1" noChangeArrowheads="1"/>
          </p:cNvSpPr>
          <p:nvPr>
            <p:ph type="title"/>
          </p:nvPr>
        </p:nvSpPr>
        <p:spPr/>
        <p:txBody>
          <a:bodyPr/>
          <a:lstStyle/>
          <a:p>
            <a:r>
              <a:rPr lang="en-US" sz="3600"/>
              <a:t>8251: Operating Modes</a:t>
            </a:r>
          </a:p>
        </p:txBody>
      </p:sp>
      <p:pic>
        <p:nvPicPr>
          <p:cNvPr id="398339" name="Picture 3"/>
          <p:cNvPicPr>
            <a:picLocks noGrp="1" noChangeAspect="1" noChangeArrowheads="1"/>
          </p:cNvPicPr>
          <p:nvPr>
            <p:ph type="body" idx="1"/>
          </p:nvPr>
        </p:nvPicPr>
        <p:blipFill>
          <a:blip r:embed="rId2"/>
          <a:srcRect/>
          <a:stretch>
            <a:fillRect/>
          </a:stretch>
        </p:blip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F65C0DD-C92E-4BCC-9D8E-3851F8FD114F}" type="slidenum">
              <a:rPr lang="en-US"/>
              <a:pPr/>
              <a:t>41</a:t>
            </a:fld>
            <a:endParaRPr lang="en-US"/>
          </a:p>
        </p:txBody>
      </p:sp>
      <p:sp>
        <p:nvSpPr>
          <p:cNvPr id="399362" name="Rectangle 2"/>
          <p:cNvSpPr>
            <a:spLocks noGrp="1" noChangeArrowheads="1"/>
          </p:cNvSpPr>
          <p:nvPr>
            <p:ph type="title"/>
          </p:nvPr>
        </p:nvSpPr>
        <p:spPr/>
        <p:txBody>
          <a:bodyPr/>
          <a:lstStyle/>
          <a:p>
            <a:r>
              <a:rPr lang="en-US" sz="3600"/>
              <a:t>8251: Operating Modes</a:t>
            </a:r>
          </a:p>
        </p:txBody>
      </p:sp>
      <p:pic>
        <p:nvPicPr>
          <p:cNvPr id="399363" name="Picture 3"/>
          <p:cNvPicPr>
            <a:picLocks noGrp="1" noChangeAspect="1" noChangeArrowheads="1"/>
          </p:cNvPicPr>
          <p:nvPr>
            <p:ph type="body" idx="1"/>
          </p:nvPr>
        </p:nvPicPr>
        <p:blipFill>
          <a:blip r:embed="rId2"/>
          <a:srcRect/>
          <a:stretch>
            <a:fillRect/>
          </a:stretch>
        </p:blip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B3074E3-D3C6-4F61-9C37-8439D498502D}" type="slidenum">
              <a:rPr lang="en-US"/>
              <a:pPr/>
              <a:t>42</a:t>
            </a:fld>
            <a:endParaRPr lang="en-US"/>
          </a:p>
        </p:txBody>
      </p:sp>
      <p:sp>
        <p:nvSpPr>
          <p:cNvPr id="400386" name="Rectangle 2"/>
          <p:cNvSpPr>
            <a:spLocks noGrp="1" noChangeArrowheads="1"/>
          </p:cNvSpPr>
          <p:nvPr>
            <p:ph type="title"/>
          </p:nvPr>
        </p:nvSpPr>
        <p:spPr/>
        <p:txBody>
          <a:bodyPr/>
          <a:lstStyle/>
          <a:p>
            <a:r>
              <a:rPr lang="en-US" sz="3600"/>
              <a:t>8251: Interfacing with 8086</a:t>
            </a:r>
          </a:p>
        </p:txBody>
      </p:sp>
      <p:pic>
        <p:nvPicPr>
          <p:cNvPr id="400387" name="Picture 3"/>
          <p:cNvPicPr>
            <a:picLocks noGrp="1" noChangeAspect="1" noChangeArrowheads="1"/>
          </p:cNvPicPr>
          <p:nvPr>
            <p:ph type="body" idx="1"/>
          </p:nvPr>
        </p:nvPicPr>
        <p:blipFill>
          <a:blip r:embed="rId2"/>
          <a:srcRect/>
          <a:stretch>
            <a:fillRect/>
          </a:stretch>
        </p:blip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C4AFB99-AEA8-40F7-81E8-CF52F10403AC}" type="slidenum">
              <a:rPr lang="en-US"/>
              <a:pPr/>
              <a:t>43</a:t>
            </a:fld>
            <a:endParaRPr lang="en-US"/>
          </a:p>
        </p:txBody>
      </p:sp>
      <p:sp>
        <p:nvSpPr>
          <p:cNvPr id="401410" name="Rectangle 2"/>
          <p:cNvSpPr>
            <a:spLocks noGrp="1" noChangeArrowheads="1"/>
          </p:cNvSpPr>
          <p:nvPr>
            <p:ph type="title"/>
          </p:nvPr>
        </p:nvSpPr>
        <p:spPr/>
        <p:txBody>
          <a:bodyPr/>
          <a:lstStyle/>
          <a:p>
            <a:r>
              <a:rPr lang="en-US" sz="3600"/>
              <a:t>8251: Interfacing with 8086</a:t>
            </a:r>
          </a:p>
        </p:txBody>
      </p:sp>
      <p:pic>
        <p:nvPicPr>
          <p:cNvPr id="401412" name="Picture 4"/>
          <p:cNvPicPr>
            <a:picLocks noGrp="1" noChangeAspect="1" noChangeArrowheads="1"/>
          </p:cNvPicPr>
          <p:nvPr>
            <p:ph type="body" idx="1"/>
          </p:nvPr>
        </p:nvPicPr>
        <p:blipFill>
          <a:blip r:embed="rId2"/>
          <a:srcRect/>
          <a:stretch>
            <a:fillRect/>
          </a:stretch>
        </p:blipFill>
        <p:spPr>
          <a:xfrm>
            <a:off x="668338" y="838200"/>
            <a:ext cx="7807325" cy="5562600"/>
          </a:xfr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C9023F4-F954-4AE4-8A91-D58CF4D727FB}" type="slidenum">
              <a:rPr lang="en-US"/>
              <a:pPr/>
              <a:t>44</a:t>
            </a:fld>
            <a:endParaRPr lang="en-US"/>
          </a:p>
        </p:txBody>
      </p:sp>
      <p:sp>
        <p:nvSpPr>
          <p:cNvPr id="402434" name="Rectangle 2"/>
          <p:cNvSpPr>
            <a:spLocks noGrp="1" noChangeArrowheads="1"/>
          </p:cNvSpPr>
          <p:nvPr>
            <p:ph type="title"/>
          </p:nvPr>
        </p:nvSpPr>
        <p:spPr/>
        <p:txBody>
          <a:bodyPr/>
          <a:lstStyle/>
          <a:p>
            <a:r>
              <a:rPr lang="en-US" sz="3600"/>
              <a:t>8251: Interfacing with 8086</a:t>
            </a:r>
          </a:p>
        </p:txBody>
      </p:sp>
      <p:pic>
        <p:nvPicPr>
          <p:cNvPr id="402435" name="Picture 3"/>
          <p:cNvPicPr>
            <a:picLocks noGrp="1" noChangeAspect="1" noChangeArrowheads="1"/>
          </p:cNvPicPr>
          <p:nvPr>
            <p:ph type="body" idx="1"/>
          </p:nvPr>
        </p:nvPicPr>
        <p:blipFill>
          <a:blip r:embed="rId2"/>
          <a:srcRect/>
          <a:stretch>
            <a:fillRect/>
          </a:stretch>
        </p:blip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016CEF8-D2DE-4A70-99B9-1428CD134AEC}" type="slidenum">
              <a:rPr lang="en-US"/>
              <a:pPr/>
              <a:t>45</a:t>
            </a:fld>
            <a:endParaRPr lang="en-US"/>
          </a:p>
        </p:txBody>
      </p:sp>
      <p:sp>
        <p:nvSpPr>
          <p:cNvPr id="403458" name="Rectangle 2"/>
          <p:cNvSpPr>
            <a:spLocks noGrp="1" noChangeArrowheads="1"/>
          </p:cNvSpPr>
          <p:nvPr>
            <p:ph type="title"/>
          </p:nvPr>
        </p:nvSpPr>
        <p:spPr/>
        <p:txBody>
          <a:bodyPr/>
          <a:lstStyle/>
          <a:p>
            <a:r>
              <a:rPr lang="en-US" sz="3600"/>
              <a:t>8251: Interfacing with 8086</a:t>
            </a:r>
          </a:p>
        </p:txBody>
      </p:sp>
      <p:pic>
        <p:nvPicPr>
          <p:cNvPr id="403459" name="Picture 3"/>
          <p:cNvPicPr>
            <a:picLocks noGrp="1" noChangeAspect="1" noChangeArrowheads="1"/>
          </p:cNvPicPr>
          <p:nvPr>
            <p:ph type="body" idx="1"/>
          </p:nvPr>
        </p:nvPicPr>
        <p:blipFill>
          <a:blip r:embed="rId2"/>
          <a:srcRect/>
          <a:stretch>
            <a:fillRect/>
          </a:stretch>
        </p:blipFill>
        <p:spPr>
          <a:xfrm>
            <a:off x="990600" y="838200"/>
            <a:ext cx="7543800" cy="5562600"/>
          </a:xfr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898D089-FE26-452C-BF72-F6491BE766A8}" type="slidenum">
              <a:rPr lang="en-US"/>
              <a:pPr/>
              <a:t>46</a:t>
            </a:fld>
            <a:endParaRPr lang="en-US"/>
          </a:p>
        </p:txBody>
      </p:sp>
      <p:sp>
        <p:nvSpPr>
          <p:cNvPr id="404482" name="Rectangle 2"/>
          <p:cNvSpPr>
            <a:spLocks noGrp="1" noChangeArrowheads="1"/>
          </p:cNvSpPr>
          <p:nvPr>
            <p:ph type="title"/>
          </p:nvPr>
        </p:nvSpPr>
        <p:spPr/>
        <p:txBody>
          <a:bodyPr/>
          <a:lstStyle/>
          <a:p>
            <a:r>
              <a:rPr lang="en-US" sz="3600"/>
              <a:t>8251: Interfacing with 8086</a:t>
            </a:r>
          </a:p>
        </p:txBody>
      </p:sp>
      <p:pic>
        <p:nvPicPr>
          <p:cNvPr id="404483" name="Picture 3"/>
          <p:cNvPicPr>
            <a:picLocks noGrp="1" noChangeAspect="1" noChangeArrowheads="1"/>
          </p:cNvPicPr>
          <p:nvPr>
            <p:ph type="body" idx="1"/>
          </p:nvPr>
        </p:nvPicPr>
        <p:blipFill>
          <a:blip r:embed="rId2"/>
          <a:srcRect/>
          <a:stretch>
            <a:fillRect/>
          </a:stretch>
        </p:blipFill>
        <p:spPr>
          <a:xfrm>
            <a:off x="914400" y="990600"/>
            <a:ext cx="7391400" cy="55626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AAC4C62-3617-4CB4-B019-920CBCFB4A07}" type="slidenum">
              <a:rPr lang="en-US"/>
              <a:pPr/>
              <a:t>5</a:t>
            </a:fld>
            <a:endParaRPr lang="en-US"/>
          </a:p>
        </p:txBody>
      </p:sp>
      <p:sp>
        <p:nvSpPr>
          <p:cNvPr id="353282" name="Rectangle 2"/>
          <p:cNvSpPr>
            <a:spLocks noGrp="1" noChangeArrowheads="1"/>
          </p:cNvSpPr>
          <p:nvPr>
            <p:ph type="title"/>
          </p:nvPr>
        </p:nvSpPr>
        <p:spPr/>
        <p:txBody>
          <a:bodyPr/>
          <a:lstStyle/>
          <a:p>
            <a:r>
              <a:rPr lang="en-US" sz="3600"/>
              <a:t>8279: Internal Architecture</a:t>
            </a:r>
          </a:p>
        </p:txBody>
      </p:sp>
      <p:pic>
        <p:nvPicPr>
          <p:cNvPr id="353283" name="Picture 3"/>
          <p:cNvPicPr>
            <a:picLocks noGrp="1" noChangeAspect="1" noChangeArrowheads="1"/>
          </p:cNvPicPr>
          <p:nvPr>
            <p:ph type="body" idx="1"/>
          </p:nvPr>
        </p:nvPicPr>
        <p:blipFill>
          <a:blip r:embed="rId2"/>
          <a:srcRect/>
          <a:stretch>
            <a:fillRect/>
          </a:stretch>
        </p:blipFill>
        <p:spPr>
          <a:xfrm>
            <a:off x="1600200" y="838200"/>
            <a:ext cx="5943600" cy="5562600"/>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93EF376-FEC0-464F-852E-61DD9019342F}" type="slidenum">
              <a:rPr lang="en-US"/>
              <a:pPr/>
              <a:t>6</a:t>
            </a:fld>
            <a:endParaRPr lang="en-US"/>
          </a:p>
        </p:txBody>
      </p:sp>
      <p:sp>
        <p:nvSpPr>
          <p:cNvPr id="354306" name="Rectangle 2"/>
          <p:cNvSpPr>
            <a:spLocks noGrp="1" noChangeArrowheads="1"/>
          </p:cNvSpPr>
          <p:nvPr>
            <p:ph type="title"/>
          </p:nvPr>
        </p:nvSpPr>
        <p:spPr/>
        <p:txBody>
          <a:bodyPr/>
          <a:lstStyle/>
          <a:p>
            <a:r>
              <a:rPr lang="en-US" sz="3600"/>
              <a:t>8279: Pin Description</a:t>
            </a:r>
          </a:p>
        </p:txBody>
      </p:sp>
      <p:sp>
        <p:nvSpPr>
          <p:cNvPr id="354307" name="Rectangle 3"/>
          <p:cNvSpPr>
            <a:spLocks noGrp="1" noChangeArrowheads="1"/>
          </p:cNvSpPr>
          <p:nvPr>
            <p:ph type="body" idx="1"/>
          </p:nvPr>
        </p:nvSpPr>
        <p:spPr/>
        <p:txBody>
          <a:bodyPr/>
          <a:lstStyle/>
          <a:p>
            <a:pPr>
              <a:lnSpc>
                <a:spcPct val="80000"/>
              </a:lnSpc>
            </a:pPr>
            <a:r>
              <a:rPr lang="en-US" sz="2400" b="1"/>
              <a:t>DB0 – DB7 </a:t>
            </a:r>
          </a:p>
          <a:p>
            <a:pPr lvl="1">
              <a:lnSpc>
                <a:spcPct val="80000"/>
              </a:lnSpc>
            </a:pPr>
            <a:r>
              <a:rPr lang="en-US" sz="2000"/>
              <a:t>These are bidirectional data bus lines. The data and command words to and from the CPU are transferred on these lines.</a:t>
            </a:r>
            <a:endParaRPr lang="en-US" sz="2000" b="1"/>
          </a:p>
          <a:p>
            <a:pPr>
              <a:lnSpc>
                <a:spcPct val="80000"/>
              </a:lnSpc>
            </a:pPr>
            <a:r>
              <a:rPr lang="en-US" sz="2400" b="1"/>
              <a:t>A0</a:t>
            </a:r>
          </a:p>
          <a:p>
            <a:pPr lvl="1">
              <a:lnSpc>
                <a:spcPct val="80000"/>
              </a:lnSpc>
            </a:pPr>
            <a:r>
              <a:rPr lang="en-US" sz="2000"/>
              <a:t>A high on the A0 line indicates the transfer of command or status information. A low on this line indicates the transfer of data.</a:t>
            </a:r>
            <a:endParaRPr lang="en-US" sz="2000" b="1"/>
          </a:p>
          <a:p>
            <a:pPr>
              <a:lnSpc>
                <a:spcPct val="80000"/>
              </a:lnSpc>
            </a:pPr>
            <a:r>
              <a:rPr lang="en-US" sz="2400" b="1"/>
              <a:t>IRQ</a:t>
            </a:r>
            <a:r>
              <a:rPr lang="en-US" sz="2400"/>
              <a:t> </a:t>
            </a:r>
          </a:p>
          <a:p>
            <a:pPr lvl="1">
              <a:lnSpc>
                <a:spcPct val="80000"/>
              </a:lnSpc>
            </a:pPr>
            <a:r>
              <a:rPr lang="en-US" sz="2000"/>
              <a:t>This interrupt outline goes high when there is data in the FIFO sensor RAM.</a:t>
            </a:r>
            <a:endParaRPr lang="en-US" sz="2000" b="1"/>
          </a:p>
          <a:p>
            <a:pPr>
              <a:lnSpc>
                <a:spcPct val="80000"/>
              </a:lnSpc>
            </a:pPr>
            <a:r>
              <a:rPr lang="en-US" sz="2400" b="1"/>
              <a:t>SL0 – SL3 </a:t>
            </a:r>
          </a:p>
          <a:p>
            <a:pPr lvl="1">
              <a:lnSpc>
                <a:spcPct val="80000"/>
              </a:lnSpc>
            </a:pPr>
            <a:r>
              <a:rPr lang="en-US" sz="2000"/>
              <a:t>these lines are used to scan the key board matrix and display digits.</a:t>
            </a:r>
            <a:endParaRPr lang="en-US" sz="2000" b="1"/>
          </a:p>
          <a:p>
            <a:pPr>
              <a:lnSpc>
                <a:spcPct val="80000"/>
              </a:lnSpc>
            </a:pPr>
            <a:r>
              <a:rPr lang="en-US" sz="2400" b="1"/>
              <a:t>RL0 – RL7 – Return Lines </a:t>
            </a:r>
          </a:p>
          <a:p>
            <a:pPr lvl="1">
              <a:lnSpc>
                <a:spcPct val="80000"/>
              </a:lnSpc>
            </a:pPr>
            <a:r>
              <a:rPr lang="en-US" sz="2000"/>
              <a:t>These lines are the input lines which are connected to one terminal of keys, while the other terminal of keys are connected to the decoded scan lines.</a:t>
            </a:r>
          </a:p>
          <a:p>
            <a:pPr lvl="1">
              <a:lnSpc>
                <a:spcPct val="80000"/>
              </a:lnSpc>
            </a:pPr>
            <a:r>
              <a:rPr lang="en-US" sz="2000"/>
              <a:t>These are normally high, but pulled low when a key is pressed.</a:t>
            </a:r>
            <a:endParaRPr lang="en-US" sz="2000" b="1"/>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B5D2BC1-3954-4066-8FAD-7DD9FC71FF16}" type="slidenum">
              <a:rPr lang="en-US"/>
              <a:pPr/>
              <a:t>7</a:t>
            </a:fld>
            <a:endParaRPr lang="en-US"/>
          </a:p>
        </p:txBody>
      </p:sp>
      <p:sp>
        <p:nvSpPr>
          <p:cNvPr id="355330" name="Rectangle 2"/>
          <p:cNvSpPr>
            <a:spLocks noGrp="1" noChangeArrowheads="1"/>
          </p:cNvSpPr>
          <p:nvPr>
            <p:ph type="title"/>
          </p:nvPr>
        </p:nvSpPr>
        <p:spPr/>
        <p:txBody>
          <a:bodyPr/>
          <a:lstStyle/>
          <a:p>
            <a:r>
              <a:rPr lang="en-US" sz="3600"/>
              <a:t>8279: Pin Description</a:t>
            </a:r>
          </a:p>
        </p:txBody>
      </p:sp>
      <p:sp>
        <p:nvSpPr>
          <p:cNvPr id="355331" name="Rectangle 3"/>
          <p:cNvSpPr>
            <a:spLocks noGrp="1" noChangeArrowheads="1"/>
          </p:cNvSpPr>
          <p:nvPr>
            <p:ph type="body" idx="1"/>
          </p:nvPr>
        </p:nvSpPr>
        <p:spPr/>
        <p:txBody>
          <a:bodyPr/>
          <a:lstStyle/>
          <a:p>
            <a:pPr>
              <a:lnSpc>
                <a:spcPct val="80000"/>
              </a:lnSpc>
            </a:pPr>
            <a:r>
              <a:rPr lang="en-US" sz="2400" b="1"/>
              <a:t>SHIFT : </a:t>
            </a:r>
          </a:p>
          <a:p>
            <a:pPr lvl="1">
              <a:lnSpc>
                <a:spcPct val="80000"/>
              </a:lnSpc>
            </a:pPr>
            <a:r>
              <a:rPr lang="en-US" sz="2000"/>
              <a:t>The status of the shift input line is stored along each key code in FIFO in the scanned key board mode. Till it is pulled low with a key closure it is pulled up internally to keep it high.</a:t>
            </a:r>
            <a:endParaRPr lang="en-US" sz="2000" b="1"/>
          </a:p>
          <a:p>
            <a:pPr>
              <a:lnSpc>
                <a:spcPct val="80000"/>
              </a:lnSpc>
            </a:pPr>
            <a:endParaRPr lang="en-US" sz="2000" b="1"/>
          </a:p>
          <a:p>
            <a:pPr>
              <a:lnSpc>
                <a:spcPct val="80000"/>
              </a:lnSpc>
            </a:pPr>
            <a:r>
              <a:rPr lang="en-US" sz="2000" b="1"/>
              <a:t>CNTL/STB – CONTROL/STROBED I/P Mode </a:t>
            </a:r>
          </a:p>
          <a:p>
            <a:pPr lvl="1">
              <a:lnSpc>
                <a:spcPct val="80000"/>
              </a:lnSpc>
            </a:pPr>
            <a:r>
              <a:rPr lang="en-US" sz="1800"/>
              <a:t>In the key board mode, this line is used as a control input and strobed in FIFO on a key closure.</a:t>
            </a:r>
            <a:endParaRPr lang="en-US" sz="1800" b="1"/>
          </a:p>
          <a:p>
            <a:pPr>
              <a:lnSpc>
                <a:spcPct val="80000"/>
              </a:lnSpc>
            </a:pPr>
            <a:r>
              <a:rPr lang="en-US" sz="2000" b="1"/>
              <a:t>BD bar – Blank Display </a:t>
            </a:r>
          </a:p>
          <a:p>
            <a:pPr lvl="1">
              <a:lnSpc>
                <a:spcPct val="80000"/>
              </a:lnSpc>
            </a:pPr>
            <a:r>
              <a:rPr lang="en-US" sz="1800"/>
              <a:t>This output pin is used to blank the display during digit switching or by a blanking command.</a:t>
            </a:r>
            <a:endParaRPr lang="en-US" sz="1800" b="1"/>
          </a:p>
          <a:p>
            <a:pPr>
              <a:lnSpc>
                <a:spcPct val="80000"/>
              </a:lnSpc>
            </a:pPr>
            <a:r>
              <a:rPr lang="en-US" sz="2000" b="1"/>
              <a:t>OUTA0 – OUTA3 and OUTB0 – OUTB3 </a:t>
            </a:r>
          </a:p>
          <a:p>
            <a:pPr>
              <a:lnSpc>
                <a:spcPct val="80000"/>
              </a:lnSpc>
            </a:pPr>
            <a:r>
              <a:rPr lang="en-US" sz="2000"/>
              <a:t>These are the output ports for two 16 X 4 (or one 16 X 8) internal display refresh registers. </a:t>
            </a:r>
          </a:p>
          <a:p>
            <a:pPr>
              <a:lnSpc>
                <a:spcPct val="80000"/>
              </a:lnSpc>
            </a:pPr>
            <a:r>
              <a:rPr lang="en-US" sz="2000"/>
              <a:t>The data from these lines is synchronized with the scan lines to scan the display and key board. </a:t>
            </a:r>
          </a:p>
          <a:p>
            <a:pPr>
              <a:lnSpc>
                <a:spcPct val="80000"/>
              </a:lnSpc>
            </a:pPr>
            <a:r>
              <a:rPr lang="en-US" sz="2000"/>
              <a:t>The two 4 – bit ports may also be used as one 8 – bit port.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F7CAB86-AF47-4D92-B420-1821A4756BD3}" type="slidenum">
              <a:rPr lang="en-US"/>
              <a:pPr/>
              <a:t>8</a:t>
            </a:fld>
            <a:endParaRPr lang="en-US"/>
          </a:p>
        </p:txBody>
      </p:sp>
      <p:sp>
        <p:nvSpPr>
          <p:cNvPr id="356354" name="Rectangle 2"/>
          <p:cNvSpPr>
            <a:spLocks noGrp="1" noChangeArrowheads="1"/>
          </p:cNvSpPr>
          <p:nvPr>
            <p:ph type="title"/>
          </p:nvPr>
        </p:nvSpPr>
        <p:spPr/>
        <p:txBody>
          <a:bodyPr/>
          <a:lstStyle/>
          <a:p>
            <a:r>
              <a:rPr lang="en-US" sz="3200"/>
              <a:t>8279: Pin Configurations and Logic Diagram</a:t>
            </a:r>
          </a:p>
        </p:txBody>
      </p:sp>
      <p:pic>
        <p:nvPicPr>
          <p:cNvPr id="356355" name="Picture 3"/>
          <p:cNvPicPr>
            <a:picLocks noGrp="1" noChangeAspect="1" noChangeArrowheads="1"/>
          </p:cNvPicPr>
          <p:nvPr>
            <p:ph type="body" idx="1"/>
          </p:nvPr>
        </p:nvPicPr>
        <p:blipFill>
          <a:blip r:embed="rId2"/>
          <a:srcRect/>
          <a:stretch>
            <a:fillRect/>
          </a:stretch>
        </p:blipFill>
        <p:spPr>
          <a:xfrm>
            <a:off x="914400" y="838200"/>
            <a:ext cx="7391400" cy="55626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4053B69-8022-41B4-86A3-598A7A3C37F9}" type="slidenum">
              <a:rPr lang="en-US"/>
              <a:pPr/>
              <a:t>9</a:t>
            </a:fld>
            <a:endParaRPr lang="en-US"/>
          </a:p>
        </p:txBody>
      </p:sp>
      <p:sp>
        <p:nvSpPr>
          <p:cNvPr id="357378" name="Rectangle 2"/>
          <p:cNvSpPr>
            <a:spLocks noGrp="1" noChangeArrowheads="1"/>
          </p:cNvSpPr>
          <p:nvPr>
            <p:ph type="title"/>
          </p:nvPr>
        </p:nvSpPr>
        <p:spPr/>
        <p:txBody>
          <a:bodyPr/>
          <a:lstStyle/>
          <a:p>
            <a:r>
              <a:rPr lang="en-US" sz="3600"/>
              <a:t>8279: Modes of Operation</a:t>
            </a:r>
          </a:p>
        </p:txBody>
      </p:sp>
      <p:sp>
        <p:nvSpPr>
          <p:cNvPr id="357379" name="Rectangle 3"/>
          <p:cNvSpPr>
            <a:spLocks noGrp="1" noChangeArrowheads="1"/>
          </p:cNvSpPr>
          <p:nvPr>
            <p:ph type="body" idx="1"/>
          </p:nvPr>
        </p:nvSpPr>
        <p:spPr/>
        <p:txBody>
          <a:bodyPr/>
          <a:lstStyle/>
          <a:p>
            <a:pPr marL="660400" indent="-660400"/>
            <a:r>
              <a:rPr lang="en-US" sz="2800" b="1"/>
              <a:t>Modes of Operation:</a:t>
            </a:r>
          </a:p>
          <a:p>
            <a:pPr marL="1035050" lvl="1" indent="-577850"/>
            <a:r>
              <a:rPr lang="en-US" sz="2400"/>
              <a:t>Input (keyboard) modes</a:t>
            </a:r>
          </a:p>
          <a:p>
            <a:pPr marL="1035050" lvl="1" indent="-577850"/>
            <a:r>
              <a:rPr lang="en-US" sz="2400"/>
              <a:t>Output (display) modes.</a:t>
            </a:r>
            <a:endParaRPr lang="en-US" sz="2400" b="1"/>
          </a:p>
          <a:p>
            <a:pPr marL="660400" indent="-660400"/>
            <a:r>
              <a:rPr lang="en-US" sz="2800" b="1"/>
              <a:t>Scanned Key board Mode: </a:t>
            </a:r>
          </a:p>
          <a:p>
            <a:pPr marL="1035050" lvl="1" indent="-577850"/>
            <a:r>
              <a:rPr lang="en-US" sz="2400"/>
              <a:t>This mode allows a key matrix to be interfaced using either encoded or decoded scans.</a:t>
            </a:r>
            <a:endParaRPr lang="en-US" sz="2400" b="1"/>
          </a:p>
          <a:p>
            <a:pPr marL="660400" indent="-660400"/>
            <a:r>
              <a:rPr lang="en-US" sz="2800" b="1"/>
              <a:t>Scanned Sensor Matrix: </a:t>
            </a:r>
          </a:p>
          <a:p>
            <a:pPr marL="1035050" lvl="1" indent="-577850"/>
            <a:r>
              <a:rPr lang="en-US" sz="2400"/>
              <a:t>In this mode, a sensor array can be interfaced with 8279 using either encoded or decoded scans.</a:t>
            </a:r>
            <a:endParaRPr lang="en-US" sz="2400" b="1"/>
          </a:p>
          <a:p>
            <a:pPr marL="660400" indent="-660400"/>
            <a:r>
              <a:rPr lang="en-US" sz="2800" b="1"/>
              <a:t>Strobed input </a:t>
            </a:r>
          </a:p>
          <a:p>
            <a:pPr marL="1035050" lvl="1" indent="-577850"/>
            <a:r>
              <a:rPr lang="en-US" sz="2400"/>
              <a:t>In this mode, if the control line goes low, the data on return lines, is stored in the FIFO byte by byte.</a:t>
            </a:r>
            <a:endParaRPr lang="en-US" sz="2400" b="1"/>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746125" marR="0" indent="-120650" algn="l" defTabSz="914400" rtl="0" eaLnBrk="1" fontAlgn="base" latinLnBrk="0" hangingPunct="1">
          <a:lnSpc>
            <a:spcPct val="100000"/>
          </a:lnSpc>
          <a:spcBef>
            <a:spcPct val="0"/>
          </a:spcBef>
          <a:spcAft>
            <a:spcPct val="0"/>
          </a:spcAft>
          <a:buClrTx/>
          <a:buSzPct val="130000"/>
          <a:buFontTx/>
          <a:buChar char="•"/>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746125" marR="0" indent="-120650" algn="l" defTabSz="914400" rtl="0" eaLnBrk="1" fontAlgn="base" latinLnBrk="0" hangingPunct="1">
          <a:lnSpc>
            <a:spcPct val="100000"/>
          </a:lnSpc>
          <a:spcBef>
            <a:spcPct val="0"/>
          </a:spcBef>
          <a:spcAft>
            <a:spcPct val="0"/>
          </a:spcAft>
          <a:buClrTx/>
          <a:buSzPct val="130000"/>
          <a:buFontTx/>
          <a:buChar char="•"/>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3077</TotalTime>
  <Words>2933</Words>
  <Application>Microsoft Office PowerPoint</Application>
  <PresentationFormat>On-screen Show (4:3)</PresentationFormat>
  <Paragraphs>285</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Default Design</vt:lpstr>
      <vt:lpstr>8279: Keyboard/Display Controller</vt:lpstr>
      <vt:lpstr>8279: Keyboard/Display Controller</vt:lpstr>
      <vt:lpstr>8279: Keyboard/Display Controller</vt:lpstr>
      <vt:lpstr>8279: Keyboard/Display Controller</vt:lpstr>
      <vt:lpstr>8279: Internal Architecture</vt:lpstr>
      <vt:lpstr>8279: Pin Description</vt:lpstr>
      <vt:lpstr>8279: Pin Description</vt:lpstr>
      <vt:lpstr>8279: Pin Configurations and Logic Diagram</vt:lpstr>
      <vt:lpstr>8279: Modes of Operation</vt:lpstr>
      <vt:lpstr>8279: Modes of Operation</vt:lpstr>
      <vt:lpstr>8279: Command Words</vt:lpstr>
      <vt:lpstr>8279: Command Words</vt:lpstr>
      <vt:lpstr>8279: Command Words</vt:lpstr>
      <vt:lpstr>8279: Command Words</vt:lpstr>
      <vt:lpstr>8279: Command Words</vt:lpstr>
      <vt:lpstr>8279: Command Words</vt:lpstr>
      <vt:lpstr>8279: Key Code and Status Data Format</vt:lpstr>
      <vt:lpstr>8279: Key Code and Status Data Format</vt:lpstr>
      <vt:lpstr>8279: Key Code and Status Data Format</vt:lpstr>
      <vt:lpstr>8279: Key Code and Status Data Format</vt:lpstr>
      <vt:lpstr>8279: Interfacing with 8086</vt:lpstr>
      <vt:lpstr>8279: Interfacing with 8086</vt:lpstr>
      <vt:lpstr>8279: Interfacing with 8086</vt:lpstr>
      <vt:lpstr>8279: Interfacing with 8086</vt:lpstr>
      <vt:lpstr>8251:Programmable Communication Interface (USART)</vt:lpstr>
      <vt:lpstr>8251: Signal Description</vt:lpstr>
      <vt:lpstr>8251: Signal Description</vt:lpstr>
      <vt:lpstr>8251: Signal Description</vt:lpstr>
      <vt:lpstr>8251: Signal Description</vt:lpstr>
      <vt:lpstr>8251: Internal Architecture and Pin Configuration</vt:lpstr>
      <vt:lpstr>8251: Operating Modes</vt:lpstr>
      <vt:lpstr>8251: Operating Modes</vt:lpstr>
      <vt:lpstr>8251: Operating Modes</vt:lpstr>
      <vt:lpstr>8251: Operating Modes:</vt:lpstr>
      <vt:lpstr>8251: Operating Modes</vt:lpstr>
      <vt:lpstr>Slide 36</vt:lpstr>
      <vt:lpstr>8251: Operating Modes</vt:lpstr>
      <vt:lpstr>8251: Operating Modes</vt:lpstr>
      <vt:lpstr>8251: Operating Modes</vt:lpstr>
      <vt:lpstr>8251: Operating Modes</vt:lpstr>
      <vt:lpstr>8251: Operating Modes</vt:lpstr>
      <vt:lpstr>8251: Interfacing with 8086</vt:lpstr>
      <vt:lpstr>8251: Interfacing with 8086</vt:lpstr>
      <vt:lpstr>8251: Interfacing with 8086</vt:lpstr>
      <vt:lpstr>8251: Interfacing with 8086</vt:lpstr>
      <vt:lpstr>8251: Interfacing with 8086</vt:lpstr>
    </vt:vector>
  </TitlesOfParts>
  <Company>&lt;arabianhorse&gt;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Microprocessors and Peripherals</dc:title>
  <dc:creator>vishal</dc:creator>
  <cp:lastModifiedBy>user</cp:lastModifiedBy>
  <cp:revision>1244</cp:revision>
  <dcterms:created xsi:type="dcterms:W3CDTF">2011-03-24T08:46:17Z</dcterms:created>
  <dcterms:modified xsi:type="dcterms:W3CDTF">2016-01-11T09:58:48Z</dcterms:modified>
</cp:coreProperties>
</file>