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6" r:id="rId2"/>
    <p:sldId id="257" r:id="rId3"/>
    <p:sldId id="258" r:id="rId4"/>
    <p:sldId id="260" r:id="rId5"/>
    <p:sldId id="259" r:id="rId6"/>
    <p:sldId id="261" r:id="rId7"/>
    <p:sldId id="262" r:id="rId8"/>
    <p:sldId id="266" r:id="rId9"/>
    <p:sldId id="263" r:id="rId10"/>
    <p:sldId id="265" r:id="rId11"/>
    <p:sldId id="264" r:id="rId12"/>
    <p:sldId id="267" r:id="rId13"/>
    <p:sldId id="272" r:id="rId14"/>
    <p:sldId id="273" r:id="rId15"/>
    <p:sldId id="274" r:id="rId16"/>
    <p:sldId id="275" r:id="rId17"/>
    <p:sldId id="276" r:id="rId18"/>
    <p:sldId id="268" r:id="rId19"/>
    <p:sldId id="269" r:id="rId20"/>
    <p:sldId id="270" r:id="rId21"/>
    <p:sldId id="271" r:id="rId22"/>
    <p:sldId id="277" r:id="rId23"/>
    <p:sldId id="278" r:id="rId24"/>
    <p:sldId id="279" r:id="rId25"/>
    <p:sldId id="280" r:id="rId26"/>
    <p:sldId id="281" r:id="rId27"/>
    <p:sldId id="282" r:id="rId28"/>
    <p:sldId id="283" r:id="rId29"/>
    <p:sldId id="284" r:id="rId30"/>
    <p:sldId id="297" r:id="rId31"/>
    <p:sldId id="295" r:id="rId32"/>
    <p:sldId id="285" r:id="rId33"/>
    <p:sldId id="286" r:id="rId34"/>
    <p:sldId id="287" r:id="rId35"/>
    <p:sldId id="288" r:id="rId36"/>
    <p:sldId id="289" r:id="rId37"/>
    <p:sldId id="290" r:id="rId38"/>
    <p:sldId id="291" r:id="rId39"/>
    <p:sldId id="292" r:id="rId40"/>
    <p:sldId id="293" r:id="rId41"/>
    <p:sldId id="294"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12" r:id="rId55"/>
    <p:sldId id="309" r:id="rId56"/>
    <p:sldId id="310" r:id="rId57"/>
    <p:sldId id="311" r:id="rId58"/>
    <p:sldId id="313" r:id="rId59"/>
    <p:sldId id="315" r:id="rId60"/>
    <p:sldId id="314" r:id="rId61"/>
    <p:sldId id="316" r:id="rId62"/>
    <p:sldId id="319" r:id="rId63"/>
  </p:sldIdLst>
  <p:sldSz cx="9144000" cy="6858000" type="screen4x3"/>
  <p:notesSz cx="6858000" cy="9144000"/>
  <p:defaultTextStyle>
    <a:defPPr>
      <a:defRPr lang="en-US"/>
    </a:defPPr>
    <a:lvl1pPr algn="l" rtl="0" fontAlgn="base">
      <a:spcBef>
        <a:spcPct val="0"/>
      </a:spcBef>
      <a:spcAft>
        <a:spcPct val="0"/>
      </a:spcAft>
      <a:buSzPct val="130000"/>
      <a:buChar char="•"/>
      <a:defRPr sz="2400" kern="1200">
        <a:solidFill>
          <a:schemeClr val="tx1"/>
        </a:solidFill>
        <a:latin typeface="Arial" charset="0"/>
        <a:ea typeface="+mn-ea"/>
        <a:cs typeface="+mn-cs"/>
      </a:defRPr>
    </a:lvl1pPr>
    <a:lvl2pPr marL="457200" algn="l" rtl="0" fontAlgn="base">
      <a:spcBef>
        <a:spcPct val="0"/>
      </a:spcBef>
      <a:spcAft>
        <a:spcPct val="0"/>
      </a:spcAft>
      <a:buSzPct val="130000"/>
      <a:buChar char="•"/>
      <a:defRPr sz="2400" kern="1200">
        <a:solidFill>
          <a:schemeClr val="tx1"/>
        </a:solidFill>
        <a:latin typeface="Arial" charset="0"/>
        <a:ea typeface="+mn-ea"/>
        <a:cs typeface="+mn-cs"/>
      </a:defRPr>
    </a:lvl2pPr>
    <a:lvl3pPr marL="914400" algn="l" rtl="0" fontAlgn="base">
      <a:spcBef>
        <a:spcPct val="0"/>
      </a:spcBef>
      <a:spcAft>
        <a:spcPct val="0"/>
      </a:spcAft>
      <a:buSzPct val="130000"/>
      <a:buChar char="•"/>
      <a:defRPr sz="2400" kern="1200">
        <a:solidFill>
          <a:schemeClr val="tx1"/>
        </a:solidFill>
        <a:latin typeface="Arial" charset="0"/>
        <a:ea typeface="+mn-ea"/>
        <a:cs typeface="+mn-cs"/>
      </a:defRPr>
    </a:lvl3pPr>
    <a:lvl4pPr marL="1371600" algn="l" rtl="0" fontAlgn="base">
      <a:spcBef>
        <a:spcPct val="0"/>
      </a:spcBef>
      <a:spcAft>
        <a:spcPct val="0"/>
      </a:spcAft>
      <a:buSzPct val="130000"/>
      <a:buChar char="•"/>
      <a:defRPr sz="2400" kern="1200">
        <a:solidFill>
          <a:schemeClr val="tx1"/>
        </a:solidFill>
        <a:latin typeface="Arial" charset="0"/>
        <a:ea typeface="+mn-ea"/>
        <a:cs typeface="+mn-cs"/>
      </a:defRPr>
    </a:lvl4pPr>
    <a:lvl5pPr marL="1828800" algn="l" rtl="0" fontAlgn="base">
      <a:spcBef>
        <a:spcPct val="0"/>
      </a:spcBef>
      <a:spcAft>
        <a:spcPct val="0"/>
      </a:spcAft>
      <a:buSzPct val="130000"/>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728"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SzTx/>
              <a:buFontTx/>
              <a:buNone/>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SzTx/>
              <a:buFontTx/>
              <a:buNone/>
              <a:defRPr sz="1200"/>
            </a:lvl1pPr>
          </a:lstStyle>
          <a:p>
            <a:fld id="{81E6CC83-E4D4-43FD-A04F-FD8E19B41BC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1A3BD92-0B4A-4944-8F17-6D5D7AEF389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052D1C0B-7EF7-4D39-896D-CEAF1DB1A8D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E1609E25-0519-41F4-B15A-C98D108E09F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B5FE391B-CBB5-4B24-B262-3CD50B2956A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9C089C8A-90F4-4519-9FDD-FC949AB14F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785061E3-6620-48F3-A3CE-B034549CB2B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Dr. K. M. Bhurchandi</a:t>
            </a:r>
          </a:p>
        </p:txBody>
      </p:sp>
      <p:sp>
        <p:nvSpPr>
          <p:cNvPr id="9" name="Slide Number Placeholder 8"/>
          <p:cNvSpPr>
            <a:spLocks noGrp="1"/>
          </p:cNvSpPr>
          <p:nvPr>
            <p:ph type="sldNum" sz="quarter" idx="12"/>
          </p:nvPr>
        </p:nvSpPr>
        <p:spPr/>
        <p:txBody>
          <a:bodyPr/>
          <a:lstStyle>
            <a:lvl1pPr>
              <a:defRPr/>
            </a:lvl1pPr>
          </a:lstStyle>
          <a:p>
            <a:fld id="{B24768A2-D9B1-4BE9-BF93-FFFD2D0FA37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Dr. K. M. Bhurchandi</a:t>
            </a:r>
          </a:p>
        </p:txBody>
      </p:sp>
      <p:sp>
        <p:nvSpPr>
          <p:cNvPr id="5" name="Slide Number Placeholder 4"/>
          <p:cNvSpPr>
            <a:spLocks noGrp="1"/>
          </p:cNvSpPr>
          <p:nvPr>
            <p:ph type="sldNum" sz="quarter" idx="12"/>
          </p:nvPr>
        </p:nvSpPr>
        <p:spPr/>
        <p:txBody>
          <a:bodyPr/>
          <a:lstStyle>
            <a:lvl1pPr>
              <a:defRPr/>
            </a:lvl1pPr>
          </a:lstStyle>
          <a:p>
            <a:fld id="{08AF5325-32C6-4AE7-ACCD-513C2182FD2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Dr. K. M. Bhurchandi</a:t>
            </a:r>
          </a:p>
        </p:txBody>
      </p:sp>
      <p:sp>
        <p:nvSpPr>
          <p:cNvPr id="4" name="Slide Number Placeholder 3"/>
          <p:cNvSpPr>
            <a:spLocks noGrp="1"/>
          </p:cNvSpPr>
          <p:nvPr>
            <p:ph type="sldNum" sz="quarter" idx="12"/>
          </p:nvPr>
        </p:nvSpPr>
        <p:spPr/>
        <p:txBody>
          <a:bodyPr/>
          <a:lstStyle>
            <a:lvl1pPr>
              <a:defRPr/>
            </a:lvl1pPr>
          </a:lstStyle>
          <a:p>
            <a:fld id="{8065DD53-C121-4256-A0F8-EFB68D8A593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BD1AFBCF-E1D9-4543-8A58-EE26C7484FB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AADBB31E-0F2E-4E44-A2A6-135F21410C7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838200"/>
            <a:ext cx="8839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200"/>
            </a:lvl1pPr>
          </a:lstStyle>
          <a:p>
            <a:r>
              <a:rPr lang="en-US"/>
              <a:t>Dr. K. M. Bhurchandi</a:t>
            </a:r>
          </a:p>
        </p:txBody>
      </p:sp>
      <p:sp>
        <p:nvSpPr>
          <p:cNvPr id="1030" name="Rectangle 6"/>
          <p:cNvSpPr>
            <a:spLocks noGrp="1" noChangeArrowheads="1"/>
          </p:cNvSpPr>
          <p:nvPr>
            <p:ph type="sldNum" sz="quarter" idx="4"/>
          </p:nvPr>
        </p:nvSpPr>
        <p:spPr bwMode="auto">
          <a:xfrm>
            <a:off x="6553200" y="65532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fld id="{CD8FB899-F978-4C83-999C-2B4B32035D0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000">
          <a:solidFill>
            <a:schemeClr val="accent2"/>
          </a:solidFill>
          <a:latin typeface="+mj-lt"/>
          <a:ea typeface="+mj-ea"/>
          <a:cs typeface="+mj-cs"/>
        </a:defRPr>
      </a:lvl1pPr>
      <a:lvl2pPr algn="ctr" rtl="0" fontAlgn="base">
        <a:spcBef>
          <a:spcPct val="0"/>
        </a:spcBef>
        <a:spcAft>
          <a:spcPct val="0"/>
        </a:spcAft>
        <a:defRPr sz="4000">
          <a:solidFill>
            <a:schemeClr val="accent2"/>
          </a:solidFill>
          <a:latin typeface="Arial" charset="0"/>
        </a:defRPr>
      </a:lvl2pPr>
      <a:lvl3pPr algn="ctr" rtl="0" fontAlgn="base">
        <a:spcBef>
          <a:spcPct val="0"/>
        </a:spcBef>
        <a:spcAft>
          <a:spcPct val="0"/>
        </a:spcAft>
        <a:defRPr sz="4000">
          <a:solidFill>
            <a:schemeClr val="accent2"/>
          </a:solidFill>
          <a:latin typeface="Arial" charset="0"/>
        </a:defRPr>
      </a:lvl3pPr>
      <a:lvl4pPr algn="ctr" rtl="0" fontAlgn="base">
        <a:spcBef>
          <a:spcPct val="0"/>
        </a:spcBef>
        <a:spcAft>
          <a:spcPct val="0"/>
        </a:spcAft>
        <a:defRPr sz="4000">
          <a:solidFill>
            <a:schemeClr val="accent2"/>
          </a:solidFill>
          <a:latin typeface="Arial" charset="0"/>
        </a:defRPr>
      </a:lvl4pPr>
      <a:lvl5pPr algn="ctr" rtl="0" fontAlgn="base">
        <a:spcBef>
          <a:spcPct val="0"/>
        </a:spcBef>
        <a:spcAft>
          <a:spcPct val="0"/>
        </a:spcAft>
        <a:defRPr sz="4000">
          <a:solidFill>
            <a:schemeClr val="accent2"/>
          </a:solidFill>
          <a:latin typeface="Arial" charset="0"/>
        </a:defRPr>
      </a:lvl5pPr>
      <a:lvl6pPr marL="457200" algn="ctr" rtl="0" fontAlgn="base">
        <a:spcBef>
          <a:spcPct val="0"/>
        </a:spcBef>
        <a:spcAft>
          <a:spcPct val="0"/>
        </a:spcAft>
        <a:defRPr sz="4000">
          <a:solidFill>
            <a:schemeClr val="accent2"/>
          </a:solidFill>
          <a:latin typeface="Arial" charset="0"/>
        </a:defRPr>
      </a:lvl6pPr>
      <a:lvl7pPr marL="914400" algn="ctr" rtl="0" fontAlgn="base">
        <a:spcBef>
          <a:spcPct val="0"/>
        </a:spcBef>
        <a:spcAft>
          <a:spcPct val="0"/>
        </a:spcAft>
        <a:defRPr sz="4000">
          <a:solidFill>
            <a:schemeClr val="accent2"/>
          </a:solidFill>
          <a:latin typeface="Arial" charset="0"/>
        </a:defRPr>
      </a:lvl7pPr>
      <a:lvl8pPr marL="1371600" algn="ctr" rtl="0" fontAlgn="base">
        <a:spcBef>
          <a:spcPct val="0"/>
        </a:spcBef>
        <a:spcAft>
          <a:spcPct val="0"/>
        </a:spcAft>
        <a:defRPr sz="4000">
          <a:solidFill>
            <a:schemeClr val="accent2"/>
          </a:solidFill>
          <a:latin typeface="Arial" charset="0"/>
        </a:defRPr>
      </a:lvl8pPr>
      <a:lvl9pPr marL="1828800" algn="ctr" rtl="0" fontAlgn="base">
        <a:spcBef>
          <a:spcPct val="0"/>
        </a:spcBef>
        <a:spcAft>
          <a:spcPct val="0"/>
        </a:spcAft>
        <a:defRPr sz="40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41842E9-3D59-4805-9199-D7BA6EBDDF4C}" type="slidenum">
              <a:rPr lang="en-US"/>
              <a:pPr/>
              <a:t>1</a:t>
            </a:fld>
            <a:endParaRPr lang="en-US"/>
          </a:p>
        </p:txBody>
      </p:sp>
      <p:sp>
        <p:nvSpPr>
          <p:cNvPr id="6" name="Content Placeholder 5"/>
          <p:cNvSpPr>
            <a:spLocks noGrp="1"/>
          </p:cNvSpPr>
          <p:nvPr>
            <p:ph idx="1"/>
          </p:nvPr>
        </p:nvSpPr>
        <p:spPr>
          <a:xfrm>
            <a:off x="0" y="1524000"/>
            <a:ext cx="9144000" cy="3429000"/>
          </a:xfrm>
        </p:spPr>
        <p:txBody>
          <a:bodyPr/>
          <a:lstStyle/>
          <a:p>
            <a:pPr algn="ctr">
              <a:buNone/>
            </a:pPr>
            <a:r>
              <a:rPr lang="en-US" sz="4000" b="1" i="1" dirty="0" smtClean="0">
                <a:solidFill>
                  <a:srgbClr val="FF0000"/>
                </a:solidFill>
                <a:latin typeface="Times New Roman" pitchFamily="18" charset="0"/>
                <a:cs typeface="Times New Roman" pitchFamily="18" charset="0"/>
              </a:rPr>
              <a:t>	Special Purpose Programmable Peripheral Devices </a:t>
            </a:r>
          </a:p>
          <a:p>
            <a:pPr algn="ctr">
              <a:buNone/>
            </a:pPr>
            <a:r>
              <a:rPr lang="en-US" sz="4000" b="1" i="1" dirty="0" smtClean="0">
                <a:solidFill>
                  <a:srgbClr val="FF0000"/>
                </a:solidFill>
                <a:latin typeface="Times New Roman" pitchFamily="18" charset="0"/>
                <a:cs typeface="Times New Roman" pitchFamily="18" charset="0"/>
              </a:rPr>
              <a:t>and </a:t>
            </a:r>
          </a:p>
          <a:p>
            <a:pPr algn="ctr">
              <a:buNone/>
            </a:pPr>
            <a:r>
              <a:rPr lang="en-US" sz="4000" b="1" i="1" dirty="0" smtClean="0">
                <a:solidFill>
                  <a:srgbClr val="FF0000"/>
                </a:solidFill>
                <a:latin typeface="Times New Roman" pitchFamily="18" charset="0"/>
                <a:cs typeface="Times New Roman" pitchFamily="18" charset="0"/>
              </a:rPr>
              <a:t>Their Interfacing</a:t>
            </a:r>
            <a:endParaRPr lang="en-US" sz="4000" b="1" i="1" dirty="0">
              <a:solidFill>
                <a:srgbClr val="FF0000"/>
              </a:solidFill>
              <a:latin typeface="Times New Roman" pitchFamily="18" charset="0"/>
              <a:cs typeface="Times New Roman" pitchFamily="18" charset="0"/>
            </a:endParaRPr>
          </a:p>
        </p:txBody>
      </p:sp>
      <p:cxnSp>
        <p:nvCxnSpPr>
          <p:cNvPr id="8" name="Straight Connector 7"/>
          <p:cNvCxnSpPr/>
          <p:nvPr/>
        </p:nvCxnSpPr>
        <p:spPr>
          <a:xfrm>
            <a:off x="228600" y="7604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1000" y="8366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55B4F-200D-46B7-8BC1-021E67DB2155}" type="slidenum">
              <a:rPr lang="en-US"/>
              <a:pPr/>
              <a:t>10</a:t>
            </a:fld>
            <a:endParaRPr lang="en-US"/>
          </a:p>
        </p:txBody>
      </p:sp>
      <p:sp>
        <p:nvSpPr>
          <p:cNvPr id="281602" name="Rectangle 2"/>
          <p:cNvSpPr>
            <a:spLocks noGrp="1" noChangeArrowheads="1"/>
          </p:cNvSpPr>
          <p:nvPr>
            <p:ph type="title"/>
          </p:nvPr>
        </p:nvSpPr>
        <p:spPr/>
        <p:txBody>
          <a:bodyPr/>
          <a:lstStyle/>
          <a:p>
            <a:r>
              <a:rPr lang="en-US" sz="3600" b="1"/>
              <a:t>8253: Operating Modes</a:t>
            </a:r>
          </a:p>
        </p:txBody>
      </p:sp>
      <p:sp>
        <p:nvSpPr>
          <p:cNvPr id="281603" name="Rectangle 3"/>
          <p:cNvSpPr>
            <a:spLocks noGrp="1" noChangeArrowheads="1"/>
          </p:cNvSpPr>
          <p:nvPr>
            <p:ph type="body" idx="1"/>
          </p:nvPr>
        </p:nvSpPr>
        <p:spPr/>
        <p:txBody>
          <a:bodyPr/>
          <a:lstStyle/>
          <a:p>
            <a:pPr>
              <a:lnSpc>
                <a:spcPct val="90000"/>
              </a:lnSpc>
            </a:pPr>
            <a:r>
              <a:rPr lang="en-US" sz="2800" b="1"/>
              <a:t>MODE 3</a:t>
            </a:r>
            <a:endParaRPr lang="en-US" sz="2800"/>
          </a:p>
          <a:p>
            <a:pPr lvl="1">
              <a:lnSpc>
                <a:spcPct val="90000"/>
              </a:lnSpc>
            </a:pPr>
            <a:r>
              <a:rPr lang="en-US" sz="2400"/>
              <a:t>In this mode, the 8253 can be used as a square wave rate generator. </a:t>
            </a:r>
          </a:p>
          <a:p>
            <a:pPr lvl="1">
              <a:lnSpc>
                <a:spcPct val="90000"/>
              </a:lnSpc>
            </a:pPr>
            <a:r>
              <a:rPr lang="en-US" sz="2400"/>
              <a:t>In terms of operation this mode is some what similar to mode 2. </a:t>
            </a:r>
          </a:p>
          <a:p>
            <a:pPr lvl="1">
              <a:lnSpc>
                <a:spcPct val="90000"/>
              </a:lnSpc>
            </a:pPr>
            <a:r>
              <a:rPr lang="en-US" sz="2400"/>
              <a:t>When, the count N loaded is even, then for half of the count, the output remains high and for the remaining half it remains low. </a:t>
            </a:r>
          </a:p>
          <a:p>
            <a:pPr lvl="1">
              <a:lnSpc>
                <a:spcPct val="90000"/>
              </a:lnSpc>
            </a:pPr>
            <a:r>
              <a:rPr lang="en-US" sz="2400"/>
              <a:t>If the count loaded is odd, the first clock pulse decrements it by 1 resulting in an even count value (holding the output high). </a:t>
            </a:r>
          </a:p>
          <a:p>
            <a:pPr lvl="1">
              <a:lnSpc>
                <a:spcPct val="90000"/>
              </a:lnSpc>
            </a:pPr>
            <a:r>
              <a:rPr lang="en-US" sz="2400"/>
              <a:t>Then the output remains high for half of the new count and goes low for the remaining half. </a:t>
            </a:r>
          </a:p>
          <a:p>
            <a:pPr lvl="1">
              <a:lnSpc>
                <a:spcPct val="90000"/>
              </a:lnSpc>
            </a:pPr>
            <a:r>
              <a:rPr lang="en-US" sz="2400"/>
              <a:t>This procedure is repeated continuously resulting in the generation of a square wave.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166AC30-73AA-49C7-AB2C-FAB03D4EFD0C}" type="slidenum">
              <a:rPr lang="en-US"/>
              <a:pPr/>
              <a:t>11</a:t>
            </a:fld>
            <a:endParaRPr lang="en-US"/>
          </a:p>
        </p:txBody>
      </p:sp>
      <p:sp>
        <p:nvSpPr>
          <p:cNvPr id="280578" name="Rectangle 2"/>
          <p:cNvSpPr>
            <a:spLocks noGrp="1" noChangeArrowheads="1"/>
          </p:cNvSpPr>
          <p:nvPr>
            <p:ph type="title"/>
          </p:nvPr>
        </p:nvSpPr>
        <p:spPr/>
        <p:txBody>
          <a:bodyPr/>
          <a:lstStyle/>
          <a:p>
            <a:r>
              <a:rPr lang="en-US" sz="3600" b="1"/>
              <a:t>8253: Operating Modes</a:t>
            </a:r>
          </a:p>
        </p:txBody>
      </p:sp>
      <p:sp>
        <p:nvSpPr>
          <p:cNvPr id="280579" name="Rectangle 3"/>
          <p:cNvSpPr>
            <a:spLocks noGrp="1" noChangeArrowheads="1"/>
          </p:cNvSpPr>
          <p:nvPr>
            <p:ph type="body" idx="1"/>
          </p:nvPr>
        </p:nvSpPr>
        <p:spPr/>
        <p:txBody>
          <a:bodyPr/>
          <a:lstStyle/>
          <a:p>
            <a:r>
              <a:rPr lang="en-US" b="1"/>
              <a:t>MODE 4</a:t>
            </a:r>
            <a:endParaRPr lang="en-US"/>
          </a:p>
          <a:p>
            <a:pPr lvl="1"/>
            <a:r>
              <a:rPr lang="en-US"/>
              <a:t>This mode of operation of 8253 is named as Software triggered strobe.</a:t>
            </a:r>
          </a:p>
          <a:p>
            <a:pPr lvl="1"/>
            <a:r>
              <a:rPr lang="en-US"/>
              <a:t>After the mode is set, the output goes high. </a:t>
            </a:r>
          </a:p>
          <a:p>
            <a:pPr lvl="1"/>
            <a:r>
              <a:rPr lang="en-US"/>
              <a:t>When a count loaded, counting down starts. </a:t>
            </a:r>
          </a:p>
          <a:p>
            <a:pPr lvl="1"/>
            <a:r>
              <a:rPr lang="en-US"/>
              <a:t>On terminal count, the output goes low for one clock cycle, and then it again goes high.</a:t>
            </a:r>
            <a:endParaRPr lang="en-US" b="1"/>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6F82B1-4C0E-4E0D-89AF-DC97B37DAD83}" type="slidenum">
              <a:rPr lang="en-US"/>
              <a:pPr/>
              <a:t>12</a:t>
            </a:fld>
            <a:endParaRPr lang="en-US"/>
          </a:p>
        </p:txBody>
      </p:sp>
      <p:sp>
        <p:nvSpPr>
          <p:cNvPr id="283650" name="Rectangle 2"/>
          <p:cNvSpPr>
            <a:spLocks noGrp="1" noChangeArrowheads="1"/>
          </p:cNvSpPr>
          <p:nvPr>
            <p:ph type="title"/>
          </p:nvPr>
        </p:nvSpPr>
        <p:spPr/>
        <p:txBody>
          <a:bodyPr/>
          <a:lstStyle/>
          <a:p>
            <a:r>
              <a:rPr lang="en-US" sz="3600" b="1"/>
              <a:t>8253: Operating Modes</a:t>
            </a:r>
          </a:p>
        </p:txBody>
      </p:sp>
      <p:sp>
        <p:nvSpPr>
          <p:cNvPr id="283651" name="Rectangle 3"/>
          <p:cNvSpPr>
            <a:spLocks noGrp="1" noChangeArrowheads="1"/>
          </p:cNvSpPr>
          <p:nvPr>
            <p:ph type="body" idx="1"/>
          </p:nvPr>
        </p:nvSpPr>
        <p:spPr/>
        <p:txBody>
          <a:bodyPr/>
          <a:lstStyle/>
          <a:p>
            <a:r>
              <a:rPr lang="en-US" b="1"/>
              <a:t>MODE 5</a:t>
            </a:r>
            <a:endParaRPr lang="en-US"/>
          </a:p>
          <a:p>
            <a:pPr lvl="1"/>
            <a:r>
              <a:rPr lang="en-US"/>
              <a:t>This mode of operation also generates a strobe in response to the rising edge at the trigger input. </a:t>
            </a:r>
          </a:p>
          <a:p>
            <a:pPr lvl="1"/>
            <a:r>
              <a:rPr lang="en-US"/>
              <a:t>This mode may be used to generate a delayed strobe in response to an externally generated signal. </a:t>
            </a:r>
          </a:p>
          <a:p>
            <a:pPr lvl="1"/>
            <a:r>
              <a:rPr lang="en-US"/>
              <a:t>Once this mode is programmed and the counter is loaded, the output goes high. </a:t>
            </a:r>
          </a:p>
          <a:p>
            <a:pPr lvl="1"/>
            <a:r>
              <a:rPr lang="en-US"/>
              <a:t>The counter starts counting after the rising edge of the trigger input (GATE).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73E6351-975B-47EE-BC87-069AE841AE0D}" type="slidenum">
              <a:rPr lang="en-US"/>
              <a:pPr/>
              <a:t>13</a:t>
            </a:fld>
            <a:endParaRPr lang="en-US"/>
          </a:p>
        </p:txBody>
      </p:sp>
      <p:sp>
        <p:nvSpPr>
          <p:cNvPr id="288770" name="Rectangle 2"/>
          <p:cNvSpPr>
            <a:spLocks noGrp="1" noChangeArrowheads="1"/>
          </p:cNvSpPr>
          <p:nvPr>
            <p:ph type="title"/>
          </p:nvPr>
        </p:nvSpPr>
        <p:spPr/>
        <p:txBody>
          <a:bodyPr/>
          <a:lstStyle/>
          <a:p>
            <a:r>
              <a:rPr lang="en-US" sz="3600" b="1"/>
              <a:t>8253: Operating Mode Waveforms</a:t>
            </a:r>
          </a:p>
        </p:txBody>
      </p:sp>
      <p:pic>
        <p:nvPicPr>
          <p:cNvPr id="288772" name="Picture 4"/>
          <p:cNvPicPr>
            <a:picLocks noChangeAspect="1" noChangeArrowheads="1"/>
          </p:cNvPicPr>
          <p:nvPr/>
        </p:nvPicPr>
        <p:blipFill>
          <a:blip r:embed="rId2"/>
          <a:srcRect/>
          <a:stretch>
            <a:fillRect/>
          </a:stretch>
        </p:blipFill>
        <p:spPr bwMode="auto">
          <a:xfrm>
            <a:off x="2120900" y="685800"/>
            <a:ext cx="6718300" cy="2506663"/>
          </a:xfrm>
          <a:prstGeom prst="rect">
            <a:avLst/>
          </a:prstGeom>
          <a:noFill/>
          <a:ln w="9525">
            <a:noFill/>
            <a:miter lim="800000"/>
            <a:headEnd/>
            <a:tailEnd/>
          </a:ln>
          <a:effectLst/>
        </p:spPr>
      </p:pic>
      <p:pic>
        <p:nvPicPr>
          <p:cNvPr id="288773" name="Picture 5"/>
          <p:cNvPicPr>
            <a:picLocks noChangeAspect="1" noChangeArrowheads="1"/>
          </p:cNvPicPr>
          <p:nvPr/>
        </p:nvPicPr>
        <p:blipFill>
          <a:blip r:embed="rId3"/>
          <a:srcRect/>
          <a:stretch>
            <a:fillRect/>
          </a:stretch>
        </p:blipFill>
        <p:spPr bwMode="auto">
          <a:xfrm>
            <a:off x="2133600" y="3276600"/>
            <a:ext cx="6477000" cy="3097213"/>
          </a:xfrm>
          <a:prstGeom prst="rect">
            <a:avLst/>
          </a:prstGeom>
          <a:noFill/>
          <a:ln w="9525">
            <a:noFill/>
            <a:miter lim="800000"/>
            <a:headEnd/>
            <a:tailEnd/>
          </a:ln>
          <a:effectLst/>
        </p:spPr>
      </p:pic>
      <p:sp>
        <p:nvSpPr>
          <p:cNvPr id="288774" name="Text Box 6"/>
          <p:cNvSpPr txBox="1">
            <a:spLocks noChangeArrowheads="1"/>
          </p:cNvSpPr>
          <p:nvPr/>
        </p:nvSpPr>
        <p:spPr bwMode="auto">
          <a:xfrm>
            <a:off x="381000" y="15240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0</a:t>
            </a:r>
          </a:p>
        </p:txBody>
      </p:sp>
      <p:sp>
        <p:nvSpPr>
          <p:cNvPr id="288775" name="Text Box 7"/>
          <p:cNvSpPr txBox="1">
            <a:spLocks noChangeArrowheads="1"/>
          </p:cNvSpPr>
          <p:nvPr/>
        </p:nvSpPr>
        <p:spPr bwMode="auto">
          <a:xfrm>
            <a:off x="381000" y="43434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7655E7F-C673-48C9-9417-2126CA8F01C1}" type="slidenum">
              <a:rPr lang="en-US"/>
              <a:pPr/>
              <a:t>14</a:t>
            </a:fld>
            <a:endParaRPr lang="en-US"/>
          </a:p>
        </p:txBody>
      </p:sp>
      <p:sp>
        <p:nvSpPr>
          <p:cNvPr id="289794" name="Rectangle 2"/>
          <p:cNvSpPr>
            <a:spLocks noGrp="1" noChangeArrowheads="1"/>
          </p:cNvSpPr>
          <p:nvPr>
            <p:ph type="title"/>
          </p:nvPr>
        </p:nvSpPr>
        <p:spPr/>
        <p:txBody>
          <a:bodyPr/>
          <a:lstStyle/>
          <a:p>
            <a:r>
              <a:rPr lang="en-US" sz="3600" b="1"/>
              <a:t>8253: Operating Mode Waveforms</a:t>
            </a:r>
          </a:p>
        </p:txBody>
      </p:sp>
      <p:pic>
        <p:nvPicPr>
          <p:cNvPr id="289796" name="Picture 4"/>
          <p:cNvPicPr>
            <a:picLocks noChangeAspect="1" noChangeArrowheads="1"/>
          </p:cNvPicPr>
          <p:nvPr/>
        </p:nvPicPr>
        <p:blipFill>
          <a:blip r:embed="rId2"/>
          <a:srcRect/>
          <a:stretch>
            <a:fillRect/>
          </a:stretch>
        </p:blipFill>
        <p:spPr bwMode="auto">
          <a:xfrm>
            <a:off x="2514600" y="762000"/>
            <a:ext cx="4648200" cy="2349500"/>
          </a:xfrm>
          <a:prstGeom prst="rect">
            <a:avLst/>
          </a:prstGeom>
          <a:noFill/>
          <a:ln w="9525">
            <a:noFill/>
            <a:miter lim="800000"/>
            <a:headEnd/>
            <a:tailEnd/>
          </a:ln>
          <a:effectLst/>
        </p:spPr>
      </p:pic>
      <p:sp>
        <p:nvSpPr>
          <p:cNvPr id="289797" name="Text Box 5"/>
          <p:cNvSpPr txBox="1">
            <a:spLocks noChangeArrowheads="1"/>
          </p:cNvSpPr>
          <p:nvPr/>
        </p:nvSpPr>
        <p:spPr bwMode="auto">
          <a:xfrm>
            <a:off x="381000" y="15240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2</a:t>
            </a:r>
          </a:p>
        </p:txBody>
      </p:sp>
      <p:pic>
        <p:nvPicPr>
          <p:cNvPr id="289798" name="Picture 6"/>
          <p:cNvPicPr>
            <a:picLocks noChangeAspect="1" noChangeArrowheads="1"/>
          </p:cNvPicPr>
          <p:nvPr/>
        </p:nvPicPr>
        <p:blipFill>
          <a:blip r:embed="rId3"/>
          <a:srcRect/>
          <a:stretch>
            <a:fillRect/>
          </a:stretch>
        </p:blipFill>
        <p:spPr bwMode="auto">
          <a:xfrm>
            <a:off x="1981200" y="3581400"/>
            <a:ext cx="6705600" cy="1231900"/>
          </a:xfrm>
          <a:prstGeom prst="rect">
            <a:avLst/>
          </a:prstGeom>
          <a:noFill/>
          <a:ln w="9525">
            <a:noFill/>
            <a:miter lim="800000"/>
            <a:headEnd/>
            <a:tailEnd/>
          </a:ln>
          <a:effectLst/>
        </p:spPr>
      </p:pic>
      <p:sp>
        <p:nvSpPr>
          <p:cNvPr id="289799" name="Text Box 7"/>
          <p:cNvSpPr txBox="1">
            <a:spLocks noChangeArrowheads="1"/>
          </p:cNvSpPr>
          <p:nvPr/>
        </p:nvSpPr>
        <p:spPr bwMode="auto">
          <a:xfrm>
            <a:off x="381000" y="38862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1CEA9C0-9B79-416B-BC08-E90912991DEB}" type="slidenum">
              <a:rPr lang="en-US"/>
              <a:pPr/>
              <a:t>15</a:t>
            </a:fld>
            <a:endParaRPr lang="en-US"/>
          </a:p>
        </p:txBody>
      </p:sp>
      <p:sp>
        <p:nvSpPr>
          <p:cNvPr id="290818" name="Rectangle 2"/>
          <p:cNvSpPr>
            <a:spLocks noGrp="1" noChangeArrowheads="1"/>
          </p:cNvSpPr>
          <p:nvPr>
            <p:ph type="title"/>
          </p:nvPr>
        </p:nvSpPr>
        <p:spPr/>
        <p:txBody>
          <a:bodyPr/>
          <a:lstStyle/>
          <a:p>
            <a:r>
              <a:rPr lang="en-US" sz="3600" b="1"/>
              <a:t>8253: Operating Mode Waveforms</a:t>
            </a:r>
          </a:p>
        </p:txBody>
      </p:sp>
      <p:pic>
        <p:nvPicPr>
          <p:cNvPr id="290820" name="Picture 4"/>
          <p:cNvPicPr>
            <a:picLocks noChangeAspect="1" noChangeArrowheads="1"/>
          </p:cNvPicPr>
          <p:nvPr/>
        </p:nvPicPr>
        <p:blipFill>
          <a:blip r:embed="rId2"/>
          <a:srcRect/>
          <a:stretch>
            <a:fillRect/>
          </a:stretch>
        </p:blipFill>
        <p:spPr bwMode="auto">
          <a:xfrm>
            <a:off x="1395413" y="788988"/>
            <a:ext cx="6529387" cy="2947987"/>
          </a:xfrm>
          <a:prstGeom prst="rect">
            <a:avLst/>
          </a:prstGeom>
          <a:noFill/>
          <a:ln w="9525">
            <a:noFill/>
            <a:miter lim="800000"/>
            <a:headEnd/>
            <a:tailEnd/>
          </a:ln>
          <a:effectLst/>
        </p:spPr>
      </p:pic>
      <p:sp>
        <p:nvSpPr>
          <p:cNvPr id="290821" name="Text Box 5"/>
          <p:cNvSpPr txBox="1">
            <a:spLocks noChangeArrowheads="1"/>
          </p:cNvSpPr>
          <p:nvPr/>
        </p:nvSpPr>
        <p:spPr bwMode="auto">
          <a:xfrm>
            <a:off x="0" y="16764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4</a:t>
            </a:r>
          </a:p>
        </p:txBody>
      </p:sp>
      <p:sp>
        <p:nvSpPr>
          <p:cNvPr id="290822" name="Text Box 6"/>
          <p:cNvSpPr txBox="1">
            <a:spLocks noChangeArrowheads="1"/>
          </p:cNvSpPr>
          <p:nvPr/>
        </p:nvSpPr>
        <p:spPr bwMode="auto">
          <a:xfrm>
            <a:off x="0" y="5029200"/>
            <a:ext cx="1676400" cy="366713"/>
          </a:xfrm>
          <a:prstGeom prst="rect">
            <a:avLst/>
          </a:prstGeom>
          <a:noFill/>
          <a:ln w="9525">
            <a:noFill/>
            <a:miter lim="800000"/>
            <a:headEnd/>
            <a:tailEnd/>
          </a:ln>
          <a:effectLst/>
        </p:spPr>
        <p:txBody>
          <a:bodyPr>
            <a:spAutoFit/>
          </a:bodyPr>
          <a:lstStyle/>
          <a:p>
            <a:pPr algn="ctr">
              <a:spcBef>
                <a:spcPct val="50000"/>
              </a:spcBef>
              <a:buSzTx/>
              <a:buFontTx/>
              <a:buNone/>
            </a:pPr>
            <a:r>
              <a:rPr lang="en-US" sz="1800">
                <a:solidFill>
                  <a:srgbClr val="FF3300"/>
                </a:solidFill>
              </a:rPr>
              <a:t>Mode 5</a:t>
            </a:r>
          </a:p>
        </p:txBody>
      </p:sp>
      <p:pic>
        <p:nvPicPr>
          <p:cNvPr id="290823" name="Picture 7"/>
          <p:cNvPicPr>
            <a:picLocks noChangeAspect="1" noChangeArrowheads="1"/>
          </p:cNvPicPr>
          <p:nvPr/>
        </p:nvPicPr>
        <p:blipFill>
          <a:blip r:embed="rId3"/>
          <a:srcRect/>
          <a:stretch>
            <a:fillRect/>
          </a:stretch>
        </p:blipFill>
        <p:spPr bwMode="auto">
          <a:xfrm>
            <a:off x="1295400" y="4114800"/>
            <a:ext cx="6629400" cy="245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764DD9-B0D5-4D95-B88A-2F33EFC830B9}" type="slidenum">
              <a:rPr lang="en-US"/>
              <a:pPr/>
              <a:t>16</a:t>
            </a:fld>
            <a:endParaRPr lang="en-US"/>
          </a:p>
        </p:txBody>
      </p:sp>
      <p:sp>
        <p:nvSpPr>
          <p:cNvPr id="291842" name="Rectangle 2"/>
          <p:cNvSpPr>
            <a:spLocks noGrp="1" noChangeArrowheads="1"/>
          </p:cNvSpPr>
          <p:nvPr>
            <p:ph type="title"/>
          </p:nvPr>
        </p:nvSpPr>
        <p:spPr/>
        <p:txBody>
          <a:bodyPr/>
          <a:lstStyle/>
          <a:p>
            <a:r>
              <a:rPr lang="en-US" sz="3600" b="1"/>
              <a:t>8253: Mode Control</a:t>
            </a:r>
          </a:p>
        </p:txBody>
      </p:sp>
      <p:pic>
        <p:nvPicPr>
          <p:cNvPr id="291844" name="Picture 4"/>
          <p:cNvPicPr>
            <a:picLocks noChangeAspect="1" noChangeArrowheads="1"/>
          </p:cNvPicPr>
          <p:nvPr/>
        </p:nvPicPr>
        <p:blipFill>
          <a:blip r:embed="rId2"/>
          <a:srcRect/>
          <a:stretch>
            <a:fillRect/>
          </a:stretch>
        </p:blipFill>
        <p:spPr bwMode="auto">
          <a:xfrm>
            <a:off x="609600" y="1676400"/>
            <a:ext cx="7715250" cy="39751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726391-6855-4FA9-9FBE-68E15EEF59E5}" type="slidenum">
              <a:rPr lang="en-US"/>
              <a:pPr/>
              <a:t>17</a:t>
            </a:fld>
            <a:endParaRPr lang="en-US"/>
          </a:p>
        </p:txBody>
      </p:sp>
      <p:sp>
        <p:nvSpPr>
          <p:cNvPr id="292866" name="Rectangle 2"/>
          <p:cNvSpPr>
            <a:spLocks noGrp="1" noChangeArrowheads="1"/>
          </p:cNvSpPr>
          <p:nvPr>
            <p:ph type="title"/>
          </p:nvPr>
        </p:nvSpPr>
        <p:spPr/>
        <p:txBody>
          <a:bodyPr/>
          <a:lstStyle/>
          <a:p>
            <a:r>
              <a:rPr lang="en-US" sz="3200"/>
              <a:t>8253: Control Word Format and Bit Definitions</a:t>
            </a:r>
          </a:p>
        </p:txBody>
      </p:sp>
      <p:pic>
        <p:nvPicPr>
          <p:cNvPr id="29286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E92C12-2583-4B6E-92C5-1E232A0418EC}" type="slidenum">
              <a:rPr lang="en-US"/>
              <a:pPr/>
              <a:t>18</a:t>
            </a:fld>
            <a:endParaRPr lang="en-US"/>
          </a:p>
        </p:txBody>
      </p:sp>
      <p:sp>
        <p:nvSpPr>
          <p:cNvPr id="284674" name="Rectangle 2"/>
          <p:cNvSpPr>
            <a:spLocks noGrp="1" noChangeArrowheads="1"/>
          </p:cNvSpPr>
          <p:nvPr>
            <p:ph type="title"/>
          </p:nvPr>
        </p:nvSpPr>
        <p:spPr/>
        <p:txBody>
          <a:bodyPr/>
          <a:lstStyle/>
          <a:p>
            <a:r>
              <a:rPr lang="en-US" sz="3600"/>
              <a:t>8253: Programming and Interfacing</a:t>
            </a:r>
          </a:p>
        </p:txBody>
      </p:sp>
      <p:sp>
        <p:nvSpPr>
          <p:cNvPr id="284675" name="Rectangle 3"/>
          <p:cNvSpPr>
            <a:spLocks noGrp="1" noChangeArrowheads="1"/>
          </p:cNvSpPr>
          <p:nvPr>
            <p:ph type="body" idx="1"/>
          </p:nvPr>
        </p:nvSpPr>
        <p:spPr/>
        <p:txBody>
          <a:bodyPr/>
          <a:lstStyle/>
          <a:p>
            <a:r>
              <a:rPr lang="en-US" sz="2800"/>
              <a:t>As it evident from the previous discussion, there may be two types of write operations in 8253, viz. </a:t>
            </a:r>
          </a:p>
          <a:p>
            <a:pPr lvl="2"/>
            <a:r>
              <a:rPr lang="en-US" sz="2000"/>
              <a:t>(i) writing a control word into a control word register and </a:t>
            </a:r>
          </a:p>
          <a:p>
            <a:pPr lvl="2"/>
            <a:r>
              <a:rPr lang="en-US" sz="2000"/>
              <a:t>(ii) writing a count value into a count register. </a:t>
            </a:r>
          </a:p>
          <a:p>
            <a:r>
              <a:rPr lang="en-US" sz="2800"/>
              <a:t>The control word register, accepts data from the data buffer and initializes the counters, as required. </a:t>
            </a:r>
          </a:p>
          <a:p>
            <a:r>
              <a:rPr lang="en-US" sz="2800"/>
              <a:t>The control word register contents are used for </a:t>
            </a:r>
          </a:p>
          <a:p>
            <a:pPr lvl="2"/>
            <a:r>
              <a:rPr lang="en-US" sz="2000"/>
              <a:t>(a) initializing the operating modes (mode 0 – mode 4)</a:t>
            </a:r>
          </a:p>
          <a:p>
            <a:pPr lvl="2"/>
            <a:r>
              <a:rPr lang="en-US" sz="2000"/>
              <a:t>(b) selection of counters (counter0 – counter2) </a:t>
            </a:r>
          </a:p>
          <a:p>
            <a:pPr lvl="2"/>
            <a:r>
              <a:rPr lang="en-US" sz="2000"/>
              <a:t>(c) choosing binary / BCD counters </a:t>
            </a:r>
          </a:p>
          <a:p>
            <a:pPr lvl="2"/>
            <a:r>
              <a:rPr lang="en-US" sz="2000"/>
              <a:t>(d) loading of the counter registers. </a:t>
            </a:r>
          </a:p>
          <a:p>
            <a:r>
              <a:rPr lang="en-US" sz="2800"/>
              <a:t>The mode control register is a write only register and the CPU cannot read its contents.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77D400-6860-48D4-B4E3-233035554056}" type="slidenum">
              <a:rPr lang="en-US"/>
              <a:pPr/>
              <a:t>19</a:t>
            </a:fld>
            <a:endParaRPr lang="en-US"/>
          </a:p>
        </p:txBody>
      </p:sp>
      <p:sp>
        <p:nvSpPr>
          <p:cNvPr id="285698" name="Rectangle 2"/>
          <p:cNvSpPr>
            <a:spLocks noGrp="1" noChangeArrowheads="1"/>
          </p:cNvSpPr>
          <p:nvPr>
            <p:ph type="title"/>
          </p:nvPr>
        </p:nvSpPr>
        <p:spPr/>
        <p:txBody>
          <a:bodyPr/>
          <a:lstStyle/>
          <a:p>
            <a:r>
              <a:rPr lang="en-US" sz="3600"/>
              <a:t>8253: Programming and Interfacing</a:t>
            </a:r>
          </a:p>
        </p:txBody>
      </p:sp>
      <p:sp>
        <p:nvSpPr>
          <p:cNvPr id="285699" name="Rectangle 3"/>
          <p:cNvSpPr>
            <a:spLocks noGrp="1" noChangeArrowheads="1"/>
          </p:cNvSpPr>
          <p:nvPr>
            <p:ph type="body" idx="1"/>
          </p:nvPr>
        </p:nvSpPr>
        <p:spPr/>
        <p:txBody>
          <a:bodyPr/>
          <a:lstStyle/>
          <a:p>
            <a:pPr>
              <a:lnSpc>
                <a:spcPct val="90000"/>
              </a:lnSpc>
            </a:pPr>
            <a:r>
              <a:rPr lang="en-US" sz="2800"/>
              <a:t>All the counters in 8253 are down counters, hence their count values go on decrementing if the CLK input pin is applied with a valid clock signal. </a:t>
            </a:r>
          </a:p>
          <a:p>
            <a:pPr>
              <a:lnSpc>
                <a:spcPct val="90000"/>
              </a:lnSpc>
            </a:pPr>
            <a:r>
              <a:rPr lang="en-US" sz="2800"/>
              <a:t>A maximum count is obtained by loading all zeroes into a count register, i.e. 2^16 for binary counting and 10^4 for BCD counting. </a:t>
            </a:r>
          </a:p>
          <a:p>
            <a:pPr>
              <a:lnSpc>
                <a:spcPct val="90000"/>
              </a:lnSpc>
            </a:pPr>
            <a:r>
              <a:rPr lang="en-US" sz="2800"/>
              <a:t>The 8253 responds to the negative clock edge of the clock input. </a:t>
            </a:r>
          </a:p>
          <a:p>
            <a:pPr>
              <a:lnSpc>
                <a:spcPct val="90000"/>
              </a:lnSpc>
            </a:pPr>
            <a:r>
              <a:rPr lang="en-US" sz="2800"/>
              <a:t>The maximum operating clock frequency of 8253 is 2.6 MHz. </a:t>
            </a:r>
          </a:p>
          <a:p>
            <a:pPr>
              <a:lnSpc>
                <a:spcPct val="90000"/>
              </a:lnSpc>
            </a:pPr>
            <a:r>
              <a:rPr lang="en-US" sz="2800"/>
              <a:t>For higher frequencies one can use timer 8254, which operates up to 10 MHz, maintain pin compatibility with 8253.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FEA8AE-AB90-4BBB-8FFD-4EDEF2F4BA0D}" type="slidenum">
              <a:rPr lang="en-US"/>
              <a:pPr/>
              <a:t>2</a:t>
            </a:fld>
            <a:endParaRPr lang="en-US"/>
          </a:p>
        </p:txBody>
      </p:sp>
      <p:sp>
        <p:nvSpPr>
          <p:cNvPr id="273410" name="Rectangle 2"/>
          <p:cNvSpPr>
            <a:spLocks noGrp="1" noChangeArrowheads="1"/>
          </p:cNvSpPr>
          <p:nvPr>
            <p:ph type="title"/>
          </p:nvPr>
        </p:nvSpPr>
        <p:spPr/>
        <p:txBody>
          <a:bodyPr/>
          <a:lstStyle/>
          <a:p>
            <a:r>
              <a:rPr lang="en-US" sz="3200" b="1"/>
              <a:t>PROGRAMMABLE INTERVAL TIMER (8253)</a:t>
            </a:r>
            <a:endParaRPr lang="en-US" sz="3200"/>
          </a:p>
        </p:txBody>
      </p:sp>
      <p:sp>
        <p:nvSpPr>
          <p:cNvPr id="273411" name="Rectangle 3"/>
          <p:cNvSpPr>
            <a:spLocks noGrp="1" noChangeArrowheads="1"/>
          </p:cNvSpPr>
          <p:nvPr>
            <p:ph type="body" idx="1"/>
          </p:nvPr>
        </p:nvSpPr>
        <p:spPr/>
        <p:txBody>
          <a:bodyPr/>
          <a:lstStyle/>
          <a:p>
            <a:pPr>
              <a:lnSpc>
                <a:spcPct val="90000"/>
              </a:lnSpc>
            </a:pPr>
            <a:r>
              <a:rPr lang="en-US"/>
              <a:t>Intel’s programmable counter/timer device (8253) facilitates the generation of accurate time delays. </a:t>
            </a:r>
          </a:p>
          <a:p>
            <a:pPr>
              <a:lnSpc>
                <a:spcPct val="90000"/>
              </a:lnSpc>
            </a:pPr>
            <a:r>
              <a:rPr lang="en-US"/>
              <a:t>When 8253 is used as a timing and delay generation peripheral, the microprocessor becomes free from the task related to the counting process and can execute the programs in memory, while the timer device may perform the counting tasks. </a:t>
            </a:r>
          </a:p>
          <a:p>
            <a:pPr>
              <a:lnSpc>
                <a:spcPct val="90000"/>
              </a:lnSpc>
            </a:pPr>
            <a:r>
              <a:rPr lang="en-US"/>
              <a:t>This minimizes the software overhead on the microprocessor.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B44145-9400-454E-AA5A-4D0B3B7E6896}" type="slidenum">
              <a:rPr lang="en-US"/>
              <a:pPr/>
              <a:t>20</a:t>
            </a:fld>
            <a:endParaRPr lang="en-US"/>
          </a:p>
        </p:txBody>
      </p:sp>
      <p:sp>
        <p:nvSpPr>
          <p:cNvPr id="286722" name="Rectangle 2"/>
          <p:cNvSpPr>
            <a:spLocks noGrp="1" noChangeArrowheads="1"/>
          </p:cNvSpPr>
          <p:nvPr>
            <p:ph type="title"/>
          </p:nvPr>
        </p:nvSpPr>
        <p:spPr/>
        <p:txBody>
          <a:bodyPr/>
          <a:lstStyle/>
          <a:p>
            <a:r>
              <a:rPr lang="en-US" sz="3600"/>
              <a:t>8253: Programming and Interfacing</a:t>
            </a:r>
          </a:p>
        </p:txBody>
      </p:sp>
      <p:sp>
        <p:nvSpPr>
          <p:cNvPr id="286723" name="Rectangle 3"/>
          <p:cNvSpPr>
            <a:spLocks noGrp="1" noChangeArrowheads="1"/>
          </p:cNvSpPr>
          <p:nvPr>
            <p:ph type="body" idx="1"/>
          </p:nvPr>
        </p:nvSpPr>
        <p:spPr/>
        <p:txBody>
          <a:bodyPr/>
          <a:lstStyle/>
          <a:p>
            <a:pPr>
              <a:lnSpc>
                <a:spcPct val="80000"/>
              </a:lnSpc>
            </a:pPr>
            <a:r>
              <a:rPr lang="en-US" sz="2800"/>
              <a:t>There are 2 methods for reading 8253 counter registers. </a:t>
            </a:r>
          </a:p>
          <a:p>
            <a:pPr lvl="1">
              <a:lnSpc>
                <a:spcPct val="80000"/>
              </a:lnSpc>
            </a:pPr>
            <a:r>
              <a:rPr lang="en-US" sz="2400"/>
              <a:t>In the first method, either the clock or the counting procedure (using GATE) is inhibited to ensure a stable count. </a:t>
            </a:r>
          </a:p>
          <a:p>
            <a:pPr lvl="1">
              <a:lnSpc>
                <a:spcPct val="80000"/>
              </a:lnSpc>
            </a:pPr>
            <a:r>
              <a:rPr lang="en-US" sz="2400"/>
              <a:t>Then the contents are read by selecting the suitable counter using A0, A1 and executing using IN instructions. </a:t>
            </a:r>
          </a:p>
          <a:p>
            <a:pPr lvl="1">
              <a:lnSpc>
                <a:spcPct val="80000"/>
              </a:lnSpc>
            </a:pPr>
            <a:r>
              <a:rPr lang="en-US" sz="2400"/>
              <a:t>The first IN instruction reads the least significant byte and the second IN instruction reads the most significant byte.</a:t>
            </a:r>
          </a:p>
          <a:p>
            <a:pPr lvl="1">
              <a:lnSpc>
                <a:spcPct val="80000"/>
              </a:lnSpc>
            </a:pPr>
            <a:r>
              <a:rPr lang="en-US" sz="2400"/>
              <a:t>In the second method of reading a counter, the counter can be read while counting is in progress. </a:t>
            </a:r>
          </a:p>
          <a:p>
            <a:pPr lvl="1">
              <a:lnSpc>
                <a:spcPct val="80000"/>
              </a:lnSpc>
            </a:pPr>
            <a:r>
              <a:rPr lang="en-US" sz="2400"/>
              <a:t>This method, as already mentioned is called as reading on fly. </a:t>
            </a:r>
          </a:p>
          <a:p>
            <a:pPr lvl="1">
              <a:lnSpc>
                <a:spcPct val="80000"/>
              </a:lnSpc>
            </a:pPr>
            <a:r>
              <a:rPr lang="en-US" sz="2400"/>
              <a:t>In this method, neither clock nor the counting needs to be inhibited to read the counter.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DE614B-236D-40CF-84DB-290BCD8A06C3}" type="slidenum">
              <a:rPr lang="en-US"/>
              <a:pPr/>
              <a:t>21</a:t>
            </a:fld>
            <a:endParaRPr lang="en-US"/>
          </a:p>
        </p:txBody>
      </p:sp>
      <p:sp>
        <p:nvSpPr>
          <p:cNvPr id="287746" name="Rectangle 2"/>
          <p:cNvSpPr>
            <a:spLocks noGrp="1" noChangeArrowheads="1"/>
          </p:cNvSpPr>
          <p:nvPr>
            <p:ph type="title"/>
          </p:nvPr>
        </p:nvSpPr>
        <p:spPr/>
        <p:txBody>
          <a:bodyPr/>
          <a:lstStyle/>
          <a:p>
            <a:r>
              <a:rPr lang="en-US" sz="3600"/>
              <a:t>8253: Programming and Interfacing</a:t>
            </a:r>
          </a:p>
        </p:txBody>
      </p:sp>
      <p:sp>
        <p:nvSpPr>
          <p:cNvPr id="287747" name="Rectangle 3"/>
          <p:cNvSpPr>
            <a:spLocks noGrp="1" noChangeArrowheads="1"/>
          </p:cNvSpPr>
          <p:nvPr>
            <p:ph type="body" idx="1"/>
          </p:nvPr>
        </p:nvSpPr>
        <p:spPr/>
        <p:txBody>
          <a:bodyPr/>
          <a:lstStyle/>
          <a:p>
            <a:r>
              <a:rPr lang="en-US" sz="2800"/>
              <a:t>In all the above programs, the counting down starts as soon as the writing operation to the count register is over, and the WR bar pin goes high after writing.</a:t>
            </a:r>
          </a:p>
          <a:p>
            <a:r>
              <a:rPr lang="en-US" sz="2800"/>
              <a:t>The processor 8085 had five hardware interrupt pins.  </a:t>
            </a:r>
          </a:p>
          <a:p>
            <a:r>
              <a:rPr lang="en-US" sz="2800"/>
              <a:t>Out of these five interrupt pins, four pins were allotted fixed vector addresses but the pin INTR was not allotted any vector address, rather an external device was supposed to hand over the type of the interrupt, i.e. (Type o to 7 for RST0 to RST 7), to the microprocessor.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511420-3C91-4E04-8B1F-EBCA2E4813CD}" type="slidenum">
              <a:rPr lang="en-US"/>
              <a:pPr/>
              <a:t>22</a:t>
            </a:fld>
            <a:endParaRPr lang="en-US"/>
          </a:p>
        </p:txBody>
      </p:sp>
      <p:sp>
        <p:nvSpPr>
          <p:cNvPr id="293890" name="Rectangle 2"/>
          <p:cNvSpPr>
            <a:spLocks noGrp="1" noChangeArrowheads="1"/>
          </p:cNvSpPr>
          <p:nvPr>
            <p:ph type="title"/>
          </p:nvPr>
        </p:nvSpPr>
        <p:spPr/>
        <p:txBody>
          <a:bodyPr/>
          <a:lstStyle/>
          <a:p>
            <a:r>
              <a:rPr lang="en-US" sz="3600"/>
              <a:t>8253: Programming and Interfacing</a:t>
            </a:r>
          </a:p>
        </p:txBody>
      </p:sp>
      <p:sp>
        <p:nvSpPr>
          <p:cNvPr id="293891" name="Rectangle 3"/>
          <p:cNvSpPr>
            <a:spLocks noGrp="1" noChangeArrowheads="1"/>
          </p:cNvSpPr>
          <p:nvPr>
            <p:ph type="body" idx="1"/>
          </p:nvPr>
        </p:nvSpPr>
        <p:spPr>
          <a:xfrm>
            <a:off x="152400" y="838200"/>
            <a:ext cx="8839200" cy="609600"/>
          </a:xfrm>
        </p:spPr>
        <p:txBody>
          <a:bodyPr/>
          <a:lstStyle/>
          <a:p>
            <a:pPr>
              <a:buFontTx/>
              <a:buNone/>
            </a:pPr>
            <a:r>
              <a:rPr lang="en-US"/>
              <a:t>Mode control word for latching count</a:t>
            </a:r>
          </a:p>
        </p:txBody>
      </p:sp>
      <p:pic>
        <p:nvPicPr>
          <p:cNvPr id="293892" name="Picture 4"/>
          <p:cNvPicPr>
            <a:picLocks noChangeAspect="1" noChangeArrowheads="1"/>
          </p:cNvPicPr>
          <p:nvPr/>
        </p:nvPicPr>
        <p:blipFill>
          <a:blip r:embed="rId2"/>
          <a:srcRect/>
          <a:stretch>
            <a:fillRect/>
          </a:stretch>
        </p:blipFill>
        <p:spPr bwMode="auto">
          <a:xfrm>
            <a:off x="1752600" y="1828800"/>
            <a:ext cx="5448300" cy="221773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2BDD9D3-E7AC-445D-84B4-20AB4FB2116B}" type="slidenum">
              <a:rPr lang="en-US"/>
              <a:pPr/>
              <a:t>23</a:t>
            </a:fld>
            <a:endParaRPr lang="en-US"/>
          </a:p>
        </p:txBody>
      </p:sp>
      <p:sp>
        <p:nvSpPr>
          <p:cNvPr id="294914" name="Rectangle 2"/>
          <p:cNvSpPr>
            <a:spLocks noGrp="1" noChangeArrowheads="1"/>
          </p:cNvSpPr>
          <p:nvPr>
            <p:ph type="title"/>
          </p:nvPr>
        </p:nvSpPr>
        <p:spPr>
          <a:xfrm>
            <a:off x="152400" y="-76200"/>
            <a:ext cx="8839200" cy="685800"/>
          </a:xfrm>
        </p:spPr>
        <p:txBody>
          <a:bodyPr/>
          <a:lstStyle/>
          <a:p>
            <a:r>
              <a:rPr lang="en-US" sz="3600"/>
              <a:t>8253: Programming and Interfacing</a:t>
            </a:r>
          </a:p>
        </p:txBody>
      </p:sp>
      <p:pic>
        <p:nvPicPr>
          <p:cNvPr id="294915" name="Picture 3"/>
          <p:cNvPicPr>
            <a:picLocks noGrp="1" noChangeAspect="1" noChangeArrowheads="1"/>
          </p:cNvPicPr>
          <p:nvPr>
            <p:ph type="body" idx="1"/>
          </p:nvPr>
        </p:nvPicPr>
        <p:blipFill>
          <a:blip r:embed="rId2"/>
          <a:srcRect/>
          <a:stretch>
            <a:fillRect/>
          </a:stretch>
        </p:blipFill>
        <p:spPr>
          <a:xfrm>
            <a:off x="152400" y="609600"/>
            <a:ext cx="8686800" cy="914400"/>
          </a:xfrm>
        </p:spPr>
      </p:pic>
      <p:pic>
        <p:nvPicPr>
          <p:cNvPr id="294919" name="Picture 7"/>
          <p:cNvPicPr>
            <a:picLocks noChangeAspect="1" noChangeArrowheads="1"/>
          </p:cNvPicPr>
          <p:nvPr/>
        </p:nvPicPr>
        <p:blipFill>
          <a:blip r:embed="rId3"/>
          <a:srcRect/>
          <a:stretch>
            <a:fillRect/>
          </a:stretch>
        </p:blipFill>
        <p:spPr bwMode="auto">
          <a:xfrm>
            <a:off x="152400" y="1524000"/>
            <a:ext cx="8458200" cy="2408238"/>
          </a:xfrm>
          <a:prstGeom prst="rect">
            <a:avLst/>
          </a:prstGeom>
          <a:noFill/>
          <a:ln w="9525">
            <a:noFill/>
            <a:miter lim="800000"/>
            <a:headEnd/>
            <a:tailEnd/>
          </a:ln>
          <a:effectLst/>
        </p:spPr>
      </p:pic>
      <p:pic>
        <p:nvPicPr>
          <p:cNvPr id="294920" name="Picture 8"/>
          <p:cNvPicPr>
            <a:picLocks noChangeAspect="1" noChangeArrowheads="1"/>
          </p:cNvPicPr>
          <p:nvPr/>
        </p:nvPicPr>
        <p:blipFill>
          <a:blip r:embed="rId4"/>
          <a:srcRect/>
          <a:stretch>
            <a:fillRect/>
          </a:stretch>
        </p:blipFill>
        <p:spPr bwMode="auto">
          <a:xfrm>
            <a:off x="914400" y="4114800"/>
            <a:ext cx="6672263"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D48B2A-DF01-484D-9D76-BD2BA9D7BD1B}" type="slidenum">
              <a:rPr lang="en-US"/>
              <a:pPr/>
              <a:t>24</a:t>
            </a:fld>
            <a:endParaRPr lang="en-US"/>
          </a:p>
        </p:txBody>
      </p:sp>
      <p:sp>
        <p:nvSpPr>
          <p:cNvPr id="295938" name="Rectangle 2"/>
          <p:cNvSpPr>
            <a:spLocks noGrp="1" noChangeArrowheads="1"/>
          </p:cNvSpPr>
          <p:nvPr>
            <p:ph type="title"/>
          </p:nvPr>
        </p:nvSpPr>
        <p:spPr/>
        <p:txBody>
          <a:bodyPr/>
          <a:lstStyle/>
          <a:p>
            <a:r>
              <a:rPr lang="en-US" sz="3600"/>
              <a:t>8253: Programming and Interfacing</a:t>
            </a:r>
          </a:p>
        </p:txBody>
      </p:sp>
      <p:pic>
        <p:nvPicPr>
          <p:cNvPr id="295939"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795C6E-3CDA-4CC8-85B1-2EE631D7321E}" type="slidenum">
              <a:rPr lang="en-US"/>
              <a:pPr/>
              <a:t>25</a:t>
            </a:fld>
            <a:endParaRPr lang="en-US"/>
          </a:p>
        </p:txBody>
      </p:sp>
      <p:sp>
        <p:nvSpPr>
          <p:cNvPr id="296962" name="Rectangle 2"/>
          <p:cNvSpPr>
            <a:spLocks noGrp="1" noChangeArrowheads="1"/>
          </p:cNvSpPr>
          <p:nvPr>
            <p:ph type="title"/>
          </p:nvPr>
        </p:nvSpPr>
        <p:spPr/>
        <p:txBody>
          <a:bodyPr/>
          <a:lstStyle/>
          <a:p>
            <a:r>
              <a:rPr lang="en-US" sz="3600"/>
              <a:t>8253: Programming and Interfacing</a:t>
            </a:r>
          </a:p>
        </p:txBody>
      </p:sp>
      <p:pic>
        <p:nvPicPr>
          <p:cNvPr id="296964" name="Picture 4"/>
          <p:cNvPicPr>
            <a:picLocks noGrp="1" noChangeAspect="1" noChangeArrowheads="1"/>
          </p:cNvPicPr>
          <p:nvPr>
            <p:ph type="body" idx="1"/>
          </p:nvPr>
        </p:nvPicPr>
        <p:blipFill>
          <a:blip r:embed="rId2"/>
          <a:srcRect/>
          <a:stretch>
            <a:fillRect/>
          </a:stretch>
        </p:blipFill>
        <p:spPr>
          <a:xfrm>
            <a:off x="152400" y="838200"/>
            <a:ext cx="5257800" cy="2636838"/>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13BD89-5D9D-44DD-B560-165E5A309DDD}" type="slidenum">
              <a:rPr lang="en-US"/>
              <a:pPr/>
              <a:t>26</a:t>
            </a:fld>
            <a:endParaRPr lang="en-US"/>
          </a:p>
        </p:txBody>
      </p:sp>
      <p:sp>
        <p:nvSpPr>
          <p:cNvPr id="297986" name="Rectangle 2"/>
          <p:cNvSpPr>
            <a:spLocks noGrp="1" noChangeArrowheads="1"/>
          </p:cNvSpPr>
          <p:nvPr>
            <p:ph type="title"/>
          </p:nvPr>
        </p:nvSpPr>
        <p:spPr/>
        <p:txBody>
          <a:bodyPr/>
          <a:lstStyle/>
          <a:p>
            <a:r>
              <a:rPr lang="en-US" sz="3600"/>
              <a:t>8253: Programming and Interfacing</a:t>
            </a:r>
          </a:p>
        </p:txBody>
      </p:sp>
      <p:pic>
        <p:nvPicPr>
          <p:cNvPr id="297988" name="Picture 4"/>
          <p:cNvPicPr>
            <a:picLocks noGrp="1" noChangeAspect="1" noChangeArrowheads="1"/>
          </p:cNvPicPr>
          <p:nvPr>
            <p:ph type="body" idx="1"/>
          </p:nvPr>
        </p:nvPicPr>
        <p:blipFill>
          <a:blip r:embed="rId2"/>
          <a:srcRect/>
          <a:stretch>
            <a:fillRect/>
          </a:stretch>
        </p:blipFill>
        <p:spPr>
          <a:xfrm>
            <a:off x="465138" y="838200"/>
            <a:ext cx="8212137" cy="5562600"/>
          </a:xfrm>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D7CED-62FB-40DE-ADC3-CF0441C9EEAA}" type="slidenum">
              <a:rPr lang="en-US"/>
              <a:pPr/>
              <a:t>27</a:t>
            </a:fld>
            <a:endParaRPr lang="en-US"/>
          </a:p>
        </p:txBody>
      </p:sp>
      <p:sp>
        <p:nvSpPr>
          <p:cNvPr id="300034" name="Rectangle 2"/>
          <p:cNvSpPr>
            <a:spLocks noGrp="1" noChangeArrowheads="1"/>
          </p:cNvSpPr>
          <p:nvPr>
            <p:ph type="title"/>
          </p:nvPr>
        </p:nvSpPr>
        <p:spPr/>
        <p:txBody>
          <a:bodyPr/>
          <a:lstStyle/>
          <a:p>
            <a:r>
              <a:rPr lang="en-US" sz="3600"/>
              <a:t>8253: Programming and Interfacing</a:t>
            </a:r>
          </a:p>
        </p:txBody>
      </p:sp>
      <p:grpSp>
        <p:nvGrpSpPr>
          <p:cNvPr id="300039" name="Group 7"/>
          <p:cNvGrpSpPr>
            <a:grpSpLocks/>
          </p:cNvGrpSpPr>
          <p:nvPr/>
        </p:nvGrpSpPr>
        <p:grpSpPr bwMode="auto">
          <a:xfrm>
            <a:off x="457200" y="685800"/>
            <a:ext cx="8153400" cy="5915025"/>
            <a:chOff x="96" y="528"/>
            <a:chExt cx="5136" cy="3726"/>
          </a:xfrm>
        </p:grpSpPr>
        <p:pic>
          <p:nvPicPr>
            <p:cNvPr id="300036" name="Picture 4"/>
            <p:cNvPicPr>
              <a:picLocks noChangeAspect="1" noChangeArrowheads="1"/>
            </p:cNvPicPr>
            <p:nvPr/>
          </p:nvPicPr>
          <p:blipFill>
            <a:blip r:embed="rId2"/>
            <a:srcRect/>
            <a:stretch>
              <a:fillRect/>
            </a:stretch>
          </p:blipFill>
          <p:spPr bwMode="auto">
            <a:xfrm>
              <a:off x="96" y="528"/>
              <a:ext cx="5136" cy="3232"/>
            </a:xfrm>
            <a:prstGeom prst="rect">
              <a:avLst/>
            </a:prstGeom>
          </p:spPr>
        </p:pic>
        <p:pic>
          <p:nvPicPr>
            <p:cNvPr id="300038" name="Picture 6"/>
            <p:cNvPicPr>
              <a:picLocks noChangeAspect="1" noChangeArrowheads="1"/>
            </p:cNvPicPr>
            <p:nvPr/>
          </p:nvPicPr>
          <p:blipFill>
            <a:blip r:embed="rId3"/>
            <a:srcRect/>
            <a:stretch>
              <a:fillRect/>
            </a:stretch>
          </p:blipFill>
          <p:spPr bwMode="auto">
            <a:xfrm>
              <a:off x="152" y="3532"/>
              <a:ext cx="1428" cy="722"/>
            </a:xfrm>
            <a:prstGeom prst="rect">
              <a:avLst/>
            </a:prstGeom>
            <a:noFill/>
            <a:ln w="9525">
              <a:noFill/>
              <a:miter lim="800000"/>
              <a:headEnd/>
              <a:tailEnd/>
            </a:ln>
            <a:effectLst/>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6759EB-3EF9-45B0-8467-CFEC1711B508}" type="slidenum">
              <a:rPr lang="en-US"/>
              <a:pPr/>
              <a:t>28</a:t>
            </a:fld>
            <a:endParaRPr lang="en-US"/>
          </a:p>
        </p:txBody>
      </p:sp>
      <p:sp>
        <p:nvSpPr>
          <p:cNvPr id="301058" name="Rectangle 2"/>
          <p:cNvSpPr>
            <a:spLocks noGrp="1" noChangeArrowheads="1"/>
          </p:cNvSpPr>
          <p:nvPr>
            <p:ph type="title"/>
          </p:nvPr>
        </p:nvSpPr>
        <p:spPr/>
        <p:txBody>
          <a:bodyPr/>
          <a:lstStyle/>
          <a:p>
            <a:r>
              <a:rPr lang="en-US" sz="3600"/>
              <a:t>8253: Programming and Interfacing</a:t>
            </a:r>
          </a:p>
        </p:txBody>
      </p:sp>
      <p:pic>
        <p:nvPicPr>
          <p:cNvPr id="301060" name="Picture 4"/>
          <p:cNvPicPr>
            <a:picLocks noGrp="1" noChangeAspect="1" noChangeArrowheads="1"/>
          </p:cNvPicPr>
          <p:nvPr>
            <p:ph type="body" idx="1"/>
          </p:nvPr>
        </p:nvPicPr>
        <p:blipFill>
          <a:blip r:embed="rId2"/>
          <a:srcRect/>
          <a:stretch>
            <a:fillRect/>
          </a:stretch>
        </p:blipFill>
        <p:spPr>
          <a:xfrm>
            <a:off x="152400" y="685800"/>
            <a:ext cx="8763000" cy="838200"/>
          </a:xfrm>
        </p:spPr>
      </p:pic>
      <p:pic>
        <p:nvPicPr>
          <p:cNvPr id="301061" name="Picture 5"/>
          <p:cNvPicPr>
            <a:picLocks noChangeAspect="1" noChangeArrowheads="1"/>
          </p:cNvPicPr>
          <p:nvPr/>
        </p:nvPicPr>
        <p:blipFill>
          <a:blip r:embed="rId3"/>
          <a:srcRect/>
          <a:stretch>
            <a:fillRect/>
          </a:stretch>
        </p:blipFill>
        <p:spPr bwMode="auto">
          <a:xfrm>
            <a:off x="203200" y="1371600"/>
            <a:ext cx="8712200" cy="5256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316EA6-D5EA-43B0-948B-E3D06028904B}" type="slidenum">
              <a:rPr lang="en-US"/>
              <a:pPr/>
              <a:t>29</a:t>
            </a:fld>
            <a:endParaRPr lang="en-US"/>
          </a:p>
        </p:txBody>
      </p:sp>
      <p:sp>
        <p:nvSpPr>
          <p:cNvPr id="302082" name="Rectangle 2"/>
          <p:cNvSpPr>
            <a:spLocks noGrp="1" noChangeArrowheads="1"/>
          </p:cNvSpPr>
          <p:nvPr>
            <p:ph type="title"/>
          </p:nvPr>
        </p:nvSpPr>
        <p:spPr/>
        <p:txBody>
          <a:bodyPr/>
          <a:lstStyle/>
          <a:p>
            <a:r>
              <a:rPr lang="en-US" sz="3200" b="1"/>
              <a:t>Programmable Interrupt Controller 8259A</a:t>
            </a:r>
          </a:p>
        </p:txBody>
      </p:sp>
      <p:sp>
        <p:nvSpPr>
          <p:cNvPr id="302083" name="Rectangle 3"/>
          <p:cNvSpPr>
            <a:spLocks noGrp="1" noChangeArrowheads="1"/>
          </p:cNvSpPr>
          <p:nvPr>
            <p:ph type="body" idx="1"/>
          </p:nvPr>
        </p:nvSpPr>
        <p:spPr/>
        <p:txBody>
          <a:bodyPr/>
          <a:lstStyle/>
          <a:p>
            <a:pPr>
              <a:lnSpc>
                <a:spcPct val="80000"/>
              </a:lnSpc>
            </a:pPr>
            <a:r>
              <a:rPr lang="en-US" sz="2800" b="1"/>
              <a:t>Architecture and Signal Descriptions of 8259A</a:t>
            </a:r>
          </a:p>
          <a:p>
            <a:pPr lvl="1">
              <a:lnSpc>
                <a:spcPct val="80000"/>
              </a:lnSpc>
            </a:pPr>
            <a:r>
              <a:rPr lang="en-US" sz="2400" b="1"/>
              <a:t>Interrupt Request Register</a:t>
            </a:r>
            <a:r>
              <a:rPr lang="en-US" sz="2400"/>
              <a:t> </a:t>
            </a:r>
            <a:r>
              <a:rPr lang="en-US" sz="2400" b="1"/>
              <a:t>(IRR) </a:t>
            </a:r>
            <a:r>
              <a:rPr lang="en-US" sz="2400"/>
              <a:t>the interrupts at IRQ input lines are handled by Interrupt Request Register internally. IRR stores all the interrupt requests in it in order to serve them one by one on the priority basis.</a:t>
            </a:r>
          </a:p>
          <a:p>
            <a:pPr lvl="1">
              <a:lnSpc>
                <a:spcPct val="80000"/>
              </a:lnSpc>
            </a:pPr>
            <a:endParaRPr lang="en-US" sz="2400" b="1"/>
          </a:p>
          <a:p>
            <a:pPr lvl="1">
              <a:lnSpc>
                <a:spcPct val="80000"/>
              </a:lnSpc>
            </a:pPr>
            <a:r>
              <a:rPr lang="en-US" sz="2400" b="1"/>
              <a:t>IN – Service register (ISR) </a:t>
            </a:r>
            <a:r>
              <a:rPr lang="en-US" sz="2400"/>
              <a:t>this stores all the interrupts requests those are being served, i.e. ISR keeps a track of the requests being served.</a:t>
            </a:r>
            <a:endParaRPr lang="en-US" sz="2400" b="1"/>
          </a:p>
          <a:p>
            <a:pPr lvl="1">
              <a:lnSpc>
                <a:spcPct val="80000"/>
              </a:lnSpc>
            </a:pPr>
            <a:endParaRPr lang="en-US" sz="2400" b="1"/>
          </a:p>
          <a:p>
            <a:pPr lvl="1">
              <a:lnSpc>
                <a:spcPct val="80000"/>
              </a:lnSpc>
            </a:pPr>
            <a:r>
              <a:rPr lang="en-US" sz="2400" b="1"/>
              <a:t>Priority Resolver </a:t>
            </a:r>
            <a:r>
              <a:rPr lang="en-US" sz="2400"/>
              <a:t>this unit determines the priorities of the interrupt requests appearing simultaneously. The highest priority selected and stored Into the corresponding bit of ISR during INTA bar pulse. </a:t>
            </a:r>
            <a:r>
              <a:rPr lang="en-US" sz="2400">
                <a:solidFill>
                  <a:srgbClr val="FF3300"/>
                </a:solidFill>
              </a:rPr>
              <a:t>The IR 0 has the highest priority while the IR 7 has the lowest one</a:t>
            </a:r>
            <a:r>
              <a:rPr lang="en-US" sz="2400"/>
              <a:t>, normally in fixed priority mode. The priorities however may be altered by programming the 8259A in rotating priority mode.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09A72C5-916E-41FE-9A83-029C996F6C6B}" type="slidenum">
              <a:rPr lang="en-US"/>
              <a:pPr/>
              <a:t>3</a:t>
            </a:fld>
            <a:endParaRPr lang="en-US"/>
          </a:p>
        </p:txBody>
      </p:sp>
      <p:sp>
        <p:nvSpPr>
          <p:cNvPr id="274434" name="Rectangle 2"/>
          <p:cNvSpPr>
            <a:spLocks noGrp="1" noChangeArrowheads="1"/>
          </p:cNvSpPr>
          <p:nvPr>
            <p:ph type="title"/>
          </p:nvPr>
        </p:nvSpPr>
        <p:spPr/>
        <p:txBody>
          <a:bodyPr/>
          <a:lstStyle/>
          <a:p>
            <a:r>
              <a:rPr lang="en-US" sz="3200" b="1"/>
              <a:t>8253: Architecture and Signal Descriptions</a:t>
            </a:r>
          </a:p>
        </p:txBody>
      </p:sp>
      <p:sp>
        <p:nvSpPr>
          <p:cNvPr id="274435" name="Rectangle 3"/>
          <p:cNvSpPr>
            <a:spLocks noGrp="1" noChangeArrowheads="1"/>
          </p:cNvSpPr>
          <p:nvPr>
            <p:ph type="body" idx="1"/>
          </p:nvPr>
        </p:nvSpPr>
        <p:spPr/>
        <p:txBody>
          <a:bodyPr/>
          <a:lstStyle/>
          <a:p>
            <a:r>
              <a:rPr lang="en-US" sz="2800"/>
              <a:t>The programmable timer device 8253 contains three independent 16 bit counters, each with maximum count rate of 2.6 MHz it is thus possible to generate three totally independent delays or maintain three independent counters simultaneously. </a:t>
            </a:r>
          </a:p>
          <a:p>
            <a:r>
              <a:rPr lang="en-US" sz="2800"/>
              <a:t>All the three counters may be independently controlled by programming the three internal command word registers.</a:t>
            </a:r>
          </a:p>
          <a:p>
            <a:r>
              <a:rPr lang="en-US" sz="2800"/>
              <a:t>The 8 bit, bidirectional data buffer interfaces internal circuit of 8253 to microprocessor system bus. </a:t>
            </a:r>
          </a:p>
          <a:p>
            <a:r>
              <a:rPr lang="en-US" sz="2800"/>
              <a:t>The internal block diagram and pin diagram of 8253 are shown in figures.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9C224E-8292-4B9F-8310-B2E84626BFDC}" type="slidenum">
              <a:rPr lang="en-US"/>
              <a:pPr/>
              <a:t>30</a:t>
            </a:fld>
            <a:endParaRPr lang="en-US"/>
          </a:p>
        </p:txBody>
      </p:sp>
      <p:sp>
        <p:nvSpPr>
          <p:cNvPr id="316418" name="Rectangle 2"/>
          <p:cNvSpPr>
            <a:spLocks noGrp="1" noChangeArrowheads="1"/>
          </p:cNvSpPr>
          <p:nvPr>
            <p:ph type="title"/>
          </p:nvPr>
        </p:nvSpPr>
        <p:spPr/>
        <p:txBody>
          <a:bodyPr/>
          <a:lstStyle/>
          <a:p>
            <a:r>
              <a:rPr lang="en-US" sz="3600" b="1"/>
              <a:t>8259A: Pin Configuration</a:t>
            </a:r>
          </a:p>
        </p:txBody>
      </p:sp>
      <p:pic>
        <p:nvPicPr>
          <p:cNvPr id="316419" name="Picture 3"/>
          <p:cNvPicPr>
            <a:picLocks noGrp="1" noChangeAspect="1" noChangeArrowheads="1"/>
          </p:cNvPicPr>
          <p:nvPr>
            <p:ph type="body" idx="1"/>
          </p:nvPr>
        </p:nvPicPr>
        <p:blipFill>
          <a:blip r:embed="rId2"/>
          <a:srcRect/>
          <a:stretch>
            <a:fillRect/>
          </a:stretch>
        </p:blipFill>
        <p:spPr>
          <a:xfrm>
            <a:off x="2133600" y="990600"/>
            <a:ext cx="4267200" cy="5356225"/>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33A7A0-8B14-4A7B-AC76-78AF9A11C7CE}" type="slidenum">
              <a:rPr lang="en-US"/>
              <a:pPr/>
              <a:t>31</a:t>
            </a:fld>
            <a:endParaRPr lang="en-US"/>
          </a:p>
        </p:txBody>
      </p:sp>
      <p:sp>
        <p:nvSpPr>
          <p:cNvPr id="314370" name="Rectangle 2"/>
          <p:cNvSpPr>
            <a:spLocks noGrp="1" noChangeArrowheads="1"/>
          </p:cNvSpPr>
          <p:nvPr>
            <p:ph type="title"/>
          </p:nvPr>
        </p:nvSpPr>
        <p:spPr/>
        <p:txBody>
          <a:bodyPr/>
          <a:lstStyle/>
          <a:p>
            <a:r>
              <a:rPr lang="en-US" sz="3600" b="1"/>
              <a:t>8259A: Internal Block diagram</a:t>
            </a:r>
          </a:p>
        </p:txBody>
      </p:sp>
      <p:pic>
        <p:nvPicPr>
          <p:cNvPr id="314371"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C8B987-A071-4FF3-9A73-B0C4E00F3895}" type="slidenum">
              <a:rPr lang="en-US"/>
              <a:pPr/>
              <a:t>32</a:t>
            </a:fld>
            <a:endParaRPr lang="en-US"/>
          </a:p>
        </p:txBody>
      </p:sp>
      <p:sp>
        <p:nvSpPr>
          <p:cNvPr id="303106" name="Rectangle 2"/>
          <p:cNvSpPr>
            <a:spLocks noGrp="1" noChangeArrowheads="1"/>
          </p:cNvSpPr>
          <p:nvPr>
            <p:ph type="title"/>
          </p:nvPr>
        </p:nvSpPr>
        <p:spPr/>
        <p:txBody>
          <a:bodyPr/>
          <a:lstStyle/>
          <a:p>
            <a:r>
              <a:rPr lang="en-US" sz="3200" b="1"/>
              <a:t>8259A: Architecture and Signal Descriptions</a:t>
            </a:r>
          </a:p>
        </p:txBody>
      </p:sp>
      <p:sp>
        <p:nvSpPr>
          <p:cNvPr id="303107" name="Rectangle 3"/>
          <p:cNvSpPr>
            <a:spLocks noGrp="1" noChangeArrowheads="1"/>
          </p:cNvSpPr>
          <p:nvPr>
            <p:ph type="body" idx="1"/>
          </p:nvPr>
        </p:nvSpPr>
        <p:spPr/>
        <p:txBody>
          <a:bodyPr/>
          <a:lstStyle/>
          <a:p>
            <a:pPr>
              <a:lnSpc>
                <a:spcPct val="80000"/>
              </a:lnSpc>
            </a:pPr>
            <a:r>
              <a:rPr lang="en-US" sz="2400" b="1"/>
              <a:t>Interrupt Mask Register (IMR) </a:t>
            </a:r>
            <a:r>
              <a:rPr lang="en-US" sz="2400"/>
              <a:t>this register stores the bits required to mask the interrupts inputs. IMR operates on IRR at the direction of the priority resolver.</a:t>
            </a:r>
            <a:endParaRPr lang="en-US" sz="2400" b="1"/>
          </a:p>
          <a:p>
            <a:pPr>
              <a:lnSpc>
                <a:spcPct val="80000"/>
              </a:lnSpc>
            </a:pPr>
            <a:endParaRPr lang="en-US" sz="2400" b="1"/>
          </a:p>
          <a:p>
            <a:pPr>
              <a:lnSpc>
                <a:spcPct val="80000"/>
              </a:lnSpc>
            </a:pPr>
            <a:r>
              <a:rPr lang="en-US" sz="2400" b="1"/>
              <a:t>Interrupt Control Logic </a:t>
            </a:r>
            <a:r>
              <a:rPr lang="en-US" sz="2400"/>
              <a:t>this block manages the interrupt and the interrupt acknowledge signals to be sent to the CPU for serving one of the eight interrupt requests.</a:t>
            </a:r>
            <a:endParaRPr lang="en-US" sz="2400" b="1"/>
          </a:p>
          <a:p>
            <a:pPr>
              <a:lnSpc>
                <a:spcPct val="80000"/>
              </a:lnSpc>
            </a:pPr>
            <a:endParaRPr lang="en-US" sz="2400" b="1"/>
          </a:p>
          <a:p>
            <a:pPr>
              <a:lnSpc>
                <a:spcPct val="80000"/>
              </a:lnSpc>
            </a:pPr>
            <a:r>
              <a:rPr lang="en-US" sz="2400" b="1"/>
              <a:t>Data Bus Buffer </a:t>
            </a:r>
            <a:r>
              <a:rPr lang="en-US" sz="2400"/>
              <a:t>this tristate</a:t>
            </a:r>
            <a:r>
              <a:rPr lang="en-US" sz="2400" b="1"/>
              <a:t>  </a:t>
            </a:r>
            <a:r>
              <a:rPr lang="en-US" sz="2400"/>
              <a:t>bidirectional buffer interfaces internal 8259A bus to the microprocessor system data bus. Control words, status and vector information pass through data buffer during read or write operations.</a:t>
            </a:r>
            <a:endParaRPr lang="en-US" sz="2400" b="1"/>
          </a:p>
          <a:p>
            <a:pPr>
              <a:lnSpc>
                <a:spcPct val="80000"/>
              </a:lnSpc>
            </a:pPr>
            <a:endParaRPr lang="en-US" sz="2400" b="1"/>
          </a:p>
          <a:p>
            <a:pPr>
              <a:lnSpc>
                <a:spcPct val="80000"/>
              </a:lnSpc>
            </a:pPr>
            <a:r>
              <a:rPr lang="en-US" sz="2400" b="1"/>
              <a:t>Read /write control logic </a:t>
            </a:r>
            <a:r>
              <a:rPr lang="en-US" sz="2400"/>
              <a:t>this circuit accepts and decode commands from the CPU. This block also allow the status of the 8259A to be transferred on to the data bus.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3E9488-4FF9-4F61-B271-713DDF53F88F}" type="slidenum">
              <a:rPr lang="en-US"/>
              <a:pPr/>
              <a:t>33</a:t>
            </a:fld>
            <a:endParaRPr lang="en-US"/>
          </a:p>
        </p:txBody>
      </p:sp>
      <p:sp>
        <p:nvSpPr>
          <p:cNvPr id="304130" name="Rectangle 2"/>
          <p:cNvSpPr>
            <a:spLocks noGrp="1" noChangeArrowheads="1"/>
          </p:cNvSpPr>
          <p:nvPr>
            <p:ph type="title"/>
          </p:nvPr>
        </p:nvSpPr>
        <p:spPr/>
        <p:txBody>
          <a:bodyPr/>
          <a:lstStyle/>
          <a:p>
            <a:r>
              <a:rPr lang="en-US" sz="3200" b="1"/>
              <a:t>8259A: Architecture and Signal Descriptions</a:t>
            </a:r>
          </a:p>
        </p:txBody>
      </p:sp>
      <p:sp>
        <p:nvSpPr>
          <p:cNvPr id="304131" name="Rectangle 3"/>
          <p:cNvSpPr>
            <a:spLocks noGrp="1" noChangeArrowheads="1"/>
          </p:cNvSpPr>
          <p:nvPr>
            <p:ph type="body" idx="1"/>
          </p:nvPr>
        </p:nvSpPr>
        <p:spPr/>
        <p:txBody>
          <a:bodyPr/>
          <a:lstStyle/>
          <a:p>
            <a:pPr>
              <a:lnSpc>
                <a:spcPct val="80000"/>
              </a:lnSpc>
            </a:pPr>
            <a:r>
              <a:rPr lang="en-US" sz="2000" b="1"/>
              <a:t>Cascade Buffer/Comparator </a:t>
            </a:r>
            <a:r>
              <a:rPr lang="en-US" sz="2000"/>
              <a:t>this block stores and compares the IDs of all the 8259A used in the system. The three I/O pins CAS0 -2 are outputs when the 8259A is used as master. The same pins act as inputs when the 8259 A is in the slave mode. The 8259A in the master mode, sends the ID of the interrupting slave device on these lines. The slave thus selected, will send its preprogrammed vector address on the data bus during the next INTA bar pulse.</a:t>
            </a:r>
            <a:endParaRPr lang="en-US" sz="2000" b="1"/>
          </a:p>
          <a:p>
            <a:pPr>
              <a:lnSpc>
                <a:spcPct val="80000"/>
              </a:lnSpc>
            </a:pPr>
            <a:endParaRPr lang="en-US" sz="2000" b="1"/>
          </a:p>
          <a:p>
            <a:pPr>
              <a:lnSpc>
                <a:spcPct val="80000"/>
              </a:lnSpc>
            </a:pPr>
            <a:r>
              <a:rPr lang="en-US" sz="2000" b="1"/>
              <a:t>CS </a:t>
            </a:r>
            <a:r>
              <a:rPr lang="en-US" sz="2000"/>
              <a:t>this is an active low chip select signal for enabling RD bar and WR bar operations of 8259 A. INTA bar function is independent of CS bar.</a:t>
            </a:r>
            <a:endParaRPr lang="en-US" sz="2000" b="1"/>
          </a:p>
          <a:p>
            <a:pPr>
              <a:lnSpc>
                <a:spcPct val="80000"/>
              </a:lnSpc>
            </a:pPr>
            <a:endParaRPr lang="en-US" sz="2000" b="1"/>
          </a:p>
          <a:p>
            <a:pPr>
              <a:lnSpc>
                <a:spcPct val="80000"/>
              </a:lnSpc>
            </a:pPr>
            <a:r>
              <a:rPr lang="en-US" sz="2000" b="1"/>
              <a:t>WR bar </a:t>
            </a:r>
            <a:r>
              <a:rPr lang="en-US" sz="2000"/>
              <a:t>this pin is an active low enable write input ti 8259 A. this enables it to accept command words from CPU.</a:t>
            </a:r>
            <a:endParaRPr lang="en-US" sz="2000" b="1"/>
          </a:p>
          <a:p>
            <a:pPr>
              <a:lnSpc>
                <a:spcPct val="80000"/>
              </a:lnSpc>
            </a:pPr>
            <a:endParaRPr lang="en-US" sz="2000" b="1"/>
          </a:p>
          <a:p>
            <a:pPr>
              <a:lnSpc>
                <a:spcPct val="80000"/>
              </a:lnSpc>
            </a:pPr>
            <a:r>
              <a:rPr lang="en-US" sz="2000" b="1"/>
              <a:t>RD bar </a:t>
            </a:r>
            <a:r>
              <a:rPr lang="en-US" sz="2000"/>
              <a:t>this is an active low read enable input to 8259 A. a low on this line enables 8259 A to release status onto the data bus of CPU.</a:t>
            </a:r>
            <a:endParaRPr lang="en-US" sz="2000" b="1"/>
          </a:p>
          <a:p>
            <a:pPr>
              <a:lnSpc>
                <a:spcPct val="80000"/>
              </a:lnSpc>
            </a:pPr>
            <a:endParaRPr lang="en-US" sz="2000" b="1"/>
          </a:p>
          <a:p>
            <a:pPr>
              <a:lnSpc>
                <a:spcPct val="80000"/>
              </a:lnSpc>
            </a:pPr>
            <a:r>
              <a:rPr lang="en-US" sz="2000" b="1"/>
              <a:t>D7 – D0 </a:t>
            </a:r>
            <a:r>
              <a:rPr lang="en-US" sz="2000"/>
              <a:t>these pins form a bidirectional data bus that carries 8 bit data either to control word or from status word registers. This also carries interrupt vector information.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9753F9-F779-4D76-A2F4-AED374E0F490}" type="slidenum">
              <a:rPr lang="en-US"/>
              <a:pPr/>
              <a:t>34</a:t>
            </a:fld>
            <a:endParaRPr lang="en-US"/>
          </a:p>
        </p:txBody>
      </p:sp>
      <p:sp>
        <p:nvSpPr>
          <p:cNvPr id="306178" name="Rectangle 2"/>
          <p:cNvSpPr>
            <a:spLocks noGrp="1" noChangeArrowheads="1"/>
          </p:cNvSpPr>
          <p:nvPr>
            <p:ph type="title"/>
          </p:nvPr>
        </p:nvSpPr>
        <p:spPr/>
        <p:txBody>
          <a:bodyPr/>
          <a:lstStyle/>
          <a:p>
            <a:r>
              <a:rPr lang="en-US" sz="3200" b="1"/>
              <a:t>8259A: Architecture and Signal Descriptions</a:t>
            </a:r>
          </a:p>
        </p:txBody>
      </p:sp>
      <p:sp>
        <p:nvSpPr>
          <p:cNvPr id="306179" name="Rectangle 3"/>
          <p:cNvSpPr>
            <a:spLocks noGrp="1" noChangeArrowheads="1"/>
          </p:cNvSpPr>
          <p:nvPr>
            <p:ph type="body" idx="1"/>
          </p:nvPr>
        </p:nvSpPr>
        <p:spPr/>
        <p:txBody>
          <a:bodyPr/>
          <a:lstStyle/>
          <a:p>
            <a:pPr>
              <a:lnSpc>
                <a:spcPct val="80000"/>
              </a:lnSpc>
            </a:pPr>
            <a:r>
              <a:rPr lang="en-US" sz="2000" b="1"/>
              <a:t>CAS0 – CAS2 cascade lines </a:t>
            </a:r>
            <a:r>
              <a:rPr lang="en-US" sz="2000"/>
              <a:t>a single 8259 A provides eight vectored interrupts. If more interrupts are required, the 8259 A is used in the  cascade mode in which a master 8259 A along with eight slaves 8259 A can provide up to 64 vectored interrupts lines. These three lines act as select lines for addressing the slaves 8259 A.</a:t>
            </a:r>
            <a:endParaRPr lang="en-US" sz="2000" b="1"/>
          </a:p>
          <a:p>
            <a:pPr>
              <a:lnSpc>
                <a:spcPct val="80000"/>
              </a:lnSpc>
            </a:pPr>
            <a:endParaRPr lang="en-US" sz="2000" b="1"/>
          </a:p>
          <a:p>
            <a:pPr>
              <a:lnSpc>
                <a:spcPct val="80000"/>
              </a:lnSpc>
            </a:pPr>
            <a:r>
              <a:rPr lang="en-US" sz="2000" b="1"/>
              <a:t>PS bar/ EN bar </a:t>
            </a:r>
            <a:r>
              <a:rPr lang="en-US" sz="2000"/>
              <a:t>this pin is a dual purpose pin. When the chip  is used in buffered mode, it can be used as a buffer enable to control transreceivers.</a:t>
            </a:r>
            <a:endParaRPr lang="en-US" sz="2000" b="1"/>
          </a:p>
          <a:p>
            <a:pPr>
              <a:lnSpc>
                <a:spcPct val="80000"/>
              </a:lnSpc>
            </a:pPr>
            <a:endParaRPr lang="en-US" sz="2000" b="1"/>
          </a:p>
          <a:p>
            <a:pPr>
              <a:lnSpc>
                <a:spcPct val="80000"/>
              </a:lnSpc>
            </a:pPr>
            <a:r>
              <a:rPr lang="en-US" sz="2000" b="1"/>
              <a:t>INT </a:t>
            </a:r>
            <a:r>
              <a:rPr lang="en-US" sz="2000"/>
              <a:t>this pin goes high whenever a valid interrupt request is asserted. This is used to interrupt the CPU and is connected to the interrupt input of CPU.</a:t>
            </a:r>
            <a:endParaRPr lang="en-US" sz="2000" b="1"/>
          </a:p>
          <a:p>
            <a:pPr>
              <a:lnSpc>
                <a:spcPct val="80000"/>
              </a:lnSpc>
            </a:pPr>
            <a:endParaRPr lang="en-US" sz="2000" b="1"/>
          </a:p>
          <a:p>
            <a:pPr>
              <a:lnSpc>
                <a:spcPct val="80000"/>
              </a:lnSpc>
            </a:pPr>
            <a:r>
              <a:rPr lang="en-US" sz="2000" b="1"/>
              <a:t>IR0 – IR7 (Interrupts requests)</a:t>
            </a:r>
            <a:r>
              <a:rPr lang="en-US" sz="2000"/>
              <a:t> these pins act as input to accept interrupts requests to the CPU. In the edge triggered mode, an interrupt service is requested by raising an IR pin from a low to high state. It is held high until it is acknowledged, and just by latching it to high level, if used in the level triggered mode.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FF6405-19D0-4351-BCD6-14C1BB3E4F63}" type="slidenum">
              <a:rPr lang="en-US"/>
              <a:pPr/>
              <a:t>35</a:t>
            </a:fld>
            <a:endParaRPr lang="en-US"/>
          </a:p>
        </p:txBody>
      </p:sp>
      <p:sp>
        <p:nvSpPr>
          <p:cNvPr id="307202" name="Rectangle 2"/>
          <p:cNvSpPr>
            <a:spLocks noGrp="1" noChangeArrowheads="1"/>
          </p:cNvSpPr>
          <p:nvPr>
            <p:ph type="title"/>
          </p:nvPr>
        </p:nvSpPr>
        <p:spPr/>
        <p:txBody>
          <a:bodyPr/>
          <a:lstStyle/>
          <a:p>
            <a:r>
              <a:rPr lang="en-US" sz="3200" b="1"/>
              <a:t>8259A: Architecture and Signal Descriptions</a:t>
            </a:r>
          </a:p>
        </p:txBody>
      </p:sp>
      <p:sp>
        <p:nvSpPr>
          <p:cNvPr id="307203" name="Rectangle 3"/>
          <p:cNvSpPr>
            <a:spLocks noGrp="1" noChangeArrowheads="1"/>
          </p:cNvSpPr>
          <p:nvPr>
            <p:ph type="body" idx="1"/>
          </p:nvPr>
        </p:nvSpPr>
        <p:spPr/>
        <p:txBody>
          <a:bodyPr/>
          <a:lstStyle/>
          <a:p>
            <a:pPr>
              <a:lnSpc>
                <a:spcPct val="90000"/>
              </a:lnSpc>
            </a:pPr>
            <a:r>
              <a:rPr lang="en-US" sz="2400" b="1"/>
              <a:t>INTA bar: </a:t>
            </a:r>
            <a:r>
              <a:rPr lang="en-US" sz="2400"/>
              <a:t>this pin is an input used to strobe – in 8259 A interrupt vector data on to the data bus. In conjunction with CS bar, WR bar, and RD bar pins, this selects the different operations like, writing command words, reading status words, etc.</a:t>
            </a:r>
          </a:p>
          <a:p>
            <a:pPr>
              <a:lnSpc>
                <a:spcPct val="90000"/>
              </a:lnSpc>
            </a:pPr>
            <a:r>
              <a:rPr lang="en-US" sz="2400"/>
              <a:t>The device 8259 A can be interfaced with any CPU using either polling or interrupt. In polling, the CPU keeps on checking each peripheral device in sequence to ascertain if it is requires any service from the CPU. If any such service request noticed, the CPU serves the request and then goes on to the next device in sequence. After the peripheral devices are scanned as above the CPU again starts from the first device.</a:t>
            </a:r>
          </a:p>
          <a:p>
            <a:pPr>
              <a:lnSpc>
                <a:spcPct val="90000"/>
              </a:lnSpc>
            </a:pPr>
            <a:r>
              <a:rPr lang="en-US" sz="2400"/>
              <a:t>In the interrupt driven method, the CPU performs the main processing task till it is interrupted by  a service requesting peripheral device.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475A44-A26C-4493-B6C1-DFF926189252}" type="slidenum">
              <a:rPr lang="en-US"/>
              <a:pPr/>
              <a:t>36</a:t>
            </a:fld>
            <a:endParaRPr lang="en-US"/>
          </a:p>
        </p:txBody>
      </p:sp>
      <p:sp>
        <p:nvSpPr>
          <p:cNvPr id="308226" name="Rectangle 2"/>
          <p:cNvSpPr>
            <a:spLocks noGrp="1" noChangeArrowheads="1"/>
          </p:cNvSpPr>
          <p:nvPr>
            <p:ph type="title"/>
          </p:nvPr>
        </p:nvSpPr>
        <p:spPr/>
        <p:txBody>
          <a:bodyPr/>
          <a:lstStyle/>
          <a:p>
            <a:r>
              <a:rPr lang="en-US" sz="3200" b="1"/>
              <a:t>8259A: Architecture and Signal Descriptions</a:t>
            </a:r>
          </a:p>
        </p:txBody>
      </p:sp>
      <p:sp>
        <p:nvSpPr>
          <p:cNvPr id="308227" name="Rectangle 3"/>
          <p:cNvSpPr>
            <a:spLocks noGrp="1" noChangeArrowheads="1"/>
          </p:cNvSpPr>
          <p:nvPr>
            <p:ph type="body" idx="1"/>
          </p:nvPr>
        </p:nvSpPr>
        <p:spPr/>
        <p:txBody>
          <a:bodyPr/>
          <a:lstStyle/>
          <a:p>
            <a:pPr>
              <a:lnSpc>
                <a:spcPct val="90000"/>
              </a:lnSpc>
            </a:pPr>
            <a:r>
              <a:rPr lang="en-US" sz="2400"/>
              <a:t>The interrupt sequence in an 8086 – 8259 A system is described as follows</a:t>
            </a:r>
          </a:p>
          <a:p>
            <a:pPr>
              <a:lnSpc>
                <a:spcPct val="90000"/>
              </a:lnSpc>
            </a:pPr>
            <a:r>
              <a:rPr lang="en-US" sz="2400"/>
              <a:t>One or more IR lines are raised high that set corresponding IRR bits.</a:t>
            </a:r>
          </a:p>
          <a:p>
            <a:pPr>
              <a:lnSpc>
                <a:spcPct val="90000"/>
              </a:lnSpc>
            </a:pPr>
            <a:r>
              <a:rPr lang="en-US" sz="2400"/>
              <a:t> 8259 A resolves priority and sends an INT signal to CPU.</a:t>
            </a:r>
          </a:p>
          <a:p>
            <a:pPr>
              <a:lnSpc>
                <a:spcPct val="90000"/>
              </a:lnSpc>
            </a:pPr>
            <a:r>
              <a:rPr lang="en-US" sz="2400"/>
              <a:t>the CPU acknowledges with INTA bar pulse</a:t>
            </a:r>
          </a:p>
          <a:p>
            <a:pPr>
              <a:lnSpc>
                <a:spcPct val="90000"/>
              </a:lnSpc>
            </a:pPr>
            <a:r>
              <a:rPr lang="en-US" sz="2400"/>
              <a:t>Upon receiving an INTA bar signal from the CPU, the highest priority ISR bit is set and the corresponding IRR bit is reset. The 8259 A does not drive data bus during this period.</a:t>
            </a:r>
          </a:p>
          <a:p>
            <a:pPr>
              <a:lnSpc>
                <a:spcPct val="90000"/>
              </a:lnSpc>
            </a:pPr>
            <a:r>
              <a:rPr lang="en-US" sz="2400"/>
              <a:t>The 8086 will initiate a second INTA bar pulse.</a:t>
            </a:r>
          </a:p>
          <a:p>
            <a:pPr>
              <a:lnSpc>
                <a:spcPct val="90000"/>
              </a:lnSpc>
            </a:pPr>
            <a:r>
              <a:rPr lang="en-US" sz="2400"/>
              <a:t>This completes the interrupt cycle. The ISR bit is reset at the end of the second INTA bar pulse is automatic end of interrupt (AEOI) mode is programmed. Otherwise ISR bit remains set until an appropriate EOI command is issued at the end of interrupt subroutine.</a:t>
            </a:r>
          </a:p>
          <a:p>
            <a:pPr>
              <a:lnSpc>
                <a:spcPct val="90000"/>
              </a:lnSpc>
            </a:pP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AD3FF7D-37AA-4EF6-B241-6E7C8661EAE3}" type="slidenum">
              <a:rPr lang="en-US"/>
              <a:pPr/>
              <a:t>37</a:t>
            </a:fld>
            <a:endParaRPr lang="en-US"/>
          </a:p>
        </p:txBody>
      </p:sp>
      <p:sp>
        <p:nvSpPr>
          <p:cNvPr id="309250" name="Rectangle 2"/>
          <p:cNvSpPr>
            <a:spLocks noGrp="1" noChangeArrowheads="1"/>
          </p:cNvSpPr>
          <p:nvPr>
            <p:ph type="title"/>
          </p:nvPr>
        </p:nvSpPr>
        <p:spPr/>
        <p:txBody>
          <a:bodyPr/>
          <a:lstStyle/>
          <a:p>
            <a:r>
              <a:rPr lang="en-US" sz="3600" b="1"/>
              <a:t>8259A: Command Words</a:t>
            </a:r>
          </a:p>
        </p:txBody>
      </p:sp>
      <p:sp>
        <p:nvSpPr>
          <p:cNvPr id="309251" name="Rectangle 3"/>
          <p:cNvSpPr>
            <a:spLocks noGrp="1" noChangeArrowheads="1"/>
          </p:cNvSpPr>
          <p:nvPr>
            <p:ph type="body" idx="1"/>
          </p:nvPr>
        </p:nvSpPr>
        <p:spPr/>
        <p:txBody>
          <a:bodyPr/>
          <a:lstStyle/>
          <a:p>
            <a:r>
              <a:rPr lang="en-US" sz="2800"/>
              <a:t>The command words of 8259 A are classified in two groups, </a:t>
            </a:r>
          </a:p>
          <a:p>
            <a:pPr lvl="1"/>
            <a:r>
              <a:rPr lang="en-US" sz="2400"/>
              <a:t>Initialization command words (ICWs) and</a:t>
            </a:r>
          </a:p>
          <a:p>
            <a:pPr lvl="1"/>
            <a:r>
              <a:rPr lang="en-US" sz="2400"/>
              <a:t>Operation command words (OCWs)</a:t>
            </a:r>
            <a:endParaRPr lang="en-US" sz="2400" b="1"/>
          </a:p>
          <a:p>
            <a:endParaRPr lang="en-US" sz="2800" b="1"/>
          </a:p>
          <a:p>
            <a:r>
              <a:rPr lang="en-US" sz="2800" b="1"/>
              <a:t>Initialization command words (ICWs)</a:t>
            </a:r>
            <a:endParaRPr lang="en-US" sz="2800"/>
          </a:p>
          <a:p>
            <a:pPr lvl="1"/>
            <a:r>
              <a:rPr lang="en-US" sz="2400"/>
              <a:t>Before it starts functioning, the 8259 A must be initialized by writing two to four command words in to the respective command word registers. These are called initialization command words (ICWs).</a:t>
            </a:r>
          </a:p>
          <a:p>
            <a:pPr lvl="1"/>
            <a:r>
              <a:rPr lang="en-US" sz="2400"/>
              <a:t>If A0 = 0 and D4 =1, the control word recognized as ICW1. If A0 = 1, the control word recognized as ICW2.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8F03D3-6A64-48A5-9AD5-6571103F10F0}" type="slidenum">
              <a:rPr lang="en-US"/>
              <a:pPr/>
              <a:t>38</a:t>
            </a:fld>
            <a:endParaRPr lang="en-US"/>
          </a:p>
        </p:txBody>
      </p:sp>
      <p:sp>
        <p:nvSpPr>
          <p:cNvPr id="310274" name="Rectangle 2"/>
          <p:cNvSpPr>
            <a:spLocks noGrp="1" noChangeArrowheads="1"/>
          </p:cNvSpPr>
          <p:nvPr>
            <p:ph type="title"/>
          </p:nvPr>
        </p:nvSpPr>
        <p:spPr/>
        <p:txBody>
          <a:bodyPr/>
          <a:lstStyle/>
          <a:p>
            <a:r>
              <a:rPr lang="en-US" sz="3600" b="1"/>
              <a:t>8259A: Command Words</a:t>
            </a:r>
          </a:p>
        </p:txBody>
      </p:sp>
      <p:sp>
        <p:nvSpPr>
          <p:cNvPr id="310275" name="Rectangle 3"/>
          <p:cNvSpPr>
            <a:spLocks noGrp="1" noChangeArrowheads="1"/>
          </p:cNvSpPr>
          <p:nvPr>
            <p:ph type="body" idx="1"/>
          </p:nvPr>
        </p:nvSpPr>
        <p:spPr/>
        <p:txBody>
          <a:bodyPr/>
          <a:lstStyle/>
          <a:p>
            <a:pPr marL="533400" indent="-533400"/>
            <a:r>
              <a:rPr lang="en-US" sz="2800"/>
              <a:t>Once ICW1 is loaded, the following initialization procedure is carried out internally.</a:t>
            </a:r>
          </a:p>
          <a:p>
            <a:pPr marL="533400" indent="-533400"/>
            <a:endParaRPr lang="en-US" sz="2800"/>
          </a:p>
          <a:p>
            <a:pPr marL="914400" lvl="1" indent="-457200">
              <a:buFontTx/>
              <a:buAutoNum type="arabicPeriod"/>
            </a:pPr>
            <a:r>
              <a:rPr lang="en-US" sz="2400"/>
              <a:t>the edge sense circuit is reset, i.e. by default 8259 interrupts are edge sensitive.</a:t>
            </a:r>
          </a:p>
          <a:p>
            <a:pPr marL="914400" lvl="1" indent="-457200">
              <a:buFontTx/>
              <a:buAutoNum type="arabicPeriod"/>
            </a:pPr>
            <a:r>
              <a:rPr lang="en-US" sz="2400"/>
              <a:t>IMR is cleared</a:t>
            </a:r>
          </a:p>
          <a:p>
            <a:pPr marL="914400" lvl="1" indent="-457200">
              <a:buFontTx/>
              <a:buAutoNum type="arabicPeriod"/>
            </a:pPr>
            <a:r>
              <a:rPr lang="en-US" sz="2400"/>
              <a:t>IR 7 input is assigned the lowest priority</a:t>
            </a:r>
          </a:p>
          <a:p>
            <a:pPr marL="914400" lvl="1" indent="-457200">
              <a:buFontTx/>
              <a:buAutoNum type="arabicPeriod"/>
            </a:pPr>
            <a:r>
              <a:rPr lang="en-US" sz="2400"/>
              <a:t>Slave mode address is set to 7</a:t>
            </a:r>
          </a:p>
          <a:p>
            <a:pPr marL="914400" lvl="1" indent="-457200">
              <a:buFontTx/>
              <a:buAutoNum type="arabicPeriod"/>
            </a:pPr>
            <a:r>
              <a:rPr lang="en-US" sz="2400"/>
              <a:t>Special mask mode is cleared and the status read is set to IRR</a:t>
            </a:r>
          </a:p>
          <a:p>
            <a:pPr marL="914400" lvl="1" indent="-457200">
              <a:buFontTx/>
              <a:buAutoNum type="arabicPeriod"/>
            </a:pPr>
            <a:r>
              <a:rPr lang="en-US" sz="2400"/>
              <a:t>If IC4 =0, all the functions of ICW4 are set to zero. Master/slave bit ICW4 is used in the buffered mode only.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5872DD-F97B-445F-A18C-4297423403A2}" type="slidenum">
              <a:rPr lang="en-US"/>
              <a:pPr/>
              <a:t>39</a:t>
            </a:fld>
            <a:endParaRPr lang="en-US"/>
          </a:p>
        </p:txBody>
      </p:sp>
      <p:sp>
        <p:nvSpPr>
          <p:cNvPr id="311298" name="Rectangle 2"/>
          <p:cNvSpPr>
            <a:spLocks noGrp="1" noChangeArrowheads="1"/>
          </p:cNvSpPr>
          <p:nvPr>
            <p:ph type="title"/>
          </p:nvPr>
        </p:nvSpPr>
        <p:spPr/>
        <p:txBody>
          <a:bodyPr/>
          <a:lstStyle/>
          <a:p>
            <a:r>
              <a:rPr lang="en-US" sz="3600" b="1"/>
              <a:t>8259A: Command Words</a:t>
            </a:r>
          </a:p>
        </p:txBody>
      </p:sp>
      <p:sp>
        <p:nvSpPr>
          <p:cNvPr id="311299" name="Rectangle 3"/>
          <p:cNvSpPr>
            <a:spLocks noGrp="1" noChangeArrowheads="1"/>
          </p:cNvSpPr>
          <p:nvPr>
            <p:ph type="body" idx="1"/>
          </p:nvPr>
        </p:nvSpPr>
        <p:spPr/>
        <p:txBody>
          <a:bodyPr/>
          <a:lstStyle/>
          <a:p>
            <a:r>
              <a:rPr lang="en-US" sz="2800"/>
              <a:t>In the master mode (i.e. SP bar =1 or in buffer mode M/S =1 in ICW4),the 8 bit slave register will be set bit – wise to ‘1’ for each slave in the system, as shown in the fig 6.16. The requesting slave twill then release the second byte of CALL sequence.</a:t>
            </a:r>
          </a:p>
          <a:p>
            <a:endParaRPr lang="en-US" sz="2800"/>
          </a:p>
          <a:p>
            <a:r>
              <a:rPr lang="en-US" sz="2800"/>
              <a:t>In the slave mode (i.e. SP bar =0or in buffer mode M/S =0 in ICW4) bits D2 to D0 identify the slave, i.e. 000 to 111 for slave 1 to slave 8. the slaves com[pares the cascade inputs with these bits and if they are equal, the second byte of the CALL sequence is released by it on the data bus.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228474B-D1F2-44B0-BEB2-91EBB784D8DB}" type="slidenum">
              <a:rPr lang="en-US"/>
              <a:pPr/>
              <a:t>4</a:t>
            </a:fld>
            <a:endParaRPr lang="en-US"/>
          </a:p>
        </p:txBody>
      </p:sp>
      <p:sp>
        <p:nvSpPr>
          <p:cNvPr id="276482" name="Rectangle 2"/>
          <p:cNvSpPr>
            <a:spLocks noGrp="1" noChangeArrowheads="1"/>
          </p:cNvSpPr>
          <p:nvPr>
            <p:ph type="title"/>
          </p:nvPr>
        </p:nvSpPr>
        <p:spPr/>
        <p:txBody>
          <a:bodyPr/>
          <a:lstStyle/>
          <a:p>
            <a:r>
              <a:rPr lang="en-US" sz="3200" b="1"/>
              <a:t>8253: Architecture and Signal Descriptions</a:t>
            </a:r>
          </a:p>
        </p:txBody>
      </p:sp>
      <p:pic>
        <p:nvPicPr>
          <p:cNvPr id="276483"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91BF878-0FB4-467A-A87E-41B7B657055D}" type="slidenum">
              <a:rPr lang="en-US"/>
              <a:pPr/>
              <a:t>40</a:t>
            </a:fld>
            <a:endParaRPr lang="en-US"/>
          </a:p>
        </p:txBody>
      </p:sp>
      <p:sp>
        <p:nvSpPr>
          <p:cNvPr id="312322" name="Rectangle 2"/>
          <p:cNvSpPr>
            <a:spLocks noGrp="1" noChangeArrowheads="1"/>
          </p:cNvSpPr>
          <p:nvPr>
            <p:ph type="title"/>
          </p:nvPr>
        </p:nvSpPr>
        <p:spPr/>
        <p:txBody>
          <a:bodyPr/>
          <a:lstStyle/>
          <a:p>
            <a:r>
              <a:rPr lang="en-US" sz="3600" b="1"/>
              <a:t>8259A: Command Words</a:t>
            </a:r>
          </a:p>
        </p:txBody>
      </p:sp>
      <p:sp>
        <p:nvSpPr>
          <p:cNvPr id="312323" name="Rectangle 3"/>
          <p:cNvSpPr>
            <a:spLocks noGrp="1" noChangeArrowheads="1"/>
          </p:cNvSpPr>
          <p:nvPr>
            <p:ph type="body" idx="1"/>
          </p:nvPr>
        </p:nvSpPr>
        <p:spPr/>
        <p:txBody>
          <a:bodyPr/>
          <a:lstStyle/>
          <a:p>
            <a:pPr>
              <a:lnSpc>
                <a:spcPct val="80000"/>
              </a:lnSpc>
            </a:pPr>
            <a:r>
              <a:rPr lang="en-US" sz="2000" b="1"/>
              <a:t>ICW4</a:t>
            </a:r>
            <a:r>
              <a:rPr lang="en-US" sz="2000"/>
              <a:t> the use of this command word depends on the IC4 bit of ICW1. if IC4 =1, ICW4 is used, otherwise it is neglected. The bit functions of ICW4 are described as follows</a:t>
            </a:r>
            <a:endParaRPr lang="en-US" sz="2000" b="1"/>
          </a:p>
          <a:p>
            <a:pPr>
              <a:lnSpc>
                <a:spcPct val="80000"/>
              </a:lnSpc>
            </a:pPr>
            <a:endParaRPr lang="en-US" sz="2000" b="1"/>
          </a:p>
          <a:p>
            <a:pPr>
              <a:lnSpc>
                <a:spcPct val="80000"/>
              </a:lnSpc>
            </a:pPr>
            <a:r>
              <a:rPr lang="en-US" sz="2000" b="1"/>
              <a:t>SFNM </a:t>
            </a:r>
            <a:r>
              <a:rPr lang="en-US" sz="2000"/>
              <a:t>special fully nested mode is selected, if SFNM =1</a:t>
            </a:r>
            <a:endParaRPr lang="en-US" sz="2000" b="1"/>
          </a:p>
          <a:p>
            <a:pPr>
              <a:lnSpc>
                <a:spcPct val="80000"/>
              </a:lnSpc>
            </a:pPr>
            <a:endParaRPr lang="en-US" sz="2000" b="1"/>
          </a:p>
          <a:p>
            <a:pPr>
              <a:lnSpc>
                <a:spcPct val="80000"/>
              </a:lnSpc>
            </a:pPr>
            <a:r>
              <a:rPr lang="en-US" sz="2000" b="1"/>
              <a:t>BUF</a:t>
            </a:r>
            <a:r>
              <a:rPr lang="en-US" sz="2000"/>
              <a:t> if BUF =1, the buffered mode is selected. In the buffered mode, SP/EN acts as enable output and the master/slave is determined using the M/S bit of ICW4.</a:t>
            </a:r>
            <a:endParaRPr lang="en-US" sz="2000" b="1"/>
          </a:p>
          <a:p>
            <a:pPr>
              <a:lnSpc>
                <a:spcPct val="80000"/>
              </a:lnSpc>
            </a:pPr>
            <a:endParaRPr lang="en-US" sz="2000" b="1"/>
          </a:p>
          <a:p>
            <a:pPr>
              <a:lnSpc>
                <a:spcPct val="80000"/>
              </a:lnSpc>
            </a:pPr>
            <a:r>
              <a:rPr lang="en-US" sz="2000" b="1"/>
              <a:t>M/s </a:t>
            </a:r>
            <a:r>
              <a:rPr lang="en-US" sz="2000"/>
              <a:t>if M/S =1. 8259 A is a master. if M/S =0, 8259 A is a slave. If BUF =0, M/S is to be neglected.</a:t>
            </a:r>
            <a:endParaRPr lang="en-US" sz="2000" b="1"/>
          </a:p>
          <a:p>
            <a:pPr>
              <a:lnSpc>
                <a:spcPct val="80000"/>
              </a:lnSpc>
            </a:pPr>
            <a:endParaRPr lang="en-US" sz="2000" b="1"/>
          </a:p>
          <a:p>
            <a:pPr>
              <a:lnSpc>
                <a:spcPct val="80000"/>
              </a:lnSpc>
            </a:pPr>
            <a:r>
              <a:rPr lang="en-US" sz="2000" b="1"/>
              <a:t>AEOI </a:t>
            </a:r>
            <a:r>
              <a:rPr lang="en-US" sz="2000"/>
              <a:t>if AEOI=1, the automatic end of interrupt mode is selected.</a:t>
            </a:r>
          </a:p>
          <a:p>
            <a:pPr>
              <a:lnSpc>
                <a:spcPct val="80000"/>
              </a:lnSpc>
            </a:pPr>
            <a:endParaRPr lang="en-US" sz="2000"/>
          </a:p>
          <a:p>
            <a:pPr>
              <a:lnSpc>
                <a:spcPct val="80000"/>
              </a:lnSpc>
            </a:pPr>
            <a:r>
              <a:rPr lang="en-US" sz="2000"/>
              <a:t>mPM if the mPM bit is 0, Mcs system operation is selected and if mPM =1, 8086/88 0eration is selected.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2EBAC89-F857-4030-8DAF-B59C9098D999}" type="slidenum">
              <a:rPr lang="en-US"/>
              <a:pPr/>
              <a:t>41</a:t>
            </a:fld>
            <a:endParaRPr lang="en-US"/>
          </a:p>
        </p:txBody>
      </p:sp>
      <p:sp>
        <p:nvSpPr>
          <p:cNvPr id="313346" name="Rectangle 2"/>
          <p:cNvSpPr>
            <a:spLocks noGrp="1" noChangeArrowheads="1"/>
          </p:cNvSpPr>
          <p:nvPr>
            <p:ph type="title"/>
          </p:nvPr>
        </p:nvSpPr>
        <p:spPr/>
        <p:txBody>
          <a:bodyPr/>
          <a:lstStyle/>
          <a:p>
            <a:r>
              <a:rPr lang="en-US" sz="3600" b="1"/>
              <a:t>8259A: Command Words</a:t>
            </a:r>
          </a:p>
        </p:txBody>
      </p:sp>
      <p:sp>
        <p:nvSpPr>
          <p:cNvPr id="313347" name="Rectangle 3"/>
          <p:cNvSpPr>
            <a:spLocks noGrp="1" noChangeArrowheads="1"/>
          </p:cNvSpPr>
          <p:nvPr>
            <p:ph type="body" idx="1"/>
          </p:nvPr>
        </p:nvSpPr>
        <p:spPr/>
        <p:txBody>
          <a:bodyPr/>
          <a:lstStyle/>
          <a:p>
            <a:pPr>
              <a:lnSpc>
                <a:spcPct val="80000"/>
              </a:lnSpc>
            </a:pPr>
            <a:r>
              <a:rPr lang="en-US" sz="2800" b="1"/>
              <a:t>Operation Command Words</a:t>
            </a:r>
            <a:endParaRPr lang="en-US" sz="2800"/>
          </a:p>
          <a:p>
            <a:pPr lvl="1">
              <a:lnSpc>
                <a:spcPct val="80000"/>
              </a:lnSpc>
            </a:pPr>
            <a:r>
              <a:rPr lang="en-US" sz="2400"/>
              <a:t>Once 8259 A is initialized using the previously discussed command words for initialization, it is ready for its normal function, i.e. for accepting the interrupts but 8259 A has its own ways of handling the received interrupts called as modes of operation. </a:t>
            </a:r>
          </a:p>
          <a:p>
            <a:pPr lvl="1">
              <a:lnSpc>
                <a:spcPct val="80000"/>
              </a:lnSpc>
            </a:pPr>
            <a:endParaRPr lang="en-US" sz="2400"/>
          </a:p>
          <a:p>
            <a:pPr lvl="1">
              <a:lnSpc>
                <a:spcPct val="80000"/>
              </a:lnSpc>
            </a:pPr>
            <a:r>
              <a:rPr lang="en-US" sz="2400"/>
              <a:t>These modes of operations can be selected by programming, i.e. writing three internal registers called as operation command word registers. </a:t>
            </a:r>
          </a:p>
          <a:p>
            <a:pPr lvl="1">
              <a:lnSpc>
                <a:spcPct val="80000"/>
              </a:lnSpc>
            </a:pPr>
            <a:endParaRPr lang="en-US" sz="2400"/>
          </a:p>
          <a:p>
            <a:pPr lvl="1">
              <a:lnSpc>
                <a:spcPct val="80000"/>
              </a:lnSpc>
            </a:pPr>
            <a:r>
              <a:rPr lang="en-US" sz="2400"/>
              <a:t>The data written into them (bit pattern) is called as operation command words. In the   three operation command words OCW1, OCW2 and OCW3, every bit corresponds to some operational features of the mode selected, except for a few bits those are either ‘1’ or ‘0’. OCW1 is used to mask the unwanted interrupt requests.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6C7AA3-1DD1-4BD5-BD77-E9A5ED4D3522}" type="slidenum">
              <a:rPr lang="en-US"/>
              <a:pPr/>
              <a:t>42</a:t>
            </a:fld>
            <a:endParaRPr lang="en-US"/>
          </a:p>
        </p:txBody>
      </p:sp>
      <p:sp>
        <p:nvSpPr>
          <p:cNvPr id="315394" name="Rectangle 2"/>
          <p:cNvSpPr>
            <a:spLocks noGrp="1" noChangeArrowheads="1"/>
          </p:cNvSpPr>
          <p:nvPr>
            <p:ph type="title"/>
          </p:nvPr>
        </p:nvSpPr>
        <p:spPr/>
        <p:txBody>
          <a:bodyPr/>
          <a:lstStyle/>
          <a:p>
            <a:r>
              <a:rPr lang="en-US" sz="3600" b="1"/>
              <a:t>8259A: Command Words</a:t>
            </a:r>
          </a:p>
        </p:txBody>
      </p:sp>
      <p:sp>
        <p:nvSpPr>
          <p:cNvPr id="315395" name="Rectangle 3"/>
          <p:cNvSpPr>
            <a:spLocks noGrp="1" noChangeArrowheads="1"/>
          </p:cNvSpPr>
          <p:nvPr>
            <p:ph type="body" idx="1"/>
          </p:nvPr>
        </p:nvSpPr>
        <p:spPr>
          <a:xfrm>
            <a:off x="152400" y="838200"/>
            <a:ext cx="8839200" cy="6019800"/>
          </a:xfrm>
        </p:spPr>
        <p:txBody>
          <a:bodyPr/>
          <a:lstStyle/>
          <a:p>
            <a:r>
              <a:rPr lang="en-US" sz="2800" b="1"/>
              <a:t>Operation Command Words (Continued..)</a:t>
            </a:r>
            <a:endParaRPr lang="en-US" sz="2800"/>
          </a:p>
          <a:p>
            <a:pPr lvl="1"/>
            <a:endParaRPr lang="en-US" sz="2000"/>
          </a:p>
          <a:p>
            <a:pPr lvl="1"/>
            <a:r>
              <a:rPr lang="en-US" sz="2000"/>
              <a:t>If the mask bit is 1, the corresponding interrupt request is masked, and if it is 0 the request is enabled. In OCW2 the three bits, viz. R,SL and EOI control the end of interrupt, the rotate mode and their combinations as shown in figure. </a:t>
            </a:r>
          </a:p>
          <a:p>
            <a:pPr lvl="1"/>
            <a:endParaRPr lang="en-US" sz="1000"/>
          </a:p>
          <a:p>
            <a:pPr lvl="1"/>
            <a:r>
              <a:rPr lang="en-US" sz="2000"/>
              <a:t>The three bits L2, L1 and L0 in OCW2 determine the interrupt level to be selected for operation, if the SL bit is active, I.e., 1. </a:t>
            </a:r>
          </a:p>
          <a:p>
            <a:pPr lvl="1"/>
            <a:endParaRPr lang="en-US" sz="1000"/>
          </a:p>
          <a:p>
            <a:pPr lvl="1"/>
            <a:r>
              <a:rPr lang="en-US" sz="2000"/>
              <a:t>The operation command word 3 (OCW3), if the ESMM bit, i.e. enable special Mask mode bit is set to ‘1’, the SMM bit is enabled to select or mask the special Mask mode. </a:t>
            </a:r>
          </a:p>
          <a:p>
            <a:pPr lvl="1"/>
            <a:endParaRPr lang="en-US" sz="1000"/>
          </a:p>
          <a:p>
            <a:pPr lvl="1"/>
            <a:r>
              <a:rPr lang="en-US" sz="2000"/>
              <a:t>When the ESMM bit is ‘0’, the SMM bit is neglected. If the SMM bit, i.e. special Mask mode bit is ‘1’, the 8259 A will enter special Mask mode provided ESMM =1.</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56E042-5622-4C6B-8D4D-7616416B9770}" type="slidenum">
              <a:rPr lang="en-US"/>
              <a:pPr/>
              <a:t>43</a:t>
            </a:fld>
            <a:endParaRPr lang="en-US"/>
          </a:p>
        </p:txBody>
      </p:sp>
      <p:sp>
        <p:nvSpPr>
          <p:cNvPr id="317442" name="Rectangle 2"/>
          <p:cNvSpPr>
            <a:spLocks noGrp="1" noChangeArrowheads="1"/>
          </p:cNvSpPr>
          <p:nvPr>
            <p:ph type="title"/>
          </p:nvPr>
        </p:nvSpPr>
        <p:spPr/>
        <p:txBody>
          <a:bodyPr/>
          <a:lstStyle/>
          <a:p>
            <a:r>
              <a:rPr lang="en-US" sz="2800"/>
              <a:t>8259A: Initialisation Sequence and ICW1 and ICW2</a:t>
            </a:r>
          </a:p>
        </p:txBody>
      </p:sp>
      <p:pic>
        <p:nvPicPr>
          <p:cNvPr id="317443" name="Picture 3"/>
          <p:cNvPicPr>
            <a:picLocks noGrp="1" noChangeAspect="1" noChangeArrowheads="1"/>
          </p:cNvPicPr>
          <p:nvPr>
            <p:ph type="body" idx="1"/>
          </p:nvPr>
        </p:nvPicPr>
        <p:blipFill>
          <a:blip r:embed="rId2"/>
          <a:srcRect/>
          <a:stretch>
            <a:fillRect/>
          </a:stretch>
        </p:blipFill>
        <p:spPr>
          <a:xfrm>
            <a:off x="-215900" y="838200"/>
            <a:ext cx="3200400" cy="5562600"/>
          </a:xfrm>
        </p:spPr>
      </p:pic>
      <p:pic>
        <p:nvPicPr>
          <p:cNvPr id="317444" name="Picture 4"/>
          <p:cNvPicPr>
            <a:picLocks noChangeAspect="1" noChangeArrowheads="1"/>
          </p:cNvPicPr>
          <p:nvPr/>
        </p:nvPicPr>
        <p:blipFill>
          <a:blip r:embed="rId3"/>
          <a:srcRect/>
          <a:stretch>
            <a:fillRect/>
          </a:stretch>
        </p:blipFill>
        <p:spPr bwMode="auto">
          <a:xfrm>
            <a:off x="2895600" y="1038225"/>
            <a:ext cx="6248400" cy="4256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666AF7F-C725-4C3F-B743-9A8C850B983F}" type="slidenum">
              <a:rPr lang="en-US"/>
              <a:pPr/>
              <a:t>44</a:t>
            </a:fld>
            <a:endParaRPr lang="en-US"/>
          </a:p>
        </p:txBody>
      </p:sp>
      <p:sp>
        <p:nvSpPr>
          <p:cNvPr id="318466" name="Rectangle 2"/>
          <p:cNvSpPr>
            <a:spLocks noGrp="1" noChangeArrowheads="1"/>
          </p:cNvSpPr>
          <p:nvPr>
            <p:ph type="title"/>
          </p:nvPr>
        </p:nvSpPr>
        <p:spPr/>
        <p:txBody>
          <a:bodyPr/>
          <a:lstStyle/>
          <a:p>
            <a:r>
              <a:rPr lang="en-US" sz="3200"/>
              <a:t>8259A: ICW3 and ICW4</a:t>
            </a:r>
          </a:p>
        </p:txBody>
      </p:sp>
      <p:pic>
        <p:nvPicPr>
          <p:cNvPr id="318468" name="Picture 4"/>
          <p:cNvPicPr>
            <a:picLocks noGrp="1" noChangeAspect="1" noChangeArrowheads="1"/>
          </p:cNvPicPr>
          <p:nvPr>
            <p:ph type="body" sz="half" idx="1"/>
          </p:nvPr>
        </p:nvPicPr>
        <p:blipFill>
          <a:blip r:embed="rId2"/>
          <a:srcRect/>
          <a:stretch>
            <a:fillRect/>
          </a:stretch>
        </p:blipFill>
        <p:spPr>
          <a:xfrm>
            <a:off x="609600" y="5334000"/>
            <a:ext cx="7848600" cy="1524000"/>
          </a:xfrm>
        </p:spPr>
      </p:pic>
      <p:pic>
        <p:nvPicPr>
          <p:cNvPr id="318469" name="Picture 5"/>
          <p:cNvPicPr>
            <a:picLocks noGrp="1" noChangeAspect="1" noChangeArrowheads="1"/>
          </p:cNvPicPr>
          <p:nvPr>
            <p:ph type="body" sz="half" idx="2"/>
          </p:nvPr>
        </p:nvPicPr>
        <p:blipFill>
          <a:blip r:embed="rId3"/>
          <a:srcRect/>
          <a:stretch>
            <a:fillRect/>
          </a:stretch>
        </p:blipFill>
        <p:spPr>
          <a:xfrm>
            <a:off x="685800" y="685800"/>
            <a:ext cx="8077200" cy="39624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FB7281C-D523-4EFA-B59A-C53ED17C8492}" type="slidenum">
              <a:rPr lang="en-US"/>
              <a:pPr/>
              <a:t>45</a:t>
            </a:fld>
            <a:endParaRPr lang="en-US"/>
          </a:p>
        </p:txBody>
      </p:sp>
      <p:sp>
        <p:nvSpPr>
          <p:cNvPr id="320514" name="Rectangle 2"/>
          <p:cNvSpPr>
            <a:spLocks noGrp="1" noChangeArrowheads="1"/>
          </p:cNvSpPr>
          <p:nvPr>
            <p:ph type="title"/>
          </p:nvPr>
        </p:nvSpPr>
        <p:spPr>
          <a:xfrm>
            <a:off x="152400" y="-76200"/>
            <a:ext cx="8839200" cy="685800"/>
          </a:xfrm>
        </p:spPr>
        <p:txBody>
          <a:bodyPr/>
          <a:lstStyle/>
          <a:p>
            <a:pPr algn="r"/>
            <a:r>
              <a:rPr lang="en-US" sz="2800"/>
              <a:t>8259A: OCWs</a:t>
            </a:r>
          </a:p>
        </p:txBody>
      </p:sp>
      <p:pic>
        <p:nvPicPr>
          <p:cNvPr id="320520" name="Picture 8"/>
          <p:cNvPicPr>
            <a:picLocks noGrp="1" noChangeAspect="1" noChangeArrowheads="1"/>
          </p:cNvPicPr>
          <p:nvPr>
            <p:ph type="body" idx="1"/>
          </p:nvPr>
        </p:nvPicPr>
        <p:blipFill>
          <a:blip r:embed="rId2"/>
          <a:srcRect/>
          <a:stretch>
            <a:fillRect/>
          </a:stretch>
        </p:blipFill>
        <p:spPr>
          <a:xfrm>
            <a:off x="685800" y="0"/>
            <a:ext cx="5791200" cy="6858000"/>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5A4095-31A9-43F1-82E4-EBCCA59A6ADC}" type="slidenum">
              <a:rPr lang="en-US"/>
              <a:pPr/>
              <a:t>46</a:t>
            </a:fld>
            <a:endParaRPr lang="en-US"/>
          </a:p>
        </p:txBody>
      </p:sp>
      <p:sp>
        <p:nvSpPr>
          <p:cNvPr id="326658" name="Rectangle 2"/>
          <p:cNvSpPr>
            <a:spLocks noGrp="1" noChangeArrowheads="1"/>
          </p:cNvSpPr>
          <p:nvPr>
            <p:ph type="title"/>
          </p:nvPr>
        </p:nvSpPr>
        <p:spPr/>
        <p:txBody>
          <a:bodyPr/>
          <a:lstStyle/>
          <a:p>
            <a:r>
              <a:rPr lang="en-US" sz="3600"/>
              <a:t>8259A: Operating Modes</a:t>
            </a:r>
          </a:p>
        </p:txBody>
      </p:sp>
      <p:sp>
        <p:nvSpPr>
          <p:cNvPr id="326659" name="Rectangle 3"/>
          <p:cNvSpPr>
            <a:spLocks noGrp="1" noChangeArrowheads="1"/>
          </p:cNvSpPr>
          <p:nvPr>
            <p:ph type="body" idx="1"/>
          </p:nvPr>
        </p:nvSpPr>
        <p:spPr/>
        <p:txBody>
          <a:bodyPr/>
          <a:lstStyle/>
          <a:p>
            <a:r>
              <a:rPr lang="en-US" sz="2800" b="1"/>
              <a:t>Operating modes of 8259</a:t>
            </a:r>
          </a:p>
          <a:p>
            <a:pPr lvl="1"/>
            <a:r>
              <a:rPr lang="en-US" sz="2400" b="1"/>
              <a:t>Fully nested mode </a:t>
            </a:r>
          </a:p>
          <a:p>
            <a:pPr lvl="2"/>
            <a:r>
              <a:rPr lang="en-US" sz="2000"/>
              <a:t>This is the default mode of operation of 8259 A. </a:t>
            </a:r>
          </a:p>
          <a:p>
            <a:pPr lvl="2"/>
            <a:r>
              <a:rPr lang="en-US" sz="2000"/>
              <a:t>IR0 has highest priority and IR7 has the lowest one. </a:t>
            </a:r>
          </a:p>
          <a:p>
            <a:pPr lvl="2"/>
            <a:r>
              <a:rPr lang="en-US" sz="2000"/>
              <a:t>When interrupt requests are noticed, the highest priority request amongst them is determined and the vector is placed on the data bus. </a:t>
            </a:r>
          </a:p>
          <a:p>
            <a:pPr lvl="2"/>
            <a:r>
              <a:rPr lang="en-US" sz="2000"/>
              <a:t>The corresponding bit of ISR is set and remains set till the microprocessor issues EOI command just before returning from the service routine.</a:t>
            </a:r>
            <a:endParaRPr lang="en-US" sz="2000" b="1"/>
          </a:p>
          <a:p>
            <a:pPr lvl="1"/>
            <a:r>
              <a:rPr lang="en-US" sz="2400" b="1"/>
              <a:t>End of Interrupt (EOI) </a:t>
            </a:r>
          </a:p>
          <a:p>
            <a:pPr lvl="2"/>
            <a:r>
              <a:rPr lang="en-US" sz="2000"/>
              <a:t>The ISR bit can be reset either with AEOI bit of ICW1 or by EOI command issued before returning from the interrupt service routine. </a:t>
            </a:r>
          </a:p>
          <a:p>
            <a:pPr lvl="2"/>
            <a:r>
              <a:rPr lang="en-US" sz="2000"/>
              <a:t>There are 2 types of EOI commands specific and non specific.</a:t>
            </a:r>
            <a:endParaRPr 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A2B9C2-9707-46CC-8902-48E49B94E9EA}" type="slidenum">
              <a:rPr lang="en-US"/>
              <a:pPr/>
              <a:t>47</a:t>
            </a:fld>
            <a:endParaRPr lang="en-US"/>
          </a:p>
        </p:txBody>
      </p:sp>
      <p:sp>
        <p:nvSpPr>
          <p:cNvPr id="327682" name="Rectangle 2"/>
          <p:cNvSpPr>
            <a:spLocks noGrp="1" noChangeArrowheads="1"/>
          </p:cNvSpPr>
          <p:nvPr>
            <p:ph type="title"/>
          </p:nvPr>
        </p:nvSpPr>
        <p:spPr/>
        <p:txBody>
          <a:bodyPr/>
          <a:lstStyle/>
          <a:p>
            <a:r>
              <a:rPr lang="en-US" sz="3600"/>
              <a:t>8259A: Operating Modes</a:t>
            </a:r>
          </a:p>
        </p:txBody>
      </p:sp>
      <p:sp>
        <p:nvSpPr>
          <p:cNvPr id="327683" name="Rectangle 3"/>
          <p:cNvSpPr>
            <a:spLocks noGrp="1" noChangeArrowheads="1"/>
          </p:cNvSpPr>
          <p:nvPr>
            <p:ph type="body" idx="1"/>
          </p:nvPr>
        </p:nvSpPr>
        <p:spPr/>
        <p:txBody>
          <a:bodyPr/>
          <a:lstStyle/>
          <a:p>
            <a:pPr lvl="1"/>
            <a:r>
              <a:rPr lang="en-US" b="1"/>
              <a:t>Automatic Rotation </a:t>
            </a:r>
          </a:p>
          <a:p>
            <a:pPr lvl="2"/>
            <a:r>
              <a:rPr lang="en-US"/>
              <a:t>This is used</a:t>
            </a:r>
            <a:r>
              <a:rPr lang="en-US" b="1"/>
              <a:t> </a:t>
            </a:r>
            <a:r>
              <a:rPr lang="en-US"/>
              <a:t>in the applications where all the interrupting devices are of equal priority. </a:t>
            </a:r>
          </a:p>
          <a:p>
            <a:pPr lvl="2"/>
            <a:r>
              <a:rPr lang="en-US"/>
              <a:t>In this mode, an Interrupt request (IR) level receives lowest priority after it is served while the next device to be served gets the highest priority in sequence.</a:t>
            </a:r>
            <a:endParaRPr lang="en-US" b="1"/>
          </a:p>
          <a:p>
            <a:pPr lvl="1"/>
            <a:r>
              <a:rPr lang="en-US" b="1"/>
              <a:t>Automatic EOI Mode </a:t>
            </a:r>
          </a:p>
          <a:p>
            <a:pPr lvl="2"/>
            <a:r>
              <a:rPr lang="en-US"/>
              <a:t>Till AEOI =1 in ICW4, the 8259 A operates in AEOI mode. </a:t>
            </a:r>
          </a:p>
          <a:p>
            <a:pPr lvl="2"/>
            <a:r>
              <a:rPr lang="en-US"/>
              <a:t>In this mode, 8259 A performs a non specific EOI operation at the trailing edge of the last INTA bar pulse automatically.</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F723570-03E5-4F14-95D9-279CDA21373B}" type="slidenum">
              <a:rPr lang="en-US"/>
              <a:pPr/>
              <a:t>48</a:t>
            </a:fld>
            <a:endParaRPr lang="en-US"/>
          </a:p>
        </p:txBody>
      </p:sp>
      <p:sp>
        <p:nvSpPr>
          <p:cNvPr id="328706" name="Rectangle 2"/>
          <p:cNvSpPr>
            <a:spLocks noGrp="1" noChangeArrowheads="1"/>
          </p:cNvSpPr>
          <p:nvPr>
            <p:ph type="title"/>
          </p:nvPr>
        </p:nvSpPr>
        <p:spPr/>
        <p:txBody>
          <a:bodyPr/>
          <a:lstStyle/>
          <a:p>
            <a:r>
              <a:rPr lang="en-US" sz="3600"/>
              <a:t>8259A: Operating Modes</a:t>
            </a:r>
          </a:p>
        </p:txBody>
      </p:sp>
      <p:sp>
        <p:nvSpPr>
          <p:cNvPr id="328707" name="Rectangle 3"/>
          <p:cNvSpPr>
            <a:spLocks noGrp="1" noChangeArrowheads="1"/>
          </p:cNvSpPr>
          <p:nvPr>
            <p:ph type="body" idx="1"/>
          </p:nvPr>
        </p:nvSpPr>
        <p:spPr/>
        <p:txBody>
          <a:bodyPr/>
          <a:lstStyle/>
          <a:p>
            <a:pPr lvl="1"/>
            <a:r>
              <a:rPr lang="en-US" sz="2400" b="1"/>
              <a:t>Specific rotation</a:t>
            </a:r>
            <a:endParaRPr lang="en-US" sz="2400"/>
          </a:p>
          <a:p>
            <a:pPr lvl="2"/>
            <a:r>
              <a:rPr lang="en-US" sz="2000"/>
              <a:t>In this mode a bottom priority level can be selected, using L2, L1 and L0 in OCW2 and R=1, SL=1,EOI = 0. </a:t>
            </a:r>
          </a:p>
          <a:p>
            <a:pPr lvl="2"/>
            <a:r>
              <a:rPr lang="en-US" sz="2000"/>
              <a:t>The selected bottom priority fixes other priorities. </a:t>
            </a:r>
          </a:p>
          <a:p>
            <a:pPr lvl="2"/>
            <a:r>
              <a:rPr lang="en-US" sz="2000"/>
              <a:t>If IR5 is selected as a bottom priority, then IR5 will have least priority and IR4 will have a next higher priority. </a:t>
            </a:r>
          </a:p>
          <a:p>
            <a:pPr lvl="2"/>
            <a:r>
              <a:rPr lang="en-US" sz="2000"/>
              <a:t>Thus IR6 will have highest priority. </a:t>
            </a:r>
          </a:p>
          <a:p>
            <a:pPr lvl="2"/>
            <a:r>
              <a:rPr lang="en-US" sz="2000"/>
              <a:t>These priorities can be changed during an EOI command by programming the rotate on specific EOI command in OCW2.</a:t>
            </a:r>
            <a:endParaRPr lang="en-US" sz="2000" b="1"/>
          </a:p>
          <a:p>
            <a:pPr lvl="1"/>
            <a:r>
              <a:rPr lang="en-US" sz="2400" b="1"/>
              <a:t>Special mask mode </a:t>
            </a:r>
          </a:p>
          <a:p>
            <a:pPr lvl="2"/>
            <a:r>
              <a:rPr lang="en-US" sz="2000"/>
              <a:t>In the Special mask mode, when a mask bit is set in OCW1, it inhibits further interrupts at that level and enables interrupt from other levels, which are not masked.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C29547-59D6-4FE0-B491-167CE15A8614}" type="slidenum">
              <a:rPr lang="en-US"/>
              <a:pPr/>
              <a:t>49</a:t>
            </a:fld>
            <a:endParaRPr lang="en-US"/>
          </a:p>
        </p:txBody>
      </p:sp>
      <p:sp>
        <p:nvSpPr>
          <p:cNvPr id="329730" name="Rectangle 2"/>
          <p:cNvSpPr>
            <a:spLocks noGrp="1" noChangeArrowheads="1"/>
          </p:cNvSpPr>
          <p:nvPr>
            <p:ph type="title"/>
          </p:nvPr>
        </p:nvSpPr>
        <p:spPr/>
        <p:txBody>
          <a:bodyPr/>
          <a:lstStyle/>
          <a:p>
            <a:r>
              <a:rPr lang="en-US" sz="3600"/>
              <a:t>8259A: Operating Modes</a:t>
            </a:r>
          </a:p>
        </p:txBody>
      </p:sp>
      <p:sp>
        <p:nvSpPr>
          <p:cNvPr id="329731" name="Rectangle 3"/>
          <p:cNvSpPr>
            <a:spLocks noGrp="1" noChangeArrowheads="1"/>
          </p:cNvSpPr>
          <p:nvPr>
            <p:ph type="body" idx="1"/>
          </p:nvPr>
        </p:nvSpPr>
        <p:spPr>
          <a:xfrm>
            <a:off x="152400" y="838200"/>
            <a:ext cx="8839200" cy="6019800"/>
          </a:xfrm>
        </p:spPr>
        <p:txBody>
          <a:bodyPr/>
          <a:lstStyle/>
          <a:p>
            <a:pPr lvl="1">
              <a:lnSpc>
                <a:spcPct val="90000"/>
              </a:lnSpc>
            </a:pPr>
            <a:r>
              <a:rPr lang="en-US" sz="2400" b="1"/>
              <a:t>Edge and Level Triggered mode </a:t>
            </a:r>
          </a:p>
          <a:p>
            <a:pPr lvl="2">
              <a:lnSpc>
                <a:spcPct val="90000"/>
              </a:lnSpc>
            </a:pPr>
            <a:r>
              <a:rPr lang="en-US" sz="2000"/>
              <a:t>This mode decides whether the interrupt should be edge triggered or level triggered. </a:t>
            </a:r>
          </a:p>
          <a:p>
            <a:pPr lvl="2">
              <a:lnSpc>
                <a:spcPct val="90000"/>
              </a:lnSpc>
            </a:pPr>
            <a:r>
              <a:rPr lang="en-US" sz="2000"/>
              <a:t>If bit LTIM of ICW1 = 0, they are edge triggered, otherwise the interrupts are level.</a:t>
            </a:r>
            <a:endParaRPr lang="en-US" sz="2000" b="1"/>
          </a:p>
          <a:p>
            <a:pPr lvl="1">
              <a:lnSpc>
                <a:spcPct val="90000"/>
              </a:lnSpc>
            </a:pPr>
            <a:r>
              <a:rPr lang="en-US" sz="2400" b="1"/>
              <a:t>Reading 8259 status </a:t>
            </a:r>
          </a:p>
          <a:p>
            <a:pPr lvl="2">
              <a:lnSpc>
                <a:spcPct val="90000"/>
              </a:lnSpc>
            </a:pPr>
            <a:r>
              <a:rPr lang="en-US" sz="2000"/>
              <a:t>The status of internal registers of 8259 can be read using this mode. </a:t>
            </a:r>
          </a:p>
          <a:p>
            <a:pPr lvl="2">
              <a:lnSpc>
                <a:spcPct val="90000"/>
              </a:lnSpc>
            </a:pPr>
            <a:r>
              <a:rPr lang="en-US" sz="2000"/>
              <a:t>The OCW3 is used to read IRR and ISR while OCW1 is used to read IMR. </a:t>
            </a:r>
          </a:p>
          <a:p>
            <a:pPr lvl="2">
              <a:lnSpc>
                <a:spcPct val="90000"/>
              </a:lnSpc>
            </a:pPr>
            <a:r>
              <a:rPr lang="en-US" sz="2000"/>
              <a:t>Reading is possible only in no polled mode.</a:t>
            </a:r>
            <a:endParaRPr lang="en-US" sz="2000" b="1"/>
          </a:p>
          <a:p>
            <a:pPr lvl="1">
              <a:lnSpc>
                <a:spcPct val="90000"/>
              </a:lnSpc>
            </a:pPr>
            <a:r>
              <a:rPr lang="en-US" sz="2400" b="1"/>
              <a:t>Poll command </a:t>
            </a:r>
          </a:p>
          <a:p>
            <a:pPr lvl="2">
              <a:lnSpc>
                <a:spcPct val="90000"/>
              </a:lnSpc>
            </a:pPr>
            <a:r>
              <a:rPr lang="en-US" sz="2000"/>
              <a:t>In the poll mode of operation, the INT output of 8259 A is neglected, through it functions normally, by not connecting INT output or by masking INT input of the microprocessor. </a:t>
            </a:r>
          </a:p>
          <a:p>
            <a:pPr lvl="2">
              <a:lnSpc>
                <a:spcPct val="90000"/>
              </a:lnSpc>
            </a:pPr>
            <a:r>
              <a:rPr lang="en-US" sz="2000"/>
              <a:t>The poll mode is entered by setting P =1 in OCW3. The 8259 A is polled by using software execution by micro processor instead of the requests on INT input.</a:t>
            </a:r>
            <a:endParaRPr lang="en-US" sz="2000" b="1"/>
          </a:p>
          <a:p>
            <a:pPr>
              <a:lnSpc>
                <a:spcPct val="90000"/>
              </a:lnSpc>
            </a:pPr>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64B7787-504F-4532-A4F7-91E50AE2BCC1}" type="slidenum">
              <a:rPr lang="en-US"/>
              <a:pPr/>
              <a:t>5</a:t>
            </a:fld>
            <a:endParaRPr lang="en-US"/>
          </a:p>
        </p:txBody>
      </p:sp>
      <p:sp>
        <p:nvSpPr>
          <p:cNvPr id="275458" name="Rectangle 2"/>
          <p:cNvSpPr>
            <a:spLocks noGrp="1" noChangeArrowheads="1"/>
          </p:cNvSpPr>
          <p:nvPr>
            <p:ph type="title"/>
          </p:nvPr>
        </p:nvSpPr>
        <p:spPr/>
        <p:txBody>
          <a:bodyPr/>
          <a:lstStyle/>
          <a:p>
            <a:r>
              <a:rPr lang="en-US" sz="3200" b="1"/>
              <a:t>8253: Architecture and Signal Descriptions</a:t>
            </a:r>
          </a:p>
        </p:txBody>
      </p:sp>
      <p:sp>
        <p:nvSpPr>
          <p:cNvPr id="275459" name="Rectangle 3"/>
          <p:cNvSpPr>
            <a:spLocks noGrp="1" noChangeArrowheads="1"/>
          </p:cNvSpPr>
          <p:nvPr>
            <p:ph type="body" idx="1"/>
          </p:nvPr>
        </p:nvSpPr>
        <p:spPr/>
        <p:txBody>
          <a:bodyPr/>
          <a:lstStyle/>
          <a:p>
            <a:r>
              <a:rPr lang="en-US"/>
              <a:t>A0, A1 pins are the address input pins and are required internally for addressing the mode control word registers and the three counter registers. A low on ‘CS bar’ line enables the 8253. No operation will be performed by 8253 till it is enabled.</a:t>
            </a:r>
          </a:p>
          <a:p>
            <a:r>
              <a:rPr lang="en-US"/>
              <a:t>The 8253 can operate in any one of the six different modes. A control word must be written in the respective control word register by the micro processor to initialize each of the counters of 8253 to decide operating mode.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E4D4C0-F0D2-403C-A465-618E64C641B7}" type="slidenum">
              <a:rPr lang="en-US"/>
              <a:pPr/>
              <a:t>50</a:t>
            </a:fld>
            <a:endParaRPr lang="en-US"/>
          </a:p>
        </p:txBody>
      </p:sp>
      <p:sp>
        <p:nvSpPr>
          <p:cNvPr id="330754" name="Rectangle 2"/>
          <p:cNvSpPr>
            <a:spLocks noGrp="1" noChangeArrowheads="1"/>
          </p:cNvSpPr>
          <p:nvPr>
            <p:ph type="title"/>
          </p:nvPr>
        </p:nvSpPr>
        <p:spPr/>
        <p:txBody>
          <a:bodyPr/>
          <a:lstStyle/>
          <a:p>
            <a:r>
              <a:rPr lang="en-US" sz="3600"/>
              <a:t>8259A: Operating Modes</a:t>
            </a:r>
          </a:p>
        </p:txBody>
      </p:sp>
      <p:sp>
        <p:nvSpPr>
          <p:cNvPr id="330755" name="Rectangle 3"/>
          <p:cNvSpPr>
            <a:spLocks noGrp="1" noChangeArrowheads="1"/>
          </p:cNvSpPr>
          <p:nvPr>
            <p:ph type="body" idx="1"/>
          </p:nvPr>
        </p:nvSpPr>
        <p:spPr/>
        <p:txBody>
          <a:bodyPr/>
          <a:lstStyle/>
          <a:p>
            <a:pPr lvl="1">
              <a:lnSpc>
                <a:spcPct val="90000"/>
              </a:lnSpc>
            </a:pPr>
            <a:r>
              <a:rPr lang="en-US" b="1"/>
              <a:t>Special fully nested mode </a:t>
            </a:r>
          </a:p>
          <a:p>
            <a:pPr lvl="2">
              <a:lnSpc>
                <a:spcPct val="90000"/>
              </a:lnSpc>
            </a:pPr>
            <a:r>
              <a:rPr lang="en-US"/>
              <a:t>This mode is used more complicated systems, where cascading is used and the priority has to be programmed in the master using ICW4. </a:t>
            </a:r>
          </a:p>
          <a:p>
            <a:pPr lvl="2">
              <a:lnSpc>
                <a:spcPct val="90000"/>
              </a:lnSpc>
            </a:pPr>
            <a:r>
              <a:rPr lang="en-US"/>
              <a:t>In this mode, when an interrupt request from a certain slave in service, this slave can further send requests to the master, if the requesting device is connected to the slave has higher priority than one being currently served. </a:t>
            </a:r>
          </a:p>
          <a:p>
            <a:pPr lvl="1">
              <a:lnSpc>
                <a:spcPct val="90000"/>
              </a:lnSpc>
            </a:pPr>
            <a:r>
              <a:rPr lang="en-US" b="1"/>
              <a:t>Buffered mode </a:t>
            </a:r>
          </a:p>
          <a:p>
            <a:pPr lvl="2">
              <a:lnSpc>
                <a:spcPct val="90000"/>
              </a:lnSpc>
            </a:pPr>
            <a:r>
              <a:rPr lang="en-US"/>
              <a:t>When the 8259 A is used in the systems in which bus driving buffers are used on data busses (e.g. cascaded systems), the problem of enabling the buffers arises. </a:t>
            </a:r>
          </a:p>
          <a:p>
            <a:pPr lvl="2">
              <a:lnSpc>
                <a:spcPct val="90000"/>
              </a:lnSpc>
            </a:pPr>
            <a:r>
              <a:rPr lang="en-US"/>
              <a:t>The 8259 A sends a buffer enable signal on SP bar/EN bar pin, whenever data is placed on the bus.</a:t>
            </a:r>
            <a:endParaRPr lang="en-US"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FF2959-7FC5-4DD9-9298-D5607C9397E0}" type="slidenum">
              <a:rPr lang="en-US"/>
              <a:pPr/>
              <a:t>51</a:t>
            </a:fld>
            <a:endParaRPr lang="en-US"/>
          </a:p>
        </p:txBody>
      </p:sp>
      <p:sp>
        <p:nvSpPr>
          <p:cNvPr id="331778" name="Rectangle 2"/>
          <p:cNvSpPr>
            <a:spLocks noGrp="1" noChangeArrowheads="1"/>
          </p:cNvSpPr>
          <p:nvPr>
            <p:ph type="title"/>
          </p:nvPr>
        </p:nvSpPr>
        <p:spPr/>
        <p:txBody>
          <a:bodyPr/>
          <a:lstStyle/>
          <a:p>
            <a:r>
              <a:rPr lang="en-US" sz="3600"/>
              <a:t>8259A: Operating Modes</a:t>
            </a:r>
          </a:p>
        </p:txBody>
      </p:sp>
      <p:sp>
        <p:nvSpPr>
          <p:cNvPr id="331779" name="Rectangle 3"/>
          <p:cNvSpPr>
            <a:spLocks noGrp="1" noChangeArrowheads="1"/>
          </p:cNvSpPr>
          <p:nvPr>
            <p:ph type="body" idx="1"/>
          </p:nvPr>
        </p:nvSpPr>
        <p:spPr/>
        <p:txBody>
          <a:bodyPr/>
          <a:lstStyle/>
          <a:p>
            <a:pPr lvl="1"/>
            <a:r>
              <a:rPr lang="en-US" sz="2400" b="1"/>
              <a:t>Cascade mode </a:t>
            </a:r>
          </a:p>
          <a:p>
            <a:pPr lvl="2"/>
            <a:r>
              <a:rPr lang="en-US" sz="2000"/>
              <a:t>The 8259 can be connected in a system containing one master and eight slaves (max) to handle up to 64 priority levels. </a:t>
            </a:r>
          </a:p>
          <a:p>
            <a:pPr lvl="2"/>
            <a:r>
              <a:rPr lang="en-US" sz="2000"/>
              <a:t>The master controls the slaves using CAS0 – CAS2 which act as chip select inputs (encoded) for slaves. </a:t>
            </a:r>
          </a:p>
          <a:p>
            <a:pPr lvl="2"/>
            <a:r>
              <a:rPr lang="en-US" sz="2000"/>
              <a:t>In this mode, the slave INT outputs are connected with master IR inputs. </a:t>
            </a:r>
          </a:p>
          <a:p>
            <a:pPr lvl="2"/>
            <a:r>
              <a:rPr lang="en-US" sz="2000"/>
              <a:t>When a slave request line is activated and acknowledged, the master will enable the slave to release the vector address during the second pulse of IN TA bar sequence.</a:t>
            </a:r>
          </a:p>
        </p:txBody>
      </p:sp>
      <p:pic>
        <p:nvPicPr>
          <p:cNvPr id="331780" name="Picture 4"/>
          <p:cNvPicPr>
            <a:picLocks noChangeAspect="1" noChangeArrowheads="1"/>
          </p:cNvPicPr>
          <p:nvPr/>
        </p:nvPicPr>
        <p:blipFill>
          <a:blip r:embed="rId2"/>
          <a:srcRect/>
          <a:stretch>
            <a:fillRect/>
          </a:stretch>
        </p:blipFill>
        <p:spPr bwMode="auto">
          <a:xfrm>
            <a:off x="1219200" y="4343400"/>
            <a:ext cx="6858000"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320D3C-B6EA-4CEF-9825-51EAC3C119DB}" type="slidenum">
              <a:rPr lang="en-US"/>
              <a:pPr/>
              <a:t>52</a:t>
            </a:fld>
            <a:endParaRPr lang="en-US"/>
          </a:p>
        </p:txBody>
      </p:sp>
      <p:sp>
        <p:nvSpPr>
          <p:cNvPr id="332802" name="Rectangle 2"/>
          <p:cNvSpPr>
            <a:spLocks noGrp="1" noChangeArrowheads="1"/>
          </p:cNvSpPr>
          <p:nvPr>
            <p:ph type="title"/>
          </p:nvPr>
        </p:nvSpPr>
        <p:spPr/>
        <p:txBody>
          <a:bodyPr/>
          <a:lstStyle/>
          <a:p>
            <a:r>
              <a:rPr lang="en-US" sz="3600"/>
              <a:t>8259A: Operating Modes</a:t>
            </a:r>
          </a:p>
        </p:txBody>
      </p:sp>
      <p:pic>
        <p:nvPicPr>
          <p:cNvPr id="332803"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42C151F-ECAA-4497-B08E-42E230CFC10F}" type="slidenum">
              <a:rPr lang="en-US"/>
              <a:pPr/>
              <a:t>53</a:t>
            </a:fld>
            <a:endParaRPr lang="en-US"/>
          </a:p>
        </p:txBody>
      </p:sp>
      <p:sp>
        <p:nvSpPr>
          <p:cNvPr id="333826" name="Rectangle 2"/>
          <p:cNvSpPr>
            <a:spLocks noGrp="1" noChangeArrowheads="1"/>
          </p:cNvSpPr>
          <p:nvPr>
            <p:ph type="title"/>
          </p:nvPr>
        </p:nvSpPr>
        <p:spPr>
          <a:xfrm>
            <a:off x="152400" y="-34925"/>
            <a:ext cx="8839200" cy="685800"/>
          </a:xfrm>
        </p:spPr>
        <p:txBody>
          <a:bodyPr/>
          <a:lstStyle/>
          <a:p>
            <a:r>
              <a:rPr lang="en-US" sz="2800"/>
              <a:t>8259A: Interfacing with 8086</a:t>
            </a:r>
          </a:p>
        </p:txBody>
      </p:sp>
      <p:pic>
        <p:nvPicPr>
          <p:cNvPr id="333832" name="Picture 8"/>
          <p:cNvPicPr>
            <a:picLocks noGrp="1" noChangeAspect="1" noChangeArrowheads="1"/>
          </p:cNvPicPr>
          <p:nvPr>
            <p:ph type="body" idx="1"/>
          </p:nvPr>
        </p:nvPicPr>
        <p:blipFill>
          <a:blip r:embed="rId2"/>
          <a:srcRect/>
          <a:stretch>
            <a:fillRect/>
          </a:stretch>
        </p:blipFill>
        <p:spPr>
          <a:xfrm>
            <a:off x="609600" y="533400"/>
            <a:ext cx="7772400" cy="6324600"/>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2D6828-BF50-4071-B4A5-0CE3466FC752}" type="slidenum">
              <a:rPr lang="en-US"/>
              <a:pPr/>
              <a:t>54</a:t>
            </a:fld>
            <a:endParaRPr lang="en-US"/>
          </a:p>
        </p:txBody>
      </p:sp>
      <p:sp>
        <p:nvSpPr>
          <p:cNvPr id="339970" name="Rectangle 2"/>
          <p:cNvSpPr>
            <a:spLocks noGrp="1" noChangeArrowheads="1"/>
          </p:cNvSpPr>
          <p:nvPr>
            <p:ph type="title"/>
          </p:nvPr>
        </p:nvSpPr>
        <p:spPr>
          <a:xfrm>
            <a:off x="152400" y="-34925"/>
            <a:ext cx="8839200" cy="685800"/>
          </a:xfrm>
        </p:spPr>
        <p:txBody>
          <a:bodyPr/>
          <a:lstStyle/>
          <a:p>
            <a:r>
              <a:rPr lang="en-US" sz="2800"/>
              <a:t>8259A: Interfacing with 8086</a:t>
            </a:r>
          </a:p>
        </p:txBody>
      </p:sp>
      <p:pic>
        <p:nvPicPr>
          <p:cNvPr id="339972" name="Picture 4"/>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C5E7AD8-1353-4EE8-ACB9-FF2CDA0728A7}" type="slidenum">
              <a:rPr lang="en-US"/>
              <a:pPr/>
              <a:t>55</a:t>
            </a:fld>
            <a:endParaRPr lang="en-US"/>
          </a:p>
        </p:txBody>
      </p:sp>
      <p:sp>
        <p:nvSpPr>
          <p:cNvPr id="336898" name="Rectangle 2"/>
          <p:cNvSpPr>
            <a:spLocks noGrp="1" noChangeArrowheads="1"/>
          </p:cNvSpPr>
          <p:nvPr>
            <p:ph type="title"/>
          </p:nvPr>
        </p:nvSpPr>
        <p:spPr>
          <a:xfrm>
            <a:off x="152400" y="-34925"/>
            <a:ext cx="8839200" cy="685800"/>
          </a:xfrm>
        </p:spPr>
        <p:txBody>
          <a:bodyPr/>
          <a:lstStyle/>
          <a:p>
            <a:r>
              <a:rPr lang="en-US" sz="2800"/>
              <a:t>8259A: Interfacing with 8086</a:t>
            </a:r>
          </a:p>
        </p:txBody>
      </p:sp>
      <p:pic>
        <p:nvPicPr>
          <p:cNvPr id="336900" name="Picture 4"/>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EA4A31-80BA-440B-9E9B-1896C3C6D5C2}" type="slidenum">
              <a:rPr lang="en-US"/>
              <a:pPr/>
              <a:t>56</a:t>
            </a:fld>
            <a:endParaRPr lang="en-US"/>
          </a:p>
        </p:txBody>
      </p:sp>
      <p:sp>
        <p:nvSpPr>
          <p:cNvPr id="337922" name="Rectangle 2"/>
          <p:cNvSpPr>
            <a:spLocks noGrp="1" noChangeArrowheads="1"/>
          </p:cNvSpPr>
          <p:nvPr>
            <p:ph type="title"/>
          </p:nvPr>
        </p:nvSpPr>
        <p:spPr>
          <a:xfrm>
            <a:off x="152400" y="-34925"/>
            <a:ext cx="8839200" cy="685800"/>
          </a:xfrm>
        </p:spPr>
        <p:txBody>
          <a:bodyPr/>
          <a:lstStyle/>
          <a:p>
            <a:r>
              <a:rPr lang="en-US" sz="2800"/>
              <a:t>8259A: Interfacing with 8086</a:t>
            </a:r>
          </a:p>
        </p:txBody>
      </p:sp>
      <p:pic>
        <p:nvPicPr>
          <p:cNvPr id="337924" name="Picture 4"/>
          <p:cNvPicPr>
            <a:picLocks noGrp="1" noChangeAspect="1" noChangeArrowheads="1"/>
          </p:cNvPicPr>
          <p:nvPr>
            <p:ph type="body" idx="1"/>
          </p:nvPr>
        </p:nvPicPr>
        <p:blipFill>
          <a:blip r:embed="rId2"/>
          <a:srcRect/>
          <a:stretch>
            <a:fillRect/>
          </a:stretch>
        </p:blipFill>
        <p:spPr>
          <a:xfrm>
            <a:off x="1066800" y="762000"/>
            <a:ext cx="7467600" cy="3030538"/>
          </a:xfrm>
        </p:spPr>
      </p:pic>
      <p:pic>
        <p:nvPicPr>
          <p:cNvPr id="337929" name="Picture 9"/>
          <p:cNvPicPr>
            <a:picLocks noChangeAspect="1" noChangeArrowheads="1"/>
          </p:cNvPicPr>
          <p:nvPr/>
        </p:nvPicPr>
        <p:blipFill>
          <a:blip r:embed="rId3"/>
          <a:srcRect/>
          <a:stretch>
            <a:fillRect/>
          </a:stretch>
        </p:blipFill>
        <p:spPr bwMode="auto">
          <a:xfrm>
            <a:off x="1295400" y="3962400"/>
            <a:ext cx="7075488" cy="2338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652775-E0C3-4C5B-A9FF-F189829F8CD7}" type="slidenum">
              <a:rPr lang="en-US"/>
              <a:pPr/>
              <a:t>57</a:t>
            </a:fld>
            <a:endParaRPr lang="en-US"/>
          </a:p>
        </p:txBody>
      </p:sp>
      <p:sp>
        <p:nvSpPr>
          <p:cNvPr id="338946" name="Rectangle 2"/>
          <p:cNvSpPr>
            <a:spLocks noGrp="1" noChangeArrowheads="1"/>
          </p:cNvSpPr>
          <p:nvPr>
            <p:ph type="title"/>
          </p:nvPr>
        </p:nvSpPr>
        <p:spPr>
          <a:xfrm>
            <a:off x="152400" y="-34925"/>
            <a:ext cx="8839200" cy="685800"/>
          </a:xfrm>
        </p:spPr>
        <p:txBody>
          <a:bodyPr/>
          <a:lstStyle/>
          <a:p>
            <a:pPr algn="l"/>
            <a:r>
              <a:rPr lang="en-US" sz="2800"/>
              <a:t>8259A: Interfacing with 8086</a:t>
            </a:r>
          </a:p>
        </p:txBody>
      </p:sp>
      <p:pic>
        <p:nvPicPr>
          <p:cNvPr id="338948" name="Picture 4"/>
          <p:cNvPicPr>
            <a:picLocks noGrp="1" noChangeAspect="1" noChangeArrowheads="1"/>
          </p:cNvPicPr>
          <p:nvPr>
            <p:ph type="body" idx="1"/>
          </p:nvPr>
        </p:nvPicPr>
        <p:blipFill>
          <a:blip r:embed="rId2"/>
          <a:srcRect/>
          <a:stretch>
            <a:fillRect/>
          </a:stretch>
        </p:blipFill>
        <p:spPr>
          <a:xfrm>
            <a:off x="1752600" y="609600"/>
            <a:ext cx="5638800" cy="62484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ADE1949-1826-4915-ABDA-D76F6F460673}" type="slidenum">
              <a:rPr lang="en-US"/>
              <a:pPr/>
              <a:t>58</a:t>
            </a:fld>
            <a:endParaRPr lang="en-US"/>
          </a:p>
        </p:txBody>
      </p:sp>
      <p:sp>
        <p:nvSpPr>
          <p:cNvPr id="340994" name="Rectangle 2"/>
          <p:cNvSpPr>
            <a:spLocks noGrp="1" noChangeArrowheads="1"/>
          </p:cNvSpPr>
          <p:nvPr>
            <p:ph type="title"/>
          </p:nvPr>
        </p:nvSpPr>
        <p:spPr>
          <a:xfrm>
            <a:off x="152400" y="228600"/>
            <a:ext cx="8839200" cy="685800"/>
          </a:xfrm>
        </p:spPr>
        <p:txBody>
          <a:bodyPr/>
          <a:lstStyle/>
          <a:p>
            <a:r>
              <a:rPr lang="en-US" sz="2800"/>
              <a:t>8259A: Interfacing with 8086</a:t>
            </a:r>
          </a:p>
        </p:txBody>
      </p:sp>
      <p:pic>
        <p:nvPicPr>
          <p:cNvPr id="340996" name="Picture 4"/>
          <p:cNvPicPr>
            <a:picLocks noGrp="1" noChangeAspect="1" noChangeArrowheads="1"/>
          </p:cNvPicPr>
          <p:nvPr>
            <p:ph type="body" idx="1"/>
          </p:nvPr>
        </p:nvPicPr>
        <p:blipFill>
          <a:blip r:embed="rId2"/>
          <a:srcRect/>
          <a:stretch>
            <a:fillRect/>
          </a:stretch>
        </p:blipFill>
        <p:spPr>
          <a:xfrm>
            <a:off x="1066800" y="914400"/>
            <a:ext cx="7162800" cy="5562600"/>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FC60890-7040-46B3-82AC-729B2A18154C}" type="slidenum">
              <a:rPr lang="en-US"/>
              <a:pPr/>
              <a:t>59</a:t>
            </a:fld>
            <a:endParaRPr lang="en-US"/>
          </a:p>
        </p:txBody>
      </p:sp>
      <p:sp>
        <p:nvSpPr>
          <p:cNvPr id="343042" name="Rectangle 2"/>
          <p:cNvSpPr>
            <a:spLocks noGrp="1" noChangeArrowheads="1"/>
          </p:cNvSpPr>
          <p:nvPr>
            <p:ph type="title"/>
          </p:nvPr>
        </p:nvSpPr>
        <p:spPr/>
        <p:txBody>
          <a:bodyPr/>
          <a:lstStyle/>
          <a:p>
            <a:r>
              <a:rPr lang="en-US" sz="3200"/>
              <a:t>8259A: Interfacing with 8086</a:t>
            </a:r>
          </a:p>
        </p:txBody>
      </p:sp>
      <p:pic>
        <p:nvPicPr>
          <p:cNvPr id="343044" name="Picture 4"/>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4A37FA-BDA7-4252-B036-C272FBE41278}" type="slidenum">
              <a:rPr lang="en-US"/>
              <a:pPr/>
              <a:t>6</a:t>
            </a:fld>
            <a:endParaRPr lang="en-US"/>
          </a:p>
        </p:txBody>
      </p:sp>
      <p:sp>
        <p:nvSpPr>
          <p:cNvPr id="277506" name="Rectangle 2"/>
          <p:cNvSpPr>
            <a:spLocks noGrp="1" noChangeArrowheads="1"/>
          </p:cNvSpPr>
          <p:nvPr>
            <p:ph type="title"/>
          </p:nvPr>
        </p:nvSpPr>
        <p:spPr/>
        <p:txBody>
          <a:bodyPr/>
          <a:lstStyle/>
          <a:p>
            <a:r>
              <a:rPr lang="en-US" sz="3600" b="1"/>
              <a:t>8253: Operating Modes</a:t>
            </a:r>
          </a:p>
        </p:txBody>
      </p:sp>
      <p:sp>
        <p:nvSpPr>
          <p:cNvPr id="277507" name="Rectangle 3"/>
          <p:cNvSpPr>
            <a:spLocks noGrp="1" noChangeArrowheads="1"/>
          </p:cNvSpPr>
          <p:nvPr>
            <p:ph type="body" idx="1"/>
          </p:nvPr>
        </p:nvSpPr>
        <p:spPr/>
        <p:txBody>
          <a:bodyPr/>
          <a:lstStyle/>
          <a:p>
            <a:r>
              <a:rPr lang="en-US"/>
              <a:t>Each of three counters of 8253 can be operated in one of the following six modes of operation:</a:t>
            </a:r>
          </a:p>
          <a:p>
            <a:pPr lvl="1"/>
            <a:r>
              <a:rPr lang="en-US"/>
              <a:t>Mode 0 (Interrupt on terminal count)</a:t>
            </a:r>
          </a:p>
          <a:p>
            <a:pPr lvl="1"/>
            <a:r>
              <a:rPr lang="en-US"/>
              <a:t>Mode 1 (Programmable monoshot)</a:t>
            </a:r>
          </a:p>
          <a:p>
            <a:pPr lvl="1"/>
            <a:r>
              <a:rPr lang="en-US"/>
              <a:t>Mode2 (Rate generator)</a:t>
            </a:r>
          </a:p>
          <a:p>
            <a:pPr lvl="1"/>
            <a:r>
              <a:rPr lang="en-US"/>
              <a:t>Mode3 (square wave generator)</a:t>
            </a:r>
          </a:p>
          <a:p>
            <a:pPr lvl="1"/>
            <a:r>
              <a:rPr lang="en-US"/>
              <a:t>Mode4(Software triggered strobe)</a:t>
            </a:r>
          </a:p>
          <a:p>
            <a:pPr lvl="1"/>
            <a:r>
              <a:rPr lang="en-US"/>
              <a:t>Mode5 (Hardware triggered strobe)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D1854A-12E3-47B8-A9BC-01AA2C763DBE}" type="slidenum">
              <a:rPr lang="en-US"/>
              <a:pPr/>
              <a:t>60</a:t>
            </a:fld>
            <a:endParaRPr lang="en-US"/>
          </a:p>
        </p:txBody>
      </p:sp>
      <p:sp>
        <p:nvSpPr>
          <p:cNvPr id="342018" name="Rectangle 2"/>
          <p:cNvSpPr>
            <a:spLocks noGrp="1" noChangeArrowheads="1"/>
          </p:cNvSpPr>
          <p:nvPr>
            <p:ph type="title"/>
          </p:nvPr>
        </p:nvSpPr>
        <p:spPr/>
        <p:txBody>
          <a:bodyPr/>
          <a:lstStyle/>
          <a:p>
            <a:r>
              <a:rPr lang="en-US" sz="3200"/>
              <a:t>8259A: Interfacing with 8086</a:t>
            </a:r>
          </a:p>
        </p:txBody>
      </p:sp>
      <p:pic>
        <p:nvPicPr>
          <p:cNvPr id="342019"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8C1213-1A39-4856-9B1F-DE3C8391DF91}" type="slidenum">
              <a:rPr lang="en-US"/>
              <a:pPr/>
              <a:t>61</a:t>
            </a:fld>
            <a:endParaRPr lang="en-US"/>
          </a:p>
        </p:txBody>
      </p:sp>
      <p:sp>
        <p:nvSpPr>
          <p:cNvPr id="344066" name="Rectangle 2"/>
          <p:cNvSpPr>
            <a:spLocks noGrp="1" noChangeArrowheads="1"/>
          </p:cNvSpPr>
          <p:nvPr>
            <p:ph type="title"/>
          </p:nvPr>
        </p:nvSpPr>
        <p:spPr/>
        <p:txBody>
          <a:bodyPr/>
          <a:lstStyle/>
          <a:p>
            <a:r>
              <a:rPr lang="en-US" sz="3200"/>
              <a:t>8259A: Interfacing with 8086</a:t>
            </a:r>
          </a:p>
        </p:txBody>
      </p:sp>
      <p:pic>
        <p:nvPicPr>
          <p:cNvPr id="34406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60D6EDB-E3F7-47E0-B51D-98FC34AFDDE8}" type="slidenum">
              <a:rPr lang="en-US"/>
              <a:pPr/>
              <a:t>62</a:t>
            </a:fld>
            <a:endParaRPr lang="en-US"/>
          </a:p>
        </p:txBody>
      </p:sp>
      <p:sp>
        <p:nvSpPr>
          <p:cNvPr id="347138" name="Rectangle 2"/>
          <p:cNvSpPr>
            <a:spLocks noGrp="1" noChangeArrowheads="1"/>
          </p:cNvSpPr>
          <p:nvPr>
            <p:ph type="title"/>
          </p:nvPr>
        </p:nvSpPr>
        <p:spPr>
          <a:xfrm>
            <a:off x="152400" y="-76200"/>
            <a:ext cx="8839200" cy="685800"/>
          </a:xfrm>
        </p:spPr>
        <p:txBody>
          <a:bodyPr/>
          <a:lstStyle/>
          <a:p>
            <a:r>
              <a:rPr lang="en-US" sz="3200"/>
              <a:t>8259A: Interfacing with 8086</a:t>
            </a:r>
          </a:p>
        </p:txBody>
      </p:sp>
      <p:pic>
        <p:nvPicPr>
          <p:cNvPr id="347141" name="Picture 5"/>
          <p:cNvPicPr>
            <a:picLocks noGrp="1" noChangeAspect="1" noChangeArrowheads="1"/>
          </p:cNvPicPr>
          <p:nvPr>
            <p:ph type="body" sz="half" idx="2"/>
          </p:nvPr>
        </p:nvPicPr>
        <p:blipFill>
          <a:blip r:embed="rId2"/>
          <a:srcRect/>
          <a:stretch>
            <a:fillRect/>
          </a:stretch>
        </p:blipFill>
        <p:spPr>
          <a:xfrm>
            <a:off x="762000" y="533400"/>
            <a:ext cx="7848600" cy="5943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A82EB6-FC45-48E3-8701-3C21FF50E27E}" type="slidenum">
              <a:rPr lang="en-US"/>
              <a:pPr/>
              <a:t>7</a:t>
            </a:fld>
            <a:endParaRPr lang="en-US"/>
          </a:p>
        </p:txBody>
      </p:sp>
      <p:sp>
        <p:nvSpPr>
          <p:cNvPr id="278530" name="Rectangle 2"/>
          <p:cNvSpPr>
            <a:spLocks noGrp="1" noChangeArrowheads="1"/>
          </p:cNvSpPr>
          <p:nvPr>
            <p:ph type="title"/>
          </p:nvPr>
        </p:nvSpPr>
        <p:spPr>
          <a:xfrm>
            <a:off x="152400" y="-19050"/>
            <a:ext cx="8839200" cy="685800"/>
          </a:xfrm>
        </p:spPr>
        <p:txBody>
          <a:bodyPr/>
          <a:lstStyle/>
          <a:p>
            <a:r>
              <a:rPr lang="en-US" sz="3600" b="1"/>
              <a:t>8253: Operating Modes</a:t>
            </a:r>
          </a:p>
        </p:txBody>
      </p:sp>
      <p:sp>
        <p:nvSpPr>
          <p:cNvPr id="278531" name="Rectangle 3"/>
          <p:cNvSpPr>
            <a:spLocks noGrp="1" noChangeArrowheads="1"/>
          </p:cNvSpPr>
          <p:nvPr>
            <p:ph type="body" idx="1"/>
          </p:nvPr>
        </p:nvSpPr>
        <p:spPr/>
        <p:txBody>
          <a:bodyPr/>
          <a:lstStyle/>
          <a:p>
            <a:pPr>
              <a:lnSpc>
                <a:spcPct val="80000"/>
              </a:lnSpc>
            </a:pPr>
            <a:r>
              <a:rPr lang="en-US" b="1"/>
              <a:t>MODE 0</a:t>
            </a:r>
            <a:endParaRPr lang="en-US"/>
          </a:p>
          <a:p>
            <a:pPr lvl="1">
              <a:lnSpc>
                <a:spcPct val="80000"/>
              </a:lnSpc>
            </a:pPr>
            <a:r>
              <a:rPr lang="en-US"/>
              <a:t>This mode of operation is generally called as interrupt on terminal count. </a:t>
            </a:r>
          </a:p>
          <a:p>
            <a:pPr lvl="1">
              <a:lnSpc>
                <a:spcPct val="80000"/>
              </a:lnSpc>
            </a:pPr>
            <a:r>
              <a:rPr lang="en-US"/>
              <a:t>In this mode the output is initially low after the mode is set. </a:t>
            </a:r>
          </a:p>
          <a:p>
            <a:pPr lvl="1">
              <a:lnSpc>
                <a:spcPct val="80000"/>
              </a:lnSpc>
            </a:pPr>
            <a:r>
              <a:rPr lang="en-US"/>
              <a:t>The output remains low even after the count value is loaded in the counter. </a:t>
            </a:r>
          </a:p>
          <a:p>
            <a:pPr lvl="1">
              <a:lnSpc>
                <a:spcPct val="80000"/>
              </a:lnSpc>
            </a:pPr>
            <a:r>
              <a:rPr lang="en-US"/>
              <a:t>The counter starts decrementing the count value after the falling edge of the clock, if the GATE input is high. </a:t>
            </a:r>
          </a:p>
          <a:p>
            <a:pPr lvl="1">
              <a:lnSpc>
                <a:spcPct val="80000"/>
              </a:lnSpc>
            </a:pPr>
            <a:r>
              <a:rPr lang="en-US"/>
              <a:t>The process of decrementing the counter continues at each falling edge of the clock till the terminal count is reached.</a:t>
            </a:r>
            <a:endParaRPr lang="en-US"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F048AB-B03D-4C88-9F88-75D56E269D34}" type="slidenum">
              <a:rPr lang="en-US"/>
              <a:pPr/>
              <a:t>8</a:t>
            </a:fld>
            <a:endParaRPr lang="en-US"/>
          </a:p>
        </p:txBody>
      </p:sp>
      <p:sp>
        <p:nvSpPr>
          <p:cNvPr id="282626" name="Rectangle 2"/>
          <p:cNvSpPr>
            <a:spLocks noGrp="1" noChangeArrowheads="1"/>
          </p:cNvSpPr>
          <p:nvPr>
            <p:ph type="title"/>
          </p:nvPr>
        </p:nvSpPr>
        <p:spPr/>
        <p:txBody>
          <a:bodyPr/>
          <a:lstStyle/>
          <a:p>
            <a:r>
              <a:rPr lang="en-US" sz="3600" b="1"/>
              <a:t>8253: Operating Modes</a:t>
            </a:r>
          </a:p>
        </p:txBody>
      </p:sp>
      <p:sp>
        <p:nvSpPr>
          <p:cNvPr id="282627" name="Rectangle 3"/>
          <p:cNvSpPr>
            <a:spLocks noGrp="1" noChangeArrowheads="1"/>
          </p:cNvSpPr>
          <p:nvPr>
            <p:ph type="body" idx="1"/>
          </p:nvPr>
        </p:nvSpPr>
        <p:spPr/>
        <p:txBody>
          <a:bodyPr/>
          <a:lstStyle/>
          <a:p>
            <a:pPr>
              <a:lnSpc>
                <a:spcPct val="90000"/>
              </a:lnSpc>
            </a:pPr>
            <a:r>
              <a:rPr lang="en-US" sz="2800" b="1"/>
              <a:t>MODE 1</a:t>
            </a:r>
            <a:endParaRPr lang="en-US" sz="2800"/>
          </a:p>
          <a:p>
            <a:pPr lvl="1">
              <a:lnSpc>
                <a:spcPct val="90000"/>
              </a:lnSpc>
            </a:pPr>
            <a:r>
              <a:rPr lang="en-US" sz="2400"/>
              <a:t>This mode of operation of 8253 is called programmable one shot mode. </a:t>
            </a:r>
          </a:p>
          <a:p>
            <a:pPr lvl="1">
              <a:lnSpc>
                <a:spcPct val="90000"/>
              </a:lnSpc>
            </a:pPr>
            <a:r>
              <a:rPr lang="en-US" sz="2400"/>
              <a:t>As the name implies, in this mode, 8253 can be used as mono-stable multivibrator. </a:t>
            </a:r>
          </a:p>
          <a:p>
            <a:pPr lvl="1">
              <a:lnSpc>
                <a:spcPct val="90000"/>
              </a:lnSpc>
            </a:pPr>
            <a:r>
              <a:rPr lang="en-US" sz="2400"/>
              <a:t>The duration of the quasistable state of the mono-stable multivibrator is decided by the count loaded in the count register. </a:t>
            </a:r>
          </a:p>
          <a:p>
            <a:pPr lvl="1">
              <a:lnSpc>
                <a:spcPct val="90000"/>
              </a:lnSpc>
            </a:pPr>
            <a:r>
              <a:rPr lang="en-US" sz="2400"/>
              <a:t>The gate input is used as trigger input in this mode of operation. </a:t>
            </a:r>
          </a:p>
          <a:p>
            <a:pPr lvl="1">
              <a:lnSpc>
                <a:spcPct val="90000"/>
              </a:lnSpc>
            </a:pPr>
            <a:r>
              <a:rPr lang="en-US" sz="2400"/>
              <a:t>Normally the output remains high till the suitable count loaded in the count register and a trigger is applied. </a:t>
            </a:r>
          </a:p>
          <a:p>
            <a:pPr lvl="1">
              <a:lnSpc>
                <a:spcPct val="90000"/>
              </a:lnSpc>
            </a:pPr>
            <a:r>
              <a:rPr lang="en-US" sz="2400"/>
              <a:t>After the application of trigger (on the positive edge), the output goes low and remains low till the count becomes zero.</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9681EB5-8B14-449A-BF13-3FD3B909D6F5}" type="slidenum">
              <a:rPr lang="en-US"/>
              <a:pPr/>
              <a:t>9</a:t>
            </a:fld>
            <a:endParaRPr lang="en-US"/>
          </a:p>
        </p:txBody>
      </p:sp>
      <p:sp>
        <p:nvSpPr>
          <p:cNvPr id="279554" name="Rectangle 2"/>
          <p:cNvSpPr>
            <a:spLocks noGrp="1" noChangeArrowheads="1"/>
          </p:cNvSpPr>
          <p:nvPr>
            <p:ph type="title"/>
          </p:nvPr>
        </p:nvSpPr>
        <p:spPr/>
        <p:txBody>
          <a:bodyPr/>
          <a:lstStyle/>
          <a:p>
            <a:r>
              <a:rPr lang="en-US" sz="3600" b="1"/>
              <a:t>8253: Operating Modes</a:t>
            </a:r>
          </a:p>
        </p:txBody>
      </p:sp>
      <p:sp>
        <p:nvSpPr>
          <p:cNvPr id="279555" name="Rectangle 3"/>
          <p:cNvSpPr>
            <a:spLocks noGrp="1" noChangeArrowheads="1"/>
          </p:cNvSpPr>
          <p:nvPr>
            <p:ph type="body" idx="1"/>
          </p:nvPr>
        </p:nvSpPr>
        <p:spPr>
          <a:xfrm>
            <a:off x="152400" y="838200"/>
            <a:ext cx="8839200" cy="5791200"/>
          </a:xfrm>
        </p:spPr>
        <p:txBody>
          <a:bodyPr/>
          <a:lstStyle/>
          <a:p>
            <a:pPr>
              <a:lnSpc>
                <a:spcPct val="80000"/>
              </a:lnSpc>
            </a:pPr>
            <a:r>
              <a:rPr lang="en-US" sz="2800" b="1"/>
              <a:t>MODE 2</a:t>
            </a:r>
            <a:endParaRPr lang="en-US" sz="2800"/>
          </a:p>
          <a:p>
            <a:pPr lvl="1">
              <a:lnSpc>
                <a:spcPct val="80000"/>
              </a:lnSpc>
            </a:pPr>
            <a:r>
              <a:rPr lang="en-US" sz="2400"/>
              <a:t>This mode is called either rate generator or divide by N counter. </a:t>
            </a:r>
          </a:p>
          <a:p>
            <a:pPr lvl="1">
              <a:lnSpc>
                <a:spcPct val="80000"/>
              </a:lnSpc>
            </a:pPr>
            <a:r>
              <a:rPr lang="en-US" sz="2400"/>
              <a:t>In this mode, if N is loaded as the count value, then, after N pulses, the output becomes low only for one clock cycle. </a:t>
            </a:r>
          </a:p>
          <a:p>
            <a:pPr lvl="1">
              <a:lnSpc>
                <a:spcPct val="80000"/>
              </a:lnSpc>
            </a:pPr>
            <a:r>
              <a:rPr lang="en-US" sz="2400"/>
              <a:t>The count N is reloaded and again the output becomes high and remains so for N clock pulses. </a:t>
            </a:r>
          </a:p>
          <a:p>
            <a:pPr lvl="1">
              <a:lnSpc>
                <a:spcPct val="80000"/>
              </a:lnSpc>
            </a:pPr>
            <a:r>
              <a:rPr lang="en-US" sz="2400"/>
              <a:t>The output is normally high after initialization or even a low signal on GATE input can force the output to go high. </a:t>
            </a:r>
          </a:p>
          <a:p>
            <a:pPr lvl="1">
              <a:lnSpc>
                <a:spcPct val="80000"/>
              </a:lnSpc>
            </a:pPr>
            <a:r>
              <a:rPr lang="en-US" sz="2400"/>
              <a:t>If GATE goes high, the counter starts counting down from the initial value. </a:t>
            </a:r>
          </a:p>
          <a:p>
            <a:pPr lvl="1">
              <a:lnSpc>
                <a:spcPct val="80000"/>
              </a:lnSpc>
            </a:pPr>
            <a:r>
              <a:rPr lang="en-US" sz="2400"/>
              <a:t>The counter generates an active low pulse at the output initially, after the count register is loaded with a count value. </a:t>
            </a:r>
          </a:p>
          <a:p>
            <a:pPr lvl="1">
              <a:lnSpc>
                <a:spcPct val="80000"/>
              </a:lnSpc>
            </a:pPr>
            <a:r>
              <a:rPr lang="en-US" sz="2400"/>
              <a:t>Then countdown starts and whenever the count becomes zero another active low pulse is generated at the output.</a:t>
            </a:r>
            <a:endParaRPr lang="en-US" sz="2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4190</Words>
  <Application>Microsoft Office PowerPoint</Application>
  <PresentationFormat>On-screen Show (4:3)</PresentationFormat>
  <Paragraphs>339</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Default Design</vt:lpstr>
      <vt:lpstr>Slide 1</vt:lpstr>
      <vt:lpstr>PROGRAMMABLE INTERVAL TIMER (8253)</vt:lpstr>
      <vt:lpstr>8253: Architecture and Signal Descriptions</vt:lpstr>
      <vt:lpstr>8253: Architecture and Signal Descriptions</vt:lpstr>
      <vt:lpstr>8253: Architecture and Signal Descriptions</vt:lpstr>
      <vt:lpstr>8253: Operating Modes</vt:lpstr>
      <vt:lpstr>8253: Operating Modes</vt:lpstr>
      <vt:lpstr>8253: Operating Modes</vt:lpstr>
      <vt:lpstr>8253: Operating Modes</vt:lpstr>
      <vt:lpstr>8253: Operating Modes</vt:lpstr>
      <vt:lpstr>8253: Operating Modes</vt:lpstr>
      <vt:lpstr>8253: Operating Modes</vt:lpstr>
      <vt:lpstr>8253: Operating Mode Waveforms</vt:lpstr>
      <vt:lpstr>8253: Operating Mode Waveforms</vt:lpstr>
      <vt:lpstr>8253: Operating Mode Waveforms</vt:lpstr>
      <vt:lpstr>8253: Mode Control</vt:lpstr>
      <vt:lpstr>8253: Control Word Format and Bit Definitions</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8253: Programming and Interfacing</vt:lpstr>
      <vt:lpstr>Programmable Interrupt Controller 8259A</vt:lpstr>
      <vt:lpstr>8259A: Pin Configuration</vt:lpstr>
      <vt:lpstr>8259A: Internal Block diagram</vt:lpstr>
      <vt:lpstr>8259A: Architecture and Signal Descriptions</vt:lpstr>
      <vt:lpstr>8259A: Architecture and Signal Descriptions</vt:lpstr>
      <vt:lpstr>8259A: Architecture and Signal Descriptions</vt:lpstr>
      <vt:lpstr>8259A: Architecture and Signal Descriptions</vt:lpstr>
      <vt:lpstr>8259A: Architecture and Signal Descriptions</vt:lpstr>
      <vt:lpstr>8259A: Command Words</vt:lpstr>
      <vt:lpstr>8259A: Command Words</vt:lpstr>
      <vt:lpstr>8259A: Command Words</vt:lpstr>
      <vt:lpstr>8259A: Command Words</vt:lpstr>
      <vt:lpstr>8259A: Command Words</vt:lpstr>
      <vt:lpstr>8259A: Command Words</vt:lpstr>
      <vt:lpstr>8259A: Initialisation Sequence and ICW1 and ICW2</vt:lpstr>
      <vt:lpstr>8259A: ICW3 and ICW4</vt:lpstr>
      <vt:lpstr>8259A: OCWs</vt:lpstr>
      <vt:lpstr>8259A: Operating Modes</vt:lpstr>
      <vt:lpstr>8259A: Operating Modes</vt:lpstr>
      <vt:lpstr>8259A: Operating Modes</vt:lpstr>
      <vt:lpstr>8259A: Operating Modes</vt:lpstr>
      <vt:lpstr>8259A: Operating Modes</vt:lpstr>
      <vt:lpstr>8259A: Operating Modes</vt:lpstr>
      <vt:lpstr>8259A: Operating Modes</vt:lpstr>
      <vt:lpstr>8259A: Interfacing with 8086</vt:lpstr>
      <vt:lpstr>8259A: Interfacing with 8086</vt:lpstr>
      <vt:lpstr>8259A: Interfacing with 8086</vt:lpstr>
      <vt:lpstr>8259A: Interfacing with 8086</vt:lpstr>
      <vt:lpstr>8259A: Interfacing with 8086</vt:lpstr>
      <vt:lpstr>8259A: Interfacing with 8086</vt:lpstr>
      <vt:lpstr>8259A: Interfacing with 8086</vt:lpstr>
      <vt:lpstr>8259A: Interfacing with 8086</vt:lpstr>
      <vt:lpstr>8259A: Interfacing with 8086</vt:lpstr>
      <vt:lpstr>8259A: Interfacing with 8086</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Microprocessors and Peripherals</dc:title>
  <dc:creator>vishal</dc:creator>
  <cp:lastModifiedBy>user</cp:lastModifiedBy>
  <cp:revision>1244</cp:revision>
  <dcterms:created xsi:type="dcterms:W3CDTF">2011-03-24T08:46:17Z</dcterms:created>
  <dcterms:modified xsi:type="dcterms:W3CDTF">2016-01-11T09:57:26Z</dcterms:modified>
</cp:coreProperties>
</file>