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346" r:id="rId9"/>
    <p:sldId id="307" r:id="rId10"/>
    <p:sldId id="308" r:id="rId11"/>
    <p:sldId id="309" r:id="rId12"/>
    <p:sldId id="310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266" r:id="rId42"/>
    <p:sldId id="267" r:id="rId43"/>
    <p:sldId id="268" r:id="rId44"/>
    <p:sldId id="347" r:id="rId45"/>
    <p:sldId id="269" r:id="rId46"/>
    <p:sldId id="270" r:id="rId47"/>
    <p:sldId id="271" r:id="rId4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99CC"/>
    <a:srgbClr val="D60093"/>
    <a:srgbClr val="000099"/>
    <a:srgbClr val="FF3300"/>
    <a:srgbClr val="DA0000"/>
    <a:srgbClr val="990099"/>
    <a:srgbClr val="69B365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3740" autoAdjust="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C59DB46-DB5D-4035-A035-B7E57CE49B74}" type="datetimeFigureOut">
              <a:rPr lang="en-US"/>
              <a:pPr>
                <a:defRPr/>
              </a:pPr>
              <a:t>11/5/2014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7185F17-BA87-4A72-AB71-BC51907C07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D5A4A8C-0CC2-41AF-A084-F109907756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1C0AB-B812-47C8-91BC-19D8650BDC4B}" type="slidenum">
              <a:rPr lang="en-US" smtClean="0">
                <a:latin typeface="Arial" charset="0"/>
              </a:rPr>
              <a:pPr/>
              <a:t>1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CB5A-FB12-43A6-A28E-5828B0DC3F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BA3BC-E187-48E0-95F8-F4AB85F1F1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F49F8-3307-4698-B79B-311CF68A20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AEA68-2C6A-417B-B8F2-BA2768088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9A911-9739-4098-A9CA-E932A19C27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BC19-E02A-40E1-A9F1-B38EEF62B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D084C-7803-42C8-B6B5-1892FFEA55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80389-1196-49CC-AEA9-317FB6E6A0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19072-7AE8-424F-B8E4-BE12A274B3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836C2-CBFA-4B25-BBE4-FDAC87591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11DF1-BF06-4BF9-A3F3-08DFB7628F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FD92821-DBEF-49B6-9741-48D2CF465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pPr algn="l"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Intel 8086</a:t>
            </a:r>
            <a:br>
              <a:rPr lang="en-US" dirty="0" smtClean="0"/>
            </a:br>
            <a:r>
              <a:rPr lang="en-US" dirty="0" smtClean="0"/>
              <a:t>MICROPROCESSOR</a:t>
            </a:r>
            <a:br>
              <a:rPr lang="en-US" dirty="0" smtClean="0"/>
            </a:br>
            <a:r>
              <a:rPr lang="en-US" dirty="0" smtClean="0"/>
              <a:t>ARCHITECTURE</a:t>
            </a:r>
          </a:p>
        </p:txBody>
      </p:sp>
      <p:sp>
        <p:nvSpPr>
          <p:cNvPr id="3078" name="Subtitle 9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7848600" cy="1752600"/>
          </a:xfrm>
        </p:spPr>
        <p:txBody>
          <a:bodyPr/>
          <a:lstStyle/>
          <a:p>
            <a:pPr eaLnBrk="1" hangingPunct="1"/>
            <a:r>
              <a:rPr lang="en-US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8086 System Connections, Timing, &amp; Troubleshooting 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90800" cy="501650"/>
          </a:xfrm>
        </p:spPr>
        <p:txBody>
          <a:bodyPr/>
          <a:lstStyle/>
          <a:p>
            <a:pPr>
              <a:defRPr/>
            </a:pPr>
            <a:fld id="{3192B054-6C91-47D1-BB13-01CC518ADA4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760413"/>
            <a:ext cx="792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" y="836613"/>
            <a:ext cx="792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Minimum-Mode and Maximum-</a:t>
            </a:r>
            <a:br>
              <a:rPr lang="en-US" altLang="zh-TW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Mode System (cont.)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2" descr="c:\windows\TEMP\~AUT0006.bmp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rcRect b="8298"/>
          <a:stretch>
            <a:fillRect/>
          </a:stretch>
        </p:blipFill>
        <p:spPr>
          <a:xfrm>
            <a:off x="2859109" y="1295400"/>
            <a:ext cx="3922691" cy="5137404"/>
          </a:xfrm>
          <a:noFill/>
        </p:spPr>
      </p:pic>
      <p:sp>
        <p:nvSpPr>
          <p:cNvPr id="11268" name="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6267450"/>
            <a:ext cx="791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Signals common to both minimum and maximum mode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Minimum-Mode and Maximum-</a:t>
            </a:r>
            <a:br>
              <a:rPr lang="en-US" altLang="zh-TW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Mode System (cont.)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2" descr="c:\windows\TEMP\~AUT0005.bmp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rcRect b="46188"/>
          <a:stretch>
            <a:fillRect/>
          </a:stretch>
        </p:blipFill>
        <p:spPr>
          <a:xfrm>
            <a:off x="2231499" y="1143000"/>
            <a:ext cx="4912251" cy="4851400"/>
          </a:xfrm>
          <a:noFill/>
        </p:spPr>
      </p:pic>
      <p:sp>
        <p:nvSpPr>
          <p:cNvPr id="12292" name="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32138" y="6021388"/>
            <a:ext cx="3794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Unique minimum-mode signals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Minimum-Mode and Maximum-</a:t>
            </a:r>
            <a:br>
              <a:rPr lang="en-US" altLang="zh-TW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Mode System (cont.)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2" descr="c:\windows\TEMP\~AUT0005.bmp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rcRect t="61964" b="3691"/>
          <a:stretch>
            <a:fillRect/>
          </a:stretch>
        </p:blipFill>
        <p:spPr>
          <a:xfrm>
            <a:off x="1633015" y="1524000"/>
            <a:ext cx="6221935" cy="3921125"/>
          </a:xfrm>
          <a:noFill/>
        </p:spPr>
      </p:pic>
      <p:sp>
        <p:nvSpPr>
          <p:cNvPr id="13316" name="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59113" y="5732463"/>
            <a:ext cx="3859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Unique maximum-mode signals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AD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0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 – 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AD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15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400" smtClean="0">
                <a:solidFill>
                  <a:schemeClr val="accent2">
                    <a:lumMod val="75000"/>
                  </a:schemeClr>
                </a:solidFill>
              </a:rPr>
              <a:t>Pin 16-2, 39 (Bi-directional)</a:t>
            </a:r>
            <a:endParaRPr baseline="-25000">
              <a:solidFill>
                <a:schemeClr val="tx2">
                  <a:shade val="85000"/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85000" lnSpcReduction="20000"/>
          </a:bodyPr>
          <a:lstStyle/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These lines are multiplexed bi-directional address/data bus.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During T</a:t>
            </a:r>
            <a:r>
              <a:rPr lang="en-US" baseline="-25000" dirty="0" smtClean="0"/>
              <a:t>1</a:t>
            </a:r>
            <a:r>
              <a:rPr lang="en-US" dirty="0" smtClean="0"/>
              <a:t>, they carry lower order 16-bit address.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In the remaining clock cycles, they carry 16-bit data.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AD</a:t>
            </a:r>
            <a:r>
              <a:rPr lang="en-US" baseline="-25000" dirty="0" smtClean="0"/>
              <a:t>0</a:t>
            </a:r>
            <a:r>
              <a:rPr lang="en-US" dirty="0" smtClean="0"/>
              <a:t>-AD</a:t>
            </a:r>
            <a:r>
              <a:rPr lang="en-US" baseline="-25000" dirty="0" smtClean="0"/>
              <a:t>7</a:t>
            </a:r>
            <a:r>
              <a:rPr lang="en-US" dirty="0" smtClean="0"/>
              <a:t> carry lower order byte of data.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AD</a:t>
            </a:r>
            <a:r>
              <a:rPr lang="en-US" baseline="-25000" dirty="0" smtClean="0"/>
              <a:t>8</a:t>
            </a:r>
            <a:r>
              <a:rPr lang="en-US" dirty="0" smtClean="0"/>
              <a:t>-AD</a:t>
            </a:r>
            <a:r>
              <a:rPr lang="en-US" baseline="-25000" dirty="0" smtClean="0"/>
              <a:t>15</a:t>
            </a:r>
            <a:r>
              <a:rPr lang="en-US" dirty="0" smtClean="0"/>
              <a:t> carry higher order byte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BE1FE5D-6447-4B43-8CCC-4BB91183A7CC}" type="slidenum">
              <a:rPr/>
              <a:pPr algn="ctr">
                <a:defRPr/>
              </a:pPr>
              <a:t>13</a:t>
            </a:fld>
            <a:endParaRPr/>
          </a:p>
        </p:txBody>
      </p:sp>
      <p:pic>
        <p:nvPicPr>
          <p:cNvPr id="1434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227763" y="1844675"/>
            <a:ext cx="431800" cy="32400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0650" y="1844675"/>
            <a:ext cx="43180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A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19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/S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6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, A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18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/S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5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, A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17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/S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4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, 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A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16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/S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3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400" smtClean="0">
                <a:solidFill>
                  <a:schemeClr val="accent2">
                    <a:lumMod val="75000"/>
                  </a:schemeClr>
                </a:solidFill>
              </a:rPr>
              <a:t>Pin 35-38 (Unidirectional)</a:t>
            </a:r>
            <a:endParaRPr baseline="-25000">
              <a:solidFill>
                <a:schemeClr val="tx2">
                  <a:shade val="85000"/>
                  <a:satMod val="15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These lines are multiplexed unidirectional address and status bus.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During T</a:t>
            </a:r>
            <a:r>
              <a:rPr lang="en-US" baseline="-25000" dirty="0" smtClean="0"/>
              <a:t>1</a:t>
            </a:r>
            <a:r>
              <a:rPr lang="en-US" dirty="0" smtClean="0"/>
              <a:t>, they carry higher order 4-bit address.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In the remaining clock cycles, they carry status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D7BFCFA3-9337-45E5-949A-A1F5F5ACDA24}" type="slidenum">
              <a:rPr/>
              <a:pPr algn="ctr">
                <a:defRPr/>
              </a:pPr>
              <a:t>14</a:t>
            </a:fld>
            <a:endParaRPr/>
          </a:p>
        </p:txBody>
      </p:sp>
      <p:pic>
        <p:nvPicPr>
          <p:cNvPr id="1536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2060575"/>
            <a:ext cx="431800" cy="863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BHE / 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7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400" smtClean="0">
                <a:solidFill>
                  <a:schemeClr val="accent2">
                    <a:lumMod val="75000"/>
                  </a:schemeClr>
                </a:solidFill>
              </a:rPr>
              <a:t>Pin 34 (Output)</a:t>
            </a:r>
            <a:endParaRPr baseline="-25000">
              <a:solidFill>
                <a:schemeClr val="tx2">
                  <a:shade val="85000"/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BHE stands for Bus High Enable.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BHE signal is used to indicate the transfer of data over higher order data bus (D</a:t>
            </a:r>
            <a:r>
              <a:rPr lang="en-US" baseline="-25000" dirty="0" smtClean="0"/>
              <a:t>8</a:t>
            </a:r>
            <a:r>
              <a:rPr lang="en-US" dirty="0" smtClean="0"/>
              <a:t> – D</a:t>
            </a:r>
            <a:r>
              <a:rPr lang="en-US" baseline="-25000" dirty="0" smtClean="0"/>
              <a:t>15</a:t>
            </a:r>
            <a:r>
              <a:rPr lang="en-US" dirty="0" smtClean="0"/>
              <a:t>).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8-bit I/O devices use this signal.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It is multiplexed with status pin S</a:t>
            </a:r>
            <a:r>
              <a:rPr lang="en-US" baseline="-25000" dirty="0" smtClean="0"/>
              <a:t>7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27E580D-E2B3-4E45-8F8A-14C9E5B4888F}" type="slidenum">
              <a:rPr/>
              <a:pPr algn="ctr">
                <a:defRPr/>
              </a:pPr>
              <a:t>15</a:t>
            </a:fld>
            <a:endParaRPr/>
          </a:p>
        </p:txBody>
      </p:sp>
      <p:pic>
        <p:nvPicPr>
          <p:cNvPr id="1638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2852738"/>
            <a:ext cx="503238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404813"/>
            <a:ext cx="136683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RD (Read)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32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 read signal used for read operation.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an output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an active low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3A69AD2-CB12-4559-BE88-A67AAADF2511}" type="slidenum">
              <a:rPr/>
              <a:pPr algn="ctr">
                <a:defRPr/>
              </a:pPr>
              <a:t>16</a:t>
            </a:fld>
            <a:endParaRPr/>
          </a:p>
        </p:txBody>
      </p:sp>
      <p:pic>
        <p:nvPicPr>
          <p:cNvPr id="1741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3284538"/>
            <a:ext cx="360363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32138" y="404813"/>
            <a:ext cx="8636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READY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22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This is an acknowledgement signal from slower I/O devices or memory.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It is an active high signal.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When high, it indicates that the device is ready to transfer data.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When low, then microprocessor is in wait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4A7B2646-1641-471E-9F28-D32DD96D8E12}" type="slidenum">
              <a:rPr/>
              <a:pPr algn="ctr">
                <a:defRPr/>
              </a:pPr>
              <a:t>17</a:t>
            </a:fld>
            <a:endParaRPr/>
          </a:p>
        </p:txBody>
      </p:sp>
      <p:pic>
        <p:nvPicPr>
          <p:cNvPr id="1843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5445125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RESET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21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It is a system reset.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It is an active high signal.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When high, </a:t>
            </a:r>
            <a:r>
              <a:rPr lang="en-US" dirty="0" smtClean="0"/>
              <a:t>microprocessor </a:t>
            </a:r>
            <a:r>
              <a:rPr lang="en-US" dirty="0"/>
              <a:t>enters into reset state and terminates the current </a:t>
            </a:r>
            <a:r>
              <a:rPr lang="en-US" dirty="0" smtClean="0"/>
              <a:t>activity.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It must be active for at least four clock cycles to reset the microprocessor.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A1880CB5-D652-4D7E-AF10-DF35F07B4D42}" type="slidenum">
              <a:rPr/>
              <a:pPr algn="ctr">
                <a:defRPr/>
              </a:pPr>
              <a:t>18</a:t>
            </a:fld>
            <a:endParaRPr/>
          </a:p>
        </p:txBody>
      </p:sp>
      <p:pic>
        <p:nvPicPr>
          <p:cNvPr id="1946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5661025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INTR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18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an interrupt request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active high.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level triggered.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41289F4-1576-4E99-A927-9489CE6F322F}" type="slidenum">
              <a:rPr/>
              <a:pPr algn="ctr">
                <a:defRPr/>
              </a:pPr>
              <a:t>19</a:t>
            </a:fld>
            <a:endParaRPr/>
          </a:p>
        </p:txBody>
      </p:sp>
      <p:pic>
        <p:nvPicPr>
          <p:cNvPr id="2048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227763" y="5229225"/>
            <a:ext cx="431800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8425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MICROCOMPUTER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7848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microcomputer system is one which uses a  microprocessor as its CPU</a:t>
            </a:r>
          </a:p>
          <a:p>
            <a:pPr marL="225425" indent="-2254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addition the microcomputer also has a memory unit, input/output devices and system buses.</a:t>
            </a:r>
          </a:p>
          <a:p>
            <a:pPr marL="225425" lvl="1" indent="-2254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system buses are of three types: </a:t>
            </a:r>
          </a:p>
          <a:p>
            <a:pPr marL="682625" lvl="1" indent="-225425">
              <a:spcBef>
                <a:spcPct val="50000"/>
              </a:spcBef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1.Address bus</a:t>
            </a:r>
          </a:p>
          <a:p>
            <a:pPr marL="682625" lvl="1" indent="-225425">
              <a:spcBef>
                <a:spcPct val="50000"/>
              </a:spcBef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2.Data bus</a:t>
            </a:r>
          </a:p>
          <a:p>
            <a:pPr marL="682625" lvl="1" indent="-225425">
              <a:spcBef>
                <a:spcPct val="50000"/>
              </a:spcBef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3.Control bus</a:t>
            </a:r>
          </a:p>
          <a:p>
            <a:pPr marL="225425" indent="-2254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Physically buses are group of wires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NMI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17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 non-</a:t>
            </a:r>
            <a:r>
              <a:rPr lang="en-US" dirty="0" err="1" smtClean="0"/>
              <a:t>maskable</a:t>
            </a:r>
            <a:r>
              <a:rPr lang="en-US" dirty="0" smtClean="0"/>
              <a:t> interrupt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an active high.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an edge triggered interrupt.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6FDACFC-DECD-4BF3-9024-1375B90C0547}" type="slidenum">
              <a:rPr/>
              <a:pPr algn="ctr">
                <a:defRPr/>
              </a:pPr>
              <a:t>20</a:t>
            </a:fld>
            <a:endParaRPr/>
          </a:p>
        </p:txBody>
      </p:sp>
      <p:pic>
        <p:nvPicPr>
          <p:cNvPr id="2150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227763" y="5013325"/>
            <a:ext cx="431800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TEST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23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used to test the status of math co-processor 8087.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 BUSY pin of 8087 is connected to this pin of 8086.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If low, execution continues else microprocessor is in wait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11E0890C-23DB-4ABB-9EA3-85BFB59FCEDA}" type="slidenum">
              <a:rPr/>
              <a:pPr algn="ctr">
                <a:defRPr/>
              </a:pPr>
              <a:t>21</a:t>
            </a:fld>
            <a:endParaRPr/>
          </a:p>
        </p:txBody>
      </p:sp>
      <p:pic>
        <p:nvPicPr>
          <p:cNvPr id="2253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5156200"/>
            <a:ext cx="431800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779838" y="404813"/>
            <a:ext cx="1584325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00200" y="3276600"/>
            <a:ext cx="900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CLK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19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clock input provides the basic timing for processor operation.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symmetric square wave with 33% duty cycle.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 range of frequency of different versions is 5 MHz, 8 MHz and 10 MHz.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9D06FC9-3C1A-4D72-97DF-33A5B23B272B}" type="slidenum">
              <a:rPr/>
              <a:pPr algn="ctr">
                <a:defRPr/>
              </a:pPr>
              <a:t>22</a:t>
            </a:fld>
            <a:endParaRPr/>
          </a:p>
        </p:txBody>
      </p:sp>
      <p:pic>
        <p:nvPicPr>
          <p:cNvPr id="2355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300788" y="5445125"/>
            <a:ext cx="431800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V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CC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and V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SS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40 and Pin 20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V</a:t>
            </a:r>
            <a:r>
              <a:rPr lang="en-US" baseline="-25000" smtClean="0"/>
              <a:t>CC</a:t>
            </a:r>
            <a:r>
              <a:rPr lang="en-US" smtClean="0"/>
              <a:t> is power supply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+5V DC is supplied through this pin.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V</a:t>
            </a:r>
            <a:r>
              <a:rPr lang="en-US" baseline="-25000" smtClean="0"/>
              <a:t>SS</a:t>
            </a:r>
            <a:r>
              <a:rPr lang="en-US" smtClean="0"/>
              <a:t> is ground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8F362D7D-4CF8-4D66-8E00-62AB8AC2D5DF}" type="slidenum">
              <a:rPr/>
              <a:pPr algn="ctr">
                <a:defRPr/>
              </a:pPr>
              <a:t>23</a:t>
            </a:fld>
            <a:endParaRPr/>
          </a:p>
        </p:txBody>
      </p:sp>
      <p:pic>
        <p:nvPicPr>
          <p:cNvPr id="2458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940425" y="5661025"/>
            <a:ext cx="720725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0650" y="1557338"/>
            <a:ext cx="720725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0425" y="1557338"/>
            <a:ext cx="720725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MN / MX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33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8086 works in two modes: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Minimum Mode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Maximum Mode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If MN/MX is high, it works in minimum mode.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If MN/MX is low, it works in maximum mode.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B136C81-BB5D-4BD1-834F-2C47A3CAC5A7}" type="slidenum">
              <a:rPr/>
              <a:pPr algn="ctr">
                <a:defRPr/>
              </a:pPr>
              <a:t>24</a:t>
            </a:fld>
            <a:endParaRPr/>
          </a:p>
        </p:txBody>
      </p:sp>
      <p:pic>
        <p:nvPicPr>
          <p:cNvPr id="2560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3068638"/>
            <a:ext cx="576263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859338" y="404813"/>
            <a:ext cx="865187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1050" y="3810000"/>
            <a:ext cx="5413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200" y="4953000"/>
            <a:ext cx="5413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MN / MX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33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Pins 24 to 31 issue two different sets of signals.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One set of signals is issued when CPU operates in minimum mode.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Other set of signals is issued when CPU operates in maximum mode.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4C75073F-3F28-4EFC-904F-B06B16E7FAEB}" type="slidenum">
              <a:rPr/>
              <a:pPr algn="ctr">
                <a:defRPr/>
              </a:pPr>
              <a:t>25</a:t>
            </a:fld>
            <a:endParaRPr/>
          </a:p>
        </p:txBody>
      </p:sp>
      <p:pic>
        <p:nvPicPr>
          <p:cNvPr id="2662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3068638"/>
            <a:ext cx="576263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859338" y="404813"/>
            <a:ext cx="865187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612900"/>
          </a:xfrm>
        </p:spPr>
        <p:txBody>
          <a:bodyPr/>
          <a:lstStyle/>
          <a:p>
            <a:r>
              <a:rPr lang="en-US" smtClean="0"/>
              <a:t>Pin Description for Minimum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D5CF6-902B-4E66-88D7-E59CC2B33CAF}" type="slidenum">
              <a:rPr/>
              <a:pPr>
                <a:defRPr/>
              </a:pPr>
              <a:t>26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INTA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24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is an interrupt acknowledge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When microprocessor receives INTR signal, it acknowledges the interrupt by generating this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an active low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43C5C855-1425-4571-897D-08F1832FF45E}" type="slidenum">
              <a:rPr/>
              <a:pPr algn="ctr">
                <a:defRPr/>
              </a:pPr>
              <a:t>27</a:t>
            </a:fld>
            <a:endParaRPr/>
          </a:p>
        </p:txBody>
      </p:sp>
      <p:pic>
        <p:nvPicPr>
          <p:cNvPr id="2867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5013325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24300" y="404813"/>
            <a:ext cx="12954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ALE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25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This is an Address Latch Enable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It indicates that valid address is available on bus AD</a:t>
            </a:r>
            <a:r>
              <a:rPr lang="en-US" baseline="-25000" dirty="0" smtClean="0"/>
              <a:t>0</a:t>
            </a:r>
            <a:r>
              <a:rPr lang="en-US" dirty="0" smtClean="0"/>
              <a:t> – AD</a:t>
            </a:r>
            <a:r>
              <a:rPr lang="en-US" baseline="-25000" dirty="0" smtClean="0"/>
              <a:t>15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It is an active high signal and remains high during T</a:t>
            </a:r>
            <a:r>
              <a:rPr lang="en-US" baseline="-25000" dirty="0" smtClean="0"/>
              <a:t>1</a:t>
            </a:r>
            <a:r>
              <a:rPr lang="en-US" dirty="0" smtClean="0"/>
              <a:t> state.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It is connected to enable pin of latch 8282.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4FB3F382-6085-4AE3-B013-014D71F56051}" type="slidenum">
              <a:rPr/>
              <a:pPr algn="ctr">
                <a:defRPr/>
              </a:pPr>
              <a:t>28</a:t>
            </a:fld>
            <a:endParaRPr/>
          </a:p>
        </p:txBody>
      </p:sp>
      <p:pic>
        <p:nvPicPr>
          <p:cNvPr id="2970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47244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DEN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26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is a Data Enable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signal is used to enable the transceiver 8286.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Transceiver is used to separate the data from the address/data bus.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an active low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65EF244-87A2-4889-A0A4-02606257B9FA}" type="slidenum">
              <a:rPr/>
              <a:pPr algn="ctr">
                <a:defRPr/>
              </a:pPr>
              <a:t>29</a:t>
            </a:fld>
            <a:endParaRPr/>
          </a:p>
        </p:txBody>
      </p:sp>
      <p:pic>
        <p:nvPicPr>
          <p:cNvPr id="3072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45085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24300" y="404813"/>
            <a:ext cx="12954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225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8086 BUSES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8229600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8086 has                                           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 address lines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16 data lines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4-10 control lines.                                     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7924800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With this the 8086 is able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address 1,048,576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memory locations/ports.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manipulate and/or operate on 16-bits(2-bytes) of data at a time.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generate necessary control signals.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DT / R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27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This is a Data Transmit/Receive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It decides the direction of data flow through the transceiver.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When it is high, data is transmitted out.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When it is low, data is received 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75B24FBC-5C89-40AE-A3FC-AB09C1AE8F0B}" type="slidenum">
              <a:rPr/>
              <a:pPr algn="ctr">
                <a:defRPr/>
              </a:pPr>
              <a:t>30</a:t>
            </a:fld>
            <a:endParaRPr/>
          </a:p>
        </p:txBody>
      </p:sp>
      <p:pic>
        <p:nvPicPr>
          <p:cNvPr id="3174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42926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76825" y="404813"/>
            <a:ext cx="358775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M / IO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28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signal is issued by the microprocessor to distinguish memory access from I/O access.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When it is high, memory is accessed.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When it is low, I/O devices are accessed.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9813B39-0156-4D39-B75D-F779FF6DBBD4}" type="slidenum">
              <a:rPr/>
              <a:pPr algn="ctr">
                <a:defRPr/>
              </a:pPr>
              <a:t>31</a:t>
            </a:fld>
            <a:endParaRPr/>
          </a:p>
        </p:txBody>
      </p:sp>
      <p:pic>
        <p:nvPicPr>
          <p:cNvPr id="3277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40767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787900" y="404813"/>
            <a:ext cx="6477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WR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29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 Write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used to write data in memory or output device depending on the status of M/IO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an active low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AFD59D66-CC1E-4BFE-AF5F-2108E997C2E3}" type="slidenum">
              <a:rPr/>
              <a:pPr algn="ctr">
                <a:defRPr/>
              </a:pPr>
              <a:t>32</a:t>
            </a:fld>
            <a:endParaRPr/>
          </a:p>
        </p:txBody>
      </p:sp>
      <p:pic>
        <p:nvPicPr>
          <p:cNvPr id="3379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38608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95738" y="404813"/>
            <a:ext cx="1081087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76375" y="3573463"/>
            <a:ext cx="431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HLDA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30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 Hold Acknowledge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issued after receiving the HOLD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an active high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9F46D01-C8DF-4E4E-9942-369894A94B54}" type="slidenum">
              <a:rPr/>
              <a:pPr algn="ctr">
                <a:defRPr/>
              </a:pPr>
              <a:t>33</a:t>
            </a:fld>
            <a:endParaRPr/>
          </a:p>
        </p:txBody>
      </p:sp>
      <p:pic>
        <p:nvPicPr>
          <p:cNvPr id="3482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36449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HOLD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31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When DMA controller needs to use address/data bus, it sends a request to the CPU through this pin.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an active high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When microprocessor receives HOLD signal, it issues HLDA signal to the DMA controller.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35830CD-F31C-4AEC-85B2-5F51B01F2C6C}" type="slidenum">
              <a:rPr/>
              <a:pPr algn="ctr">
                <a:defRPr/>
              </a:pPr>
              <a:t>34</a:t>
            </a:fld>
            <a:endParaRPr/>
          </a:p>
        </p:txBody>
      </p:sp>
      <p:pic>
        <p:nvPicPr>
          <p:cNvPr id="3584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3500438"/>
            <a:ext cx="576263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612900"/>
          </a:xfrm>
        </p:spPr>
        <p:txBody>
          <a:bodyPr/>
          <a:lstStyle/>
          <a:p>
            <a:r>
              <a:rPr lang="en-US" smtClean="0"/>
              <a:t>Pin Description for Maximum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B668A-FEAB-4047-834A-87FB35BEC9A7}" type="slidenum">
              <a:rPr/>
              <a:pPr>
                <a:defRPr/>
              </a:pPr>
              <a:t>35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QS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and QS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0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24 and 25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These pins provide the status of instruction queue.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73848CC-7AFA-4BD5-91C2-4C505CD867E3}" type="slidenum">
              <a:rPr/>
              <a:pPr algn="ctr">
                <a:defRPr/>
              </a:pPr>
              <a:t>36</a:t>
            </a:fld>
            <a:endParaRPr/>
          </a:p>
        </p:txBody>
      </p:sp>
      <p:pic>
        <p:nvPicPr>
          <p:cNvPr id="3789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4797425"/>
            <a:ext cx="576263" cy="503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4213" y="3195638"/>
          <a:ext cx="5327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48"/>
                <a:gridCol w="863943"/>
                <a:gridCol w="36717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marL="91424" marR="9142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operation</a:t>
                      </a:r>
                      <a:endParaRPr lang="en-US" dirty="0"/>
                    </a:p>
                  </a:txBody>
                  <a:tcPr marL="91424" marR="9142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byte of opcode from queue</a:t>
                      </a:r>
                      <a:endParaRPr lang="en-US" dirty="0"/>
                    </a:p>
                  </a:txBody>
                  <a:tcPr marL="91424" marR="9142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queue</a:t>
                      </a:r>
                      <a:endParaRPr lang="en-US" dirty="0"/>
                    </a:p>
                  </a:txBody>
                  <a:tcPr marL="91424" marR="9142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Subsequent byte from queue</a:t>
                      </a:r>
                      <a:endParaRPr lang="en-US" dirty="0"/>
                    </a:p>
                  </a:txBody>
                  <a:tcPr marL="91424" marR="91424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0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, 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, 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2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26, 27, 28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These status signals indicate the operation being done by the microprocessor.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information is required by the Bus Controller 8288.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Bus controller 8288 generates all memory and I/O control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8DEBBCB7-881E-4C0F-83AB-280F4A165116}" type="slidenum">
              <a:rPr/>
              <a:pPr algn="ctr">
                <a:defRPr/>
              </a:pPr>
              <a:t>37</a:t>
            </a:fld>
            <a:endParaRPr/>
          </a:p>
        </p:txBody>
      </p:sp>
      <p:pic>
        <p:nvPicPr>
          <p:cNvPr id="3891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4149725"/>
            <a:ext cx="360363" cy="719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76600" y="404813"/>
            <a:ext cx="574675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11638" y="404813"/>
            <a:ext cx="576262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19700" y="404813"/>
            <a:ext cx="576263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0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, 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, 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2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26, 27, 28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/>
          </a:bodyPr>
          <a:lstStyle/>
          <a:p>
            <a:pPr marL="184150" indent="0" eaLnBrk="1" hangingPunct="1">
              <a:spcBef>
                <a:spcPct val="0"/>
              </a:spcBef>
              <a:spcAft>
                <a:spcPts val="1800"/>
              </a:spcAft>
              <a:buFont typeface="Wingdings 2" pitchFamily="18" charset="2"/>
              <a:buNone/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10673C3-4EB9-4991-9650-13B428805FF3}" type="slidenum">
              <a:rPr/>
              <a:pPr algn="ctr">
                <a:defRPr/>
              </a:pPr>
              <a:t>38</a:t>
            </a:fld>
            <a:endParaRPr/>
          </a:p>
        </p:txBody>
      </p:sp>
      <p:pic>
        <p:nvPicPr>
          <p:cNvPr id="3994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4149725"/>
            <a:ext cx="360363" cy="719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4213" y="1916113"/>
          <a:ext cx="5040312" cy="333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45"/>
                <a:gridCol w="720045"/>
                <a:gridCol w="720045"/>
                <a:gridCol w="2880177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0</a:t>
                      </a:r>
                      <a:endParaRPr lang="en-US" sz="1800" baseline="-250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Status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Interrupt Acknowledge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I/O Read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I/O Write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Halt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Opcode Fetch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 Read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 Write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Passive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276600" y="404813"/>
            <a:ext cx="574675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11638" y="404813"/>
            <a:ext cx="576262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19700" y="404813"/>
            <a:ext cx="576263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00113" y="1989138"/>
            <a:ext cx="28733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01788" y="1989138"/>
            <a:ext cx="28733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9975" y="1989138"/>
            <a:ext cx="28733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LOCK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29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This signal indicates that other processors should not ask CPU to relinquish the system bus.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When it goes low, all interrupts are masked and HOLD request is not granted.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This pin is activated by using LOCK prefix on any instruction.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570D7FE-67F9-459D-8D38-C031B2B7ABD3}" type="slidenum">
              <a:rPr/>
              <a:pPr algn="ctr">
                <a:defRPr/>
              </a:pPr>
              <a:t>39</a:t>
            </a:fld>
            <a:endParaRPr/>
          </a:p>
        </p:txBody>
      </p:sp>
      <p:pic>
        <p:nvPicPr>
          <p:cNvPr id="4096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3933825"/>
            <a:ext cx="503238" cy="287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79838" y="404813"/>
            <a:ext cx="1655762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762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3400" y="749300"/>
            <a:ext cx="80010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internal architecture of 8086 can be mainly divided into two units: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Bus Interface Unit (BIU)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Execution Unit (EU)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3048000"/>
            <a:ext cx="815340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BIU Contains :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Code Segment Register (CS)                                                      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Segment Register (DS)   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Extra Segment Register (ES)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Stack Segment Register (SS) and  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Instruction Pointer (IP)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RQ/GT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and RQ/GT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0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30 and 31 (Bi-directional)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These are Request/Grant pins.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Other processors request the CPU through these lines to release the system bus.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After receiving the request, CPU sends acknowledge signal on the same lines.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RQ/GT</a:t>
            </a:r>
            <a:r>
              <a:rPr lang="en-US" baseline="-25000" dirty="0" smtClean="0"/>
              <a:t>0</a:t>
            </a:r>
            <a:r>
              <a:rPr lang="en-US" dirty="0" smtClean="0"/>
              <a:t> has higher priority than RQ/GT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BE3AAD86-8F8F-4354-9D69-F1E173662501}" type="slidenum">
              <a:rPr/>
              <a:pPr algn="ctr">
                <a:defRPr/>
              </a:pPr>
              <a:t>40</a:t>
            </a:fld>
            <a:endParaRPr/>
          </a:p>
        </p:txBody>
      </p:sp>
      <p:pic>
        <p:nvPicPr>
          <p:cNvPr id="4198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3500438"/>
            <a:ext cx="576263" cy="504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7200" y="404813"/>
            <a:ext cx="828675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43213" y="404813"/>
            <a:ext cx="973137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92725" y="404813"/>
            <a:ext cx="82708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72225" y="404813"/>
            <a:ext cx="1008063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5375560"/>
            <a:ext cx="4333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00200" y="4800600"/>
            <a:ext cx="5222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7663" y="5375560"/>
            <a:ext cx="520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71550" y="4800600"/>
            <a:ext cx="431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b="1" smtClean="0"/>
              <a:t>TIMING SEQUENCE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458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external clock generator device is connected to 8086 to provide clock signals  throughout the system.</a:t>
            </a:r>
          </a:p>
          <a:p>
            <a:pPr marL="234950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cycle of clock is called a state or t-state.</a:t>
            </a:r>
          </a:p>
          <a:p>
            <a:pPr marL="234950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basic operation such as reading a memory location  or writing to a port requires several states. This group of states is called a machine cycle.</a:t>
            </a:r>
          </a:p>
          <a:p>
            <a:pPr marL="234950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total time required to fetch and execute an instruction is called an instruction cycle. An instruction cycle consists of one or more machine cycle.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190625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BASIC SIGNAL FLOW ON 8086 BUSES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3058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Basically there are two operations to see: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1.Read operation 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Write operation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Will see what is going on during this two cycles of operation.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b="1" dirty="0" smtClean="0"/>
              <a:t>READ CYCLE</a:t>
            </a:r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609600" y="14478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2150" lvl="1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we will see the activities carried out on 8086 buses at various time instants when it reads from a memory location or from a port.</a:t>
            </a:r>
          </a:p>
          <a:p>
            <a:pPr marL="692150" lvl="1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we will assume that the 8086 is operated in is minimum mode.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&amp; MICROCONTROLLERS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80389-1196-49CC-AEA9-317FB6E6A04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6988893"/>
            <a:chOff x="0" y="0"/>
            <a:chExt cx="9144000" cy="6988893"/>
          </a:xfrm>
        </p:grpSpPr>
        <p:pic>
          <p:nvPicPr>
            <p:cNvPr id="1026" name="Picture 2" descr="http://dc224.4shared.com/doc/YB1lvVeO/preview_html_10113ba0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698889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447800" y="6488668"/>
              <a:ext cx="1371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34"/>
          <p:cNvGrpSpPr>
            <a:grpSpLocks/>
          </p:cNvGrpSpPr>
          <p:nvPr/>
        </p:nvGrpSpPr>
        <p:grpSpPr bwMode="auto">
          <a:xfrm>
            <a:off x="381000" y="76200"/>
            <a:ext cx="8458200" cy="6629400"/>
            <a:chOff x="0" y="0"/>
            <a:chExt cx="8458200" cy="6858000"/>
          </a:xfrm>
        </p:grpSpPr>
        <p:sp>
          <p:nvSpPr>
            <p:cNvPr id="47107" name="Line 3"/>
            <p:cNvSpPr>
              <a:spLocks noChangeShapeType="1"/>
            </p:cNvSpPr>
            <p:nvPr/>
          </p:nvSpPr>
          <p:spPr bwMode="auto">
            <a:xfrm>
              <a:off x="1447800" y="1219200"/>
              <a:ext cx="2286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 flipV="1">
              <a:off x="16764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19050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22098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23622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26670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28956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32004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33528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36576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38862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41910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43434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46482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48768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51816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53340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56388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58674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61722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>
              <a:off x="63246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304800" y="685800"/>
              <a:ext cx="990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CLK</a:t>
              </a:r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66294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68580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71628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73152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76200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78486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>
              <a:off x="1524000" y="1524000"/>
              <a:ext cx="914400" cy="158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>
              <a:off x="1447800" y="1981200"/>
              <a:ext cx="914400" cy="158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2362200" y="1524000"/>
              <a:ext cx="228600" cy="45720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>
              <a:off x="2438400" y="1524000"/>
              <a:ext cx="152400" cy="45720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>
              <a:off x="2590800" y="1524000"/>
              <a:ext cx="4724400" cy="158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>
              <a:off x="2590800" y="1981200"/>
              <a:ext cx="4724400" cy="158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7315200" y="1524000"/>
              <a:ext cx="152400" cy="45720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flipV="1">
              <a:off x="7239000" y="1524000"/>
              <a:ext cx="228600" cy="45720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>
              <a:off x="7467600" y="1524000"/>
              <a:ext cx="914400" cy="158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7467600" y="1981200"/>
              <a:ext cx="914400" cy="158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Text Box 41"/>
            <p:cNvSpPr txBox="1">
              <a:spLocks noChangeArrowheads="1"/>
            </p:cNvSpPr>
            <p:nvPr/>
          </p:nvSpPr>
          <p:spPr bwMode="auto">
            <a:xfrm>
              <a:off x="0" y="14478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 </a:t>
              </a:r>
              <a:r>
                <a:rPr lang="en-US" b="1">
                  <a:solidFill>
                    <a:srgbClr val="000099"/>
                  </a:solidFill>
                </a:rPr>
                <a:t>M</a:t>
              </a:r>
              <a:r>
                <a:rPr lang="en-US" b="1"/>
                <a:t>/</a:t>
              </a:r>
              <a:r>
                <a:rPr lang="en-US" b="1">
                  <a:solidFill>
                    <a:srgbClr val="66FF33"/>
                  </a:solidFill>
                </a:rPr>
                <a:t>IO</a:t>
              </a:r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457200" y="1496136"/>
              <a:ext cx="228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>
              <a:off x="1447800" y="2743200"/>
              <a:ext cx="685800" cy="15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133600" y="2286000"/>
              <a:ext cx="228600" cy="457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>
              <a:off x="3124200" y="2743200"/>
              <a:ext cx="5257800" cy="15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>
              <a:off x="2971800" y="22860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>
              <a:off x="2362200" y="2286000"/>
              <a:ext cx="609600" cy="15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Text Box 48"/>
            <p:cNvSpPr txBox="1">
              <a:spLocks noChangeArrowheads="1"/>
            </p:cNvSpPr>
            <p:nvPr/>
          </p:nvSpPr>
          <p:spPr bwMode="auto">
            <a:xfrm>
              <a:off x="304800" y="2286000"/>
              <a:ext cx="1219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ALE</a:t>
              </a:r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>
              <a:off x="1447800" y="3200400"/>
              <a:ext cx="11430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>
              <a:off x="1447800" y="3657600"/>
              <a:ext cx="10668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flipV="1">
              <a:off x="2514600" y="3200400"/>
              <a:ext cx="2286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>
              <a:off x="2590800" y="3200400"/>
              <a:ext cx="1524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>
              <a:off x="2743200" y="3200400"/>
              <a:ext cx="9144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>
              <a:off x="2743200" y="3657600"/>
              <a:ext cx="8382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>
              <a:off x="3657600" y="3200400"/>
              <a:ext cx="76200" cy="2286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3581400" y="3352800"/>
              <a:ext cx="152400" cy="3048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>
              <a:off x="4343400" y="3200400"/>
              <a:ext cx="12192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>
              <a:off x="4343400" y="3657600"/>
              <a:ext cx="11430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>
              <a:off x="3733800" y="3429000"/>
              <a:ext cx="5334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4267200" y="3200400"/>
              <a:ext cx="76200" cy="2286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>
              <a:off x="4191000" y="3352800"/>
              <a:ext cx="152400" cy="3048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>
              <a:off x="5562600" y="3200400"/>
              <a:ext cx="76200" cy="2286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flipV="1">
              <a:off x="5486400" y="3352800"/>
              <a:ext cx="152400" cy="3048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5638800" y="3200400"/>
              <a:ext cx="76200" cy="2286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>
              <a:off x="5562600" y="3352800"/>
              <a:ext cx="152400" cy="3048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>
              <a:off x="5715000" y="3200400"/>
              <a:ext cx="9144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>
              <a:off x="5715000" y="3657600"/>
              <a:ext cx="9144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>
              <a:off x="6629400" y="3200400"/>
              <a:ext cx="76200" cy="2286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6553200" y="3352800"/>
              <a:ext cx="152400" cy="3048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>
              <a:off x="6705600" y="3429000"/>
              <a:ext cx="17526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Text Box 71"/>
            <p:cNvSpPr txBox="1">
              <a:spLocks noChangeArrowheads="1"/>
            </p:cNvSpPr>
            <p:nvPr/>
          </p:nvSpPr>
          <p:spPr bwMode="auto">
            <a:xfrm>
              <a:off x="0" y="2895600"/>
              <a:ext cx="1371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7176" name="Text Box 72"/>
            <p:cNvSpPr txBox="1">
              <a:spLocks noChangeArrowheads="1"/>
            </p:cNvSpPr>
            <p:nvPr/>
          </p:nvSpPr>
          <p:spPr bwMode="auto">
            <a:xfrm>
              <a:off x="0" y="2895600"/>
              <a:ext cx="13716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800080"/>
                  </a:solidFill>
                </a:rPr>
                <a:t>ADDR/ DATA</a:t>
              </a:r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>
              <a:off x="1447800" y="3886200"/>
              <a:ext cx="11430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>
              <a:off x="1447800" y="4343400"/>
              <a:ext cx="10668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flipV="1">
              <a:off x="2514600" y="3886200"/>
              <a:ext cx="2286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>
              <a:off x="2590800" y="3886200"/>
              <a:ext cx="1524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>
              <a:off x="2743200" y="3886200"/>
              <a:ext cx="99060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>
              <a:off x="2743200" y="4343400"/>
              <a:ext cx="99060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3" name="Line 80"/>
            <p:cNvSpPr>
              <a:spLocks noChangeShapeType="1"/>
            </p:cNvSpPr>
            <p:nvPr/>
          </p:nvSpPr>
          <p:spPr bwMode="auto">
            <a:xfrm>
              <a:off x="2667000" y="2133600"/>
              <a:ext cx="0" cy="472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4" name="Line 83"/>
            <p:cNvSpPr>
              <a:spLocks noChangeShapeType="1"/>
            </p:cNvSpPr>
            <p:nvPr/>
          </p:nvSpPr>
          <p:spPr bwMode="auto">
            <a:xfrm flipV="1">
              <a:off x="3657600" y="3886200"/>
              <a:ext cx="2286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5" name="Line 84"/>
            <p:cNvSpPr>
              <a:spLocks noChangeShapeType="1"/>
            </p:cNvSpPr>
            <p:nvPr/>
          </p:nvSpPr>
          <p:spPr bwMode="auto">
            <a:xfrm>
              <a:off x="3733800" y="3886200"/>
              <a:ext cx="1524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6" name="Line 85"/>
            <p:cNvSpPr>
              <a:spLocks noChangeShapeType="1"/>
            </p:cNvSpPr>
            <p:nvPr/>
          </p:nvSpPr>
          <p:spPr bwMode="auto">
            <a:xfrm>
              <a:off x="3886200" y="3886200"/>
              <a:ext cx="449580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7" name="Line 86"/>
            <p:cNvSpPr>
              <a:spLocks noChangeShapeType="1"/>
            </p:cNvSpPr>
            <p:nvPr/>
          </p:nvSpPr>
          <p:spPr bwMode="auto">
            <a:xfrm>
              <a:off x="3886200" y="4343400"/>
              <a:ext cx="449580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8" name="Text Box 87"/>
            <p:cNvSpPr txBox="1">
              <a:spLocks noChangeArrowheads="1"/>
            </p:cNvSpPr>
            <p:nvPr/>
          </p:nvSpPr>
          <p:spPr bwMode="auto">
            <a:xfrm>
              <a:off x="0" y="3657600"/>
              <a:ext cx="14478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800080"/>
                  </a:solidFill>
                </a:rPr>
                <a:t>ADDR/ STATUS</a:t>
              </a:r>
            </a:p>
          </p:txBody>
        </p:sp>
        <p:sp>
          <p:nvSpPr>
            <p:cNvPr id="47189" name="Line 88"/>
            <p:cNvSpPr>
              <a:spLocks noChangeShapeType="1"/>
            </p:cNvSpPr>
            <p:nvPr/>
          </p:nvSpPr>
          <p:spPr bwMode="auto">
            <a:xfrm>
              <a:off x="1447800" y="4572000"/>
              <a:ext cx="2590800" cy="1588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Line 89"/>
            <p:cNvSpPr>
              <a:spLocks noChangeShapeType="1"/>
            </p:cNvSpPr>
            <p:nvPr/>
          </p:nvSpPr>
          <p:spPr bwMode="auto">
            <a:xfrm>
              <a:off x="4038600" y="4572000"/>
              <a:ext cx="152400" cy="457200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Line 90"/>
            <p:cNvSpPr>
              <a:spLocks noChangeShapeType="1"/>
            </p:cNvSpPr>
            <p:nvPr/>
          </p:nvSpPr>
          <p:spPr bwMode="auto">
            <a:xfrm>
              <a:off x="4191000" y="5029200"/>
              <a:ext cx="1981200" cy="0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2" name="Line 91"/>
            <p:cNvSpPr>
              <a:spLocks noChangeShapeType="1"/>
            </p:cNvSpPr>
            <p:nvPr/>
          </p:nvSpPr>
          <p:spPr bwMode="auto">
            <a:xfrm flipV="1">
              <a:off x="6172200" y="4572000"/>
              <a:ext cx="228600" cy="457200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3" name="Line 92"/>
            <p:cNvSpPr>
              <a:spLocks noChangeShapeType="1"/>
            </p:cNvSpPr>
            <p:nvPr/>
          </p:nvSpPr>
          <p:spPr bwMode="auto">
            <a:xfrm>
              <a:off x="6400800" y="4572000"/>
              <a:ext cx="1981200" cy="0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4" name="Text Box 93"/>
            <p:cNvSpPr txBox="1">
              <a:spLocks noChangeArrowheads="1"/>
            </p:cNvSpPr>
            <p:nvPr/>
          </p:nvSpPr>
          <p:spPr bwMode="auto">
            <a:xfrm>
              <a:off x="0" y="4419600"/>
              <a:ext cx="1524000" cy="382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33CCCC"/>
                  </a:solidFill>
                </a:rPr>
                <a:t>RD</a:t>
              </a:r>
              <a:endParaRPr lang="en-US" b="1" dirty="0">
                <a:solidFill>
                  <a:srgbClr val="33CCCC"/>
                </a:solidFill>
              </a:endParaRPr>
            </a:p>
          </p:txBody>
        </p:sp>
        <p:sp>
          <p:nvSpPr>
            <p:cNvPr id="47195" name="Line 94"/>
            <p:cNvSpPr>
              <a:spLocks noChangeShapeType="1"/>
            </p:cNvSpPr>
            <p:nvPr/>
          </p:nvSpPr>
          <p:spPr bwMode="auto">
            <a:xfrm>
              <a:off x="0" y="4419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7" name="Line 96"/>
            <p:cNvSpPr>
              <a:spLocks noChangeShapeType="1"/>
            </p:cNvSpPr>
            <p:nvPr/>
          </p:nvSpPr>
          <p:spPr bwMode="auto">
            <a:xfrm>
              <a:off x="1447800" y="5105400"/>
              <a:ext cx="220980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8" name="Line 97"/>
            <p:cNvSpPr>
              <a:spLocks noChangeShapeType="1"/>
            </p:cNvSpPr>
            <p:nvPr/>
          </p:nvSpPr>
          <p:spPr bwMode="auto">
            <a:xfrm>
              <a:off x="2971800" y="51054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9" name="Line 98"/>
            <p:cNvSpPr>
              <a:spLocks noChangeShapeType="1"/>
            </p:cNvSpPr>
            <p:nvPr/>
          </p:nvSpPr>
          <p:spPr bwMode="auto">
            <a:xfrm>
              <a:off x="3657600" y="51054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0" name="Line 99"/>
            <p:cNvSpPr>
              <a:spLocks noChangeShapeType="1"/>
            </p:cNvSpPr>
            <p:nvPr/>
          </p:nvSpPr>
          <p:spPr bwMode="auto">
            <a:xfrm flipV="1">
              <a:off x="4876800" y="5105400"/>
              <a:ext cx="2286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1" name="Line 100"/>
            <p:cNvSpPr>
              <a:spLocks noChangeShapeType="1"/>
            </p:cNvSpPr>
            <p:nvPr/>
          </p:nvSpPr>
          <p:spPr bwMode="auto">
            <a:xfrm>
              <a:off x="3124200" y="5562600"/>
              <a:ext cx="175260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2" name="Line 101"/>
            <p:cNvSpPr>
              <a:spLocks noChangeShapeType="1"/>
            </p:cNvSpPr>
            <p:nvPr/>
          </p:nvSpPr>
          <p:spPr bwMode="auto">
            <a:xfrm>
              <a:off x="5105400" y="5105400"/>
              <a:ext cx="327660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3" name="Text Box 102"/>
            <p:cNvSpPr txBox="1">
              <a:spLocks noChangeArrowheads="1"/>
            </p:cNvSpPr>
            <p:nvPr/>
          </p:nvSpPr>
          <p:spPr bwMode="auto">
            <a:xfrm>
              <a:off x="0" y="4953000"/>
              <a:ext cx="1371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33CC"/>
                  </a:solidFill>
                </a:rPr>
                <a:t>READY</a:t>
              </a:r>
            </a:p>
          </p:txBody>
        </p:sp>
        <p:sp>
          <p:nvSpPr>
            <p:cNvPr id="47204" name="Line 103"/>
            <p:cNvSpPr>
              <a:spLocks noChangeShapeType="1"/>
            </p:cNvSpPr>
            <p:nvPr/>
          </p:nvSpPr>
          <p:spPr bwMode="auto">
            <a:xfrm>
              <a:off x="1524000" y="5486400"/>
              <a:ext cx="53340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5" name="Line 104"/>
            <p:cNvSpPr>
              <a:spLocks noChangeShapeType="1"/>
            </p:cNvSpPr>
            <p:nvPr/>
          </p:nvSpPr>
          <p:spPr bwMode="auto">
            <a:xfrm>
              <a:off x="2057400" y="5486400"/>
              <a:ext cx="152400" cy="45720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6" name="Line 105"/>
            <p:cNvSpPr>
              <a:spLocks noChangeShapeType="1"/>
            </p:cNvSpPr>
            <p:nvPr/>
          </p:nvSpPr>
          <p:spPr bwMode="auto">
            <a:xfrm flipV="1">
              <a:off x="7010400" y="5486400"/>
              <a:ext cx="228600" cy="45720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7" name="Line 106"/>
            <p:cNvSpPr>
              <a:spLocks noChangeShapeType="1"/>
            </p:cNvSpPr>
            <p:nvPr/>
          </p:nvSpPr>
          <p:spPr bwMode="auto">
            <a:xfrm>
              <a:off x="2209800" y="5943600"/>
              <a:ext cx="480060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" name="Line 107"/>
            <p:cNvSpPr>
              <a:spLocks noChangeShapeType="1"/>
            </p:cNvSpPr>
            <p:nvPr/>
          </p:nvSpPr>
          <p:spPr bwMode="auto">
            <a:xfrm>
              <a:off x="7239000" y="5486400"/>
              <a:ext cx="1143000" cy="1588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" name="Text Box 108"/>
            <p:cNvSpPr txBox="1">
              <a:spLocks noChangeArrowheads="1"/>
            </p:cNvSpPr>
            <p:nvPr/>
          </p:nvSpPr>
          <p:spPr bwMode="auto">
            <a:xfrm>
              <a:off x="0" y="5486400"/>
              <a:ext cx="1447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8000"/>
                  </a:solidFill>
                </a:rPr>
                <a:t>DT/R</a:t>
              </a:r>
            </a:p>
          </p:txBody>
        </p:sp>
        <p:sp>
          <p:nvSpPr>
            <p:cNvPr id="47210" name="Line 110"/>
            <p:cNvSpPr>
              <a:spLocks noChangeShapeType="1"/>
            </p:cNvSpPr>
            <p:nvPr/>
          </p:nvSpPr>
          <p:spPr bwMode="auto">
            <a:xfrm>
              <a:off x="609600" y="5486400"/>
              <a:ext cx="228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1" name="Line 111"/>
            <p:cNvSpPr>
              <a:spLocks noChangeShapeType="1"/>
            </p:cNvSpPr>
            <p:nvPr/>
          </p:nvSpPr>
          <p:spPr bwMode="auto">
            <a:xfrm>
              <a:off x="1524000" y="6096000"/>
              <a:ext cx="2590800" cy="1588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2" name="Line 112"/>
            <p:cNvSpPr>
              <a:spLocks noChangeShapeType="1"/>
            </p:cNvSpPr>
            <p:nvPr/>
          </p:nvSpPr>
          <p:spPr bwMode="auto">
            <a:xfrm>
              <a:off x="4114800" y="6096000"/>
              <a:ext cx="152400" cy="45720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3" name="Line 113"/>
            <p:cNvSpPr>
              <a:spLocks noChangeShapeType="1"/>
            </p:cNvSpPr>
            <p:nvPr/>
          </p:nvSpPr>
          <p:spPr bwMode="auto">
            <a:xfrm>
              <a:off x="4267200" y="6553200"/>
              <a:ext cx="1981200" cy="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4" name="Line 114"/>
            <p:cNvSpPr>
              <a:spLocks noChangeShapeType="1"/>
            </p:cNvSpPr>
            <p:nvPr/>
          </p:nvSpPr>
          <p:spPr bwMode="auto">
            <a:xfrm flipV="1">
              <a:off x="6248400" y="6096000"/>
              <a:ext cx="228600" cy="45720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" name="Line 115"/>
            <p:cNvSpPr>
              <a:spLocks noChangeShapeType="1"/>
            </p:cNvSpPr>
            <p:nvPr/>
          </p:nvSpPr>
          <p:spPr bwMode="auto">
            <a:xfrm>
              <a:off x="6477000" y="6096000"/>
              <a:ext cx="1981200" cy="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" name="Text Box 116"/>
            <p:cNvSpPr txBox="1">
              <a:spLocks noChangeArrowheads="1"/>
            </p:cNvSpPr>
            <p:nvPr/>
          </p:nvSpPr>
          <p:spPr bwMode="auto">
            <a:xfrm>
              <a:off x="0" y="6019800"/>
              <a:ext cx="1371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DEN</a:t>
              </a:r>
            </a:p>
          </p:txBody>
        </p:sp>
        <p:sp>
          <p:nvSpPr>
            <p:cNvPr id="47217" name="Line 117"/>
            <p:cNvSpPr>
              <a:spLocks noChangeShapeType="1"/>
            </p:cNvSpPr>
            <p:nvPr/>
          </p:nvSpPr>
          <p:spPr bwMode="auto">
            <a:xfrm>
              <a:off x="0" y="6019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8" name="Line 118"/>
            <p:cNvSpPr>
              <a:spLocks noChangeShapeType="1"/>
            </p:cNvSpPr>
            <p:nvPr/>
          </p:nvSpPr>
          <p:spPr bwMode="auto">
            <a:xfrm>
              <a:off x="3200400" y="51054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9" name="Line 119"/>
            <p:cNvSpPr>
              <a:spLocks noChangeShapeType="1"/>
            </p:cNvSpPr>
            <p:nvPr/>
          </p:nvSpPr>
          <p:spPr bwMode="auto">
            <a:xfrm>
              <a:off x="3352800" y="51054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0" name="Line 120"/>
            <p:cNvSpPr>
              <a:spLocks noChangeShapeType="1"/>
            </p:cNvSpPr>
            <p:nvPr/>
          </p:nvSpPr>
          <p:spPr bwMode="auto">
            <a:xfrm>
              <a:off x="3505200" y="51054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1" name="Line 121"/>
            <p:cNvSpPr>
              <a:spLocks noChangeShapeType="1"/>
            </p:cNvSpPr>
            <p:nvPr/>
          </p:nvSpPr>
          <p:spPr bwMode="auto">
            <a:xfrm>
              <a:off x="5638800" y="2133600"/>
              <a:ext cx="0" cy="472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2" name="Line 122"/>
            <p:cNvSpPr>
              <a:spLocks noChangeShapeType="1"/>
            </p:cNvSpPr>
            <p:nvPr/>
          </p:nvSpPr>
          <p:spPr bwMode="auto">
            <a:xfrm>
              <a:off x="22098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3" name="Line 123"/>
            <p:cNvSpPr>
              <a:spLocks noChangeShapeType="1"/>
            </p:cNvSpPr>
            <p:nvPr/>
          </p:nvSpPr>
          <p:spPr bwMode="auto">
            <a:xfrm>
              <a:off x="31242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4" name="Line 124"/>
            <p:cNvSpPr>
              <a:spLocks noChangeShapeType="1"/>
            </p:cNvSpPr>
            <p:nvPr/>
          </p:nvSpPr>
          <p:spPr bwMode="auto">
            <a:xfrm>
              <a:off x="41148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5" name="Line 125"/>
            <p:cNvSpPr>
              <a:spLocks noChangeShapeType="1"/>
            </p:cNvSpPr>
            <p:nvPr/>
          </p:nvSpPr>
          <p:spPr bwMode="auto">
            <a:xfrm>
              <a:off x="51054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6" name="Line 126"/>
            <p:cNvSpPr>
              <a:spLocks noChangeShapeType="1"/>
            </p:cNvSpPr>
            <p:nvPr/>
          </p:nvSpPr>
          <p:spPr bwMode="auto">
            <a:xfrm>
              <a:off x="60960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7" name="Line 127"/>
            <p:cNvSpPr>
              <a:spLocks noChangeShapeType="1"/>
            </p:cNvSpPr>
            <p:nvPr/>
          </p:nvSpPr>
          <p:spPr bwMode="auto">
            <a:xfrm>
              <a:off x="71628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8" name="Text Box 128"/>
            <p:cNvSpPr txBox="1">
              <a:spLocks noChangeArrowheads="1"/>
            </p:cNvSpPr>
            <p:nvPr/>
          </p:nvSpPr>
          <p:spPr bwMode="auto">
            <a:xfrm>
              <a:off x="2286000" y="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T1</a:t>
              </a:r>
            </a:p>
          </p:txBody>
        </p:sp>
        <p:sp>
          <p:nvSpPr>
            <p:cNvPr id="47229" name="Text Box 129"/>
            <p:cNvSpPr txBox="1">
              <a:spLocks noChangeArrowheads="1"/>
            </p:cNvSpPr>
            <p:nvPr/>
          </p:nvSpPr>
          <p:spPr bwMode="auto">
            <a:xfrm>
              <a:off x="3352800" y="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T2</a:t>
              </a:r>
            </a:p>
          </p:txBody>
        </p:sp>
        <p:sp>
          <p:nvSpPr>
            <p:cNvPr id="47230" name="Text Box 130"/>
            <p:cNvSpPr txBox="1">
              <a:spLocks noChangeArrowheads="1"/>
            </p:cNvSpPr>
            <p:nvPr/>
          </p:nvSpPr>
          <p:spPr bwMode="auto">
            <a:xfrm>
              <a:off x="4267200" y="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T3</a:t>
              </a:r>
            </a:p>
          </p:txBody>
        </p:sp>
        <p:sp>
          <p:nvSpPr>
            <p:cNvPr id="47231" name="Text Box 131"/>
            <p:cNvSpPr txBox="1">
              <a:spLocks noChangeArrowheads="1"/>
            </p:cNvSpPr>
            <p:nvPr/>
          </p:nvSpPr>
          <p:spPr bwMode="auto">
            <a:xfrm>
              <a:off x="5257800" y="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</a:t>
              </a:r>
              <a:r>
                <a:rPr lang="en-US" baseline="-25000"/>
                <a:t>W</a:t>
              </a:r>
              <a:endParaRPr lang="en-US"/>
            </a:p>
          </p:txBody>
        </p:sp>
        <p:sp>
          <p:nvSpPr>
            <p:cNvPr id="47232" name="Text Box 132"/>
            <p:cNvSpPr txBox="1">
              <a:spLocks noChangeArrowheads="1"/>
            </p:cNvSpPr>
            <p:nvPr/>
          </p:nvSpPr>
          <p:spPr bwMode="auto">
            <a:xfrm>
              <a:off x="6248400" y="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T4</a:t>
              </a:r>
            </a:p>
          </p:txBody>
        </p:sp>
        <p:sp>
          <p:nvSpPr>
            <p:cNvPr id="47233" name="Text Box 133"/>
            <p:cNvSpPr txBox="1">
              <a:spLocks noChangeArrowheads="1"/>
            </p:cNvSpPr>
            <p:nvPr/>
          </p:nvSpPr>
          <p:spPr bwMode="auto">
            <a:xfrm>
              <a:off x="2819400" y="3276600"/>
              <a:ext cx="685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A15-A0</a:t>
              </a:r>
            </a:p>
          </p:txBody>
        </p:sp>
        <p:sp>
          <p:nvSpPr>
            <p:cNvPr id="47234" name="Text Box 134"/>
            <p:cNvSpPr txBox="1">
              <a:spLocks noChangeArrowheads="1"/>
            </p:cNvSpPr>
            <p:nvPr/>
          </p:nvSpPr>
          <p:spPr bwMode="auto">
            <a:xfrm>
              <a:off x="2895600" y="3962400"/>
              <a:ext cx="7620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A19-A16</a:t>
              </a:r>
            </a:p>
          </p:txBody>
        </p:sp>
        <p:sp>
          <p:nvSpPr>
            <p:cNvPr id="47235" name="Text Box 135"/>
            <p:cNvSpPr txBox="1">
              <a:spLocks noChangeArrowheads="1"/>
            </p:cNvSpPr>
            <p:nvPr/>
          </p:nvSpPr>
          <p:spPr bwMode="auto">
            <a:xfrm>
              <a:off x="4419600" y="32004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RESERVED FOR DATA</a:t>
              </a:r>
            </a:p>
          </p:txBody>
        </p:sp>
        <p:sp>
          <p:nvSpPr>
            <p:cNvPr id="47236" name="Text Box 136"/>
            <p:cNvSpPr txBox="1">
              <a:spLocks noChangeArrowheads="1"/>
            </p:cNvSpPr>
            <p:nvPr/>
          </p:nvSpPr>
          <p:spPr bwMode="auto">
            <a:xfrm>
              <a:off x="5867400" y="3200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VALID D15-D0</a:t>
              </a:r>
            </a:p>
          </p:txBody>
        </p:sp>
        <p:sp>
          <p:nvSpPr>
            <p:cNvPr id="47237" name="Text Box 137"/>
            <p:cNvSpPr txBox="1">
              <a:spLocks noChangeArrowheads="1"/>
            </p:cNvSpPr>
            <p:nvPr/>
          </p:nvSpPr>
          <p:spPr bwMode="auto">
            <a:xfrm>
              <a:off x="2743200" y="2819400"/>
              <a:ext cx="2743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  MEMORY ACCESS TIME</a:t>
              </a:r>
            </a:p>
          </p:txBody>
        </p:sp>
        <p:sp>
          <p:nvSpPr>
            <p:cNvPr id="47238" name="Line 139"/>
            <p:cNvSpPr>
              <a:spLocks noChangeShapeType="1"/>
            </p:cNvSpPr>
            <p:nvPr/>
          </p:nvSpPr>
          <p:spPr bwMode="auto">
            <a:xfrm flipH="1">
              <a:off x="2667000" y="2971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39" name="Line 140"/>
            <p:cNvSpPr>
              <a:spLocks noChangeShapeType="1"/>
            </p:cNvSpPr>
            <p:nvPr/>
          </p:nvSpPr>
          <p:spPr bwMode="auto">
            <a:xfrm>
              <a:off x="5257800" y="2971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b="1" dirty="0" smtClean="0"/>
              <a:t>WRITE CYCLE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077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2150" lvl="1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we will see the activities carried out on 8086 bus at various time instants when it writes to a port or a memory location.</a:t>
            </a:r>
          </a:p>
          <a:p>
            <a:pPr marL="692150" lvl="1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we will assume that the 8086 is operated in is minimum mode.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120"/>
          <p:cNvGrpSpPr>
            <a:grpSpLocks/>
          </p:cNvGrpSpPr>
          <p:nvPr/>
        </p:nvGrpSpPr>
        <p:grpSpPr bwMode="auto">
          <a:xfrm>
            <a:off x="228600" y="0"/>
            <a:ext cx="8458200" cy="6553200"/>
            <a:chOff x="0" y="0"/>
            <a:chExt cx="8458200" cy="6553200"/>
          </a:xfrm>
        </p:grpSpPr>
        <p:sp>
          <p:nvSpPr>
            <p:cNvPr id="49155" name="Line 2"/>
            <p:cNvSpPr>
              <a:spLocks noChangeShapeType="1"/>
            </p:cNvSpPr>
            <p:nvPr/>
          </p:nvSpPr>
          <p:spPr bwMode="auto">
            <a:xfrm>
              <a:off x="1447800" y="1219200"/>
              <a:ext cx="2286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6" name="Line 3"/>
            <p:cNvSpPr>
              <a:spLocks noChangeShapeType="1"/>
            </p:cNvSpPr>
            <p:nvPr/>
          </p:nvSpPr>
          <p:spPr bwMode="auto">
            <a:xfrm flipV="1">
              <a:off x="16764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7" name="Line 4"/>
            <p:cNvSpPr>
              <a:spLocks noChangeShapeType="1"/>
            </p:cNvSpPr>
            <p:nvPr/>
          </p:nvSpPr>
          <p:spPr bwMode="auto">
            <a:xfrm>
              <a:off x="19050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Line 5"/>
            <p:cNvSpPr>
              <a:spLocks noChangeShapeType="1"/>
            </p:cNvSpPr>
            <p:nvPr/>
          </p:nvSpPr>
          <p:spPr bwMode="auto">
            <a:xfrm>
              <a:off x="22098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23622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 flipV="1">
              <a:off x="26670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28956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>
              <a:off x="32004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33528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 flipV="1">
              <a:off x="36576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38862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41910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43434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 flipV="1">
              <a:off x="46482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48768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51816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>
              <a:off x="53340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 flipV="1">
              <a:off x="56388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58674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21"/>
            <p:cNvSpPr>
              <a:spLocks noChangeShapeType="1"/>
            </p:cNvSpPr>
            <p:nvPr/>
          </p:nvSpPr>
          <p:spPr bwMode="auto">
            <a:xfrm>
              <a:off x="61722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22"/>
            <p:cNvSpPr>
              <a:spLocks noChangeShapeType="1"/>
            </p:cNvSpPr>
            <p:nvPr/>
          </p:nvSpPr>
          <p:spPr bwMode="auto">
            <a:xfrm>
              <a:off x="63246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Text Box 23"/>
            <p:cNvSpPr txBox="1">
              <a:spLocks noChangeArrowheads="1"/>
            </p:cNvSpPr>
            <p:nvPr/>
          </p:nvSpPr>
          <p:spPr bwMode="auto">
            <a:xfrm>
              <a:off x="304800" y="685800"/>
              <a:ext cx="990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CLK</a:t>
              </a:r>
            </a:p>
          </p:txBody>
        </p:sp>
        <p:sp>
          <p:nvSpPr>
            <p:cNvPr id="49177" name="Line 24"/>
            <p:cNvSpPr>
              <a:spLocks noChangeShapeType="1"/>
            </p:cNvSpPr>
            <p:nvPr/>
          </p:nvSpPr>
          <p:spPr bwMode="auto">
            <a:xfrm flipV="1">
              <a:off x="66294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25"/>
            <p:cNvSpPr>
              <a:spLocks noChangeShapeType="1"/>
            </p:cNvSpPr>
            <p:nvPr/>
          </p:nvSpPr>
          <p:spPr bwMode="auto">
            <a:xfrm>
              <a:off x="68580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26"/>
            <p:cNvSpPr>
              <a:spLocks noChangeShapeType="1"/>
            </p:cNvSpPr>
            <p:nvPr/>
          </p:nvSpPr>
          <p:spPr bwMode="auto">
            <a:xfrm>
              <a:off x="7162800" y="76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27"/>
            <p:cNvSpPr>
              <a:spLocks noChangeShapeType="1"/>
            </p:cNvSpPr>
            <p:nvPr/>
          </p:nvSpPr>
          <p:spPr bwMode="auto">
            <a:xfrm>
              <a:off x="7315200" y="12192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28"/>
            <p:cNvSpPr>
              <a:spLocks noChangeShapeType="1"/>
            </p:cNvSpPr>
            <p:nvPr/>
          </p:nvSpPr>
          <p:spPr bwMode="auto">
            <a:xfrm flipV="1">
              <a:off x="7620000" y="76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29"/>
            <p:cNvSpPr>
              <a:spLocks noChangeShapeType="1"/>
            </p:cNvSpPr>
            <p:nvPr/>
          </p:nvSpPr>
          <p:spPr bwMode="auto">
            <a:xfrm>
              <a:off x="7848600" y="762000"/>
              <a:ext cx="304800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30"/>
            <p:cNvSpPr>
              <a:spLocks noChangeShapeType="1"/>
            </p:cNvSpPr>
            <p:nvPr/>
          </p:nvSpPr>
          <p:spPr bwMode="auto">
            <a:xfrm>
              <a:off x="1524000" y="1524000"/>
              <a:ext cx="914400" cy="158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31"/>
            <p:cNvSpPr>
              <a:spLocks noChangeShapeType="1"/>
            </p:cNvSpPr>
            <p:nvPr/>
          </p:nvSpPr>
          <p:spPr bwMode="auto">
            <a:xfrm>
              <a:off x="1447800" y="1981200"/>
              <a:ext cx="914400" cy="158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32"/>
            <p:cNvSpPr>
              <a:spLocks noChangeShapeType="1"/>
            </p:cNvSpPr>
            <p:nvPr/>
          </p:nvSpPr>
          <p:spPr bwMode="auto">
            <a:xfrm flipV="1">
              <a:off x="2362200" y="1524000"/>
              <a:ext cx="228600" cy="45720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33"/>
            <p:cNvSpPr>
              <a:spLocks noChangeShapeType="1"/>
            </p:cNvSpPr>
            <p:nvPr/>
          </p:nvSpPr>
          <p:spPr bwMode="auto">
            <a:xfrm>
              <a:off x="2438400" y="1524000"/>
              <a:ext cx="152400" cy="45720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34"/>
            <p:cNvSpPr>
              <a:spLocks noChangeShapeType="1"/>
            </p:cNvSpPr>
            <p:nvPr/>
          </p:nvSpPr>
          <p:spPr bwMode="auto">
            <a:xfrm>
              <a:off x="2590800" y="1524000"/>
              <a:ext cx="4724400" cy="158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35"/>
            <p:cNvSpPr>
              <a:spLocks noChangeShapeType="1"/>
            </p:cNvSpPr>
            <p:nvPr/>
          </p:nvSpPr>
          <p:spPr bwMode="auto">
            <a:xfrm>
              <a:off x="2590800" y="1981200"/>
              <a:ext cx="4724400" cy="158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36"/>
            <p:cNvSpPr>
              <a:spLocks noChangeShapeType="1"/>
            </p:cNvSpPr>
            <p:nvPr/>
          </p:nvSpPr>
          <p:spPr bwMode="auto">
            <a:xfrm>
              <a:off x="7315200" y="1524000"/>
              <a:ext cx="152400" cy="45720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Line 37"/>
            <p:cNvSpPr>
              <a:spLocks noChangeShapeType="1"/>
            </p:cNvSpPr>
            <p:nvPr/>
          </p:nvSpPr>
          <p:spPr bwMode="auto">
            <a:xfrm flipV="1">
              <a:off x="7239000" y="1524000"/>
              <a:ext cx="228600" cy="45720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Line 38"/>
            <p:cNvSpPr>
              <a:spLocks noChangeShapeType="1"/>
            </p:cNvSpPr>
            <p:nvPr/>
          </p:nvSpPr>
          <p:spPr bwMode="auto">
            <a:xfrm>
              <a:off x="7467600" y="1524000"/>
              <a:ext cx="914400" cy="158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Line 39"/>
            <p:cNvSpPr>
              <a:spLocks noChangeShapeType="1"/>
            </p:cNvSpPr>
            <p:nvPr/>
          </p:nvSpPr>
          <p:spPr bwMode="auto">
            <a:xfrm>
              <a:off x="7467600" y="1981200"/>
              <a:ext cx="914400" cy="158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Text Box 40"/>
            <p:cNvSpPr txBox="1">
              <a:spLocks noChangeArrowheads="1"/>
            </p:cNvSpPr>
            <p:nvPr/>
          </p:nvSpPr>
          <p:spPr bwMode="auto">
            <a:xfrm>
              <a:off x="0" y="14478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 </a:t>
              </a:r>
              <a:r>
                <a:rPr lang="en-US" b="1">
                  <a:solidFill>
                    <a:srgbClr val="000099"/>
                  </a:solidFill>
                </a:rPr>
                <a:t>M</a:t>
              </a:r>
              <a:r>
                <a:rPr lang="en-US" b="1"/>
                <a:t>/</a:t>
              </a:r>
              <a:r>
                <a:rPr lang="en-US" b="1">
                  <a:solidFill>
                    <a:srgbClr val="66FF33"/>
                  </a:solidFill>
                </a:rPr>
                <a:t>IO</a:t>
              </a:r>
            </a:p>
          </p:txBody>
        </p:sp>
        <p:sp>
          <p:nvSpPr>
            <p:cNvPr id="49194" name="Line 41"/>
            <p:cNvSpPr>
              <a:spLocks noChangeShapeType="1"/>
            </p:cNvSpPr>
            <p:nvPr/>
          </p:nvSpPr>
          <p:spPr bwMode="auto">
            <a:xfrm>
              <a:off x="609600" y="1447800"/>
              <a:ext cx="228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Line 42"/>
            <p:cNvSpPr>
              <a:spLocks noChangeShapeType="1"/>
            </p:cNvSpPr>
            <p:nvPr/>
          </p:nvSpPr>
          <p:spPr bwMode="auto">
            <a:xfrm>
              <a:off x="1447800" y="2743200"/>
              <a:ext cx="685800" cy="15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43"/>
            <p:cNvSpPr>
              <a:spLocks noChangeShapeType="1"/>
            </p:cNvSpPr>
            <p:nvPr/>
          </p:nvSpPr>
          <p:spPr bwMode="auto">
            <a:xfrm flipV="1">
              <a:off x="2133600" y="2286000"/>
              <a:ext cx="228600" cy="457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Line 44"/>
            <p:cNvSpPr>
              <a:spLocks noChangeShapeType="1"/>
            </p:cNvSpPr>
            <p:nvPr/>
          </p:nvSpPr>
          <p:spPr bwMode="auto">
            <a:xfrm>
              <a:off x="3124200" y="2743200"/>
              <a:ext cx="5257800" cy="15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Line 45"/>
            <p:cNvSpPr>
              <a:spLocks noChangeShapeType="1"/>
            </p:cNvSpPr>
            <p:nvPr/>
          </p:nvSpPr>
          <p:spPr bwMode="auto">
            <a:xfrm>
              <a:off x="2971800" y="22860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Line 46"/>
            <p:cNvSpPr>
              <a:spLocks noChangeShapeType="1"/>
            </p:cNvSpPr>
            <p:nvPr/>
          </p:nvSpPr>
          <p:spPr bwMode="auto">
            <a:xfrm>
              <a:off x="2362200" y="2286000"/>
              <a:ext cx="609600" cy="15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Text Box 47"/>
            <p:cNvSpPr txBox="1">
              <a:spLocks noChangeArrowheads="1"/>
            </p:cNvSpPr>
            <p:nvPr/>
          </p:nvSpPr>
          <p:spPr bwMode="auto">
            <a:xfrm>
              <a:off x="304800" y="2286000"/>
              <a:ext cx="1219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ALE</a:t>
              </a:r>
            </a:p>
          </p:txBody>
        </p:sp>
        <p:sp>
          <p:nvSpPr>
            <p:cNvPr id="49201" name="Line 48"/>
            <p:cNvSpPr>
              <a:spLocks noChangeShapeType="1"/>
            </p:cNvSpPr>
            <p:nvPr/>
          </p:nvSpPr>
          <p:spPr bwMode="auto">
            <a:xfrm>
              <a:off x="1447800" y="3200400"/>
              <a:ext cx="11430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Line 49"/>
            <p:cNvSpPr>
              <a:spLocks noChangeShapeType="1"/>
            </p:cNvSpPr>
            <p:nvPr/>
          </p:nvSpPr>
          <p:spPr bwMode="auto">
            <a:xfrm>
              <a:off x="1447800" y="3657600"/>
              <a:ext cx="10668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Line 50"/>
            <p:cNvSpPr>
              <a:spLocks noChangeShapeType="1"/>
            </p:cNvSpPr>
            <p:nvPr/>
          </p:nvSpPr>
          <p:spPr bwMode="auto">
            <a:xfrm flipV="1">
              <a:off x="2514600" y="3200400"/>
              <a:ext cx="2286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Line 51"/>
            <p:cNvSpPr>
              <a:spLocks noChangeShapeType="1"/>
            </p:cNvSpPr>
            <p:nvPr/>
          </p:nvSpPr>
          <p:spPr bwMode="auto">
            <a:xfrm>
              <a:off x="2590800" y="3200400"/>
              <a:ext cx="1524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Line 52"/>
            <p:cNvSpPr>
              <a:spLocks noChangeShapeType="1"/>
            </p:cNvSpPr>
            <p:nvPr/>
          </p:nvSpPr>
          <p:spPr bwMode="auto">
            <a:xfrm>
              <a:off x="2743200" y="3200400"/>
              <a:ext cx="9144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Line 53"/>
            <p:cNvSpPr>
              <a:spLocks noChangeShapeType="1"/>
            </p:cNvSpPr>
            <p:nvPr/>
          </p:nvSpPr>
          <p:spPr bwMode="auto">
            <a:xfrm>
              <a:off x="2743200" y="3657600"/>
              <a:ext cx="8382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Line 56"/>
            <p:cNvSpPr>
              <a:spLocks noChangeShapeType="1"/>
            </p:cNvSpPr>
            <p:nvPr/>
          </p:nvSpPr>
          <p:spPr bwMode="auto">
            <a:xfrm>
              <a:off x="3810000" y="3200400"/>
              <a:ext cx="17526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Line 57"/>
            <p:cNvSpPr>
              <a:spLocks noChangeShapeType="1"/>
            </p:cNvSpPr>
            <p:nvPr/>
          </p:nvSpPr>
          <p:spPr bwMode="auto">
            <a:xfrm>
              <a:off x="3810000" y="3657600"/>
              <a:ext cx="16764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Line 65"/>
            <p:cNvSpPr>
              <a:spLocks noChangeShapeType="1"/>
            </p:cNvSpPr>
            <p:nvPr/>
          </p:nvSpPr>
          <p:spPr bwMode="auto">
            <a:xfrm>
              <a:off x="5562600" y="3200400"/>
              <a:ext cx="10668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Line 66"/>
            <p:cNvSpPr>
              <a:spLocks noChangeShapeType="1"/>
            </p:cNvSpPr>
            <p:nvPr/>
          </p:nvSpPr>
          <p:spPr bwMode="auto">
            <a:xfrm>
              <a:off x="5486400" y="3657600"/>
              <a:ext cx="11430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Line 67"/>
            <p:cNvSpPr>
              <a:spLocks noChangeShapeType="1"/>
            </p:cNvSpPr>
            <p:nvPr/>
          </p:nvSpPr>
          <p:spPr bwMode="auto">
            <a:xfrm>
              <a:off x="6629400" y="3200400"/>
              <a:ext cx="76200" cy="2286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Line 68"/>
            <p:cNvSpPr>
              <a:spLocks noChangeShapeType="1"/>
            </p:cNvSpPr>
            <p:nvPr/>
          </p:nvSpPr>
          <p:spPr bwMode="auto">
            <a:xfrm flipV="1">
              <a:off x="6553200" y="3352800"/>
              <a:ext cx="152400" cy="3048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Line 69"/>
            <p:cNvSpPr>
              <a:spLocks noChangeShapeType="1"/>
            </p:cNvSpPr>
            <p:nvPr/>
          </p:nvSpPr>
          <p:spPr bwMode="auto">
            <a:xfrm>
              <a:off x="6705600" y="3429000"/>
              <a:ext cx="17526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Text Box 70"/>
            <p:cNvSpPr txBox="1">
              <a:spLocks noChangeArrowheads="1"/>
            </p:cNvSpPr>
            <p:nvPr/>
          </p:nvSpPr>
          <p:spPr bwMode="auto">
            <a:xfrm>
              <a:off x="0" y="2895600"/>
              <a:ext cx="1371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9215" name="Text Box 71"/>
            <p:cNvSpPr txBox="1">
              <a:spLocks noChangeArrowheads="1"/>
            </p:cNvSpPr>
            <p:nvPr/>
          </p:nvSpPr>
          <p:spPr bwMode="auto">
            <a:xfrm>
              <a:off x="0" y="2895600"/>
              <a:ext cx="13716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800080"/>
                  </a:solidFill>
                </a:rPr>
                <a:t>ADDR/ DATA</a:t>
              </a:r>
            </a:p>
          </p:txBody>
        </p:sp>
        <p:sp>
          <p:nvSpPr>
            <p:cNvPr id="49216" name="Line 72"/>
            <p:cNvSpPr>
              <a:spLocks noChangeShapeType="1"/>
            </p:cNvSpPr>
            <p:nvPr/>
          </p:nvSpPr>
          <p:spPr bwMode="auto">
            <a:xfrm>
              <a:off x="1447800" y="3886200"/>
              <a:ext cx="11430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Line 73"/>
            <p:cNvSpPr>
              <a:spLocks noChangeShapeType="1"/>
            </p:cNvSpPr>
            <p:nvPr/>
          </p:nvSpPr>
          <p:spPr bwMode="auto">
            <a:xfrm>
              <a:off x="1447800" y="4343400"/>
              <a:ext cx="1066800" cy="158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Line 74"/>
            <p:cNvSpPr>
              <a:spLocks noChangeShapeType="1"/>
            </p:cNvSpPr>
            <p:nvPr/>
          </p:nvSpPr>
          <p:spPr bwMode="auto">
            <a:xfrm flipV="1">
              <a:off x="2514600" y="3886200"/>
              <a:ext cx="2286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9" name="Line 75"/>
            <p:cNvSpPr>
              <a:spLocks noChangeShapeType="1"/>
            </p:cNvSpPr>
            <p:nvPr/>
          </p:nvSpPr>
          <p:spPr bwMode="auto">
            <a:xfrm>
              <a:off x="2590800" y="3886200"/>
              <a:ext cx="1524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0" name="Line 76"/>
            <p:cNvSpPr>
              <a:spLocks noChangeShapeType="1"/>
            </p:cNvSpPr>
            <p:nvPr/>
          </p:nvSpPr>
          <p:spPr bwMode="auto">
            <a:xfrm>
              <a:off x="2743200" y="3886200"/>
              <a:ext cx="99060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1" name="Line 77"/>
            <p:cNvSpPr>
              <a:spLocks noChangeShapeType="1"/>
            </p:cNvSpPr>
            <p:nvPr/>
          </p:nvSpPr>
          <p:spPr bwMode="auto">
            <a:xfrm>
              <a:off x="2743200" y="4343400"/>
              <a:ext cx="99060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2" name="Line 79"/>
            <p:cNvSpPr>
              <a:spLocks noChangeShapeType="1"/>
            </p:cNvSpPr>
            <p:nvPr/>
          </p:nvSpPr>
          <p:spPr bwMode="auto">
            <a:xfrm flipV="1">
              <a:off x="3657600" y="3886200"/>
              <a:ext cx="2286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3" name="Line 80"/>
            <p:cNvSpPr>
              <a:spLocks noChangeShapeType="1"/>
            </p:cNvSpPr>
            <p:nvPr/>
          </p:nvSpPr>
          <p:spPr bwMode="auto">
            <a:xfrm>
              <a:off x="3733800" y="3886200"/>
              <a:ext cx="1524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Line 81"/>
            <p:cNvSpPr>
              <a:spLocks noChangeShapeType="1"/>
            </p:cNvSpPr>
            <p:nvPr/>
          </p:nvSpPr>
          <p:spPr bwMode="auto">
            <a:xfrm>
              <a:off x="3886200" y="3886200"/>
              <a:ext cx="449580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5" name="Line 82"/>
            <p:cNvSpPr>
              <a:spLocks noChangeShapeType="1"/>
            </p:cNvSpPr>
            <p:nvPr/>
          </p:nvSpPr>
          <p:spPr bwMode="auto">
            <a:xfrm>
              <a:off x="3886200" y="4343400"/>
              <a:ext cx="449580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6" name="Text Box 83"/>
            <p:cNvSpPr txBox="1">
              <a:spLocks noChangeArrowheads="1"/>
            </p:cNvSpPr>
            <p:nvPr/>
          </p:nvSpPr>
          <p:spPr bwMode="auto">
            <a:xfrm>
              <a:off x="0" y="3657600"/>
              <a:ext cx="14478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800080"/>
                  </a:solidFill>
                </a:rPr>
                <a:t>ADDR/ STATUS</a:t>
              </a:r>
            </a:p>
          </p:txBody>
        </p:sp>
        <p:sp>
          <p:nvSpPr>
            <p:cNvPr id="49227" name="Line 84"/>
            <p:cNvSpPr>
              <a:spLocks noChangeShapeType="1"/>
            </p:cNvSpPr>
            <p:nvPr/>
          </p:nvSpPr>
          <p:spPr bwMode="auto">
            <a:xfrm>
              <a:off x="1447800" y="4572000"/>
              <a:ext cx="1676400" cy="0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8" name="Line 85"/>
            <p:cNvSpPr>
              <a:spLocks noChangeShapeType="1"/>
            </p:cNvSpPr>
            <p:nvPr/>
          </p:nvSpPr>
          <p:spPr bwMode="auto">
            <a:xfrm>
              <a:off x="3124200" y="4572000"/>
              <a:ext cx="152400" cy="457200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Line 86"/>
            <p:cNvSpPr>
              <a:spLocks noChangeShapeType="1"/>
            </p:cNvSpPr>
            <p:nvPr/>
          </p:nvSpPr>
          <p:spPr bwMode="auto">
            <a:xfrm>
              <a:off x="3276600" y="5029200"/>
              <a:ext cx="2895600" cy="0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Line 87"/>
            <p:cNvSpPr>
              <a:spLocks noChangeShapeType="1"/>
            </p:cNvSpPr>
            <p:nvPr/>
          </p:nvSpPr>
          <p:spPr bwMode="auto">
            <a:xfrm flipV="1">
              <a:off x="6096000" y="4572000"/>
              <a:ext cx="228600" cy="457200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Line 88"/>
            <p:cNvSpPr>
              <a:spLocks noChangeShapeType="1"/>
            </p:cNvSpPr>
            <p:nvPr/>
          </p:nvSpPr>
          <p:spPr bwMode="auto">
            <a:xfrm>
              <a:off x="6324600" y="4572000"/>
              <a:ext cx="1981200" cy="0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Line 91"/>
            <p:cNvSpPr>
              <a:spLocks noChangeShapeType="1"/>
            </p:cNvSpPr>
            <p:nvPr/>
          </p:nvSpPr>
          <p:spPr bwMode="auto">
            <a:xfrm>
              <a:off x="609600" y="4495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3" name="Line 92"/>
            <p:cNvSpPr>
              <a:spLocks noChangeShapeType="1"/>
            </p:cNvSpPr>
            <p:nvPr/>
          </p:nvSpPr>
          <p:spPr bwMode="auto">
            <a:xfrm>
              <a:off x="1447800" y="5105400"/>
              <a:ext cx="220980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Line 93"/>
            <p:cNvSpPr>
              <a:spLocks noChangeShapeType="1"/>
            </p:cNvSpPr>
            <p:nvPr/>
          </p:nvSpPr>
          <p:spPr bwMode="auto">
            <a:xfrm>
              <a:off x="2971800" y="51054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Line 94"/>
            <p:cNvSpPr>
              <a:spLocks noChangeShapeType="1"/>
            </p:cNvSpPr>
            <p:nvPr/>
          </p:nvSpPr>
          <p:spPr bwMode="auto">
            <a:xfrm>
              <a:off x="3657600" y="51054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Line 95"/>
            <p:cNvSpPr>
              <a:spLocks noChangeShapeType="1"/>
            </p:cNvSpPr>
            <p:nvPr/>
          </p:nvSpPr>
          <p:spPr bwMode="auto">
            <a:xfrm flipV="1">
              <a:off x="4876800" y="5105400"/>
              <a:ext cx="2286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Line 96"/>
            <p:cNvSpPr>
              <a:spLocks noChangeShapeType="1"/>
            </p:cNvSpPr>
            <p:nvPr/>
          </p:nvSpPr>
          <p:spPr bwMode="auto">
            <a:xfrm>
              <a:off x="3124200" y="5562600"/>
              <a:ext cx="175260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Line 97"/>
            <p:cNvSpPr>
              <a:spLocks noChangeShapeType="1"/>
            </p:cNvSpPr>
            <p:nvPr/>
          </p:nvSpPr>
          <p:spPr bwMode="auto">
            <a:xfrm>
              <a:off x="5105400" y="5105400"/>
              <a:ext cx="327660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Text Box 98"/>
            <p:cNvSpPr txBox="1">
              <a:spLocks noChangeArrowheads="1"/>
            </p:cNvSpPr>
            <p:nvPr/>
          </p:nvSpPr>
          <p:spPr bwMode="auto">
            <a:xfrm>
              <a:off x="0" y="4953000"/>
              <a:ext cx="1371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33CC"/>
                  </a:solidFill>
                </a:rPr>
                <a:t>READY</a:t>
              </a:r>
            </a:p>
          </p:txBody>
        </p:sp>
        <p:sp>
          <p:nvSpPr>
            <p:cNvPr id="49240" name="Line 99"/>
            <p:cNvSpPr>
              <a:spLocks noChangeShapeType="1"/>
            </p:cNvSpPr>
            <p:nvPr/>
          </p:nvSpPr>
          <p:spPr bwMode="auto">
            <a:xfrm>
              <a:off x="1524000" y="5943600"/>
              <a:ext cx="53340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Line 102"/>
            <p:cNvSpPr>
              <a:spLocks noChangeShapeType="1"/>
            </p:cNvSpPr>
            <p:nvPr/>
          </p:nvSpPr>
          <p:spPr bwMode="auto">
            <a:xfrm>
              <a:off x="2209800" y="5638800"/>
              <a:ext cx="510540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2" name="Line 103"/>
            <p:cNvSpPr>
              <a:spLocks noChangeShapeType="1"/>
            </p:cNvSpPr>
            <p:nvPr/>
          </p:nvSpPr>
          <p:spPr bwMode="auto">
            <a:xfrm>
              <a:off x="7543800" y="5943600"/>
              <a:ext cx="838200" cy="1588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3" name="Text Box 104"/>
            <p:cNvSpPr txBox="1">
              <a:spLocks noChangeArrowheads="1"/>
            </p:cNvSpPr>
            <p:nvPr/>
          </p:nvSpPr>
          <p:spPr bwMode="auto">
            <a:xfrm>
              <a:off x="0" y="5486400"/>
              <a:ext cx="1447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8000"/>
                  </a:solidFill>
                </a:rPr>
                <a:t>DT/R</a:t>
              </a:r>
            </a:p>
          </p:txBody>
        </p:sp>
        <p:sp>
          <p:nvSpPr>
            <p:cNvPr id="49244" name="Line 105"/>
            <p:cNvSpPr>
              <a:spLocks noChangeShapeType="1"/>
            </p:cNvSpPr>
            <p:nvPr/>
          </p:nvSpPr>
          <p:spPr bwMode="auto">
            <a:xfrm>
              <a:off x="609600" y="5486400"/>
              <a:ext cx="228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5" name="Line 106"/>
            <p:cNvSpPr>
              <a:spLocks noChangeShapeType="1"/>
            </p:cNvSpPr>
            <p:nvPr/>
          </p:nvSpPr>
          <p:spPr bwMode="auto">
            <a:xfrm>
              <a:off x="1524000" y="6096000"/>
              <a:ext cx="1600200" cy="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6" name="Line 107"/>
            <p:cNvSpPr>
              <a:spLocks noChangeShapeType="1"/>
            </p:cNvSpPr>
            <p:nvPr/>
          </p:nvSpPr>
          <p:spPr bwMode="auto">
            <a:xfrm>
              <a:off x="3124200" y="6096000"/>
              <a:ext cx="152400" cy="45720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7" name="Line 108"/>
            <p:cNvSpPr>
              <a:spLocks noChangeShapeType="1"/>
            </p:cNvSpPr>
            <p:nvPr/>
          </p:nvSpPr>
          <p:spPr bwMode="auto">
            <a:xfrm>
              <a:off x="3276600" y="6553200"/>
              <a:ext cx="2971800" cy="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8" name="Line 109"/>
            <p:cNvSpPr>
              <a:spLocks noChangeShapeType="1"/>
            </p:cNvSpPr>
            <p:nvPr/>
          </p:nvSpPr>
          <p:spPr bwMode="auto">
            <a:xfrm flipV="1">
              <a:off x="6248400" y="6096000"/>
              <a:ext cx="228600" cy="45720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9" name="Line 110"/>
            <p:cNvSpPr>
              <a:spLocks noChangeShapeType="1"/>
            </p:cNvSpPr>
            <p:nvPr/>
          </p:nvSpPr>
          <p:spPr bwMode="auto">
            <a:xfrm>
              <a:off x="6477000" y="6096000"/>
              <a:ext cx="1981200" cy="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0" name="Text Box 111"/>
            <p:cNvSpPr txBox="1">
              <a:spLocks noChangeArrowheads="1"/>
            </p:cNvSpPr>
            <p:nvPr/>
          </p:nvSpPr>
          <p:spPr bwMode="auto">
            <a:xfrm>
              <a:off x="0" y="6019800"/>
              <a:ext cx="1371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DEN</a:t>
              </a:r>
            </a:p>
          </p:txBody>
        </p:sp>
        <p:sp>
          <p:nvSpPr>
            <p:cNvPr id="49251" name="Line 112"/>
            <p:cNvSpPr>
              <a:spLocks noChangeShapeType="1"/>
            </p:cNvSpPr>
            <p:nvPr/>
          </p:nvSpPr>
          <p:spPr bwMode="auto">
            <a:xfrm>
              <a:off x="0" y="6019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2" name="Line 113"/>
            <p:cNvSpPr>
              <a:spLocks noChangeShapeType="1"/>
            </p:cNvSpPr>
            <p:nvPr/>
          </p:nvSpPr>
          <p:spPr bwMode="auto">
            <a:xfrm>
              <a:off x="3200400" y="51054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3" name="Line 114"/>
            <p:cNvSpPr>
              <a:spLocks noChangeShapeType="1"/>
            </p:cNvSpPr>
            <p:nvPr/>
          </p:nvSpPr>
          <p:spPr bwMode="auto">
            <a:xfrm>
              <a:off x="3352800" y="51054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4" name="Line 115"/>
            <p:cNvSpPr>
              <a:spLocks noChangeShapeType="1"/>
            </p:cNvSpPr>
            <p:nvPr/>
          </p:nvSpPr>
          <p:spPr bwMode="auto">
            <a:xfrm>
              <a:off x="3505200" y="5105400"/>
              <a:ext cx="152400" cy="45720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5" name="Line 117"/>
            <p:cNvSpPr>
              <a:spLocks noChangeShapeType="1"/>
            </p:cNvSpPr>
            <p:nvPr/>
          </p:nvSpPr>
          <p:spPr bwMode="auto">
            <a:xfrm>
              <a:off x="22098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6" name="Line 118"/>
            <p:cNvSpPr>
              <a:spLocks noChangeShapeType="1"/>
            </p:cNvSpPr>
            <p:nvPr/>
          </p:nvSpPr>
          <p:spPr bwMode="auto">
            <a:xfrm>
              <a:off x="31242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7" name="Line 119"/>
            <p:cNvSpPr>
              <a:spLocks noChangeShapeType="1"/>
            </p:cNvSpPr>
            <p:nvPr/>
          </p:nvSpPr>
          <p:spPr bwMode="auto">
            <a:xfrm>
              <a:off x="41148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8" name="Line 120"/>
            <p:cNvSpPr>
              <a:spLocks noChangeShapeType="1"/>
            </p:cNvSpPr>
            <p:nvPr/>
          </p:nvSpPr>
          <p:spPr bwMode="auto">
            <a:xfrm>
              <a:off x="51054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9" name="Line 121"/>
            <p:cNvSpPr>
              <a:spLocks noChangeShapeType="1"/>
            </p:cNvSpPr>
            <p:nvPr/>
          </p:nvSpPr>
          <p:spPr bwMode="auto">
            <a:xfrm>
              <a:off x="60960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0" name="Line 122"/>
            <p:cNvSpPr>
              <a:spLocks noChangeShapeType="1"/>
            </p:cNvSpPr>
            <p:nvPr/>
          </p:nvSpPr>
          <p:spPr bwMode="auto">
            <a:xfrm>
              <a:off x="7162800" y="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1" name="Text Box 123"/>
            <p:cNvSpPr txBox="1">
              <a:spLocks noChangeArrowheads="1"/>
            </p:cNvSpPr>
            <p:nvPr/>
          </p:nvSpPr>
          <p:spPr bwMode="auto">
            <a:xfrm>
              <a:off x="2286000" y="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T1</a:t>
              </a:r>
            </a:p>
          </p:txBody>
        </p:sp>
        <p:sp>
          <p:nvSpPr>
            <p:cNvPr id="49262" name="Text Box 124"/>
            <p:cNvSpPr txBox="1">
              <a:spLocks noChangeArrowheads="1"/>
            </p:cNvSpPr>
            <p:nvPr/>
          </p:nvSpPr>
          <p:spPr bwMode="auto">
            <a:xfrm>
              <a:off x="3352800" y="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T2</a:t>
              </a:r>
            </a:p>
          </p:txBody>
        </p:sp>
        <p:sp>
          <p:nvSpPr>
            <p:cNvPr id="49263" name="Text Box 125"/>
            <p:cNvSpPr txBox="1">
              <a:spLocks noChangeArrowheads="1"/>
            </p:cNvSpPr>
            <p:nvPr/>
          </p:nvSpPr>
          <p:spPr bwMode="auto">
            <a:xfrm>
              <a:off x="4267200" y="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T3</a:t>
              </a:r>
            </a:p>
          </p:txBody>
        </p:sp>
        <p:sp>
          <p:nvSpPr>
            <p:cNvPr id="49264" name="Text Box 126"/>
            <p:cNvSpPr txBox="1">
              <a:spLocks noChangeArrowheads="1"/>
            </p:cNvSpPr>
            <p:nvPr/>
          </p:nvSpPr>
          <p:spPr bwMode="auto">
            <a:xfrm>
              <a:off x="5257800" y="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</a:t>
              </a:r>
              <a:r>
                <a:rPr lang="en-US" baseline="-25000"/>
                <a:t>W</a:t>
              </a:r>
              <a:endParaRPr lang="en-US"/>
            </a:p>
          </p:txBody>
        </p:sp>
        <p:sp>
          <p:nvSpPr>
            <p:cNvPr id="49265" name="Text Box 127"/>
            <p:cNvSpPr txBox="1">
              <a:spLocks noChangeArrowheads="1"/>
            </p:cNvSpPr>
            <p:nvPr/>
          </p:nvSpPr>
          <p:spPr bwMode="auto">
            <a:xfrm>
              <a:off x="6248400" y="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T4</a:t>
              </a:r>
            </a:p>
          </p:txBody>
        </p:sp>
        <p:sp>
          <p:nvSpPr>
            <p:cNvPr id="49266" name="Text Box 128"/>
            <p:cNvSpPr txBox="1">
              <a:spLocks noChangeArrowheads="1"/>
            </p:cNvSpPr>
            <p:nvPr/>
          </p:nvSpPr>
          <p:spPr bwMode="auto">
            <a:xfrm>
              <a:off x="2819400" y="3276600"/>
              <a:ext cx="685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A15-A0</a:t>
              </a:r>
            </a:p>
          </p:txBody>
        </p:sp>
        <p:sp>
          <p:nvSpPr>
            <p:cNvPr id="49267" name="Text Box 129"/>
            <p:cNvSpPr txBox="1">
              <a:spLocks noChangeArrowheads="1"/>
            </p:cNvSpPr>
            <p:nvPr/>
          </p:nvSpPr>
          <p:spPr bwMode="auto">
            <a:xfrm>
              <a:off x="2895600" y="3962400"/>
              <a:ext cx="7620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A19-A16</a:t>
              </a:r>
            </a:p>
          </p:txBody>
        </p:sp>
        <p:sp>
          <p:nvSpPr>
            <p:cNvPr id="49268" name="Line 135"/>
            <p:cNvSpPr>
              <a:spLocks noChangeShapeType="1"/>
            </p:cNvSpPr>
            <p:nvPr/>
          </p:nvSpPr>
          <p:spPr bwMode="auto">
            <a:xfrm flipV="1">
              <a:off x="3581400" y="3200400"/>
              <a:ext cx="2286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9" name="Line 136"/>
            <p:cNvSpPr>
              <a:spLocks noChangeShapeType="1"/>
            </p:cNvSpPr>
            <p:nvPr/>
          </p:nvSpPr>
          <p:spPr bwMode="auto">
            <a:xfrm>
              <a:off x="3657600" y="3200400"/>
              <a:ext cx="152400" cy="45720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0" name="Text Box 137"/>
            <p:cNvSpPr txBox="1">
              <a:spLocks noChangeArrowheads="1"/>
            </p:cNvSpPr>
            <p:nvPr/>
          </p:nvSpPr>
          <p:spPr bwMode="auto">
            <a:xfrm>
              <a:off x="3886200" y="3276600"/>
              <a:ext cx="26670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       DATA OUT (D15-D0)</a:t>
              </a:r>
            </a:p>
          </p:txBody>
        </p:sp>
        <p:sp>
          <p:nvSpPr>
            <p:cNvPr id="49271" name="Text Box 138"/>
            <p:cNvSpPr txBox="1">
              <a:spLocks noChangeArrowheads="1"/>
            </p:cNvSpPr>
            <p:nvPr/>
          </p:nvSpPr>
          <p:spPr bwMode="auto">
            <a:xfrm>
              <a:off x="457200" y="4495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66FFFF"/>
                  </a:solidFill>
                </a:rPr>
                <a:t>WR</a:t>
              </a:r>
            </a:p>
          </p:txBody>
        </p:sp>
        <p:sp>
          <p:nvSpPr>
            <p:cNvPr id="49272" name="Line 141"/>
            <p:cNvSpPr>
              <a:spLocks noChangeShapeType="1"/>
            </p:cNvSpPr>
            <p:nvPr/>
          </p:nvSpPr>
          <p:spPr bwMode="auto">
            <a:xfrm flipH="1">
              <a:off x="1981200" y="5638800"/>
              <a:ext cx="228600" cy="30480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3" name="Line 142"/>
            <p:cNvSpPr>
              <a:spLocks noChangeShapeType="1"/>
            </p:cNvSpPr>
            <p:nvPr/>
          </p:nvSpPr>
          <p:spPr bwMode="auto">
            <a:xfrm>
              <a:off x="7239000" y="5638800"/>
              <a:ext cx="304800" cy="30480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14400" y="1092875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EU contains the following 8-bit registers: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AL (AX-16 BIT)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BH &amp; BL (BX-16 BIT)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 &amp; CL (CX-16 BIT)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DH 7 DL (DX-16 BIT)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38200" y="3693855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It also includes the following 16-bit registers: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Stack Pointer (SP)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Base Pointer (BP)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Source Index (SI)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Destination Index (DI)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ARCHITECTURE Cont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1200"/>
            <a:ext cx="7772400" cy="2133600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8086 SYSTEM CONNECTIONS,TIMING &amp; TROUBLESHOOTING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381000" y="0"/>
            <a:ext cx="8534400" cy="6975765"/>
            <a:chOff x="381000" y="0"/>
            <a:chExt cx="8534400" cy="6975765"/>
          </a:xfrm>
        </p:grpSpPr>
        <p:sp>
          <p:nvSpPr>
            <p:cNvPr id="9219" name="Rectangle 8"/>
            <p:cNvSpPr>
              <a:spLocks noChangeArrowheads="1"/>
            </p:cNvSpPr>
            <p:nvPr/>
          </p:nvSpPr>
          <p:spPr bwMode="auto">
            <a:xfrm>
              <a:off x="2895600" y="0"/>
              <a:ext cx="2895600" cy="6858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20" name="Line 9"/>
            <p:cNvSpPr>
              <a:spLocks noChangeShapeType="1"/>
            </p:cNvSpPr>
            <p:nvPr/>
          </p:nvSpPr>
          <p:spPr bwMode="auto">
            <a:xfrm>
              <a:off x="2590800" y="1600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" name="Line 10"/>
            <p:cNvSpPr>
              <a:spLocks noChangeShapeType="1"/>
            </p:cNvSpPr>
            <p:nvPr/>
          </p:nvSpPr>
          <p:spPr bwMode="auto">
            <a:xfrm>
              <a:off x="2590800" y="1828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" name="Line 13"/>
            <p:cNvSpPr>
              <a:spLocks noChangeShapeType="1"/>
            </p:cNvSpPr>
            <p:nvPr/>
          </p:nvSpPr>
          <p:spPr bwMode="auto">
            <a:xfrm>
              <a:off x="2590800" y="1143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" name="Line 14"/>
            <p:cNvSpPr>
              <a:spLocks noChangeShapeType="1"/>
            </p:cNvSpPr>
            <p:nvPr/>
          </p:nvSpPr>
          <p:spPr bwMode="auto">
            <a:xfrm>
              <a:off x="2590800" y="137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4" name="Line 15"/>
            <p:cNvSpPr>
              <a:spLocks noChangeShapeType="1"/>
            </p:cNvSpPr>
            <p:nvPr/>
          </p:nvSpPr>
          <p:spPr bwMode="auto">
            <a:xfrm>
              <a:off x="2590800" y="2514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" name="Line 16"/>
            <p:cNvSpPr>
              <a:spLocks noChangeShapeType="1"/>
            </p:cNvSpPr>
            <p:nvPr/>
          </p:nvSpPr>
          <p:spPr bwMode="auto">
            <a:xfrm>
              <a:off x="2590800" y="2743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6" name="Line 17"/>
            <p:cNvSpPr>
              <a:spLocks noChangeShapeType="1"/>
            </p:cNvSpPr>
            <p:nvPr/>
          </p:nvSpPr>
          <p:spPr bwMode="auto">
            <a:xfrm>
              <a:off x="2590800" y="2057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7" name="Line 18"/>
            <p:cNvSpPr>
              <a:spLocks noChangeShapeType="1"/>
            </p:cNvSpPr>
            <p:nvPr/>
          </p:nvSpPr>
          <p:spPr bwMode="auto">
            <a:xfrm>
              <a:off x="2590800" y="2286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" name="Line 19"/>
            <p:cNvSpPr>
              <a:spLocks noChangeShapeType="1"/>
            </p:cNvSpPr>
            <p:nvPr/>
          </p:nvSpPr>
          <p:spPr bwMode="auto">
            <a:xfrm>
              <a:off x="25908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9" name="Line 20"/>
            <p:cNvSpPr>
              <a:spLocks noChangeShapeType="1"/>
            </p:cNvSpPr>
            <p:nvPr/>
          </p:nvSpPr>
          <p:spPr bwMode="auto">
            <a:xfrm>
              <a:off x="2590800" y="3886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" name="Line 21"/>
            <p:cNvSpPr>
              <a:spLocks noChangeShapeType="1"/>
            </p:cNvSpPr>
            <p:nvPr/>
          </p:nvSpPr>
          <p:spPr bwMode="auto">
            <a:xfrm>
              <a:off x="2590800" y="3048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" name="Line 22"/>
            <p:cNvSpPr>
              <a:spLocks noChangeShapeType="1"/>
            </p:cNvSpPr>
            <p:nvPr/>
          </p:nvSpPr>
          <p:spPr bwMode="auto">
            <a:xfrm>
              <a:off x="2590800" y="3276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" name="Line 23"/>
            <p:cNvSpPr>
              <a:spLocks noChangeShapeType="1"/>
            </p:cNvSpPr>
            <p:nvPr/>
          </p:nvSpPr>
          <p:spPr bwMode="auto">
            <a:xfrm>
              <a:off x="2590800" y="4648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3" name="Line 24"/>
            <p:cNvSpPr>
              <a:spLocks noChangeShapeType="1"/>
            </p:cNvSpPr>
            <p:nvPr/>
          </p:nvSpPr>
          <p:spPr bwMode="auto">
            <a:xfrm>
              <a:off x="25908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4" name="Line 25"/>
            <p:cNvSpPr>
              <a:spLocks noChangeShapeType="1"/>
            </p:cNvSpPr>
            <p:nvPr/>
          </p:nvSpPr>
          <p:spPr bwMode="auto">
            <a:xfrm>
              <a:off x="2590800" y="4114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5" name="Line 26"/>
            <p:cNvSpPr>
              <a:spLocks noChangeShapeType="1"/>
            </p:cNvSpPr>
            <p:nvPr/>
          </p:nvSpPr>
          <p:spPr bwMode="auto">
            <a:xfrm>
              <a:off x="2590800" y="4343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6" name="Line 27"/>
            <p:cNvSpPr>
              <a:spLocks noChangeShapeType="1"/>
            </p:cNvSpPr>
            <p:nvPr/>
          </p:nvSpPr>
          <p:spPr bwMode="auto">
            <a:xfrm>
              <a:off x="2590800" y="5638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7" name="Line 28"/>
            <p:cNvSpPr>
              <a:spLocks noChangeShapeType="1"/>
            </p:cNvSpPr>
            <p:nvPr/>
          </p:nvSpPr>
          <p:spPr bwMode="auto">
            <a:xfrm>
              <a:off x="2590800" y="6019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8" name="Line 29"/>
            <p:cNvSpPr>
              <a:spLocks noChangeShapeType="1"/>
            </p:cNvSpPr>
            <p:nvPr/>
          </p:nvSpPr>
          <p:spPr bwMode="auto">
            <a:xfrm>
              <a:off x="2590800" y="5105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" name="Line 30"/>
            <p:cNvSpPr>
              <a:spLocks noChangeShapeType="1"/>
            </p:cNvSpPr>
            <p:nvPr/>
          </p:nvSpPr>
          <p:spPr bwMode="auto">
            <a:xfrm>
              <a:off x="2590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0" name="Line 111"/>
            <p:cNvSpPr>
              <a:spLocks noChangeShapeType="1"/>
            </p:cNvSpPr>
            <p:nvPr/>
          </p:nvSpPr>
          <p:spPr bwMode="auto">
            <a:xfrm>
              <a:off x="5791200" y="990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1" name="Line 112"/>
            <p:cNvSpPr>
              <a:spLocks noChangeShapeType="1"/>
            </p:cNvSpPr>
            <p:nvPr/>
          </p:nvSpPr>
          <p:spPr bwMode="auto">
            <a:xfrm>
              <a:off x="5791200" y="1219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2" name="Line 113"/>
            <p:cNvSpPr>
              <a:spLocks noChangeShapeType="1"/>
            </p:cNvSpPr>
            <p:nvPr/>
          </p:nvSpPr>
          <p:spPr bwMode="auto">
            <a:xfrm>
              <a:off x="5791200" y="533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3" name="Line 114"/>
            <p:cNvSpPr>
              <a:spLocks noChangeShapeType="1"/>
            </p:cNvSpPr>
            <p:nvPr/>
          </p:nvSpPr>
          <p:spPr bwMode="auto">
            <a:xfrm>
              <a:off x="5791200" y="762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4" name="Line 115"/>
            <p:cNvSpPr>
              <a:spLocks noChangeShapeType="1"/>
            </p:cNvSpPr>
            <p:nvPr/>
          </p:nvSpPr>
          <p:spPr bwMode="auto">
            <a:xfrm>
              <a:off x="5791200" y="1981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5" name="Line 116"/>
            <p:cNvSpPr>
              <a:spLocks noChangeShapeType="1"/>
            </p:cNvSpPr>
            <p:nvPr/>
          </p:nvSpPr>
          <p:spPr bwMode="auto">
            <a:xfrm>
              <a:off x="5791200" y="2362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6" name="Line 117"/>
            <p:cNvSpPr>
              <a:spLocks noChangeShapeType="1"/>
            </p:cNvSpPr>
            <p:nvPr/>
          </p:nvSpPr>
          <p:spPr bwMode="auto">
            <a:xfrm>
              <a:off x="5791200" y="1447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7" name="Line 118"/>
            <p:cNvSpPr>
              <a:spLocks noChangeShapeType="1"/>
            </p:cNvSpPr>
            <p:nvPr/>
          </p:nvSpPr>
          <p:spPr bwMode="auto">
            <a:xfrm>
              <a:off x="5791200" y="1752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8" name="Line 119"/>
            <p:cNvSpPr>
              <a:spLocks noChangeShapeType="1"/>
            </p:cNvSpPr>
            <p:nvPr/>
          </p:nvSpPr>
          <p:spPr bwMode="auto">
            <a:xfrm>
              <a:off x="57912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9" name="Line 120"/>
            <p:cNvSpPr>
              <a:spLocks noChangeShapeType="1"/>
            </p:cNvSpPr>
            <p:nvPr/>
          </p:nvSpPr>
          <p:spPr bwMode="auto">
            <a:xfrm>
              <a:off x="5791200" y="3886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0" name="Line 121"/>
            <p:cNvSpPr>
              <a:spLocks noChangeShapeType="1"/>
            </p:cNvSpPr>
            <p:nvPr/>
          </p:nvSpPr>
          <p:spPr bwMode="auto">
            <a:xfrm>
              <a:off x="5791200" y="2743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1" name="Line 122"/>
            <p:cNvSpPr>
              <a:spLocks noChangeShapeType="1"/>
            </p:cNvSpPr>
            <p:nvPr/>
          </p:nvSpPr>
          <p:spPr bwMode="auto">
            <a:xfrm>
              <a:off x="5791200" y="3048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2" name="Line 123"/>
            <p:cNvSpPr>
              <a:spLocks noChangeShapeType="1"/>
            </p:cNvSpPr>
            <p:nvPr/>
          </p:nvSpPr>
          <p:spPr bwMode="auto">
            <a:xfrm>
              <a:off x="5791200" y="5105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3" name="Line 124"/>
            <p:cNvSpPr>
              <a:spLocks noChangeShapeType="1"/>
            </p:cNvSpPr>
            <p:nvPr/>
          </p:nvSpPr>
          <p:spPr bwMode="auto">
            <a:xfrm>
              <a:off x="57912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4" name="Line 125"/>
            <p:cNvSpPr>
              <a:spLocks noChangeShapeType="1"/>
            </p:cNvSpPr>
            <p:nvPr/>
          </p:nvSpPr>
          <p:spPr bwMode="auto">
            <a:xfrm>
              <a:off x="5791200" y="4267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5" name="Line 126"/>
            <p:cNvSpPr>
              <a:spLocks noChangeShapeType="1"/>
            </p:cNvSpPr>
            <p:nvPr/>
          </p:nvSpPr>
          <p:spPr bwMode="auto">
            <a:xfrm>
              <a:off x="5791200" y="4572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6" name="Line 127"/>
            <p:cNvSpPr>
              <a:spLocks noChangeShapeType="1"/>
            </p:cNvSpPr>
            <p:nvPr/>
          </p:nvSpPr>
          <p:spPr bwMode="auto">
            <a:xfrm>
              <a:off x="5791200" y="6172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7" name="Line 128"/>
            <p:cNvSpPr>
              <a:spLocks noChangeShapeType="1"/>
            </p:cNvSpPr>
            <p:nvPr/>
          </p:nvSpPr>
          <p:spPr bwMode="auto">
            <a:xfrm>
              <a:off x="5791200" y="6477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8" name="Line 130"/>
            <p:cNvSpPr>
              <a:spLocks noChangeShapeType="1"/>
            </p:cNvSpPr>
            <p:nvPr/>
          </p:nvSpPr>
          <p:spPr bwMode="auto">
            <a:xfrm>
              <a:off x="5791200" y="5715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9" name="Text Box 132"/>
            <p:cNvSpPr txBox="1">
              <a:spLocks noChangeArrowheads="1"/>
            </p:cNvSpPr>
            <p:nvPr/>
          </p:nvSpPr>
          <p:spPr bwMode="auto">
            <a:xfrm>
              <a:off x="3352800" y="3505200"/>
              <a:ext cx="1981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/>
                <a:t>8086 CPU</a:t>
              </a:r>
            </a:p>
          </p:txBody>
        </p:sp>
        <p:sp>
          <p:nvSpPr>
            <p:cNvPr id="9260" name="Text Box 134"/>
            <p:cNvSpPr txBox="1">
              <a:spLocks noChangeArrowheads="1"/>
            </p:cNvSpPr>
            <p:nvPr/>
          </p:nvSpPr>
          <p:spPr bwMode="auto">
            <a:xfrm>
              <a:off x="3048000" y="914400"/>
              <a:ext cx="228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1</a:t>
              </a:r>
            </a:p>
          </p:txBody>
        </p:sp>
        <p:sp>
          <p:nvSpPr>
            <p:cNvPr id="9261" name="Text Box 135"/>
            <p:cNvSpPr txBox="1">
              <a:spLocks noChangeArrowheads="1"/>
            </p:cNvSpPr>
            <p:nvPr/>
          </p:nvSpPr>
          <p:spPr bwMode="auto">
            <a:xfrm>
              <a:off x="2971800" y="57912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20</a:t>
              </a:r>
            </a:p>
          </p:txBody>
        </p:sp>
        <p:sp>
          <p:nvSpPr>
            <p:cNvPr id="9262" name="Text Box 13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16</a:t>
              </a:r>
            </a:p>
          </p:txBody>
        </p:sp>
        <p:sp>
          <p:nvSpPr>
            <p:cNvPr id="9263" name="Text Box 137"/>
            <p:cNvSpPr txBox="1">
              <a:spLocks noChangeArrowheads="1"/>
            </p:cNvSpPr>
            <p:nvPr/>
          </p:nvSpPr>
          <p:spPr bwMode="auto">
            <a:xfrm>
              <a:off x="3048000" y="1219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</a:t>
              </a:r>
            </a:p>
          </p:txBody>
        </p:sp>
        <p:sp>
          <p:nvSpPr>
            <p:cNvPr id="9264" name="AutoShape 140"/>
            <p:cNvSpPr>
              <a:spLocks/>
            </p:cNvSpPr>
            <p:nvPr/>
          </p:nvSpPr>
          <p:spPr bwMode="auto">
            <a:xfrm>
              <a:off x="2133600" y="1371600"/>
              <a:ext cx="228600" cy="3581400"/>
            </a:xfrm>
            <a:prstGeom prst="leftBrace">
              <a:avLst>
                <a:gd name="adj1" fmla="val 1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5" name="AutoShape 141"/>
            <p:cNvSpPr>
              <a:spLocks/>
            </p:cNvSpPr>
            <p:nvPr/>
          </p:nvSpPr>
          <p:spPr bwMode="auto">
            <a:xfrm>
              <a:off x="6248400" y="990600"/>
              <a:ext cx="228600" cy="6858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6" name="Text Box 142"/>
            <p:cNvSpPr txBox="1">
              <a:spLocks noChangeArrowheads="1"/>
            </p:cNvSpPr>
            <p:nvPr/>
          </p:nvSpPr>
          <p:spPr bwMode="auto">
            <a:xfrm>
              <a:off x="1752600" y="9144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GND</a:t>
              </a:r>
            </a:p>
          </p:txBody>
        </p:sp>
        <p:sp>
          <p:nvSpPr>
            <p:cNvPr id="9267" name="Text Box 143"/>
            <p:cNvSpPr txBox="1">
              <a:spLocks noChangeArrowheads="1"/>
            </p:cNvSpPr>
            <p:nvPr/>
          </p:nvSpPr>
          <p:spPr bwMode="auto">
            <a:xfrm>
              <a:off x="6096000" y="304800"/>
              <a:ext cx="990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VCC</a:t>
              </a:r>
            </a:p>
          </p:txBody>
        </p:sp>
        <p:sp>
          <p:nvSpPr>
            <p:cNvPr id="9268" name="Text Box 144"/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990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AD15</a:t>
              </a:r>
            </a:p>
          </p:txBody>
        </p:sp>
        <p:sp>
          <p:nvSpPr>
            <p:cNvPr id="9269" name="Text Box 145"/>
            <p:cNvSpPr txBox="1">
              <a:spLocks noChangeArrowheads="1"/>
            </p:cNvSpPr>
            <p:nvPr/>
          </p:nvSpPr>
          <p:spPr bwMode="auto">
            <a:xfrm>
              <a:off x="2971800" y="49530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17</a:t>
              </a:r>
            </a:p>
          </p:txBody>
        </p:sp>
        <p:sp>
          <p:nvSpPr>
            <p:cNvPr id="9270" name="Text Box 146"/>
            <p:cNvSpPr txBox="1">
              <a:spLocks noChangeArrowheads="1"/>
            </p:cNvSpPr>
            <p:nvPr/>
          </p:nvSpPr>
          <p:spPr bwMode="auto">
            <a:xfrm>
              <a:off x="2971800" y="51816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18</a:t>
              </a:r>
            </a:p>
          </p:txBody>
        </p:sp>
        <p:sp>
          <p:nvSpPr>
            <p:cNvPr id="9271" name="Text Box 147"/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19</a:t>
              </a:r>
            </a:p>
          </p:txBody>
        </p:sp>
        <p:sp>
          <p:nvSpPr>
            <p:cNvPr id="9272" name="Text Box 148"/>
            <p:cNvSpPr txBox="1">
              <a:spLocks noChangeArrowheads="1"/>
            </p:cNvSpPr>
            <p:nvPr/>
          </p:nvSpPr>
          <p:spPr bwMode="auto">
            <a:xfrm>
              <a:off x="381000" y="2819400"/>
              <a:ext cx="15240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AD14 TO AD0</a:t>
              </a:r>
            </a:p>
          </p:txBody>
        </p:sp>
        <p:sp>
          <p:nvSpPr>
            <p:cNvPr id="9273" name="Text Box 149"/>
            <p:cNvSpPr txBox="1">
              <a:spLocks noChangeArrowheads="1"/>
            </p:cNvSpPr>
            <p:nvPr/>
          </p:nvSpPr>
          <p:spPr bwMode="auto">
            <a:xfrm>
              <a:off x="6477000" y="990600"/>
              <a:ext cx="15240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A16-A19 &amp; S3-S6</a:t>
              </a:r>
            </a:p>
          </p:txBody>
        </p:sp>
        <p:sp>
          <p:nvSpPr>
            <p:cNvPr id="9274" name="Text Box 150"/>
            <p:cNvSpPr txBox="1">
              <a:spLocks noChangeArrowheads="1"/>
            </p:cNvSpPr>
            <p:nvPr/>
          </p:nvSpPr>
          <p:spPr bwMode="auto">
            <a:xfrm>
              <a:off x="1676400" y="57912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GND</a:t>
              </a:r>
            </a:p>
          </p:txBody>
        </p:sp>
        <p:sp>
          <p:nvSpPr>
            <p:cNvPr id="9275" name="Text Box 151"/>
            <p:cNvSpPr txBox="1">
              <a:spLocks noChangeArrowheads="1"/>
            </p:cNvSpPr>
            <p:nvPr/>
          </p:nvSpPr>
          <p:spPr bwMode="auto">
            <a:xfrm>
              <a:off x="1676400" y="54864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CLK</a:t>
              </a:r>
            </a:p>
          </p:txBody>
        </p:sp>
        <p:sp>
          <p:nvSpPr>
            <p:cNvPr id="9276" name="Text Box 152"/>
            <p:cNvSpPr txBox="1">
              <a:spLocks noChangeArrowheads="1"/>
            </p:cNvSpPr>
            <p:nvPr/>
          </p:nvSpPr>
          <p:spPr bwMode="auto">
            <a:xfrm>
              <a:off x="1752600" y="48768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NMI</a:t>
              </a:r>
            </a:p>
          </p:txBody>
        </p:sp>
        <p:sp>
          <p:nvSpPr>
            <p:cNvPr id="9277" name="Text Box 153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INTR</a:t>
              </a:r>
            </a:p>
          </p:txBody>
        </p:sp>
        <p:sp>
          <p:nvSpPr>
            <p:cNvPr id="9278" name="Text Box 154"/>
            <p:cNvSpPr txBox="1">
              <a:spLocks noChangeArrowheads="1"/>
            </p:cNvSpPr>
            <p:nvPr/>
          </p:nvSpPr>
          <p:spPr bwMode="auto">
            <a:xfrm>
              <a:off x="5257800" y="62484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22</a:t>
              </a:r>
            </a:p>
          </p:txBody>
        </p:sp>
        <p:sp>
          <p:nvSpPr>
            <p:cNvPr id="9279" name="Text Box 155"/>
            <p:cNvSpPr txBox="1">
              <a:spLocks noChangeArrowheads="1"/>
            </p:cNvSpPr>
            <p:nvPr/>
          </p:nvSpPr>
          <p:spPr bwMode="auto">
            <a:xfrm>
              <a:off x="5257800" y="59436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23</a:t>
              </a:r>
            </a:p>
          </p:txBody>
        </p:sp>
        <p:sp>
          <p:nvSpPr>
            <p:cNvPr id="9280" name="Text Box 156"/>
            <p:cNvSpPr txBox="1">
              <a:spLocks noChangeArrowheads="1"/>
            </p:cNvSpPr>
            <p:nvPr/>
          </p:nvSpPr>
          <p:spPr bwMode="auto">
            <a:xfrm>
              <a:off x="5257800" y="5562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24</a:t>
              </a:r>
            </a:p>
          </p:txBody>
        </p:sp>
        <p:sp>
          <p:nvSpPr>
            <p:cNvPr id="9281" name="Text Box 158"/>
            <p:cNvSpPr txBox="1">
              <a:spLocks noChangeArrowheads="1"/>
            </p:cNvSpPr>
            <p:nvPr/>
          </p:nvSpPr>
          <p:spPr bwMode="auto">
            <a:xfrm>
              <a:off x="5257800" y="5181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25</a:t>
              </a:r>
            </a:p>
          </p:txBody>
        </p:sp>
        <p:sp>
          <p:nvSpPr>
            <p:cNvPr id="9282" name="Text Box 159"/>
            <p:cNvSpPr txBox="1">
              <a:spLocks noChangeArrowheads="1"/>
            </p:cNvSpPr>
            <p:nvPr/>
          </p:nvSpPr>
          <p:spPr bwMode="auto">
            <a:xfrm>
              <a:off x="5257800" y="4800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26</a:t>
              </a:r>
            </a:p>
          </p:txBody>
        </p:sp>
        <p:sp>
          <p:nvSpPr>
            <p:cNvPr id="9283" name="Text Box 160"/>
            <p:cNvSpPr txBox="1">
              <a:spLocks noChangeArrowheads="1"/>
            </p:cNvSpPr>
            <p:nvPr/>
          </p:nvSpPr>
          <p:spPr bwMode="auto">
            <a:xfrm>
              <a:off x="5257800" y="3962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28</a:t>
              </a:r>
            </a:p>
          </p:txBody>
        </p:sp>
        <p:sp>
          <p:nvSpPr>
            <p:cNvPr id="9284" name="Text Box 161"/>
            <p:cNvSpPr txBox="1">
              <a:spLocks noChangeArrowheads="1"/>
            </p:cNvSpPr>
            <p:nvPr/>
          </p:nvSpPr>
          <p:spPr bwMode="auto">
            <a:xfrm>
              <a:off x="5257800" y="3581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29</a:t>
              </a:r>
            </a:p>
          </p:txBody>
        </p:sp>
        <p:sp>
          <p:nvSpPr>
            <p:cNvPr id="9285" name="Text Box 162"/>
            <p:cNvSpPr txBox="1">
              <a:spLocks noChangeArrowheads="1"/>
            </p:cNvSpPr>
            <p:nvPr/>
          </p:nvSpPr>
          <p:spPr bwMode="auto">
            <a:xfrm>
              <a:off x="5257800" y="15240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35</a:t>
              </a:r>
            </a:p>
          </p:txBody>
        </p:sp>
        <p:sp>
          <p:nvSpPr>
            <p:cNvPr id="9286" name="Text Box 163"/>
            <p:cNvSpPr txBox="1">
              <a:spLocks noChangeArrowheads="1"/>
            </p:cNvSpPr>
            <p:nvPr/>
          </p:nvSpPr>
          <p:spPr bwMode="auto">
            <a:xfrm>
              <a:off x="5334000" y="304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40</a:t>
              </a:r>
            </a:p>
          </p:txBody>
        </p:sp>
        <p:sp>
          <p:nvSpPr>
            <p:cNvPr id="9287" name="Text Box 164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34</a:t>
              </a:r>
            </a:p>
          </p:txBody>
        </p:sp>
        <p:sp>
          <p:nvSpPr>
            <p:cNvPr id="9288" name="Text Box 165"/>
            <p:cNvSpPr txBox="1">
              <a:spLocks noChangeArrowheads="1"/>
            </p:cNvSpPr>
            <p:nvPr/>
          </p:nvSpPr>
          <p:spPr bwMode="auto">
            <a:xfrm>
              <a:off x="5257800" y="2133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33</a:t>
              </a:r>
            </a:p>
          </p:txBody>
        </p:sp>
        <p:sp>
          <p:nvSpPr>
            <p:cNvPr id="9289" name="Text Box 166"/>
            <p:cNvSpPr txBox="1">
              <a:spLocks noChangeArrowheads="1"/>
            </p:cNvSpPr>
            <p:nvPr/>
          </p:nvSpPr>
          <p:spPr bwMode="auto">
            <a:xfrm>
              <a:off x="5257800" y="2514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32</a:t>
              </a:r>
            </a:p>
          </p:txBody>
        </p:sp>
        <p:sp>
          <p:nvSpPr>
            <p:cNvPr id="9290" name="Text Box 167"/>
            <p:cNvSpPr txBox="1">
              <a:spLocks noChangeArrowheads="1"/>
            </p:cNvSpPr>
            <p:nvPr/>
          </p:nvSpPr>
          <p:spPr bwMode="auto">
            <a:xfrm>
              <a:off x="6172200" y="1828800"/>
              <a:ext cx="1600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BHE/S7</a:t>
              </a:r>
            </a:p>
          </p:txBody>
        </p:sp>
        <p:sp>
          <p:nvSpPr>
            <p:cNvPr id="9291" name="Line 168"/>
            <p:cNvSpPr>
              <a:spLocks noChangeShapeType="1"/>
            </p:cNvSpPr>
            <p:nvPr/>
          </p:nvSpPr>
          <p:spPr bwMode="auto">
            <a:xfrm>
              <a:off x="6324600" y="1828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2" name="Text Box 170"/>
            <p:cNvSpPr txBox="1">
              <a:spLocks noChangeArrowheads="1"/>
            </p:cNvSpPr>
            <p:nvPr/>
          </p:nvSpPr>
          <p:spPr bwMode="auto">
            <a:xfrm>
              <a:off x="6096000" y="2209800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MN/MX</a:t>
              </a:r>
            </a:p>
          </p:txBody>
        </p:sp>
        <p:sp>
          <p:nvSpPr>
            <p:cNvPr id="9293" name="Line 171"/>
            <p:cNvSpPr>
              <a:spLocks noChangeShapeType="1"/>
            </p:cNvSpPr>
            <p:nvPr/>
          </p:nvSpPr>
          <p:spPr bwMode="auto">
            <a:xfrm>
              <a:off x="6858000" y="2209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4" name="Text Box 172"/>
            <p:cNvSpPr txBox="1">
              <a:spLocks noChangeArrowheads="1"/>
            </p:cNvSpPr>
            <p:nvPr/>
          </p:nvSpPr>
          <p:spPr bwMode="auto">
            <a:xfrm>
              <a:off x="6248400" y="25908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RD</a:t>
              </a:r>
            </a:p>
          </p:txBody>
        </p:sp>
        <p:sp>
          <p:nvSpPr>
            <p:cNvPr id="9295" name="Line 173"/>
            <p:cNvSpPr>
              <a:spLocks noChangeShapeType="1"/>
            </p:cNvSpPr>
            <p:nvPr/>
          </p:nvSpPr>
          <p:spPr bwMode="auto">
            <a:xfrm>
              <a:off x="6324600" y="2590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6" name="Text Box 176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31</a:t>
              </a:r>
            </a:p>
          </p:txBody>
        </p:sp>
        <p:sp>
          <p:nvSpPr>
            <p:cNvPr id="9297" name="Text Box 177"/>
            <p:cNvSpPr txBox="1">
              <a:spLocks noChangeArrowheads="1"/>
            </p:cNvSpPr>
            <p:nvPr/>
          </p:nvSpPr>
          <p:spPr bwMode="auto">
            <a:xfrm>
              <a:off x="5257800" y="3200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30</a:t>
              </a:r>
            </a:p>
          </p:txBody>
        </p:sp>
        <p:sp>
          <p:nvSpPr>
            <p:cNvPr id="9298" name="Text Box 178"/>
            <p:cNvSpPr txBox="1">
              <a:spLocks noChangeArrowheads="1"/>
            </p:cNvSpPr>
            <p:nvPr/>
          </p:nvSpPr>
          <p:spPr bwMode="auto">
            <a:xfrm>
              <a:off x="5257800" y="4343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27</a:t>
              </a:r>
            </a:p>
          </p:txBody>
        </p:sp>
        <p:sp>
          <p:nvSpPr>
            <p:cNvPr id="9299" name="Text Box 179"/>
            <p:cNvSpPr txBox="1">
              <a:spLocks noChangeArrowheads="1"/>
            </p:cNvSpPr>
            <p:nvPr/>
          </p:nvSpPr>
          <p:spPr bwMode="auto">
            <a:xfrm>
              <a:off x="6248400" y="29718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RQ/GTO(HOLD)</a:t>
              </a:r>
            </a:p>
          </p:txBody>
        </p:sp>
        <p:sp>
          <p:nvSpPr>
            <p:cNvPr id="9300" name="Line 181"/>
            <p:cNvSpPr>
              <a:spLocks noChangeShapeType="1"/>
            </p:cNvSpPr>
            <p:nvPr/>
          </p:nvSpPr>
          <p:spPr bwMode="auto">
            <a:xfrm>
              <a:off x="6400800" y="2971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1" name="Line 182"/>
            <p:cNvSpPr>
              <a:spLocks noChangeShapeType="1"/>
            </p:cNvSpPr>
            <p:nvPr/>
          </p:nvSpPr>
          <p:spPr bwMode="auto">
            <a:xfrm>
              <a:off x="6934200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2" name="Text Box 183"/>
            <p:cNvSpPr txBox="1">
              <a:spLocks noChangeArrowheads="1"/>
            </p:cNvSpPr>
            <p:nvPr/>
          </p:nvSpPr>
          <p:spPr bwMode="auto">
            <a:xfrm>
              <a:off x="6248400" y="33528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RQ/GT1(HLDA)</a:t>
              </a:r>
            </a:p>
          </p:txBody>
        </p:sp>
        <p:sp>
          <p:nvSpPr>
            <p:cNvPr id="9303" name="Line 184"/>
            <p:cNvSpPr>
              <a:spLocks noChangeShapeType="1"/>
            </p:cNvSpPr>
            <p:nvPr/>
          </p:nvSpPr>
          <p:spPr bwMode="auto">
            <a:xfrm>
              <a:off x="6400800" y="3352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4" name="Line 185"/>
            <p:cNvSpPr>
              <a:spLocks noChangeShapeType="1"/>
            </p:cNvSpPr>
            <p:nvPr/>
          </p:nvSpPr>
          <p:spPr bwMode="auto">
            <a:xfrm>
              <a:off x="6934200" y="3352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5" name="Text Box 186"/>
            <p:cNvSpPr txBox="1">
              <a:spLocks noChangeArrowheads="1"/>
            </p:cNvSpPr>
            <p:nvPr/>
          </p:nvSpPr>
          <p:spPr bwMode="auto">
            <a:xfrm>
              <a:off x="6248400" y="37338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LOCK (WR)</a:t>
              </a:r>
            </a:p>
          </p:txBody>
        </p:sp>
        <p:sp>
          <p:nvSpPr>
            <p:cNvPr id="9306" name="Line 187"/>
            <p:cNvSpPr>
              <a:spLocks noChangeShapeType="1"/>
            </p:cNvSpPr>
            <p:nvPr/>
          </p:nvSpPr>
          <p:spPr bwMode="auto">
            <a:xfrm>
              <a:off x="6400800" y="3733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7" name="Line 188"/>
            <p:cNvSpPr>
              <a:spLocks noChangeShapeType="1"/>
            </p:cNvSpPr>
            <p:nvPr/>
          </p:nvSpPr>
          <p:spPr bwMode="auto">
            <a:xfrm>
              <a:off x="7391400" y="3733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8" name="Text Box 190"/>
            <p:cNvSpPr txBox="1">
              <a:spLocks noChangeArrowheads="1"/>
            </p:cNvSpPr>
            <p:nvPr/>
          </p:nvSpPr>
          <p:spPr bwMode="auto">
            <a:xfrm>
              <a:off x="6096000" y="6262255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READY</a:t>
              </a:r>
            </a:p>
          </p:txBody>
        </p:sp>
        <p:sp>
          <p:nvSpPr>
            <p:cNvPr id="9309" name="Text Box 191"/>
            <p:cNvSpPr txBox="1">
              <a:spLocks noChangeArrowheads="1"/>
            </p:cNvSpPr>
            <p:nvPr/>
          </p:nvSpPr>
          <p:spPr bwMode="auto">
            <a:xfrm>
              <a:off x="6096000" y="5943600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TEST</a:t>
              </a:r>
            </a:p>
          </p:txBody>
        </p:sp>
        <p:sp>
          <p:nvSpPr>
            <p:cNvPr id="9310" name="Line 192"/>
            <p:cNvSpPr>
              <a:spLocks noChangeShapeType="1"/>
            </p:cNvSpPr>
            <p:nvPr/>
          </p:nvSpPr>
          <p:spPr bwMode="auto">
            <a:xfrm>
              <a:off x="6248400" y="6019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1" name="Text Box 193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1828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S2 (M/IO)</a:t>
              </a:r>
            </a:p>
          </p:txBody>
        </p:sp>
        <p:sp>
          <p:nvSpPr>
            <p:cNvPr id="9312" name="Line 194"/>
            <p:cNvSpPr>
              <a:spLocks noChangeShapeType="1"/>
            </p:cNvSpPr>
            <p:nvPr/>
          </p:nvSpPr>
          <p:spPr bwMode="auto">
            <a:xfrm>
              <a:off x="6400800" y="4114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3" name="Line 195"/>
            <p:cNvSpPr>
              <a:spLocks noChangeShapeType="1"/>
            </p:cNvSpPr>
            <p:nvPr/>
          </p:nvSpPr>
          <p:spPr bwMode="auto">
            <a:xfrm>
              <a:off x="7239000" y="4114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4" name="Text Box 196"/>
            <p:cNvSpPr txBox="1">
              <a:spLocks noChangeArrowheads="1"/>
            </p:cNvSpPr>
            <p:nvPr/>
          </p:nvSpPr>
          <p:spPr bwMode="auto">
            <a:xfrm>
              <a:off x="6248400" y="4495800"/>
              <a:ext cx="1828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S1 (DT/R)</a:t>
              </a:r>
            </a:p>
          </p:txBody>
        </p:sp>
        <p:sp>
          <p:nvSpPr>
            <p:cNvPr id="9315" name="Line 197"/>
            <p:cNvSpPr>
              <a:spLocks noChangeShapeType="1"/>
            </p:cNvSpPr>
            <p:nvPr/>
          </p:nvSpPr>
          <p:spPr bwMode="auto">
            <a:xfrm>
              <a:off x="6400800" y="4495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6" name="Line 199"/>
            <p:cNvSpPr>
              <a:spLocks noChangeShapeType="1"/>
            </p:cNvSpPr>
            <p:nvPr/>
          </p:nvSpPr>
          <p:spPr bwMode="auto">
            <a:xfrm>
              <a:off x="7315200" y="4495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7" name="Text Box 200"/>
            <p:cNvSpPr txBox="1">
              <a:spLocks noChangeArrowheads="1"/>
            </p:cNvSpPr>
            <p:nvPr/>
          </p:nvSpPr>
          <p:spPr bwMode="auto">
            <a:xfrm>
              <a:off x="6248400" y="4876800"/>
              <a:ext cx="1752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S0 (DEN)</a:t>
              </a:r>
            </a:p>
          </p:txBody>
        </p:sp>
        <p:sp>
          <p:nvSpPr>
            <p:cNvPr id="9318" name="Line 201"/>
            <p:cNvSpPr>
              <a:spLocks noChangeShapeType="1"/>
            </p:cNvSpPr>
            <p:nvPr/>
          </p:nvSpPr>
          <p:spPr bwMode="auto">
            <a:xfrm>
              <a:off x="6400800" y="4876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9" name="Line 202"/>
            <p:cNvSpPr>
              <a:spLocks noChangeShapeType="1"/>
            </p:cNvSpPr>
            <p:nvPr/>
          </p:nvSpPr>
          <p:spPr bwMode="auto">
            <a:xfrm>
              <a:off x="6858000" y="4876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" name="Text Box 203"/>
            <p:cNvSpPr txBox="1">
              <a:spLocks noChangeArrowheads="1"/>
            </p:cNvSpPr>
            <p:nvPr/>
          </p:nvSpPr>
          <p:spPr bwMode="auto">
            <a:xfrm>
              <a:off x="6248400" y="51816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QS0 (ALE)</a:t>
              </a:r>
            </a:p>
          </p:txBody>
        </p:sp>
        <p:sp>
          <p:nvSpPr>
            <p:cNvPr id="9321" name="Text Box 204"/>
            <p:cNvSpPr txBox="1">
              <a:spLocks noChangeArrowheads="1"/>
            </p:cNvSpPr>
            <p:nvPr/>
          </p:nvSpPr>
          <p:spPr bwMode="auto">
            <a:xfrm>
              <a:off x="6172200" y="5562600"/>
              <a:ext cx="2133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QS1(INTA)</a:t>
              </a:r>
            </a:p>
          </p:txBody>
        </p:sp>
        <p:sp>
          <p:nvSpPr>
            <p:cNvPr id="9322" name="Line 205"/>
            <p:cNvSpPr>
              <a:spLocks noChangeShapeType="1"/>
            </p:cNvSpPr>
            <p:nvPr/>
          </p:nvSpPr>
          <p:spPr bwMode="auto">
            <a:xfrm>
              <a:off x="6934200" y="5562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" name="Text Box 206"/>
            <p:cNvSpPr txBox="1">
              <a:spLocks noChangeArrowheads="1"/>
            </p:cNvSpPr>
            <p:nvPr/>
          </p:nvSpPr>
          <p:spPr bwMode="auto">
            <a:xfrm>
              <a:off x="5257800" y="65532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21</a:t>
              </a:r>
            </a:p>
          </p:txBody>
        </p:sp>
        <p:sp>
          <p:nvSpPr>
            <p:cNvPr id="9324" name="Line 207"/>
            <p:cNvSpPr>
              <a:spLocks noChangeShapeType="1"/>
            </p:cNvSpPr>
            <p:nvPr/>
          </p:nvSpPr>
          <p:spPr bwMode="auto">
            <a:xfrm>
              <a:off x="5777345" y="6705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" name="Text Box 208"/>
            <p:cNvSpPr txBox="1">
              <a:spLocks noChangeArrowheads="1"/>
            </p:cNvSpPr>
            <p:nvPr/>
          </p:nvSpPr>
          <p:spPr bwMode="auto">
            <a:xfrm>
              <a:off x="6109855" y="6518565"/>
              <a:ext cx="1371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RESET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228600" y="8638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Basic 8086 System Overview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9521"/>
            <a:ext cx="9144000" cy="602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46063"/>
            <a:ext cx="8213725" cy="900112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Minimum-Mode and Maximum-</a:t>
            </a:r>
            <a:br>
              <a:rPr lang="en-US" altLang="zh-TW" sz="3200" dirty="0" smtClean="0"/>
            </a:br>
            <a:r>
              <a:rPr lang="en-US" altLang="zh-TW" sz="3200" dirty="0" smtClean="0"/>
              <a:t>Mode System</a:t>
            </a:r>
            <a:endParaRPr lang="zh-TW" altLang="en-US" sz="3200" dirty="0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  <p:custDataLst>
              <p:tags r:id="rId3"/>
            </p:custDataLst>
          </p:nvPr>
        </p:nvSpPr>
        <p:spPr>
          <a:blipFill rotWithShape="1">
            <a:blip r:embed="rId5" cstate="print"/>
            <a:stretch>
              <a:fillRect l="-334" t="-741" r="-2085" b="-11111"/>
            </a:stretch>
          </a:blipFill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noFill/>
              </a:rPr>
              <a:t> 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RULITCapgTbVUO4Flop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3QX50GmguF3jS5JuPM0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YpbqiTGjvsJs8uuRRFkW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09cVo92cgsJ27OGYdlQr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Vz3qQaWGMG0Var162wZJ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fRg7o2rBPDn5rMFIMFX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RKBeCX6GOzGHVy1Lig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nrTDosWLbKGeFc8ILVf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VPExppGWYV38csihxuC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CBVpfyJ2obULB8gbmdFT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0SkhX5nN03r2w3YR3x4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bnC5jMr03FKNtCr6OPM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uxlOXF0iGLnib9c7wgn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t7JglobXQH3CiaNtnBGev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GaVfjGr5c46gIMhhFTo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1609</Words>
  <Application>Microsoft Office PowerPoint</Application>
  <PresentationFormat>On-screen Show (4:3)</PresentationFormat>
  <Paragraphs>345</Paragraphs>
  <Slides>47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                   Intel 8086 MICROPROCESSOR ARCHITECTURE</vt:lpstr>
      <vt:lpstr>MICROCOMPUTER</vt:lpstr>
      <vt:lpstr>8086 BUSES</vt:lpstr>
      <vt:lpstr>ARCHITECTURE</vt:lpstr>
      <vt:lpstr>Slide 5</vt:lpstr>
      <vt:lpstr>8086 SYSTEM CONNECTIONS,TIMING &amp; TROUBLESHOOTING</vt:lpstr>
      <vt:lpstr>Slide 7</vt:lpstr>
      <vt:lpstr>Slide 8</vt:lpstr>
      <vt:lpstr>Minimum-Mode and Maximum- Mode System</vt:lpstr>
      <vt:lpstr>Minimum-Mode and Maximum- Mode System (cont.)</vt:lpstr>
      <vt:lpstr>Minimum-Mode and Maximum- Mode System (cont.)</vt:lpstr>
      <vt:lpstr>Minimum-Mode and Maximum- Mode System (cont.)</vt:lpstr>
      <vt:lpstr>AD0 – AD15  Pin 16-2, 39 (Bi-directional)</vt:lpstr>
      <vt:lpstr>A19/S6, A18/S5, A17/S4, A16/S3 Pin 35-38 (Unidirectional)</vt:lpstr>
      <vt:lpstr>BHE / S7  Pin 34 (Output)</vt:lpstr>
      <vt:lpstr>RD (Read) Pin 32 (Output)</vt:lpstr>
      <vt:lpstr>READY Pin 22 (Input)</vt:lpstr>
      <vt:lpstr>RESET Pin 21 (Input)</vt:lpstr>
      <vt:lpstr>INTR Pin 18 (Input)</vt:lpstr>
      <vt:lpstr>NMI Pin 17 (Input)</vt:lpstr>
      <vt:lpstr>TEST Pin 23 (Input)</vt:lpstr>
      <vt:lpstr>CLK Pin 19 (Input)</vt:lpstr>
      <vt:lpstr>VCC and VSS Pin 40 and Pin 20 (Input)</vt:lpstr>
      <vt:lpstr>MN / MX Pin 33 (Input)</vt:lpstr>
      <vt:lpstr>MN / MX Pin 33 (Input)</vt:lpstr>
      <vt:lpstr>Pin Description for Minimum Mode</vt:lpstr>
      <vt:lpstr>INTA Pin 24 (Output)</vt:lpstr>
      <vt:lpstr>ALE Pin 25 (Output)</vt:lpstr>
      <vt:lpstr>DEN Pin 26 (Output)</vt:lpstr>
      <vt:lpstr>DT / R Pin 27 (Output)</vt:lpstr>
      <vt:lpstr>M / IO Pin 28 (Output)</vt:lpstr>
      <vt:lpstr>WR Pin 29 (Output)</vt:lpstr>
      <vt:lpstr>HLDA Pin 30 (Output)</vt:lpstr>
      <vt:lpstr>HOLD Pin 31 (Input)</vt:lpstr>
      <vt:lpstr>Pin Description for Maximum Mode</vt:lpstr>
      <vt:lpstr>QS1 and QS0 Pin 24 and 25 (Output)</vt:lpstr>
      <vt:lpstr>S0, S1, S2 Pin 26, 27, 28 (Output)</vt:lpstr>
      <vt:lpstr>S0, S1, S2 Pin 26, 27, 28 (Output)</vt:lpstr>
      <vt:lpstr>LOCK Pin 29 (Output)</vt:lpstr>
      <vt:lpstr>RQ/GT1 and RQ/GT0 Pin 30 and 31 (Bi-directional)</vt:lpstr>
      <vt:lpstr>TIMING SEQUENCE</vt:lpstr>
      <vt:lpstr>BASIC SIGNAL FLOW ON 8086 BUSES</vt:lpstr>
      <vt:lpstr>READ CYCLE</vt:lpstr>
      <vt:lpstr>Slide 44</vt:lpstr>
      <vt:lpstr>Slide 45</vt:lpstr>
      <vt:lpstr>WRITE CYCLE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SSETSEC019</dc:creator>
  <cp:lastModifiedBy>user</cp:lastModifiedBy>
  <cp:revision>124</cp:revision>
  <cp:lastPrinted>1601-01-01T00:00:00Z</cp:lastPrinted>
  <dcterms:created xsi:type="dcterms:W3CDTF">1601-01-01T00:00:00Z</dcterms:created>
  <dcterms:modified xsi:type="dcterms:W3CDTF">2014-11-05T10:16:09Z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