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680" r:id="rId2"/>
    <p:sldId id="456" r:id="rId3"/>
    <p:sldId id="457" r:id="rId4"/>
    <p:sldId id="462" r:id="rId5"/>
    <p:sldId id="458" r:id="rId6"/>
    <p:sldId id="473" r:id="rId7"/>
    <p:sldId id="474" r:id="rId8"/>
    <p:sldId id="475" r:id="rId9"/>
    <p:sldId id="476" r:id="rId10"/>
    <p:sldId id="477" r:id="rId11"/>
    <p:sldId id="630" r:id="rId12"/>
    <p:sldId id="479" r:id="rId13"/>
    <p:sldId id="464" r:id="rId14"/>
    <p:sldId id="465" r:id="rId15"/>
    <p:sldId id="682" r:id="rId16"/>
    <p:sldId id="467" r:id="rId17"/>
    <p:sldId id="468" r:id="rId18"/>
    <p:sldId id="469" r:id="rId19"/>
    <p:sldId id="470" r:id="rId20"/>
    <p:sldId id="471" r:id="rId21"/>
    <p:sldId id="472" r:id="rId22"/>
    <p:sldId id="480" r:id="rId23"/>
    <p:sldId id="463" r:id="rId24"/>
    <p:sldId id="559" r:id="rId25"/>
    <p:sldId id="560" r:id="rId26"/>
    <p:sldId id="568" r:id="rId27"/>
    <p:sldId id="569" r:id="rId28"/>
    <p:sldId id="570" r:id="rId29"/>
    <p:sldId id="571" r:id="rId30"/>
    <p:sldId id="572" r:id="rId31"/>
    <p:sldId id="574" r:id="rId32"/>
    <p:sldId id="575" r:id="rId33"/>
    <p:sldId id="576" r:id="rId34"/>
    <p:sldId id="577" r:id="rId35"/>
    <p:sldId id="631" r:id="rId36"/>
    <p:sldId id="578" r:id="rId37"/>
    <p:sldId id="579" r:id="rId38"/>
    <p:sldId id="580" r:id="rId39"/>
  </p:sldIdLst>
  <p:sldSz cx="9144000" cy="6858000" type="screen4x3"/>
  <p:notesSz cx="10234613" cy="71024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ZapfDingbats" pitchFamily="8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3333FF"/>
    <a:srgbClr val="000099"/>
    <a:srgbClr val="0000CC"/>
    <a:srgbClr val="046BA4"/>
    <a:srgbClr val="00ACA8"/>
    <a:srgbClr val="006866"/>
    <a:srgbClr val="008F8C"/>
    <a:srgbClr val="000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9" autoAdjust="0"/>
  </p:normalViewPr>
  <p:slideViewPr>
    <p:cSldViewPr snapToGrid="0" snapToObjects="1">
      <p:cViewPr varScale="1">
        <p:scale>
          <a:sx n="63" d="100"/>
          <a:sy n="63" d="100"/>
        </p:scale>
        <p:origin x="-1584" y="-108"/>
      </p:cViewPr>
      <p:guideLst>
        <p:guide orient="horz" pos="4302"/>
        <p:guide pos="1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98"/>
    </p:cViewPr>
  </p:sorterViewPr>
  <p:notesViewPr>
    <p:cSldViewPr snapToGrid="0" snapToObjects="1">
      <p:cViewPr varScale="1">
        <p:scale>
          <a:sx n="51" d="100"/>
          <a:sy n="51" d="100"/>
        </p:scale>
        <p:origin x="-1950" y="-90"/>
      </p:cViewPr>
      <p:guideLst>
        <p:guide orient="horz" pos="2237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4435475" cy="35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t" anchorCtr="0" compatLnSpc="1">
            <a:prstTxWarp prst="textNoShape">
              <a:avLst/>
            </a:prstTxWarp>
          </a:bodyPr>
          <a:lstStyle>
            <a:lvl1pPr defTabSz="792791">
              <a:lnSpc>
                <a:spcPct val="90000"/>
              </a:lnSpc>
              <a:defRPr sz="1000" i="1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-1588"/>
            <a:ext cx="4435475" cy="35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t" anchorCtr="0" compatLnSpc="1">
            <a:prstTxWarp prst="textNoShape">
              <a:avLst/>
            </a:prstTxWarp>
          </a:bodyPr>
          <a:lstStyle>
            <a:lvl1pPr algn="r" defTabSz="792791">
              <a:lnSpc>
                <a:spcPct val="90000"/>
              </a:lnSpc>
              <a:defRPr sz="1000" i="1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8575" y="6719888"/>
            <a:ext cx="439578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b" anchorCtr="0" compatLnSpc="1">
            <a:prstTxWarp prst="textNoShape">
              <a:avLst/>
            </a:prstTxWarp>
          </a:bodyPr>
          <a:lstStyle>
            <a:lvl1pPr defTabSz="792791">
              <a:lnSpc>
                <a:spcPct val="90000"/>
              </a:lnSpc>
              <a:defRPr sz="1000" i="1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4435475" cy="35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t" anchorCtr="0" compatLnSpc="1">
            <a:prstTxWarp prst="textNoShape">
              <a:avLst/>
            </a:prstTxWarp>
          </a:bodyPr>
          <a:lstStyle>
            <a:lvl1pPr defTabSz="792791">
              <a:defRPr sz="1000" i="1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-1588"/>
            <a:ext cx="4435475" cy="35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t" anchorCtr="0" compatLnSpc="1">
            <a:prstTxWarp prst="textNoShape">
              <a:avLst/>
            </a:prstTxWarp>
          </a:bodyPr>
          <a:lstStyle>
            <a:lvl1pPr algn="r" defTabSz="792791">
              <a:defRPr sz="1000" i="1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846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b" anchorCtr="0" compatLnSpc="1">
            <a:prstTxWarp prst="textNoShape">
              <a:avLst/>
            </a:prstTxWarp>
          </a:bodyPr>
          <a:lstStyle>
            <a:lvl1pPr defTabSz="792791">
              <a:defRPr sz="1000" i="1">
                <a:effectLst/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846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31" tIns="0" rIns="19831" bIns="0" numCol="1" anchor="b" anchorCtr="0" compatLnSpc="1">
            <a:prstTxWarp prst="textNoShape">
              <a:avLst/>
            </a:prstTxWarp>
          </a:bodyPr>
          <a:lstStyle>
            <a:lvl1pPr algn="r" defTabSz="792791">
              <a:defRPr sz="1000" i="1">
                <a:effectLst/>
                <a:latin typeface="Times New Roman" charset="0"/>
              </a:defRPr>
            </a:lvl1pPr>
          </a:lstStyle>
          <a:p>
            <a:pPr>
              <a:defRPr/>
            </a:pPr>
            <a:fld id="{4EF6B178-E7BF-4600-A254-891C5B593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5700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2" tIns="47928" rIns="95852" bIns="479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Hauptteiltext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42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57563" y="541338"/>
            <a:ext cx="3530600" cy="2649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722813" y="6799263"/>
            <a:ext cx="79216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852" tIns="47928" rIns="95852" bIns="47928">
            <a:spAutoFit/>
          </a:bodyPr>
          <a:lstStyle/>
          <a:p>
            <a:pPr algn="ctr" defTabSz="792791">
              <a:lnSpc>
                <a:spcPct val="90000"/>
              </a:lnSpc>
              <a:defRPr/>
            </a:pPr>
            <a:r>
              <a:rPr lang="en-US" sz="1200" dirty="0" err="1">
                <a:effectLst/>
                <a:latin typeface="Arial" charset="0"/>
              </a:rPr>
              <a:t>Seite</a:t>
            </a:r>
            <a:r>
              <a:rPr lang="en-US" sz="1200" dirty="0">
                <a:effectLst/>
                <a:latin typeface="Arial" charset="0"/>
              </a:rPr>
              <a:t> </a:t>
            </a:r>
            <a:fld id="{6FDB5593-124D-4EAE-A1C4-128256570A9F}" type="slidenum">
              <a:rPr lang="en-US" sz="1200">
                <a:effectLst/>
                <a:latin typeface="Arial" charset="0"/>
              </a:rPr>
              <a:pPr algn="ctr" defTabSz="792791">
                <a:lnSpc>
                  <a:spcPct val="90000"/>
                </a:lnSpc>
                <a:defRPr/>
              </a:pPr>
              <a:t>‹#›</a:t>
            </a:fld>
            <a:endParaRPr lang="en-US" sz="1200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2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defTabSz="762000" rtl="0" eaLnBrk="0" fontAlgn="base" hangingPunct="0">
      <a:lnSpc>
        <a:spcPct val="88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10287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fld id="{DC492739-571A-4455-894E-05614AE20E6F}" type="slidenum">
              <a:rPr lang="en-US" sz="1000" smtClean="0">
                <a:latin typeface="Times New Roman" pitchFamily="18" charset="0"/>
              </a:rPr>
              <a:pPr/>
              <a:t>1</a:t>
            </a:fld>
            <a:endParaRPr lang="en-US" sz="1000" smtClean="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52800" y="534988"/>
            <a:ext cx="3540125" cy="2655887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0" y="3373438"/>
            <a:ext cx="7500938" cy="3195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35050"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8F2C3A-26D4-4D45-8A57-C2B25A9064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849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E72DC6-A5E2-4B37-84C0-3262B70FB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8981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8AA01F-92F7-4672-96B2-407D7CF08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26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800"/>
            </a:lvl1pPr>
            <a:extLst/>
          </a:lstStyle>
          <a:p>
            <a:pPr>
              <a:defRPr/>
            </a:pPr>
            <a:fld id="{FF2398B4-5CFB-4DF9-B2D3-1A48DCD496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83996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D691307-9F61-4B94-968E-799824FF1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1609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54822C-7CB4-45CE-95D4-DDCDF1841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9026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C9ADBB7-C48C-429D-A38C-E73F1AA261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4265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F4274C-7697-4D05-B3D9-9BDA1818D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5326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B647CE-2811-4280-B2C1-C43766348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59455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79EAD7-3D96-4EA8-AC29-036B0CD7D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82067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16AB96-E967-4147-8C02-BDB8C5F5E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30686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UML: ISD, Dept. of CSE, IIT, Kharagpur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712F520-5AEA-4ED6-90B5-0DB725010836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ransition>
    <p:wipe dir="d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ftp://ftp.ifs.uni-linz.ac.at/pub/wieland/uml.pp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9" descr="interra systems 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6157913"/>
            <a:ext cx="1247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15"/>
          <p:cNvSpPr txBox="1">
            <a:spLocks noChangeArrowheads="1"/>
          </p:cNvSpPr>
          <p:nvPr/>
        </p:nvSpPr>
        <p:spPr bwMode="auto">
          <a:xfrm>
            <a:off x="1006475" y="5603875"/>
            <a:ext cx="813752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91436" tIns="45717" rIns="91436" bIns="45717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1" name="Title 9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Welcome to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I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4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39C19-0C1E-4278-9488-AE1095B74D14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106" name="Rectangle 4"/>
          <p:cNvSpPr>
            <a:spLocks noChangeArrowheads="1"/>
          </p:cNvSpPr>
          <p:nvPr/>
        </p:nvSpPr>
        <p:spPr bwMode="auto">
          <a:xfrm>
            <a:off x="1006475" y="3025775"/>
            <a:ext cx="8148638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5400" b="1" dirty="0"/>
              <a:t>UML for Information System Design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03325" y="6264275"/>
            <a:ext cx="74104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Source: </a:t>
            </a:r>
            <a:r>
              <a:rPr lang="en-IN" sz="2400" i="1" dirty="0">
                <a:hlinkClick r:id="rId4"/>
              </a:rPr>
              <a:t>ftp://ftp.ifs.uni-linz.ac.at/pub/wieland/</a:t>
            </a:r>
            <a:r>
              <a:rPr lang="en-IN" sz="2400" b="1" i="1" dirty="0">
                <a:hlinkClick r:id="rId4"/>
              </a:rPr>
              <a:t>uml</a:t>
            </a:r>
            <a:r>
              <a:rPr lang="en-IN" sz="2400" i="1" dirty="0">
                <a:hlinkClick r:id="rId4"/>
              </a:rPr>
              <a:t>.</a:t>
            </a:r>
            <a:r>
              <a:rPr lang="en-IN" sz="2400" b="1" i="1" dirty="0">
                <a:hlinkClick r:id="rId4"/>
              </a:rPr>
              <a:t>ppt</a:t>
            </a:r>
            <a:r>
              <a:rPr lang="en-IN" sz="2400" b="1" i="1" dirty="0"/>
              <a:t> </a:t>
            </a:r>
            <a:endParaRPr lang="en-IN" b="1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Generalization (1/2)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idx="1"/>
          </p:nvPr>
        </p:nvSpPr>
        <p:spPr>
          <a:xfrm>
            <a:off x="701675" y="1387475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is a </a:t>
            </a:r>
            <a:r>
              <a:rPr lang="en-US" sz="2400" b="1" smtClean="0"/>
              <a:t>taxonomic relationship</a:t>
            </a:r>
            <a:r>
              <a:rPr lang="en-US" sz="2400" smtClean="0"/>
              <a:t> between a specialized class and a more general class</a:t>
            </a:r>
          </a:p>
          <a:p>
            <a:pPr marL="819150" lvl="1" eaLnBrk="1" hangingPunct="1"/>
            <a:r>
              <a:rPr lang="en-US" sz="2000" smtClean="0"/>
              <a:t>the specialized one </a:t>
            </a:r>
            <a:r>
              <a:rPr lang="en-US" sz="2000" b="1" smtClean="0"/>
              <a:t>inherits</a:t>
            </a:r>
            <a:r>
              <a:rPr lang="en-US" sz="2000" smtClean="0"/>
              <a:t> all properties of the generalized one</a:t>
            </a:r>
          </a:p>
          <a:p>
            <a:pPr marL="819150" lvl="1" eaLnBrk="1" hangingPunct="1"/>
            <a:r>
              <a:rPr lang="en-US" sz="2000" b="1" smtClean="0"/>
              <a:t>additional properties</a:t>
            </a:r>
            <a:r>
              <a:rPr lang="en-US" sz="2000" smtClean="0"/>
              <a:t> can be added</a:t>
            </a:r>
          </a:p>
          <a:p>
            <a:pPr marL="819150" lvl="1" eaLnBrk="1" hangingPunct="1"/>
            <a:r>
              <a:rPr lang="en-US" sz="2000" smtClean="0"/>
              <a:t>an instance of the subclass can be used wherever an instance of the superclass is allowed (at least syntactically)</a:t>
            </a:r>
          </a:p>
          <a:p>
            <a:pPr marL="819150" lvl="1" eaLnBrk="1" hangingPunct="1"/>
            <a:r>
              <a:rPr lang="en-US" sz="2000" b="1" smtClean="0"/>
              <a:t>multiple inheritance </a:t>
            </a:r>
            <a:r>
              <a:rPr lang="en-US" sz="2000" smtClean="0"/>
              <a:t>is also allowed:</a:t>
            </a:r>
          </a:p>
        </p:txBody>
      </p:sp>
      <p:sp>
        <p:nvSpPr>
          <p:cNvPr id="355368" name="Rectangle 1064"/>
          <p:cNvSpPr>
            <a:spLocks noChangeArrowheads="1"/>
          </p:cNvSpPr>
          <p:nvPr/>
        </p:nvSpPr>
        <p:spPr bwMode="auto">
          <a:xfrm>
            <a:off x="2497138" y="3994150"/>
            <a:ext cx="2955925" cy="268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University Member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5369" name="Rectangle 1065"/>
          <p:cNvSpPr>
            <a:spLocks noChangeArrowheads="1"/>
          </p:cNvSpPr>
          <p:nvPr/>
        </p:nvSpPr>
        <p:spPr bwMode="auto">
          <a:xfrm>
            <a:off x="3308350" y="4818063"/>
            <a:ext cx="1612900" cy="268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Student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5370" name="Rectangle 1066"/>
          <p:cNvSpPr>
            <a:spLocks noChangeArrowheads="1"/>
          </p:cNvSpPr>
          <p:nvPr/>
        </p:nvSpPr>
        <p:spPr bwMode="auto">
          <a:xfrm>
            <a:off x="5199063" y="4818063"/>
            <a:ext cx="1611312" cy="268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Lecturer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5371" name="Rectangle 1067"/>
          <p:cNvSpPr>
            <a:spLocks noChangeArrowheads="1"/>
          </p:cNvSpPr>
          <p:nvPr/>
        </p:nvSpPr>
        <p:spPr bwMode="auto">
          <a:xfrm>
            <a:off x="4410075" y="5716588"/>
            <a:ext cx="1611313" cy="268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Instructor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5372" name="Freeform 1068"/>
          <p:cNvSpPr>
            <a:spLocks/>
          </p:cNvSpPr>
          <p:nvPr/>
        </p:nvSpPr>
        <p:spPr bwMode="auto">
          <a:xfrm>
            <a:off x="2241550" y="4684713"/>
            <a:ext cx="3768725" cy="142875"/>
          </a:xfrm>
          <a:custGeom>
            <a:avLst/>
            <a:gdLst/>
            <a:ahLst/>
            <a:cxnLst>
              <a:cxn ang="0">
                <a:pos x="2600" y="112"/>
              </a:cxn>
              <a:cxn ang="0">
                <a:pos x="2600" y="0"/>
              </a:cxn>
              <a:cxn ang="0">
                <a:pos x="0" y="0"/>
              </a:cxn>
              <a:cxn ang="0">
                <a:pos x="0" y="120"/>
              </a:cxn>
            </a:cxnLst>
            <a:rect l="0" t="0" r="r" b="b"/>
            <a:pathLst>
              <a:path w="2600" h="120">
                <a:moveTo>
                  <a:pt x="2600" y="112"/>
                </a:moveTo>
                <a:lnTo>
                  <a:pt x="2600" y="0"/>
                </a:lnTo>
                <a:lnTo>
                  <a:pt x="0" y="0"/>
                </a:lnTo>
                <a:lnTo>
                  <a:pt x="0" y="12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373" name="Line 1069"/>
          <p:cNvSpPr>
            <a:spLocks noChangeShapeType="1"/>
          </p:cNvSpPr>
          <p:nvPr/>
        </p:nvSpPr>
        <p:spPr bwMode="auto">
          <a:xfrm flipH="1" flipV="1">
            <a:off x="4038600" y="4429125"/>
            <a:ext cx="0" cy="388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374" name="AutoShape 1070"/>
          <p:cNvSpPr>
            <a:spLocks noChangeArrowheads="1"/>
          </p:cNvSpPr>
          <p:nvPr/>
        </p:nvSpPr>
        <p:spPr bwMode="auto">
          <a:xfrm>
            <a:off x="3957638" y="4281488"/>
            <a:ext cx="163512" cy="144462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375" name="Line 1071"/>
          <p:cNvSpPr>
            <a:spLocks noChangeShapeType="1"/>
          </p:cNvSpPr>
          <p:nvPr/>
        </p:nvSpPr>
        <p:spPr bwMode="auto">
          <a:xfrm flipV="1">
            <a:off x="5535613" y="5233988"/>
            <a:ext cx="442912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376" name="Line 1072"/>
          <p:cNvSpPr>
            <a:spLocks noChangeShapeType="1"/>
          </p:cNvSpPr>
          <p:nvPr/>
        </p:nvSpPr>
        <p:spPr bwMode="auto">
          <a:xfrm flipH="1" flipV="1">
            <a:off x="4210050" y="5240338"/>
            <a:ext cx="698500" cy="477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377" name="AutoShape 1073"/>
          <p:cNvSpPr>
            <a:spLocks noChangeArrowheads="1"/>
          </p:cNvSpPr>
          <p:nvPr/>
        </p:nvSpPr>
        <p:spPr bwMode="auto">
          <a:xfrm rot="-2165815">
            <a:off x="4097338" y="5095875"/>
            <a:ext cx="161925" cy="1444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378" name="AutoShape 1074"/>
          <p:cNvSpPr>
            <a:spLocks noChangeArrowheads="1"/>
          </p:cNvSpPr>
          <p:nvPr/>
        </p:nvSpPr>
        <p:spPr bwMode="auto">
          <a:xfrm rot="2165815" flipH="1">
            <a:off x="5940425" y="5105400"/>
            <a:ext cx="161925" cy="1444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380" name="Text Box 1076"/>
          <p:cNvSpPr txBox="1">
            <a:spLocks noChangeArrowheads="1"/>
          </p:cNvSpPr>
          <p:nvPr/>
        </p:nvSpPr>
        <p:spPr bwMode="auto">
          <a:xfrm>
            <a:off x="2065338" y="4787900"/>
            <a:ext cx="3746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...</a:t>
            </a:r>
          </a:p>
        </p:txBody>
      </p:sp>
      <p:sp>
        <p:nvSpPr>
          <p:cNvPr id="355382" name="Text Box 1078"/>
          <p:cNvSpPr txBox="1">
            <a:spLocks noChangeArrowheads="1"/>
          </p:cNvSpPr>
          <p:nvPr/>
        </p:nvSpPr>
        <p:spPr bwMode="auto">
          <a:xfrm>
            <a:off x="479425" y="5303838"/>
            <a:ext cx="2476500" cy="825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model contains more</a:t>
            </a:r>
          </a:p>
          <a:p>
            <a:pPr>
              <a:defRPr/>
            </a:pPr>
            <a:r>
              <a:rPr lang="en-US" sz="16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subclasses than actually</a:t>
            </a:r>
          </a:p>
          <a:p>
            <a:pPr>
              <a:defRPr/>
            </a:pPr>
            <a:r>
              <a:rPr lang="en-US" sz="16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shown in this diagram</a:t>
            </a:r>
          </a:p>
        </p:txBody>
      </p:sp>
      <p:sp>
        <p:nvSpPr>
          <p:cNvPr id="355383" name="Line 1079"/>
          <p:cNvSpPr>
            <a:spLocks noChangeShapeType="1"/>
          </p:cNvSpPr>
          <p:nvPr/>
        </p:nvSpPr>
        <p:spPr bwMode="auto">
          <a:xfrm flipV="1">
            <a:off x="1798638" y="5102225"/>
            <a:ext cx="392112" cy="261938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stealth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5385" name="Text Box 1081"/>
          <p:cNvSpPr txBox="1">
            <a:spLocks noChangeArrowheads="1"/>
          </p:cNvSpPr>
          <p:nvPr/>
        </p:nvSpPr>
        <p:spPr bwMode="auto">
          <a:xfrm>
            <a:off x="4025900" y="4365625"/>
            <a:ext cx="13684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{overlapping}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4A32E-DB0C-4592-9C8C-4B6444B4A28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Generalization (2/2)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Properties of Generalization:</a:t>
            </a:r>
          </a:p>
          <a:p>
            <a:pPr lvl="1" eaLnBrk="1" hangingPunct="1"/>
            <a:r>
              <a:rPr lang="en-US" sz="2400" b="1" smtClean="0"/>
              <a:t>non-complete</a:t>
            </a:r>
            <a:r>
              <a:rPr lang="en-US" sz="2400" smtClean="0"/>
              <a:t> / </a:t>
            </a:r>
            <a:r>
              <a:rPr lang="en-US" sz="2400" b="1" smtClean="0"/>
              <a:t>complete</a:t>
            </a:r>
            <a:r>
              <a:rPr lang="en-US" sz="2400" smtClean="0"/>
              <a:t> (default)</a:t>
            </a:r>
          </a:p>
          <a:p>
            <a:pPr lvl="2" eaLnBrk="1" hangingPunct="1"/>
            <a:r>
              <a:rPr lang="en-US" sz="2000" smtClean="0"/>
              <a:t>complete: all possible subclasses are already part of the model (but not necessarily visualized!)</a:t>
            </a:r>
          </a:p>
          <a:p>
            <a:pPr lvl="1" eaLnBrk="1" hangingPunct="1"/>
            <a:r>
              <a:rPr lang="en-US" sz="2400" b="1" smtClean="0"/>
              <a:t>overlapping</a:t>
            </a:r>
            <a:r>
              <a:rPr lang="en-US" sz="2400" smtClean="0"/>
              <a:t> / </a:t>
            </a:r>
            <a:r>
              <a:rPr lang="en-US" sz="2400" b="1" smtClean="0"/>
              <a:t>disjoint</a:t>
            </a:r>
            <a:r>
              <a:rPr lang="en-US" sz="2400" smtClean="0"/>
              <a:t> (default)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2 interpretations of overlapping: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Concerning </a:t>
            </a:r>
            <a:r>
              <a:rPr lang="en-US" sz="1800" b="1" smtClean="0"/>
              <a:t>multiple inheritance</a:t>
            </a:r>
            <a:r>
              <a:rPr lang="en-US" sz="1800" smtClean="0"/>
              <a:t>: two or more subclasses can have again common subclasses (e.g. Instructor)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Concerning </a:t>
            </a:r>
            <a:r>
              <a:rPr lang="en-US" sz="1800" b="1" smtClean="0"/>
              <a:t>multiple classification</a:t>
            </a:r>
            <a:r>
              <a:rPr lang="en-US" sz="1800" smtClean="0"/>
              <a:t>: an object can be instance of more than one subclass</a:t>
            </a:r>
          </a:p>
        </p:txBody>
      </p:sp>
      <p:grpSp>
        <p:nvGrpSpPr>
          <p:cNvPr id="80900" name="Group 18"/>
          <p:cNvGrpSpPr>
            <a:grpSpLocks/>
          </p:cNvGrpSpPr>
          <p:nvPr/>
        </p:nvGrpSpPr>
        <p:grpSpPr bwMode="auto">
          <a:xfrm rot="19031557" flipH="1">
            <a:off x="6765925" y="5065713"/>
            <a:ext cx="188913" cy="636587"/>
            <a:chOff x="3934" y="3243"/>
            <a:chExt cx="119" cy="401"/>
          </a:xfrm>
        </p:grpSpPr>
        <p:sp>
          <p:nvSpPr>
            <p:cNvPr id="515091" name="Line 19"/>
            <p:cNvSpPr>
              <a:spLocks noChangeShapeType="1"/>
            </p:cNvSpPr>
            <p:nvPr/>
          </p:nvSpPr>
          <p:spPr bwMode="auto">
            <a:xfrm flipH="1" flipV="1">
              <a:off x="3994" y="3315"/>
              <a:ext cx="7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15092" name="AutoShape 20"/>
            <p:cNvSpPr>
              <a:spLocks noChangeArrowheads="1"/>
            </p:cNvSpPr>
            <p:nvPr/>
          </p:nvSpPr>
          <p:spPr bwMode="auto">
            <a:xfrm>
              <a:off x="3934" y="3241"/>
              <a:ext cx="119" cy="73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15093" name="Rectangle 21"/>
          <p:cNvSpPr>
            <a:spLocks noChangeArrowheads="1"/>
          </p:cNvSpPr>
          <p:nvPr/>
        </p:nvSpPr>
        <p:spPr bwMode="auto">
          <a:xfrm>
            <a:off x="3014663" y="5688013"/>
            <a:ext cx="1374775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094" name="Rectangle 22"/>
          <p:cNvSpPr>
            <a:spLocks noChangeArrowheads="1"/>
          </p:cNvSpPr>
          <p:nvPr/>
        </p:nvSpPr>
        <p:spPr bwMode="auto">
          <a:xfrm>
            <a:off x="1844675" y="4992688"/>
            <a:ext cx="935038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095" name="Rectangle 23"/>
          <p:cNvSpPr>
            <a:spLocks noChangeArrowheads="1"/>
          </p:cNvSpPr>
          <p:nvPr/>
        </p:nvSpPr>
        <p:spPr bwMode="auto">
          <a:xfrm>
            <a:off x="1906588" y="5005388"/>
            <a:ext cx="70326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Entry</a:t>
            </a:r>
          </a:p>
        </p:txBody>
      </p:sp>
      <p:sp>
        <p:nvSpPr>
          <p:cNvPr id="515096" name="Rectangle 24"/>
          <p:cNvSpPr>
            <a:spLocks noChangeArrowheads="1"/>
          </p:cNvSpPr>
          <p:nvPr/>
        </p:nvSpPr>
        <p:spPr bwMode="auto">
          <a:xfrm>
            <a:off x="1681163" y="5688013"/>
            <a:ext cx="1271587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097" name="Rectangle 25"/>
          <p:cNvSpPr>
            <a:spLocks noChangeArrowheads="1"/>
          </p:cNvSpPr>
          <p:nvPr/>
        </p:nvSpPr>
        <p:spPr bwMode="auto">
          <a:xfrm>
            <a:off x="1692275" y="5734050"/>
            <a:ext cx="12573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SerialEntry</a:t>
            </a:r>
          </a:p>
        </p:txBody>
      </p:sp>
      <p:sp>
        <p:nvSpPr>
          <p:cNvPr id="515098" name="Rectangle 26"/>
          <p:cNvSpPr>
            <a:spLocks noChangeArrowheads="1"/>
          </p:cNvSpPr>
          <p:nvPr/>
        </p:nvSpPr>
        <p:spPr bwMode="auto">
          <a:xfrm>
            <a:off x="3006725" y="5740400"/>
            <a:ext cx="12207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ToDoEntry</a:t>
            </a:r>
          </a:p>
        </p:txBody>
      </p:sp>
      <p:sp>
        <p:nvSpPr>
          <p:cNvPr id="515099" name="Line 27"/>
          <p:cNvSpPr>
            <a:spLocks noChangeShapeType="1"/>
          </p:cNvSpPr>
          <p:nvPr/>
        </p:nvSpPr>
        <p:spPr bwMode="auto">
          <a:xfrm flipV="1">
            <a:off x="2322513" y="5564188"/>
            <a:ext cx="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00" name="Line 28"/>
          <p:cNvSpPr>
            <a:spLocks noChangeShapeType="1"/>
          </p:cNvSpPr>
          <p:nvPr/>
        </p:nvSpPr>
        <p:spPr bwMode="auto">
          <a:xfrm flipV="1">
            <a:off x="3617913" y="5564188"/>
            <a:ext cx="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01" name="Line 29"/>
          <p:cNvSpPr>
            <a:spLocks noChangeShapeType="1"/>
          </p:cNvSpPr>
          <p:nvPr/>
        </p:nvSpPr>
        <p:spPr bwMode="auto">
          <a:xfrm>
            <a:off x="1068388" y="5564188"/>
            <a:ext cx="254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02" name="Line 30"/>
          <p:cNvSpPr>
            <a:spLocks noChangeShapeType="1"/>
          </p:cNvSpPr>
          <p:nvPr/>
        </p:nvSpPr>
        <p:spPr bwMode="auto">
          <a:xfrm flipV="1">
            <a:off x="2322513" y="5446713"/>
            <a:ext cx="0" cy="117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03" name="AutoShape 31"/>
          <p:cNvSpPr>
            <a:spLocks noChangeArrowheads="1"/>
          </p:cNvSpPr>
          <p:nvPr/>
        </p:nvSpPr>
        <p:spPr bwMode="auto">
          <a:xfrm>
            <a:off x="2227263" y="5332413"/>
            <a:ext cx="188912" cy="115887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04" name="Rectangle 32"/>
          <p:cNvSpPr>
            <a:spLocks noChangeArrowheads="1"/>
          </p:cNvSpPr>
          <p:nvPr/>
        </p:nvSpPr>
        <p:spPr bwMode="auto">
          <a:xfrm>
            <a:off x="6486525" y="5510213"/>
            <a:ext cx="1527175" cy="536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05" name="Rectangle 33"/>
          <p:cNvSpPr>
            <a:spLocks noChangeArrowheads="1"/>
          </p:cNvSpPr>
          <p:nvPr/>
        </p:nvSpPr>
        <p:spPr bwMode="auto">
          <a:xfrm>
            <a:off x="5591175" y="4814888"/>
            <a:ext cx="1290638" cy="317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06" name="Rectangle 34"/>
          <p:cNvSpPr>
            <a:spLocks noChangeArrowheads="1"/>
          </p:cNvSpPr>
          <p:nvPr/>
        </p:nvSpPr>
        <p:spPr bwMode="auto">
          <a:xfrm>
            <a:off x="5653088" y="4827588"/>
            <a:ext cx="1143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Employee</a:t>
            </a:r>
          </a:p>
        </p:txBody>
      </p:sp>
      <p:grpSp>
        <p:nvGrpSpPr>
          <p:cNvPr id="80915" name="Group 35"/>
          <p:cNvGrpSpPr>
            <a:grpSpLocks/>
          </p:cNvGrpSpPr>
          <p:nvPr/>
        </p:nvGrpSpPr>
        <p:grpSpPr bwMode="auto">
          <a:xfrm rot="2568443">
            <a:off x="5554663" y="5065713"/>
            <a:ext cx="188912" cy="636587"/>
            <a:chOff x="3934" y="3243"/>
            <a:chExt cx="119" cy="401"/>
          </a:xfrm>
        </p:grpSpPr>
        <p:sp>
          <p:nvSpPr>
            <p:cNvPr id="515108" name="Line 36"/>
            <p:cNvSpPr>
              <a:spLocks noChangeShapeType="1"/>
            </p:cNvSpPr>
            <p:nvPr/>
          </p:nvSpPr>
          <p:spPr bwMode="auto">
            <a:xfrm flipH="1" flipV="1">
              <a:off x="3994" y="3315"/>
              <a:ext cx="7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15109" name="AutoShape 37"/>
            <p:cNvSpPr>
              <a:spLocks noChangeArrowheads="1"/>
            </p:cNvSpPr>
            <p:nvPr/>
          </p:nvSpPr>
          <p:spPr bwMode="auto">
            <a:xfrm>
              <a:off x="3928" y="3243"/>
              <a:ext cx="119" cy="73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515110" name="Text Box 38"/>
          <p:cNvSpPr txBox="1">
            <a:spLocks noChangeArrowheads="1"/>
          </p:cNvSpPr>
          <p:nvPr/>
        </p:nvSpPr>
        <p:spPr bwMode="auto">
          <a:xfrm>
            <a:off x="612775" y="4933950"/>
            <a:ext cx="14097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{complete, disjoint}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515111" name="Text Box 39"/>
          <p:cNvSpPr txBox="1">
            <a:spLocks noChangeArrowheads="1"/>
          </p:cNvSpPr>
          <p:nvPr/>
        </p:nvSpPr>
        <p:spPr bwMode="auto">
          <a:xfrm>
            <a:off x="6942138" y="4806950"/>
            <a:ext cx="14351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{incomplete, overlapping}</a:t>
            </a:r>
            <a:endParaRPr lang="en-US" b="1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515112" name="Rectangle 40"/>
          <p:cNvSpPr>
            <a:spLocks noChangeArrowheads="1"/>
          </p:cNvSpPr>
          <p:nvPr/>
        </p:nvSpPr>
        <p:spPr bwMode="auto">
          <a:xfrm>
            <a:off x="301625" y="5688013"/>
            <a:ext cx="1331913" cy="35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13" name="Rectangle 41"/>
          <p:cNvSpPr>
            <a:spLocks noChangeArrowheads="1"/>
          </p:cNvSpPr>
          <p:nvPr/>
        </p:nvSpPr>
        <p:spPr bwMode="auto">
          <a:xfrm>
            <a:off x="260350" y="5734050"/>
            <a:ext cx="14366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Appointment</a:t>
            </a:r>
          </a:p>
        </p:txBody>
      </p:sp>
      <p:sp>
        <p:nvSpPr>
          <p:cNvPr id="515114" name="Line 42"/>
          <p:cNvSpPr>
            <a:spLocks noChangeShapeType="1"/>
          </p:cNvSpPr>
          <p:nvPr/>
        </p:nvSpPr>
        <p:spPr bwMode="auto">
          <a:xfrm flipV="1">
            <a:off x="1071563" y="5564188"/>
            <a:ext cx="0" cy="12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15" name="Rectangle 43"/>
          <p:cNvSpPr>
            <a:spLocks noChangeArrowheads="1"/>
          </p:cNvSpPr>
          <p:nvPr/>
        </p:nvSpPr>
        <p:spPr bwMode="auto">
          <a:xfrm>
            <a:off x="4765675" y="5510213"/>
            <a:ext cx="1185863" cy="536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16" name="Rectangle 44"/>
          <p:cNvSpPr>
            <a:spLocks noChangeArrowheads="1"/>
          </p:cNvSpPr>
          <p:nvPr/>
        </p:nvSpPr>
        <p:spPr bwMode="auto">
          <a:xfrm>
            <a:off x="4810125" y="553085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Technical</a:t>
            </a:r>
          </a:p>
          <a:p>
            <a:pPr algn="ctr"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Employee</a:t>
            </a:r>
          </a:p>
        </p:txBody>
      </p:sp>
      <p:sp>
        <p:nvSpPr>
          <p:cNvPr id="515117" name="Rectangle 45"/>
          <p:cNvSpPr>
            <a:spLocks noChangeArrowheads="1"/>
          </p:cNvSpPr>
          <p:nvPr/>
        </p:nvSpPr>
        <p:spPr bwMode="auto">
          <a:xfrm>
            <a:off x="6465888" y="5537200"/>
            <a:ext cx="15970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Administrative</a:t>
            </a:r>
          </a:p>
          <a:p>
            <a:pPr algn="ctr"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Employee</a:t>
            </a:r>
          </a:p>
        </p:txBody>
      </p:sp>
      <p:sp>
        <p:nvSpPr>
          <p:cNvPr id="515118" name="Text Box 46"/>
          <p:cNvSpPr txBox="1">
            <a:spLocks noChangeArrowheads="1"/>
          </p:cNvSpPr>
          <p:nvPr/>
        </p:nvSpPr>
        <p:spPr bwMode="auto">
          <a:xfrm>
            <a:off x="3776663" y="4846638"/>
            <a:ext cx="1290637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 alternative</a:t>
            </a:r>
          </a:p>
          <a:p>
            <a:pPr>
              <a:defRPr/>
            </a:pPr>
            <a:r>
              <a:rPr lang="en-US" sz="16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notations</a:t>
            </a:r>
          </a:p>
        </p:txBody>
      </p:sp>
      <p:sp>
        <p:nvSpPr>
          <p:cNvPr id="515119" name="Line 47"/>
          <p:cNvSpPr>
            <a:spLocks noChangeShapeType="1"/>
          </p:cNvSpPr>
          <p:nvPr/>
        </p:nvSpPr>
        <p:spPr bwMode="auto">
          <a:xfrm flipH="1">
            <a:off x="3035300" y="5138738"/>
            <a:ext cx="809625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20" name="Line 48"/>
          <p:cNvSpPr>
            <a:spLocks noChangeShapeType="1"/>
          </p:cNvSpPr>
          <p:nvPr/>
        </p:nvSpPr>
        <p:spPr bwMode="auto">
          <a:xfrm>
            <a:off x="5083175" y="5162550"/>
            <a:ext cx="333375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15121" name="Line 49"/>
          <p:cNvSpPr>
            <a:spLocks noChangeShapeType="1"/>
          </p:cNvSpPr>
          <p:nvPr/>
        </p:nvSpPr>
        <p:spPr bwMode="auto">
          <a:xfrm flipV="1">
            <a:off x="5654675" y="5353050"/>
            <a:ext cx="1965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6" name="Date Placeholder 35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0380DF-C22F-4826-BCA1-A212EE0783BB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Abstract Class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36638" y="1647825"/>
            <a:ext cx="7772400" cy="4067175"/>
          </a:xfrm>
        </p:spPr>
        <p:txBody>
          <a:bodyPr/>
          <a:lstStyle/>
          <a:p>
            <a:pPr eaLnBrk="1" hangingPunct="1"/>
            <a:r>
              <a:rPr lang="en-US" sz="2400" smtClean="0"/>
              <a:t>Cannot be instantiated</a:t>
            </a:r>
          </a:p>
          <a:p>
            <a:pPr eaLnBrk="1" hangingPunct="1"/>
            <a:r>
              <a:rPr lang="en-US" sz="2400" smtClean="0"/>
              <a:t>Useful for generalization hierarchies only</a:t>
            </a:r>
          </a:p>
          <a:p>
            <a:pPr eaLnBrk="1" hangingPunct="1"/>
            <a:r>
              <a:rPr lang="en-US" sz="2400" smtClean="0"/>
              <a:t>Factors out common properties of subclasses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The same notation is used in order to distinguish between </a:t>
            </a:r>
            <a:r>
              <a:rPr lang="en-US" sz="2400" b="1" smtClean="0"/>
              <a:t>abstract operations</a:t>
            </a:r>
            <a:r>
              <a:rPr lang="en-US" sz="2400" smtClean="0"/>
              <a:t> and </a:t>
            </a:r>
            <a:r>
              <a:rPr lang="en-US" sz="2400" b="1" smtClean="0"/>
              <a:t>implemented operations</a:t>
            </a:r>
            <a:endParaRPr lang="en-US" sz="2400" smtClean="0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1943100" y="3276600"/>
            <a:ext cx="2159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Entry</a:t>
            </a:r>
          </a:p>
          <a:p>
            <a:pPr algn="ctr"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{abstract}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5156200" y="3276600"/>
            <a:ext cx="2159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Entry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4411663" y="3497263"/>
            <a:ext cx="4095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190B5-0E82-4768-B4EC-A9D486D6759C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Association (1/3)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419225"/>
            <a:ext cx="8153400" cy="4114800"/>
          </a:xfrm>
        </p:spPr>
        <p:txBody>
          <a:bodyPr/>
          <a:lstStyle/>
          <a:p>
            <a:pPr eaLnBrk="1" hangingPunct="1"/>
            <a:r>
              <a:rPr lang="en-US" sz="2000" b="1" smtClean="0"/>
              <a:t>Association between classes</a:t>
            </a:r>
          </a:p>
          <a:p>
            <a:pPr marL="819150" lvl="1" eaLnBrk="1" hangingPunct="1"/>
            <a:r>
              <a:rPr lang="en-US" sz="1800" smtClean="0"/>
              <a:t>association name (optional)</a:t>
            </a:r>
          </a:p>
          <a:p>
            <a:pPr marL="819150" lvl="1" eaLnBrk="1" hangingPunct="1"/>
            <a:r>
              <a:rPr lang="en-US" sz="1800" smtClean="0"/>
              <a:t>arrow above each edge expresses </a:t>
            </a:r>
            <a:r>
              <a:rPr lang="en-US" sz="1800" b="1" smtClean="0"/>
              <a:t>reading direction</a:t>
            </a:r>
            <a:r>
              <a:rPr lang="en-US" sz="1800" smtClean="0"/>
              <a:t> (optional)</a:t>
            </a:r>
          </a:p>
          <a:p>
            <a:pPr marL="819150" lvl="1" eaLnBrk="1" hangingPunct="1"/>
            <a:r>
              <a:rPr lang="en-US" sz="1800" smtClean="0"/>
              <a:t>arrow at the end of an edge expresses </a:t>
            </a:r>
            <a:r>
              <a:rPr lang="en-US" sz="1800" b="1" smtClean="0"/>
              <a:t>navigation direction</a:t>
            </a:r>
            <a:r>
              <a:rPr lang="en-US" sz="1800" smtClean="0"/>
              <a:t> (optional)</a:t>
            </a:r>
          </a:p>
          <a:p>
            <a:pPr marL="819150" lvl="1" eaLnBrk="1" hangingPunct="1"/>
            <a:r>
              <a:rPr lang="en-US" sz="1800" smtClean="0"/>
              <a:t>each end of an association is defined by means of </a:t>
            </a:r>
            <a:r>
              <a:rPr lang="en-US" sz="1800" b="1" smtClean="0"/>
              <a:t>multiplicity</a:t>
            </a:r>
            <a:endParaRPr lang="en-US" sz="1800" smtClean="0"/>
          </a:p>
          <a:p>
            <a:pPr marL="819150" lvl="1" eaLnBrk="1" hangingPunct="1"/>
            <a:r>
              <a:rPr lang="en-US" sz="1800" smtClean="0"/>
              <a:t>for a binary association, the multiplicity on the target end contrains how many objects of the target class may be associated with a given single object from the other (source) end </a:t>
            </a:r>
          </a:p>
          <a:p>
            <a:pPr marL="819150" lvl="1" eaLnBrk="1" hangingPunct="1"/>
            <a:endParaRPr lang="en-US" sz="18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b="1" smtClean="0"/>
              <a:t>Link between objects</a:t>
            </a:r>
            <a:endParaRPr lang="en-US" sz="2000" smtClean="0"/>
          </a:p>
          <a:p>
            <a:pPr marL="819150" lvl="1" eaLnBrk="1" hangingPunct="1"/>
            <a:r>
              <a:rPr lang="en-US" sz="1800" smtClean="0"/>
              <a:t>represents an instance</a:t>
            </a:r>
            <a:br>
              <a:rPr lang="en-US" sz="1800" smtClean="0"/>
            </a:br>
            <a:r>
              <a:rPr lang="en-US" sz="1800" smtClean="0"/>
              <a:t>of an association</a:t>
            </a:r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1538288" y="4192588"/>
            <a:ext cx="1282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1590675" y="4259263"/>
            <a:ext cx="1162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Calendar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5272088" y="4192588"/>
            <a:ext cx="1781175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2023" name="Rectangle 7"/>
          <p:cNvSpPr>
            <a:spLocks noChangeArrowheads="1"/>
          </p:cNvSpPr>
          <p:nvPr/>
        </p:nvSpPr>
        <p:spPr bwMode="auto">
          <a:xfrm>
            <a:off x="5380038" y="4259263"/>
            <a:ext cx="1593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Appointment</a:t>
            </a:r>
          </a:p>
        </p:txBody>
      </p:sp>
      <p:sp>
        <p:nvSpPr>
          <p:cNvPr id="342024" name="Line 8"/>
          <p:cNvSpPr>
            <a:spLocks noChangeShapeType="1"/>
          </p:cNvSpPr>
          <p:nvPr/>
        </p:nvSpPr>
        <p:spPr bwMode="auto">
          <a:xfrm>
            <a:off x="2827338" y="4414838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2025" name="Rectangle 9"/>
          <p:cNvSpPr>
            <a:spLocks noChangeArrowheads="1"/>
          </p:cNvSpPr>
          <p:nvPr/>
        </p:nvSpPr>
        <p:spPr bwMode="auto">
          <a:xfrm>
            <a:off x="3865563" y="4127500"/>
            <a:ext cx="12001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attachedTo</a:t>
            </a:r>
          </a:p>
        </p:txBody>
      </p:sp>
      <p:sp>
        <p:nvSpPr>
          <p:cNvPr id="342026" name="AutoShape 10"/>
          <p:cNvSpPr>
            <a:spLocks noChangeArrowheads="1"/>
          </p:cNvSpPr>
          <p:nvPr/>
        </p:nvSpPr>
        <p:spPr bwMode="auto">
          <a:xfrm rot="16200000">
            <a:off x="3729038" y="4211638"/>
            <a:ext cx="139700" cy="101600"/>
          </a:xfrm>
          <a:prstGeom prst="triangle">
            <a:avLst>
              <a:gd name="adj" fmla="val 5199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2027" name="Rectangle 11"/>
          <p:cNvSpPr>
            <a:spLocks noChangeArrowheads="1"/>
          </p:cNvSpPr>
          <p:nvPr/>
        </p:nvSpPr>
        <p:spPr bwMode="auto">
          <a:xfrm>
            <a:off x="2881313" y="4106863"/>
            <a:ext cx="49053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1..*</a:t>
            </a:r>
          </a:p>
        </p:txBody>
      </p:sp>
      <p:sp>
        <p:nvSpPr>
          <p:cNvPr id="342028" name="Rectangle 12"/>
          <p:cNvSpPr>
            <a:spLocks noChangeArrowheads="1"/>
          </p:cNvSpPr>
          <p:nvPr/>
        </p:nvSpPr>
        <p:spPr bwMode="auto">
          <a:xfrm>
            <a:off x="4999038" y="4116388"/>
            <a:ext cx="26352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</a:t>
            </a:r>
          </a:p>
        </p:txBody>
      </p:sp>
      <p:grpSp>
        <p:nvGrpSpPr>
          <p:cNvPr id="66573" name="Group 32"/>
          <p:cNvGrpSpPr>
            <a:grpSpLocks/>
          </p:cNvGrpSpPr>
          <p:nvPr/>
        </p:nvGrpSpPr>
        <p:grpSpPr bwMode="auto">
          <a:xfrm>
            <a:off x="3998913" y="4967288"/>
            <a:ext cx="4706937" cy="1173162"/>
            <a:chOff x="2654" y="3129"/>
            <a:chExt cx="2965" cy="739"/>
          </a:xfrm>
        </p:grpSpPr>
        <p:sp>
          <p:nvSpPr>
            <p:cNvPr id="342030" name="Rectangle 14"/>
            <p:cNvSpPr>
              <a:spLocks noChangeArrowheads="1"/>
            </p:cNvSpPr>
            <p:nvPr/>
          </p:nvSpPr>
          <p:spPr bwMode="auto">
            <a:xfrm>
              <a:off x="2654" y="3318"/>
              <a:ext cx="96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aCalendar : Calendar</a:t>
              </a:r>
            </a:p>
          </p:txBody>
        </p:sp>
        <p:grpSp>
          <p:nvGrpSpPr>
            <p:cNvPr id="66577" name="Group 31"/>
            <p:cNvGrpSpPr>
              <a:grpSpLocks/>
            </p:cNvGrpSpPr>
            <p:nvPr/>
          </p:nvGrpSpPr>
          <p:grpSpPr bwMode="auto">
            <a:xfrm>
              <a:off x="2657" y="3129"/>
              <a:ext cx="2962" cy="739"/>
              <a:chOff x="2684" y="3129"/>
              <a:chExt cx="2962" cy="739"/>
            </a:xfrm>
          </p:grpSpPr>
          <p:sp>
            <p:nvSpPr>
              <p:cNvPr id="342029" name="Rectangle 13"/>
              <p:cNvSpPr>
                <a:spLocks noChangeArrowheads="1"/>
              </p:cNvSpPr>
              <p:nvPr/>
            </p:nvSpPr>
            <p:spPr bwMode="auto">
              <a:xfrm>
                <a:off x="2684" y="3338"/>
                <a:ext cx="880" cy="3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342033" name="Line 17"/>
              <p:cNvSpPr>
                <a:spLocks noChangeShapeType="1"/>
              </p:cNvSpPr>
              <p:nvPr/>
            </p:nvSpPr>
            <p:spPr bwMode="auto">
              <a:xfrm>
                <a:off x="3576" y="3565"/>
                <a:ext cx="845" cy="1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342036" name="Rectangle 20"/>
              <p:cNvSpPr>
                <a:spLocks noChangeArrowheads="1"/>
              </p:cNvSpPr>
              <p:nvPr/>
            </p:nvSpPr>
            <p:spPr bwMode="auto">
              <a:xfrm>
                <a:off x="4428" y="3252"/>
                <a:ext cx="1212" cy="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342037" name="Rectangle 21"/>
              <p:cNvSpPr>
                <a:spLocks noChangeArrowheads="1"/>
              </p:cNvSpPr>
              <p:nvPr/>
            </p:nvSpPr>
            <p:spPr bwMode="auto">
              <a:xfrm>
                <a:off x="4434" y="3258"/>
                <a:ext cx="1212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defTabSz="762000">
                  <a:lnSpc>
                    <a:spcPct val="90000"/>
                  </a:lnSpc>
                  <a:defRPr/>
                </a:pPr>
                <a:r>
                  <a:rPr lang="en-US" sz="1800" b="1" u="sng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a1:Appointment</a:t>
                </a:r>
                <a:endPara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2038" name="Line 22"/>
              <p:cNvSpPr>
                <a:spLocks noChangeShapeType="1"/>
              </p:cNvSpPr>
              <p:nvPr/>
            </p:nvSpPr>
            <p:spPr bwMode="auto">
              <a:xfrm flipV="1">
                <a:off x="3568" y="3370"/>
                <a:ext cx="848" cy="1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342039" name="Rectangle 23"/>
              <p:cNvSpPr>
                <a:spLocks noChangeArrowheads="1"/>
              </p:cNvSpPr>
              <p:nvPr/>
            </p:nvSpPr>
            <p:spPr bwMode="auto">
              <a:xfrm>
                <a:off x="3669" y="3129"/>
                <a:ext cx="75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  <a:defRPr/>
                </a:pPr>
                <a:r>
                  <a:rPr lang="en-US" sz="1600" u="sng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attachedTo</a:t>
                </a:r>
              </a:p>
            </p:txBody>
          </p:sp>
          <p:sp>
            <p:nvSpPr>
              <p:cNvPr id="342040" name="AutoShape 24"/>
              <p:cNvSpPr>
                <a:spLocks noChangeArrowheads="1"/>
              </p:cNvSpPr>
              <p:nvPr/>
            </p:nvSpPr>
            <p:spPr bwMode="auto">
              <a:xfrm rot="16200000">
                <a:off x="3606" y="3191"/>
                <a:ext cx="80" cy="64"/>
              </a:xfrm>
              <a:prstGeom prst="triangle">
                <a:avLst>
                  <a:gd name="adj" fmla="val 519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342041" name="Rectangle 25"/>
              <p:cNvSpPr>
                <a:spLocks noChangeArrowheads="1"/>
              </p:cNvSpPr>
              <p:nvPr/>
            </p:nvSpPr>
            <p:spPr bwMode="auto">
              <a:xfrm>
                <a:off x="3679" y="3671"/>
                <a:ext cx="75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  <a:defRPr/>
                </a:pPr>
                <a:r>
                  <a:rPr lang="en-US" sz="1600" u="sng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attachedTo</a:t>
                </a:r>
              </a:p>
            </p:txBody>
          </p:sp>
          <p:sp>
            <p:nvSpPr>
              <p:cNvPr id="342042" name="AutoShape 26"/>
              <p:cNvSpPr>
                <a:spLocks noChangeArrowheads="1"/>
              </p:cNvSpPr>
              <p:nvPr/>
            </p:nvSpPr>
            <p:spPr bwMode="auto">
              <a:xfrm rot="16200000">
                <a:off x="3616" y="3733"/>
                <a:ext cx="80" cy="64"/>
              </a:xfrm>
              <a:prstGeom prst="triangle">
                <a:avLst>
                  <a:gd name="adj" fmla="val 519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342045" name="Rectangle 29"/>
              <p:cNvSpPr>
                <a:spLocks noChangeArrowheads="1"/>
              </p:cNvSpPr>
              <p:nvPr/>
            </p:nvSpPr>
            <p:spPr bwMode="auto">
              <a:xfrm>
                <a:off x="4428" y="3594"/>
                <a:ext cx="1212" cy="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342046" name="Rectangle 30"/>
              <p:cNvSpPr>
                <a:spLocks noChangeArrowheads="1"/>
              </p:cNvSpPr>
              <p:nvPr/>
            </p:nvSpPr>
            <p:spPr bwMode="auto">
              <a:xfrm>
                <a:off x="4434" y="3600"/>
                <a:ext cx="1212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defTabSz="762000">
                  <a:lnSpc>
                    <a:spcPct val="90000"/>
                  </a:lnSpc>
                  <a:defRPr/>
                </a:pPr>
                <a:r>
                  <a:rPr lang="en-US" sz="1800" b="1" u="sng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a2:Appointment</a:t>
                </a:r>
                <a:endPara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endParaRPr>
              </a:p>
            </p:txBody>
          </p:sp>
        </p:grpSp>
      </p:grpSp>
      <p:sp>
        <p:nvSpPr>
          <p:cNvPr id="27" name="Date Placeholder 26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796397-CD40-4AF0-9DEB-0C723CF63DE6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Association (2/3)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Multiplicity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006475" y="1679575"/>
            <a:ext cx="80518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arbitrary number “ </a:t>
            </a:r>
            <a:r>
              <a:rPr lang="en-US" sz="2400" b="1" smtClean="0"/>
              <a:t>* </a:t>
            </a:r>
            <a:r>
              <a:rPr lang="en-US" sz="2400" smtClean="0"/>
              <a:t>”</a:t>
            </a:r>
          </a:p>
          <a:p>
            <a:pPr eaLnBrk="1" hangingPunct="1"/>
            <a:r>
              <a:rPr lang="en-US" sz="2400" smtClean="0"/>
              <a:t>a range is specified by means of “ </a:t>
            </a:r>
            <a:r>
              <a:rPr lang="en-US" sz="2400" b="1" smtClean="0"/>
              <a:t>.. </a:t>
            </a:r>
            <a:r>
              <a:rPr lang="en-US" sz="2400" smtClean="0"/>
              <a:t>”</a:t>
            </a:r>
          </a:p>
          <a:p>
            <a:pPr eaLnBrk="1" hangingPunct="1"/>
            <a:r>
              <a:rPr lang="en-US" sz="2400" smtClean="0"/>
              <a:t>possible numbers are separated by means of commas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444750" y="3435350"/>
            <a:ext cx="3665538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511425" y="3398838"/>
            <a:ext cx="39655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40000"/>
              </a:lnSpc>
            </a:pPr>
            <a:r>
              <a:rPr lang="en-US" sz="1600" b="1">
                <a:effectLst/>
                <a:latin typeface="Arial" charset="0"/>
              </a:rPr>
              <a:t>exactly 1:</a:t>
            </a:r>
            <a:r>
              <a:rPr lang="en-US" sz="1600">
                <a:effectLst/>
                <a:latin typeface="Arial" charset="0"/>
              </a:rPr>
              <a:t>   1</a:t>
            </a:r>
          </a:p>
          <a:p>
            <a:pPr defTabSz="762000">
              <a:lnSpc>
                <a:spcPct val="150000"/>
              </a:lnSpc>
            </a:pPr>
            <a:r>
              <a:rPr lang="en-US" sz="1600" b="1">
                <a:effectLst/>
                <a:latin typeface="Arial" charset="0"/>
                <a:sym typeface="Symbol" pitchFamily="18" charset="2"/>
              </a:rPr>
              <a:t> 0</a:t>
            </a:r>
            <a:r>
              <a:rPr lang="en-US" sz="1600" b="1">
                <a:effectLst/>
                <a:latin typeface="Arial" charset="0"/>
              </a:rPr>
              <a:t>:</a:t>
            </a:r>
            <a:r>
              <a:rPr lang="en-US" sz="1600">
                <a:effectLst/>
                <a:latin typeface="Arial" charset="0"/>
              </a:rPr>
              <a:t>   * (or 0..*)</a:t>
            </a:r>
          </a:p>
          <a:p>
            <a:pPr defTabSz="762000">
              <a:lnSpc>
                <a:spcPct val="130000"/>
              </a:lnSpc>
            </a:pPr>
            <a:r>
              <a:rPr lang="en-US" sz="1600" b="1">
                <a:effectLst/>
                <a:latin typeface="Arial" charset="0"/>
              </a:rPr>
              <a:t>0 </a:t>
            </a:r>
            <a:r>
              <a:rPr lang="en-US" sz="1800" b="1">
                <a:effectLst/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sz="1600" b="1">
                <a:effectLst/>
                <a:latin typeface="Arial" charset="0"/>
              </a:rPr>
              <a:t> 1:</a:t>
            </a:r>
            <a:r>
              <a:rPr lang="en-US" sz="1600">
                <a:effectLst/>
                <a:latin typeface="Arial" charset="0"/>
              </a:rPr>
              <a:t>   0..1</a:t>
            </a:r>
          </a:p>
          <a:p>
            <a:pPr defTabSz="762000">
              <a:lnSpc>
                <a:spcPct val="140000"/>
              </a:lnSpc>
            </a:pPr>
            <a:r>
              <a:rPr lang="en-US" sz="1600" b="1">
                <a:effectLst/>
                <a:latin typeface="Arial" charset="0"/>
              </a:rPr>
              <a:t>fixed number (e.g. 3):</a:t>
            </a:r>
            <a:r>
              <a:rPr lang="en-US" sz="1600">
                <a:effectLst/>
                <a:latin typeface="Arial" charset="0"/>
              </a:rPr>
              <a:t>   3</a:t>
            </a:r>
          </a:p>
          <a:p>
            <a:pPr defTabSz="762000">
              <a:lnSpc>
                <a:spcPct val="140000"/>
              </a:lnSpc>
            </a:pPr>
            <a:r>
              <a:rPr lang="en-US" sz="1600" b="1">
                <a:effectLst/>
                <a:latin typeface="Arial" charset="0"/>
              </a:rPr>
              <a:t>range (e.g. 3 or more):</a:t>
            </a:r>
            <a:r>
              <a:rPr lang="en-US" sz="1600">
                <a:effectLst/>
                <a:latin typeface="Arial" charset="0"/>
              </a:rPr>
              <a:t>   3..*</a:t>
            </a:r>
          </a:p>
          <a:p>
            <a:pPr defTabSz="762000">
              <a:lnSpc>
                <a:spcPct val="140000"/>
              </a:lnSpc>
            </a:pPr>
            <a:r>
              <a:rPr lang="en-US" sz="1600" b="1">
                <a:effectLst/>
                <a:latin typeface="Arial" charset="0"/>
              </a:rPr>
              <a:t>range (e.g. 3-6):</a:t>
            </a:r>
            <a:r>
              <a:rPr lang="en-US" sz="1600">
                <a:effectLst/>
                <a:latin typeface="Arial" charset="0"/>
              </a:rPr>
              <a:t>   3..6</a:t>
            </a:r>
          </a:p>
          <a:p>
            <a:pPr defTabSz="762000">
              <a:lnSpc>
                <a:spcPct val="140000"/>
              </a:lnSpc>
            </a:pPr>
            <a:r>
              <a:rPr lang="en-US" sz="1600" b="1">
                <a:effectLst/>
                <a:latin typeface="Arial" charset="0"/>
              </a:rPr>
              <a:t>enumeration (e.g. 3,6,7,8,9):</a:t>
            </a:r>
            <a:r>
              <a:rPr lang="en-US" sz="1600">
                <a:effectLst/>
                <a:latin typeface="Arial" charset="0"/>
              </a:rPr>
              <a:t>   3, 6..9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090156-C57D-496A-BDD7-8791BBD2BB6B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274638"/>
            <a:ext cx="749935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Association (3/3)</a:t>
            </a:r>
            <a:br>
              <a:rPr lang="en-US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satMod val="130000"/>
                  </a:schemeClr>
                </a:solidFill>
              </a:rPr>
              <a:t>Role</a:t>
            </a:r>
            <a:endParaRPr lang="en-IN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play roles within associations</a:t>
            </a:r>
          </a:p>
          <a:p>
            <a:pPr lvl="1" eaLnBrk="1" hangingPunct="1"/>
            <a:r>
              <a:rPr lang="en-US" smtClean="0"/>
              <a:t>a single class can play more than one role</a:t>
            </a:r>
          </a:p>
          <a:p>
            <a:pPr eaLnBrk="1" hangingPunct="1"/>
            <a:endParaRPr lang="en-I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10128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AE4DFF-BB66-4F5E-A8C6-2D46C02CF3E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68614" name="Group 7"/>
          <p:cNvGrpSpPr>
            <a:grpSpLocks/>
          </p:cNvGrpSpPr>
          <p:nvPr/>
        </p:nvGrpSpPr>
        <p:grpSpPr bwMode="auto">
          <a:xfrm>
            <a:off x="358775" y="2568575"/>
            <a:ext cx="8324850" cy="3798888"/>
            <a:chOff x="190500" y="2919413"/>
            <a:chExt cx="8324850" cy="3798887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703638" y="3249613"/>
              <a:ext cx="27860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040438" y="5048250"/>
              <a:ext cx="2474912" cy="4619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>
                <a:lnSpc>
                  <a:spcPct val="50000"/>
                </a:lnSpc>
                <a:defRPr/>
              </a:pPr>
              <a:endPara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algn="ctr" defTabSz="762000">
                <a:lnSpc>
                  <a:spcPct val="4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Person</a:t>
              </a:r>
              <a:b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endPara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510338" y="2965451"/>
              <a:ext cx="1339850" cy="6000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Insurance </a:t>
              </a:r>
            </a:p>
            <a:p>
              <a:pPr algn="ctr"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Contract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416175" y="2981326"/>
              <a:ext cx="1276350" cy="6000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Insurance</a:t>
              </a:r>
            </a:p>
            <a:p>
              <a:pPr algn="ctr"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Company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800475" y="3373438"/>
              <a:ext cx="873125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insurer</a:t>
              </a:r>
              <a:endPara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849688" y="2940051"/>
              <a:ext cx="296862" cy="3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grpSp>
          <p:nvGrpSpPr>
            <p:cNvPr id="68631" name="Group 39"/>
            <p:cNvGrpSpPr>
              <a:grpSpLocks/>
            </p:cNvGrpSpPr>
            <p:nvPr/>
          </p:nvGrpSpPr>
          <p:grpSpPr bwMode="auto">
            <a:xfrm>
              <a:off x="4471984" y="2922598"/>
              <a:ext cx="1414461" cy="312738"/>
              <a:chOff x="3041" y="2121"/>
              <a:chExt cx="733" cy="197"/>
            </a:xfrm>
          </p:grpSpPr>
          <p:sp>
            <p:nvSpPr>
              <p:cNvPr id="50" name="AutoShape 11"/>
              <p:cNvSpPr>
                <a:spLocks noChangeArrowheads="1"/>
              </p:cNvSpPr>
              <p:nvPr/>
            </p:nvSpPr>
            <p:spPr bwMode="auto">
              <a:xfrm rot="16200000">
                <a:off x="3032" y="2176"/>
                <a:ext cx="82" cy="64"/>
              </a:xfrm>
              <a:prstGeom prst="triangle">
                <a:avLst>
                  <a:gd name="adj" fmla="val 51995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3130" y="2121"/>
                <a:ext cx="644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  <a:defRPr/>
                </a:pPr>
                <a:r>
                  <a:rPr lang="en-US" sz="16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issued by</a:t>
                </a:r>
              </a:p>
            </p:txBody>
          </p:sp>
        </p:grp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881688" y="2919413"/>
              <a:ext cx="4905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0..*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173913" y="3562351"/>
              <a:ext cx="0" cy="1477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16200000">
              <a:off x="6404769" y="3860007"/>
              <a:ext cx="1022350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refers to</a:t>
              </a:r>
            </a:p>
          </p:txBody>
        </p:sp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rot="10800000">
              <a:off x="6848475" y="4516438"/>
              <a:ext cx="139700" cy="93663"/>
            </a:xfrm>
            <a:prstGeom prst="triangle">
              <a:avLst>
                <a:gd name="adj" fmla="val 51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592888" y="4751388"/>
              <a:ext cx="4905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1..*</a:t>
              </a: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7177088" y="3614738"/>
              <a:ext cx="4905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0..*</a:t>
              </a: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219950" y="4741863"/>
              <a:ext cx="1265238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policyholder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4960938" y="5210175"/>
              <a:ext cx="962025" cy="3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husband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4764088" y="4106863"/>
              <a:ext cx="11001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married to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1647825" y="5024437"/>
              <a:ext cx="2474913" cy="461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>
                <a:lnSpc>
                  <a:spcPct val="50000"/>
                </a:lnSpc>
                <a:defRPr/>
              </a:pPr>
              <a:endPara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algn="ctr" defTabSz="762000">
                <a:lnSpc>
                  <a:spcPct val="4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</a:t>
              </a:r>
              <a:b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endPara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2119313" y="4633913"/>
              <a:ext cx="917575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superior</a:t>
              </a: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190500" y="5197475"/>
              <a:ext cx="1244600" cy="3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subordinate</a:t>
              </a: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1157288" y="4843462"/>
              <a:ext cx="4905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0..*</a:t>
              </a: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1631950" y="4665663"/>
              <a:ext cx="523875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0..1</a:t>
              </a: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846138" y="3548063"/>
              <a:ext cx="3667125" cy="1381125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6051550" y="4770438"/>
              <a:ext cx="523875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0..1</a:t>
              </a: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5489575" y="4884737"/>
              <a:ext cx="523875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0..1</a:t>
              </a: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auto">
            <a:xfrm>
              <a:off x="5976938" y="4587876"/>
              <a:ext cx="544512" cy="312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wife</a:t>
              </a:r>
            </a:p>
          </p:txBody>
        </p:sp>
        <p:grpSp>
          <p:nvGrpSpPr>
            <p:cNvPr id="68650" name="Group 51"/>
            <p:cNvGrpSpPr>
              <a:grpSpLocks/>
            </p:cNvGrpSpPr>
            <p:nvPr/>
          </p:nvGrpSpPr>
          <p:grpSpPr bwMode="auto">
            <a:xfrm>
              <a:off x="352425" y="2760"/>
              <a:ext cx="1743075" cy="480"/>
              <a:chOff x="222" y="2760"/>
              <a:chExt cx="1098" cy="480"/>
            </a:xfrm>
          </p:grpSpPr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 flipH="1">
                <a:off x="222" y="3176"/>
                <a:ext cx="8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7" name="Line 48"/>
              <p:cNvSpPr>
                <a:spLocks noChangeShapeType="1"/>
              </p:cNvSpPr>
              <p:nvPr/>
            </p:nvSpPr>
            <p:spPr bwMode="auto">
              <a:xfrm flipV="1">
                <a:off x="222" y="3176"/>
                <a:ext cx="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8" name="Line 49"/>
              <p:cNvSpPr>
                <a:spLocks noChangeShapeType="1"/>
              </p:cNvSpPr>
              <p:nvPr/>
            </p:nvSpPr>
            <p:spPr bwMode="auto">
              <a:xfrm>
                <a:off x="222" y="3176"/>
                <a:ext cx="10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9" name="Line 50"/>
              <p:cNvSpPr>
                <a:spLocks noChangeShapeType="1"/>
              </p:cNvSpPr>
              <p:nvPr/>
            </p:nvSpPr>
            <p:spPr bwMode="auto">
              <a:xfrm>
                <a:off x="1320" y="3176"/>
                <a:ext cx="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68651" name="Group 52"/>
            <p:cNvGrpSpPr>
              <a:grpSpLocks/>
            </p:cNvGrpSpPr>
            <p:nvPr/>
          </p:nvGrpSpPr>
          <p:grpSpPr bwMode="auto">
            <a:xfrm>
              <a:off x="4746625" y="36098"/>
              <a:ext cx="1743075" cy="480"/>
              <a:chOff x="222" y="2760"/>
              <a:chExt cx="1098" cy="480"/>
            </a:xfrm>
          </p:grpSpPr>
          <p:sp>
            <p:nvSpPr>
              <p:cNvPr id="42" name="Line 53"/>
              <p:cNvSpPr>
                <a:spLocks noChangeShapeType="1"/>
              </p:cNvSpPr>
              <p:nvPr/>
            </p:nvSpPr>
            <p:spPr bwMode="auto">
              <a:xfrm flipH="1">
                <a:off x="222" y="3176"/>
                <a:ext cx="8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3" name="Line 54"/>
              <p:cNvSpPr>
                <a:spLocks noChangeShapeType="1"/>
              </p:cNvSpPr>
              <p:nvPr/>
            </p:nvSpPr>
            <p:spPr bwMode="auto">
              <a:xfrm flipV="1">
                <a:off x="222" y="3176"/>
                <a:ext cx="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4" name="Line 55"/>
              <p:cNvSpPr>
                <a:spLocks noChangeShapeType="1"/>
              </p:cNvSpPr>
              <p:nvPr/>
            </p:nvSpPr>
            <p:spPr bwMode="auto">
              <a:xfrm>
                <a:off x="222" y="3176"/>
                <a:ext cx="10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" name="Line 56"/>
              <p:cNvSpPr>
                <a:spLocks noChangeShapeType="1"/>
              </p:cNvSpPr>
              <p:nvPr/>
            </p:nvSpPr>
            <p:spPr bwMode="auto">
              <a:xfrm>
                <a:off x="1320" y="3176"/>
                <a:ext cx="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sp>
          <p:nvSpPr>
            <p:cNvPr id="36" name="AutoShape 57"/>
            <p:cNvSpPr>
              <a:spLocks noChangeArrowheads="1"/>
            </p:cNvSpPr>
            <p:nvPr/>
          </p:nvSpPr>
          <p:spPr bwMode="auto">
            <a:xfrm flipV="1">
              <a:off x="4505325" y="5762625"/>
              <a:ext cx="1827213" cy="955675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>
                <a:defRPr/>
              </a:pPr>
              <a:r>
                <a:rPr lang="de-DE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married to is still</a:t>
              </a:r>
              <a:br>
                <a:rPr lang="de-DE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de-DE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incompletely </a:t>
              </a:r>
            </a:p>
            <a:p>
              <a:pPr>
                <a:defRPr/>
              </a:pPr>
              <a:r>
                <a:rPr lang="de-DE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specified...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7" name="Line 58"/>
            <p:cNvSpPr>
              <a:spLocks noChangeShapeType="1"/>
            </p:cNvSpPr>
            <p:nvPr/>
          </p:nvSpPr>
          <p:spPr bwMode="auto">
            <a:xfrm flipH="1" flipV="1">
              <a:off x="4764088" y="5176837"/>
              <a:ext cx="252412" cy="5857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" name="Freeform 60"/>
            <p:cNvSpPr>
              <a:spLocks/>
            </p:cNvSpPr>
            <p:nvPr/>
          </p:nvSpPr>
          <p:spPr bwMode="auto">
            <a:xfrm>
              <a:off x="3581400" y="5245100"/>
              <a:ext cx="850900" cy="571500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360"/>
                </a:cxn>
                <a:cxn ang="0">
                  <a:pos x="536" y="360"/>
                </a:cxn>
                <a:cxn ang="0">
                  <a:pos x="536" y="0"/>
                </a:cxn>
                <a:cxn ang="0">
                  <a:pos x="352" y="0"/>
                </a:cxn>
              </a:cxnLst>
              <a:rect l="0" t="0" r="r" b="b"/>
              <a:pathLst>
                <a:path w="536" h="360">
                  <a:moveTo>
                    <a:pt x="0" y="152"/>
                  </a:moveTo>
                  <a:lnTo>
                    <a:pt x="0" y="360"/>
                  </a:lnTo>
                  <a:lnTo>
                    <a:pt x="536" y="360"/>
                  </a:lnTo>
                  <a:lnTo>
                    <a:pt x="536" y="0"/>
                  </a:lnTo>
                  <a:lnTo>
                    <a:pt x="352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9" name="Rectangle 61"/>
            <p:cNvSpPr>
              <a:spLocks noChangeArrowheads="1"/>
            </p:cNvSpPr>
            <p:nvPr/>
          </p:nvSpPr>
          <p:spPr bwMode="auto">
            <a:xfrm>
              <a:off x="3100388" y="5453062"/>
              <a:ext cx="4905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0..*</a:t>
              </a:r>
            </a:p>
          </p:txBody>
        </p:sp>
        <p:sp>
          <p:nvSpPr>
            <p:cNvPr id="40" name="Rectangle 62"/>
            <p:cNvSpPr>
              <a:spLocks noChangeArrowheads="1"/>
            </p:cNvSpPr>
            <p:nvPr/>
          </p:nvSpPr>
          <p:spPr bwMode="auto">
            <a:xfrm>
              <a:off x="4065588" y="4957762"/>
              <a:ext cx="4905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0..*</a:t>
              </a:r>
            </a:p>
          </p:txBody>
        </p:sp>
        <p:sp>
          <p:nvSpPr>
            <p:cNvPr id="41" name="Rectangle 63"/>
            <p:cNvSpPr>
              <a:spLocks noChangeArrowheads="1"/>
            </p:cNvSpPr>
            <p:nvPr/>
          </p:nvSpPr>
          <p:spPr bwMode="auto">
            <a:xfrm>
              <a:off x="3567113" y="5408612"/>
              <a:ext cx="590550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peer</a:t>
              </a:r>
            </a:p>
          </p:txBody>
        </p:sp>
      </p:grpSp>
      <p:grpSp>
        <p:nvGrpSpPr>
          <p:cNvPr id="68615" name="Group 52"/>
          <p:cNvGrpSpPr>
            <a:grpSpLocks/>
          </p:cNvGrpSpPr>
          <p:nvPr/>
        </p:nvGrpSpPr>
        <p:grpSpPr bwMode="auto">
          <a:xfrm>
            <a:off x="4899025" y="4049713"/>
            <a:ext cx="1743075" cy="762000"/>
            <a:chOff x="222" y="2760"/>
            <a:chExt cx="1098" cy="480"/>
          </a:xfrm>
        </p:grpSpPr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222" y="3240"/>
              <a:ext cx="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 flipV="1">
              <a:off x="222" y="276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22" y="2760"/>
              <a:ext cx="10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1320" y="2769"/>
              <a:ext cx="0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68616" name="Group 51"/>
          <p:cNvGrpSpPr>
            <a:grpSpLocks/>
          </p:cNvGrpSpPr>
          <p:nvPr/>
        </p:nvGrpSpPr>
        <p:grpSpPr bwMode="auto">
          <a:xfrm>
            <a:off x="504825" y="4016375"/>
            <a:ext cx="1743075" cy="762000"/>
            <a:chOff x="222" y="2760"/>
            <a:chExt cx="1098" cy="480"/>
          </a:xfrm>
        </p:grpSpPr>
        <p:sp>
          <p:nvSpPr>
            <p:cNvPr id="58" name="Line 47"/>
            <p:cNvSpPr>
              <a:spLocks noChangeShapeType="1"/>
            </p:cNvSpPr>
            <p:nvPr/>
          </p:nvSpPr>
          <p:spPr bwMode="auto">
            <a:xfrm flipH="1">
              <a:off x="222" y="3240"/>
              <a:ext cx="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 flipV="1">
              <a:off x="222" y="276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222" y="2760"/>
              <a:ext cx="10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>
              <a:off x="1320" y="2769"/>
              <a:ext cx="0" cy="3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Properties of Associations (1/2)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96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{</a:t>
            </a:r>
            <a:r>
              <a:rPr lang="en-US" sz="2400" b="1" smtClean="0"/>
              <a:t>sorted</a:t>
            </a: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{</a:t>
            </a:r>
            <a:r>
              <a:rPr lang="en-US" sz="2400" b="1" smtClean="0"/>
              <a:t>ordered</a:t>
            </a:r>
            <a:r>
              <a:rPr 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 typeface="Monotype Sorts" pitchFamily="2" charset="2"/>
              <a:buChar char=" "/>
            </a:pPr>
            <a:endParaRPr lang="en-US" sz="2000" smtClean="0"/>
          </a:p>
          <a:p>
            <a:pPr lvl="1" eaLnBrk="1" hangingPunct="1">
              <a:lnSpc>
                <a:spcPct val="40000"/>
              </a:lnSpc>
              <a:buFont typeface="Monotype Sorts" pitchFamily="2" charset="2"/>
              <a:buChar char=" "/>
            </a:pPr>
            <a:r>
              <a:rPr lang="en-US" sz="2000" smtClean="0"/>
              <a:t>Ordering is independent of </a:t>
            </a:r>
            <a:r>
              <a:rPr lang="en-US" sz="2000" b="1" smtClean="0"/>
              <a:t>QueueItem</a:t>
            </a:r>
            <a:r>
              <a:rPr lang="en-US" sz="2000" smtClean="0"/>
              <a:t> attributes.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1404938" y="2192338"/>
            <a:ext cx="1174750" cy="73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Calendar</a:t>
            </a:r>
          </a:p>
          <a:p>
            <a:pPr algn="ctr" defTabSz="762000">
              <a:lnSpc>
                <a:spcPct val="14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isOpen</a:t>
            </a:r>
          </a:p>
        </p:txBody>
      </p:sp>
      <p:sp>
        <p:nvSpPr>
          <p:cNvPr id="345095" name="Line 7"/>
          <p:cNvSpPr>
            <a:spLocks noChangeShapeType="1"/>
          </p:cNvSpPr>
          <p:nvPr/>
        </p:nvSpPr>
        <p:spPr bwMode="auto">
          <a:xfrm>
            <a:off x="1425575" y="2544763"/>
            <a:ext cx="1166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69638" name="Group 30"/>
          <p:cNvGrpSpPr>
            <a:grpSpLocks/>
          </p:cNvGrpSpPr>
          <p:nvPr/>
        </p:nvGrpSpPr>
        <p:grpSpPr bwMode="auto">
          <a:xfrm>
            <a:off x="5981700" y="2003425"/>
            <a:ext cx="1773238" cy="1590675"/>
            <a:chOff x="3741" y="1262"/>
            <a:chExt cx="1117" cy="1002"/>
          </a:xfrm>
        </p:grpSpPr>
        <p:sp>
          <p:nvSpPr>
            <p:cNvPr id="345096" name="Rectangle 8"/>
            <p:cNvSpPr>
              <a:spLocks noChangeArrowheads="1"/>
            </p:cNvSpPr>
            <p:nvPr/>
          </p:nvSpPr>
          <p:spPr bwMode="auto">
            <a:xfrm>
              <a:off x="3741" y="1262"/>
              <a:ext cx="1104" cy="10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 Appointment</a:t>
              </a: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/visualization</a:t>
              </a:r>
            </a:p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start</a:t>
              </a:r>
            </a:p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description</a:t>
              </a:r>
            </a:p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duration</a:t>
              </a:r>
            </a:p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type</a:t>
              </a:r>
            </a:p>
          </p:txBody>
        </p:sp>
        <p:sp>
          <p:nvSpPr>
            <p:cNvPr id="345097" name="Line 9"/>
            <p:cNvSpPr>
              <a:spLocks noChangeShapeType="1"/>
            </p:cNvSpPr>
            <p:nvPr/>
          </p:nvSpPr>
          <p:spPr bwMode="auto">
            <a:xfrm>
              <a:off x="3741" y="1443"/>
              <a:ext cx="11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45098" name="Line 10"/>
          <p:cNvSpPr>
            <a:spLocks noChangeShapeType="1"/>
          </p:cNvSpPr>
          <p:nvPr/>
        </p:nvSpPr>
        <p:spPr bwMode="auto">
          <a:xfrm>
            <a:off x="2579688" y="2493963"/>
            <a:ext cx="3408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5099" name="Rectangle 11"/>
          <p:cNvSpPr>
            <a:spLocks noChangeArrowheads="1"/>
          </p:cNvSpPr>
          <p:nvPr/>
        </p:nvSpPr>
        <p:spPr bwMode="auto">
          <a:xfrm>
            <a:off x="4583113" y="2581275"/>
            <a:ext cx="1060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{sorted}</a:t>
            </a:r>
          </a:p>
        </p:txBody>
      </p:sp>
      <p:sp>
        <p:nvSpPr>
          <p:cNvPr id="345100" name="Rectangle 12"/>
          <p:cNvSpPr>
            <a:spLocks noChangeArrowheads="1"/>
          </p:cNvSpPr>
          <p:nvPr/>
        </p:nvSpPr>
        <p:spPr bwMode="auto">
          <a:xfrm>
            <a:off x="5538788" y="2130425"/>
            <a:ext cx="273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</a:t>
            </a:r>
          </a:p>
        </p:txBody>
      </p:sp>
      <p:sp>
        <p:nvSpPr>
          <p:cNvPr id="345114" name="Rectangle 26"/>
          <p:cNvSpPr>
            <a:spLocks noChangeArrowheads="1"/>
          </p:cNvSpPr>
          <p:nvPr/>
        </p:nvSpPr>
        <p:spPr bwMode="auto">
          <a:xfrm>
            <a:off x="2681288" y="2155825"/>
            <a:ext cx="527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1..*</a:t>
            </a:r>
          </a:p>
        </p:txBody>
      </p:sp>
      <p:grpSp>
        <p:nvGrpSpPr>
          <p:cNvPr id="69643" name="Group 33"/>
          <p:cNvGrpSpPr>
            <a:grpSpLocks/>
          </p:cNvGrpSpPr>
          <p:nvPr/>
        </p:nvGrpSpPr>
        <p:grpSpPr bwMode="auto">
          <a:xfrm>
            <a:off x="1374775" y="4511675"/>
            <a:ext cx="6343650" cy="757238"/>
            <a:chOff x="1490" y="2858"/>
            <a:chExt cx="3996" cy="477"/>
          </a:xfrm>
        </p:grpSpPr>
        <p:sp>
          <p:nvSpPr>
            <p:cNvPr id="345090" name="Rectangle 2"/>
            <p:cNvSpPr>
              <a:spLocks noChangeArrowheads="1"/>
            </p:cNvSpPr>
            <p:nvPr/>
          </p:nvSpPr>
          <p:spPr bwMode="auto">
            <a:xfrm>
              <a:off x="1490" y="2858"/>
              <a:ext cx="781" cy="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5091" name="Rectangle 3"/>
            <p:cNvSpPr>
              <a:spLocks noChangeArrowheads="1"/>
            </p:cNvSpPr>
            <p:nvPr/>
          </p:nvSpPr>
          <p:spPr bwMode="auto">
            <a:xfrm>
              <a:off x="4501" y="2863"/>
              <a:ext cx="985" cy="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5101" name="Rectangle 13"/>
            <p:cNvSpPr>
              <a:spLocks noChangeArrowheads="1"/>
            </p:cNvSpPr>
            <p:nvPr/>
          </p:nvSpPr>
          <p:spPr bwMode="auto">
            <a:xfrm>
              <a:off x="1603" y="2970"/>
              <a:ext cx="56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Queue</a:t>
              </a:r>
            </a:p>
          </p:txBody>
        </p:sp>
        <p:sp>
          <p:nvSpPr>
            <p:cNvPr id="345102" name="Rectangle 14"/>
            <p:cNvSpPr>
              <a:spLocks noChangeArrowheads="1"/>
            </p:cNvSpPr>
            <p:nvPr/>
          </p:nvSpPr>
          <p:spPr bwMode="auto">
            <a:xfrm>
              <a:off x="4556" y="2983"/>
              <a:ext cx="86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QueueItem</a:t>
              </a:r>
            </a:p>
          </p:txBody>
        </p:sp>
        <p:sp>
          <p:nvSpPr>
            <p:cNvPr id="345103" name="Line 15"/>
            <p:cNvSpPr>
              <a:spLocks noChangeShapeType="1"/>
            </p:cNvSpPr>
            <p:nvPr/>
          </p:nvSpPr>
          <p:spPr bwMode="auto">
            <a:xfrm>
              <a:off x="2288" y="3102"/>
              <a:ext cx="2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5107" name="Rectangle 19"/>
            <p:cNvSpPr>
              <a:spLocks noChangeArrowheads="1"/>
            </p:cNvSpPr>
            <p:nvPr/>
          </p:nvSpPr>
          <p:spPr bwMode="auto">
            <a:xfrm>
              <a:off x="2302" y="2878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345108" name="Rectangle 20"/>
            <p:cNvSpPr>
              <a:spLocks noChangeArrowheads="1"/>
            </p:cNvSpPr>
            <p:nvPr/>
          </p:nvSpPr>
          <p:spPr bwMode="auto">
            <a:xfrm>
              <a:off x="3153" y="2904"/>
              <a:ext cx="65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contains</a:t>
              </a:r>
            </a:p>
          </p:txBody>
        </p:sp>
        <p:sp>
          <p:nvSpPr>
            <p:cNvPr id="345109" name="Rectangle 21"/>
            <p:cNvSpPr>
              <a:spLocks noChangeArrowheads="1"/>
            </p:cNvSpPr>
            <p:nvPr/>
          </p:nvSpPr>
          <p:spPr bwMode="auto">
            <a:xfrm>
              <a:off x="4343" y="2891"/>
              <a:ext cx="17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345112" name="Rectangle 24"/>
            <p:cNvSpPr>
              <a:spLocks noChangeArrowheads="1"/>
            </p:cNvSpPr>
            <p:nvPr/>
          </p:nvSpPr>
          <p:spPr bwMode="auto">
            <a:xfrm>
              <a:off x="3717" y="3121"/>
              <a:ext cx="76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{ordered}</a:t>
              </a:r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F7ABD-105E-420D-9AF6-7DFB48DB285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Properties of Associations (2/2)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Exclusive Or</a:t>
            </a:r>
            <a:r>
              <a:rPr lang="en-US" sz="2400" smtClean="0"/>
              <a:t> {</a:t>
            </a:r>
            <a:r>
              <a:rPr lang="en-US" sz="2400" b="1" smtClean="0"/>
              <a:t>xor</a:t>
            </a:r>
            <a:r>
              <a:rPr lang="en-US" sz="2400" smtClean="0"/>
              <a:t>}</a:t>
            </a:r>
          </a:p>
          <a:p>
            <a:pPr lvl="1" eaLnBrk="1" hangingPunct="1"/>
            <a:r>
              <a:rPr lang="en-US" sz="2000" smtClean="0"/>
              <a:t>only one of a set of possible</a:t>
            </a:r>
            <a:br>
              <a:rPr lang="en-US" sz="2000" smtClean="0"/>
            </a:br>
            <a:r>
              <a:rPr lang="en-US" sz="2000" smtClean="0"/>
              <a:t>associations can be instantiated</a:t>
            </a:r>
            <a:br>
              <a:rPr lang="en-US" sz="2000" smtClean="0"/>
            </a:br>
            <a:r>
              <a:rPr lang="en-US" sz="2000" smtClean="0"/>
              <a:t>for a certain object at</a:t>
            </a:r>
            <a:br>
              <a:rPr lang="en-US" sz="2000" smtClean="0"/>
            </a:br>
            <a:r>
              <a:rPr lang="en-US" sz="2000" smtClean="0"/>
              <a:t>a certain time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{</a:t>
            </a:r>
            <a:r>
              <a:rPr lang="en-US" sz="2400" b="1" smtClean="0"/>
              <a:t>subset</a:t>
            </a:r>
            <a:r>
              <a:rPr lang="en-US" sz="2400" smtClean="0"/>
              <a:t>}</a:t>
            </a:r>
          </a:p>
        </p:txBody>
      </p:sp>
      <p:grpSp>
        <p:nvGrpSpPr>
          <p:cNvPr id="70660" name="Group 21"/>
          <p:cNvGrpSpPr>
            <a:grpSpLocks/>
          </p:cNvGrpSpPr>
          <p:nvPr/>
        </p:nvGrpSpPr>
        <p:grpSpPr bwMode="auto">
          <a:xfrm>
            <a:off x="5087938" y="1436688"/>
            <a:ext cx="3446462" cy="2101850"/>
            <a:chOff x="3493" y="1313"/>
            <a:chExt cx="2171" cy="1324"/>
          </a:xfrm>
        </p:grpSpPr>
        <p:sp>
          <p:nvSpPr>
            <p:cNvPr id="346117" name="Line 5"/>
            <p:cNvSpPr>
              <a:spLocks noChangeShapeType="1"/>
            </p:cNvSpPr>
            <p:nvPr/>
          </p:nvSpPr>
          <p:spPr bwMode="auto">
            <a:xfrm>
              <a:off x="3931" y="1616"/>
              <a:ext cx="0" cy="7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18" name="Rectangle 6"/>
            <p:cNvSpPr>
              <a:spLocks noChangeArrowheads="1"/>
            </p:cNvSpPr>
            <p:nvPr/>
          </p:nvSpPr>
          <p:spPr bwMode="auto">
            <a:xfrm>
              <a:off x="3565" y="2107"/>
              <a:ext cx="33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1..*</a:t>
              </a:r>
            </a:p>
          </p:txBody>
        </p:sp>
        <p:sp>
          <p:nvSpPr>
            <p:cNvPr id="346119" name="Rectangle 7"/>
            <p:cNvSpPr>
              <a:spLocks noChangeArrowheads="1"/>
            </p:cNvSpPr>
            <p:nvPr/>
          </p:nvSpPr>
          <p:spPr bwMode="auto">
            <a:xfrm>
              <a:off x="3508" y="2326"/>
              <a:ext cx="860" cy="3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762000">
                <a:lnSpc>
                  <a:spcPct val="14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ToDoEntry</a:t>
              </a:r>
            </a:p>
          </p:txBody>
        </p:sp>
        <p:sp>
          <p:nvSpPr>
            <p:cNvPr id="346120" name="Rectangle 8"/>
            <p:cNvSpPr>
              <a:spLocks noChangeArrowheads="1"/>
            </p:cNvSpPr>
            <p:nvPr/>
          </p:nvSpPr>
          <p:spPr bwMode="auto">
            <a:xfrm>
              <a:off x="3924" y="2107"/>
              <a:ext cx="6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{sorted}</a:t>
              </a:r>
            </a:p>
          </p:txBody>
        </p:sp>
        <p:sp>
          <p:nvSpPr>
            <p:cNvPr id="346121" name="Rectangle 9"/>
            <p:cNvSpPr>
              <a:spLocks noChangeArrowheads="1"/>
            </p:cNvSpPr>
            <p:nvPr/>
          </p:nvSpPr>
          <p:spPr bwMode="auto">
            <a:xfrm>
              <a:off x="4676" y="2107"/>
              <a:ext cx="33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1..*</a:t>
              </a:r>
            </a:p>
          </p:txBody>
        </p:sp>
        <p:sp>
          <p:nvSpPr>
            <p:cNvPr id="346122" name="Rectangle 10"/>
            <p:cNvSpPr>
              <a:spLocks noChangeArrowheads="1"/>
            </p:cNvSpPr>
            <p:nvPr/>
          </p:nvSpPr>
          <p:spPr bwMode="auto">
            <a:xfrm>
              <a:off x="4542" y="2329"/>
              <a:ext cx="1012" cy="3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762000">
                <a:lnSpc>
                  <a:spcPct val="14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Appointment</a:t>
              </a:r>
            </a:p>
          </p:txBody>
        </p:sp>
        <p:sp>
          <p:nvSpPr>
            <p:cNvPr id="346124" name="Line 12"/>
            <p:cNvSpPr>
              <a:spLocks noChangeShapeType="1"/>
            </p:cNvSpPr>
            <p:nvPr/>
          </p:nvSpPr>
          <p:spPr bwMode="auto">
            <a:xfrm>
              <a:off x="5070" y="1505"/>
              <a:ext cx="0" cy="8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25" name="Line 13"/>
            <p:cNvSpPr>
              <a:spLocks noChangeShapeType="1"/>
            </p:cNvSpPr>
            <p:nvPr/>
          </p:nvSpPr>
          <p:spPr bwMode="auto">
            <a:xfrm>
              <a:off x="3928" y="1954"/>
              <a:ext cx="11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26" name="Rectangle 14"/>
            <p:cNvSpPr>
              <a:spLocks noChangeArrowheads="1"/>
            </p:cNvSpPr>
            <p:nvPr/>
          </p:nvSpPr>
          <p:spPr bwMode="auto">
            <a:xfrm>
              <a:off x="4325" y="1739"/>
              <a:ext cx="45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{xor}</a:t>
              </a:r>
            </a:p>
          </p:txBody>
        </p:sp>
        <p:sp>
          <p:nvSpPr>
            <p:cNvPr id="346127" name="Rectangle 15"/>
            <p:cNvSpPr>
              <a:spLocks noChangeArrowheads="1"/>
            </p:cNvSpPr>
            <p:nvPr/>
          </p:nvSpPr>
          <p:spPr bwMode="auto">
            <a:xfrm>
              <a:off x="5052" y="2107"/>
              <a:ext cx="6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{sorted}</a:t>
              </a:r>
            </a:p>
          </p:txBody>
        </p:sp>
        <p:grpSp>
          <p:nvGrpSpPr>
            <p:cNvPr id="70692" name="Group 20"/>
            <p:cNvGrpSpPr>
              <a:grpSpLocks/>
            </p:cNvGrpSpPr>
            <p:nvPr/>
          </p:nvGrpSpPr>
          <p:grpSpPr bwMode="auto">
            <a:xfrm>
              <a:off x="3493" y="1313"/>
              <a:ext cx="1578" cy="581"/>
              <a:chOff x="3493" y="945"/>
              <a:chExt cx="1578" cy="581"/>
            </a:xfrm>
          </p:grpSpPr>
          <p:sp>
            <p:nvSpPr>
              <p:cNvPr id="346116" name="Rectangle 4"/>
              <p:cNvSpPr>
                <a:spLocks noChangeArrowheads="1"/>
              </p:cNvSpPr>
              <p:nvPr/>
            </p:nvSpPr>
            <p:spPr bwMode="auto">
              <a:xfrm>
                <a:off x="3493" y="1024"/>
                <a:ext cx="884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algn="ctr" defTabSz="762000">
                  <a:lnSpc>
                    <a:spcPct val="90000"/>
                  </a:lnSpc>
                  <a:defRPr/>
                </a:pPr>
                <a:r>
                  <a:rPr lang="en-US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SerialEntry</a:t>
                </a:r>
              </a:p>
            </p:txBody>
          </p:sp>
          <p:sp>
            <p:nvSpPr>
              <p:cNvPr id="346123" name="Line 11"/>
              <p:cNvSpPr>
                <a:spLocks noChangeShapeType="1"/>
              </p:cNvSpPr>
              <p:nvPr/>
            </p:nvSpPr>
            <p:spPr bwMode="auto">
              <a:xfrm>
                <a:off x="4436" y="1129"/>
                <a:ext cx="6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346128" name="Rectangle 16"/>
              <p:cNvSpPr>
                <a:spLocks noChangeArrowheads="1"/>
              </p:cNvSpPr>
              <p:nvPr/>
            </p:nvSpPr>
            <p:spPr bwMode="auto">
              <a:xfrm>
                <a:off x="3733" y="1312"/>
                <a:ext cx="196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  <a:defRPr/>
                </a:pPr>
                <a:r>
                  <a:rPr 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1</a:t>
                </a:r>
              </a:p>
            </p:txBody>
          </p:sp>
          <p:sp>
            <p:nvSpPr>
              <p:cNvPr id="70696" name="Rectangle 17"/>
              <p:cNvSpPr>
                <a:spLocks noChangeArrowheads="1"/>
              </p:cNvSpPr>
              <p:nvPr/>
            </p:nvSpPr>
            <p:spPr bwMode="auto">
              <a:xfrm>
                <a:off x="4405" y="945"/>
                <a:ext cx="196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defTabSz="762000">
                  <a:lnSpc>
                    <a:spcPct val="90000"/>
                  </a:lnSpc>
                </a:pPr>
                <a:r>
                  <a:rPr lang="en-US" sz="1800">
                    <a:effectLst/>
                    <a:latin typeface="Arial" charset="0"/>
                  </a:rPr>
                  <a:t>1</a:t>
                </a:r>
              </a:p>
            </p:txBody>
          </p:sp>
        </p:grpSp>
      </p:grpSp>
      <p:grpSp>
        <p:nvGrpSpPr>
          <p:cNvPr id="70661" name="Group 22"/>
          <p:cNvGrpSpPr>
            <a:grpSpLocks/>
          </p:cNvGrpSpPr>
          <p:nvPr/>
        </p:nvGrpSpPr>
        <p:grpSpPr bwMode="auto">
          <a:xfrm>
            <a:off x="1319213" y="4537075"/>
            <a:ext cx="7405687" cy="1566863"/>
            <a:chOff x="831" y="2858"/>
            <a:chExt cx="4665" cy="987"/>
          </a:xfrm>
        </p:grpSpPr>
        <p:sp>
          <p:nvSpPr>
            <p:cNvPr id="346135" name="Rectangle 23"/>
            <p:cNvSpPr>
              <a:spLocks noChangeArrowheads="1"/>
            </p:cNvSpPr>
            <p:nvPr/>
          </p:nvSpPr>
          <p:spPr bwMode="auto">
            <a:xfrm>
              <a:off x="1490" y="2858"/>
              <a:ext cx="781" cy="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36" name="Rectangle 24"/>
            <p:cNvSpPr>
              <a:spLocks noChangeArrowheads="1"/>
            </p:cNvSpPr>
            <p:nvPr/>
          </p:nvSpPr>
          <p:spPr bwMode="auto">
            <a:xfrm>
              <a:off x="4501" y="2863"/>
              <a:ext cx="985" cy="4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37" name="Rectangle 25"/>
            <p:cNvSpPr>
              <a:spLocks noChangeArrowheads="1"/>
            </p:cNvSpPr>
            <p:nvPr/>
          </p:nvSpPr>
          <p:spPr bwMode="auto">
            <a:xfrm>
              <a:off x="1667" y="2962"/>
              <a:ext cx="4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User</a:t>
              </a:r>
            </a:p>
          </p:txBody>
        </p:sp>
        <p:sp>
          <p:nvSpPr>
            <p:cNvPr id="346138" name="Rectangle 26"/>
            <p:cNvSpPr>
              <a:spLocks noChangeArrowheads="1"/>
            </p:cNvSpPr>
            <p:nvPr/>
          </p:nvSpPr>
          <p:spPr bwMode="auto">
            <a:xfrm>
              <a:off x="4492" y="2967"/>
              <a:ext cx="10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Appointment</a:t>
              </a:r>
            </a:p>
          </p:txBody>
        </p:sp>
        <p:sp>
          <p:nvSpPr>
            <p:cNvPr id="346139" name="Line 27"/>
            <p:cNvSpPr>
              <a:spLocks noChangeShapeType="1"/>
            </p:cNvSpPr>
            <p:nvPr/>
          </p:nvSpPr>
          <p:spPr bwMode="auto">
            <a:xfrm>
              <a:off x="2288" y="3102"/>
              <a:ext cx="2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40" name="Line 28"/>
            <p:cNvSpPr>
              <a:spLocks noChangeShapeType="1"/>
            </p:cNvSpPr>
            <p:nvPr/>
          </p:nvSpPr>
          <p:spPr bwMode="auto">
            <a:xfrm>
              <a:off x="1833" y="3331"/>
              <a:ext cx="0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41" name="Line 29"/>
            <p:cNvSpPr>
              <a:spLocks noChangeShapeType="1"/>
            </p:cNvSpPr>
            <p:nvPr/>
          </p:nvSpPr>
          <p:spPr bwMode="auto">
            <a:xfrm>
              <a:off x="4908" y="332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42" name="Line 30"/>
            <p:cNvSpPr>
              <a:spLocks noChangeShapeType="1"/>
            </p:cNvSpPr>
            <p:nvPr/>
          </p:nvSpPr>
          <p:spPr bwMode="auto">
            <a:xfrm>
              <a:off x="1835" y="3563"/>
              <a:ext cx="30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43" name="Rectangle 31"/>
            <p:cNvSpPr>
              <a:spLocks noChangeArrowheads="1"/>
            </p:cNvSpPr>
            <p:nvPr/>
          </p:nvSpPr>
          <p:spPr bwMode="auto">
            <a:xfrm>
              <a:off x="2302" y="2878"/>
              <a:ext cx="33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1..*</a:t>
              </a:r>
            </a:p>
          </p:txBody>
        </p:sp>
        <p:sp>
          <p:nvSpPr>
            <p:cNvPr id="346144" name="Rectangle 32"/>
            <p:cNvSpPr>
              <a:spLocks noChangeArrowheads="1"/>
            </p:cNvSpPr>
            <p:nvPr/>
          </p:nvSpPr>
          <p:spPr bwMode="auto">
            <a:xfrm>
              <a:off x="3153" y="2904"/>
              <a:ext cx="85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participates</a:t>
              </a:r>
            </a:p>
          </p:txBody>
        </p:sp>
        <p:sp>
          <p:nvSpPr>
            <p:cNvPr id="346145" name="Rectangle 33"/>
            <p:cNvSpPr>
              <a:spLocks noChangeArrowheads="1"/>
            </p:cNvSpPr>
            <p:nvPr/>
          </p:nvSpPr>
          <p:spPr bwMode="auto">
            <a:xfrm>
              <a:off x="4343" y="2891"/>
              <a:ext cx="17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346146" name="Rectangle 34"/>
            <p:cNvSpPr>
              <a:spLocks noChangeArrowheads="1"/>
            </p:cNvSpPr>
            <p:nvPr/>
          </p:nvSpPr>
          <p:spPr bwMode="auto">
            <a:xfrm>
              <a:off x="4754" y="3323"/>
              <a:ext cx="17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346147" name="Line 35"/>
            <p:cNvSpPr>
              <a:spLocks noChangeShapeType="1"/>
            </p:cNvSpPr>
            <p:nvPr/>
          </p:nvSpPr>
          <p:spPr bwMode="auto">
            <a:xfrm flipV="1">
              <a:off x="3508" y="3108"/>
              <a:ext cx="0" cy="4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6148" name="Rectangle 36"/>
            <p:cNvSpPr>
              <a:spLocks noChangeArrowheads="1"/>
            </p:cNvSpPr>
            <p:nvPr/>
          </p:nvSpPr>
          <p:spPr bwMode="auto">
            <a:xfrm>
              <a:off x="3581" y="3257"/>
              <a:ext cx="6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{subset}</a:t>
              </a:r>
            </a:p>
          </p:txBody>
        </p:sp>
        <p:sp>
          <p:nvSpPr>
            <p:cNvPr id="346149" name="Rectangle 37"/>
            <p:cNvSpPr>
              <a:spLocks noChangeArrowheads="1"/>
            </p:cNvSpPr>
            <p:nvPr/>
          </p:nvSpPr>
          <p:spPr bwMode="auto">
            <a:xfrm>
              <a:off x="3151" y="3631"/>
              <a:ext cx="86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coordinates</a:t>
              </a:r>
            </a:p>
          </p:txBody>
        </p:sp>
        <p:sp>
          <p:nvSpPr>
            <p:cNvPr id="346150" name="Rectangle 38"/>
            <p:cNvSpPr>
              <a:spLocks noChangeArrowheads="1"/>
            </p:cNvSpPr>
            <p:nvPr/>
          </p:nvSpPr>
          <p:spPr bwMode="auto">
            <a:xfrm>
              <a:off x="1863" y="333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346151" name="Rectangle 39"/>
            <p:cNvSpPr>
              <a:spLocks noChangeArrowheads="1"/>
            </p:cNvSpPr>
            <p:nvPr/>
          </p:nvSpPr>
          <p:spPr bwMode="auto">
            <a:xfrm>
              <a:off x="2319" y="3133"/>
              <a:ext cx="78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participant</a:t>
              </a:r>
            </a:p>
          </p:txBody>
        </p:sp>
        <p:sp>
          <p:nvSpPr>
            <p:cNvPr id="346152" name="Rectangle 40"/>
            <p:cNvSpPr>
              <a:spLocks noChangeArrowheads="1"/>
            </p:cNvSpPr>
            <p:nvPr/>
          </p:nvSpPr>
          <p:spPr bwMode="auto">
            <a:xfrm>
              <a:off x="831" y="3347"/>
              <a:ext cx="83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coordinator</a:t>
              </a:r>
            </a:p>
          </p:txBody>
        </p:sp>
      </p:grpSp>
      <p:sp>
        <p:nvSpPr>
          <p:cNvPr id="39" name="Date Placeholder 38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059DC-4A60-43B3-B2F9-EA2E3B41AA7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Qualified Association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447800"/>
            <a:ext cx="7499350" cy="4800600"/>
          </a:xfrm>
        </p:spPr>
        <p:txBody>
          <a:bodyPr/>
          <a:lstStyle/>
          <a:p>
            <a:pPr eaLnBrk="1" hangingPunct="1"/>
            <a:r>
              <a:rPr lang="en-US" sz="2400" smtClean="0"/>
              <a:t>A Qualifier is an </a:t>
            </a:r>
            <a:r>
              <a:rPr lang="en-US" sz="2400" b="1" smtClean="0"/>
              <a:t>attribute</a:t>
            </a:r>
            <a:r>
              <a:rPr lang="en-US" sz="2400" smtClean="0"/>
              <a:t> or a </a:t>
            </a:r>
            <a:r>
              <a:rPr lang="en-US" sz="2400" b="1" smtClean="0"/>
              <a:t>list</a:t>
            </a:r>
            <a:br>
              <a:rPr lang="en-US" sz="2400" b="1" smtClean="0"/>
            </a:br>
            <a:r>
              <a:rPr lang="en-US" sz="2400" b="1" smtClean="0"/>
              <a:t>of attributes</a:t>
            </a:r>
          </a:p>
          <a:p>
            <a:pPr marL="819150" lvl="1" eaLnBrk="1" hangingPunct="1"/>
            <a:r>
              <a:rPr lang="en-US" sz="2000" smtClean="0"/>
              <a:t>whose values partition the objects</a:t>
            </a:r>
            <a:br>
              <a:rPr lang="en-US" sz="2000" smtClean="0"/>
            </a:br>
            <a:r>
              <a:rPr lang="en-US" sz="2000" smtClean="0"/>
              <a:t>of the associated class in a disjoint</a:t>
            </a:r>
            <a:br>
              <a:rPr lang="en-US" sz="2000" smtClean="0"/>
            </a:br>
            <a:r>
              <a:rPr lang="en-US" sz="2000" smtClean="0"/>
              <a:t>manner</a:t>
            </a:r>
          </a:p>
          <a:p>
            <a:pPr marL="819150" lvl="1" eaLnBrk="1" hangingPunct="1"/>
            <a:r>
              <a:rPr lang="en-US" sz="2000" smtClean="0"/>
              <a:t>in most cases, multiplicity is reduced to one</a:t>
            </a:r>
            <a:endParaRPr lang="en-US" sz="2000" b="1" smtClean="0"/>
          </a:p>
          <a:p>
            <a:pPr eaLnBrk="1" hangingPunct="1"/>
            <a:r>
              <a:rPr lang="en-US" sz="2400" smtClean="0"/>
              <a:t>Represents a property of the association</a:t>
            </a:r>
          </a:p>
        </p:txBody>
      </p:sp>
      <p:grpSp>
        <p:nvGrpSpPr>
          <p:cNvPr id="71684" name="Group 34"/>
          <p:cNvGrpSpPr>
            <a:grpSpLocks/>
          </p:cNvGrpSpPr>
          <p:nvPr/>
        </p:nvGrpSpPr>
        <p:grpSpPr bwMode="auto">
          <a:xfrm>
            <a:off x="736600" y="1592263"/>
            <a:ext cx="8166100" cy="4297362"/>
            <a:chOff x="415925" y="1592263"/>
            <a:chExt cx="8166100" cy="4297362"/>
          </a:xfrm>
        </p:grpSpPr>
        <p:sp>
          <p:nvSpPr>
            <p:cNvPr id="347140" name="Rectangle 4"/>
            <p:cNvSpPr>
              <a:spLocks noChangeArrowheads="1"/>
            </p:cNvSpPr>
            <p:nvPr/>
          </p:nvSpPr>
          <p:spPr bwMode="auto">
            <a:xfrm>
              <a:off x="7429500" y="1592263"/>
              <a:ext cx="1152525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>
                <a:lnSpc>
                  <a:spcPct val="12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Bank</a:t>
              </a:r>
            </a:p>
          </p:txBody>
        </p:sp>
        <p:sp>
          <p:nvSpPr>
            <p:cNvPr id="347141" name="Rectangle 5"/>
            <p:cNvSpPr>
              <a:spLocks noChangeArrowheads="1"/>
            </p:cNvSpPr>
            <p:nvPr/>
          </p:nvSpPr>
          <p:spPr bwMode="auto">
            <a:xfrm>
              <a:off x="7518400" y="2814638"/>
              <a:ext cx="985838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>
                <a:lnSpc>
                  <a:spcPct val="12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Person</a:t>
              </a:r>
            </a:p>
          </p:txBody>
        </p:sp>
        <p:sp>
          <p:nvSpPr>
            <p:cNvPr id="347142" name="Rectangle 6"/>
            <p:cNvSpPr>
              <a:spLocks noChangeArrowheads="1"/>
            </p:cNvSpPr>
            <p:nvPr/>
          </p:nvSpPr>
          <p:spPr bwMode="auto">
            <a:xfrm>
              <a:off x="7502525" y="2030413"/>
              <a:ext cx="1033463" cy="3984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>
                <a:lnSpc>
                  <a:spcPct val="12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account#</a:t>
              </a:r>
            </a:p>
          </p:txBody>
        </p:sp>
        <p:sp>
          <p:nvSpPr>
            <p:cNvPr id="347143" name="Line 7"/>
            <p:cNvSpPr>
              <a:spLocks noChangeShapeType="1"/>
            </p:cNvSpPr>
            <p:nvPr/>
          </p:nvSpPr>
          <p:spPr bwMode="auto">
            <a:xfrm>
              <a:off x="8012113" y="2438400"/>
              <a:ext cx="0" cy="374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7144" name="Rectangle 8"/>
            <p:cNvSpPr>
              <a:spLocks noChangeArrowheads="1"/>
            </p:cNvSpPr>
            <p:nvPr/>
          </p:nvSpPr>
          <p:spPr bwMode="auto">
            <a:xfrm>
              <a:off x="7775575" y="2371725"/>
              <a:ext cx="2730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347145" name="Rectangle 9"/>
            <p:cNvSpPr>
              <a:spLocks noChangeArrowheads="1"/>
            </p:cNvSpPr>
            <p:nvPr/>
          </p:nvSpPr>
          <p:spPr bwMode="auto">
            <a:xfrm>
              <a:off x="7464425" y="2533650"/>
              <a:ext cx="5651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0..1</a:t>
              </a:r>
            </a:p>
          </p:txBody>
        </p:sp>
        <p:sp>
          <p:nvSpPr>
            <p:cNvPr id="347146" name="Rectangle 10"/>
            <p:cNvSpPr>
              <a:spLocks noChangeArrowheads="1"/>
            </p:cNvSpPr>
            <p:nvPr/>
          </p:nvSpPr>
          <p:spPr bwMode="auto">
            <a:xfrm>
              <a:off x="5849938" y="1595438"/>
              <a:ext cx="1152525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>
                <a:lnSpc>
                  <a:spcPct val="12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Bank</a:t>
              </a:r>
            </a:p>
          </p:txBody>
        </p:sp>
        <p:sp>
          <p:nvSpPr>
            <p:cNvPr id="347147" name="Rectangle 11"/>
            <p:cNvSpPr>
              <a:spLocks noChangeArrowheads="1"/>
            </p:cNvSpPr>
            <p:nvPr/>
          </p:nvSpPr>
          <p:spPr bwMode="auto">
            <a:xfrm>
              <a:off x="5938838" y="2819400"/>
              <a:ext cx="985837" cy="4349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>
                <a:lnSpc>
                  <a:spcPct val="12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Person</a:t>
              </a:r>
            </a:p>
          </p:txBody>
        </p:sp>
        <p:sp>
          <p:nvSpPr>
            <p:cNvPr id="347148" name="Line 12"/>
            <p:cNvSpPr>
              <a:spLocks noChangeShapeType="1"/>
            </p:cNvSpPr>
            <p:nvPr/>
          </p:nvSpPr>
          <p:spPr bwMode="auto">
            <a:xfrm>
              <a:off x="6432550" y="2041525"/>
              <a:ext cx="0" cy="776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7149" name="Rectangle 13"/>
            <p:cNvSpPr>
              <a:spLocks noChangeArrowheads="1"/>
            </p:cNvSpPr>
            <p:nvPr/>
          </p:nvSpPr>
          <p:spPr bwMode="auto">
            <a:xfrm>
              <a:off x="6184900" y="2017713"/>
              <a:ext cx="2730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347150" name="Rectangle 14"/>
            <p:cNvSpPr>
              <a:spLocks noChangeArrowheads="1"/>
            </p:cNvSpPr>
            <p:nvPr/>
          </p:nvSpPr>
          <p:spPr bwMode="auto">
            <a:xfrm>
              <a:off x="6175375" y="2576513"/>
              <a:ext cx="2730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347151" name="Text Box 15"/>
            <p:cNvSpPr txBox="1">
              <a:spLocks noChangeArrowheads="1"/>
            </p:cNvSpPr>
            <p:nvPr/>
          </p:nvSpPr>
          <p:spPr bwMode="auto">
            <a:xfrm>
              <a:off x="1241425" y="4468813"/>
              <a:ext cx="18415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47152" name="Rectangle 16"/>
            <p:cNvSpPr>
              <a:spLocks noChangeArrowheads="1"/>
            </p:cNvSpPr>
            <p:nvPr/>
          </p:nvSpPr>
          <p:spPr bwMode="auto">
            <a:xfrm>
              <a:off x="415925" y="4495800"/>
              <a:ext cx="2403475" cy="3095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GroupOfParticipants 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347153" name="Rectangle 17"/>
            <p:cNvSpPr>
              <a:spLocks noChangeArrowheads="1"/>
            </p:cNvSpPr>
            <p:nvPr/>
          </p:nvSpPr>
          <p:spPr bwMode="auto">
            <a:xfrm>
              <a:off x="6172200" y="4445000"/>
              <a:ext cx="2171700" cy="27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User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347154" name="Rectangle 18"/>
            <p:cNvSpPr>
              <a:spLocks noChangeArrowheads="1"/>
            </p:cNvSpPr>
            <p:nvPr/>
          </p:nvSpPr>
          <p:spPr bwMode="auto">
            <a:xfrm>
              <a:off x="6172200" y="4724400"/>
              <a:ext cx="2171700" cy="27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name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347155" name="Rectangle 19"/>
            <p:cNvSpPr>
              <a:spLocks noChangeArrowheads="1"/>
            </p:cNvSpPr>
            <p:nvPr/>
          </p:nvSpPr>
          <p:spPr bwMode="auto">
            <a:xfrm>
              <a:off x="4559300" y="4508500"/>
              <a:ext cx="1612900" cy="279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groupName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347156" name="Freeform 20"/>
            <p:cNvSpPr>
              <a:spLocks/>
            </p:cNvSpPr>
            <p:nvPr/>
          </p:nvSpPr>
          <p:spPr bwMode="auto">
            <a:xfrm>
              <a:off x="1854200" y="4819650"/>
              <a:ext cx="5575300" cy="1035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80"/>
                </a:cxn>
                <a:cxn ang="0">
                  <a:pos x="3240" y="680"/>
                </a:cxn>
                <a:cxn ang="0">
                  <a:pos x="3240" y="144"/>
                </a:cxn>
              </a:cxnLst>
              <a:rect l="0" t="0" r="r" b="b"/>
              <a:pathLst>
                <a:path w="3240" h="680">
                  <a:moveTo>
                    <a:pt x="0" y="0"/>
                  </a:moveTo>
                  <a:lnTo>
                    <a:pt x="0" y="680"/>
                  </a:lnTo>
                  <a:lnTo>
                    <a:pt x="3240" y="680"/>
                  </a:lnTo>
                  <a:lnTo>
                    <a:pt x="3240" y="144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 flipH="1">
              <a:off x="2832100" y="4635500"/>
              <a:ext cx="172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7158" name="Rectangle 22"/>
            <p:cNvSpPr>
              <a:spLocks noChangeArrowheads="1"/>
            </p:cNvSpPr>
            <p:nvPr/>
          </p:nvSpPr>
          <p:spPr bwMode="auto">
            <a:xfrm>
              <a:off x="7440613" y="5016500"/>
              <a:ext cx="5270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1..*</a:t>
              </a:r>
            </a:p>
          </p:txBody>
        </p:sp>
        <p:sp>
          <p:nvSpPr>
            <p:cNvPr id="347159" name="Rectangle 23"/>
            <p:cNvSpPr>
              <a:spLocks noChangeArrowheads="1"/>
            </p:cNvSpPr>
            <p:nvPr/>
          </p:nvSpPr>
          <p:spPr bwMode="auto">
            <a:xfrm>
              <a:off x="2767013" y="4343400"/>
              <a:ext cx="3111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347160" name="Rectangle 24"/>
            <p:cNvSpPr>
              <a:spLocks noChangeArrowheads="1"/>
            </p:cNvSpPr>
            <p:nvPr/>
          </p:nvSpPr>
          <p:spPr bwMode="auto">
            <a:xfrm>
              <a:off x="4252913" y="4343400"/>
              <a:ext cx="3111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347161" name="Rectangle 25"/>
            <p:cNvSpPr>
              <a:spLocks noChangeArrowheads="1"/>
            </p:cNvSpPr>
            <p:nvPr/>
          </p:nvSpPr>
          <p:spPr bwMode="auto">
            <a:xfrm>
              <a:off x="1789113" y="4762500"/>
              <a:ext cx="2730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*</a:t>
              </a:r>
            </a:p>
          </p:txBody>
        </p:sp>
        <p:sp>
          <p:nvSpPr>
            <p:cNvPr id="347162" name="Rectangle 26"/>
            <p:cNvSpPr>
              <a:spLocks noChangeArrowheads="1"/>
            </p:cNvSpPr>
            <p:nvPr/>
          </p:nvSpPr>
          <p:spPr bwMode="auto">
            <a:xfrm>
              <a:off x="3275013" y="5549900"/>
              <a:ext cx="12509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consistsOf</a:t>
              </a:r>
            </a:p>
          </p:txBody>
        </p:sp>
        <p:sp>
          <p:nvSpPr>
            <p:cNvPr id="347163" name="Rectangle 27"/>
            <p:cNvSpPr>
              <a:spLocks noChangeArrowheads="1"/>
            </p:cNvSpPr>
            <p:nvPr/>
          </p:nvSpPr>
          <p:spPr bwMode="auto">
            <a:xfrm>
              <a:off x="6081713" y="5016500"/>
              <a:ext cx="12636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Participant</a:t>
              </a:r>
            </a:p>
          </p:txBody>
        </p:sp>
        <p:sp>
          <p:nvSpPr>
            <p:cNvPr id="347164" name="Rectangle 28"/>
            <p:cNvSpPr>
              <a:spLocks noChangeArrowheads="1"/>
            </p:cNvSpPr>
            <p:nvPr/>
          </p:nvSpPr>
          <p:spPr bwMode="auto">
            <a:xfrm>
              <a:off x="3592513" y="4610100"/>
              <a:ext cx="8572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Owner</a:t>
              </a:r>
            </a:p>
          </p:txBody>
        </p:sp>
        <p:sp>
          <p:nvSpPr>
            <p:cNvPr id="347165" name="Rectangle 29"/>
            <p:cNvSpPr>
              <a:spLocks noChangeArrowheads="1"/>
            </p:cNvSpPr>
            <p:nvPr/>
          </p:nvSpPr>
          <p:spPr bwMode="auto">
            <a:xfrm>
              <a:off x="3211513" y="4279900"/>
              <a:ext cx="11239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manages</a:t>
              </a:r>
            </a:p>
          </p:txBody>
        </p:sp>
        <p:sp>
          <p:nvSpPr>
            <p:cNvPr id="347166" name="AutoShape 30"/>
            <p:cNvSpPr>
              <a:spLocks noChangeArrowheads="1"/>
            </p:cNvSpPr>
            <p:nvPr/>
          </p:nvSpPr>
          <p:spPr bwMode="auto">
            <a:xfrm rot="16200000">
              <a:off x="3086100" y="4394201"/>
              <a:ext cx="130175" cy="101600"/>
            </a:xfrm>
            <a:prstGeom prst="triangle">
              <a:avLst>
                <a:gd name="adj" fmla="val 51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7167" name="AutoShape 31"/>
            <p:cNvSpPr>
              <a:spLocks noChangeArrowheads="1"/>
            </p:cNvSpPr>
            <p:nvPr/>
          </p:nvSpPr>
          <p:spPr bwMode="auto">
            <a:xfrm rot="5400000" flipH="1">
              <a:off x="4584700" y="5676901"/>
              <a:ext cx="130175" cy="101600"/>
            </a:xfrm>
            <a:prstGeom prst="triangle">
              <a:avLst>
                <a:gd name="adj" fmla="val 51995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68A38A-D57F-4641-A99C-99765443D8BB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Association Class (1/2)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020050" cy="4800600"/>
          </a:xfrm>
        </p:spPr>
        <p:txBody>
          <a:bodyPr/>
          <a:lstStyle/>
          <a:p>
            <a:pPr eaLnBrk="1" hangingPunct="1"/>
            <a:r>
              <a:rPr lang="en-US" sz="2400" smtClean="0"/>
              <a:t>Necessary in case of </a:t>
            </a:r>
            <a:r>
              <a:rPr lang="en-US" sz="2400" b="1" smtClean="0"/>
              <a:t>m:n-associations with attributes:</a:t>
            </a:r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>
              <a:buFont typeface="Wingdings 2" pitchFamily="18" charset="2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It enhances flexibility in case of </a:t>
            </a:r>
            <a:r>
              <a:rPr lang="en-US" sz="2400" b="1" smtClean="0"/>
              <a:t>1:1</a:t>
            </a:r>
            <a:r>
              <a:rPr lang="en-US" sz="2400" smtClean="0"/>
              <a:t> and </a:t>
            </a:r>
            <a:r>
              <a:rPr lang="en-US" sz="2400" b="1" smtClean="0"/>
              <a:t>1:n-associations:</a:t>
            </a:r>
            <a:endParaRPr lang="en-US" sz="2400" smtClean="0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255713" y="2300288"/>
            <a:ext cx="1393825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6119813" y="2297113"/>
            <a:ext cx="1716087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Appointment</a:t>
            </a:r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>
            <a:off x="2652713" y="2490788"/>
            <a:ext cx="3460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5680075" y="2247900"/>
            <a:ext cx="273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2665413" y="2171700"/>
            <a:ext cx="527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1..*</a:t>
            </a:r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>
            <a:off x="4384675" y="2506663"/>
            <a:ext cx="0" cy="2587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70" name="Rectangle 10"/>
          <p:cNvSpPr>
            <a:spLocks noChangeArrowheads="1"/>
          </p:cNvSpPr>
          <p:nvPr/>
        </p:nvSpPr>
        <p:spPr bwMode="auto">
          <a:xfrm>
            <a:off x="3448050" y="2759075"/>
            <a:ext cx="1974850" cy="736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defTabSz="762000">
              <a:lnSpc>
                <a:spcPct val="14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isRelocatable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8171" name="Rectangle 11"/>
          <p:cNvSpPr>
            <a:spLocks noChangeArrowheads="1"/>
          </p:cNvSpPr>
          <p:nvPr/>
        </p:nvSpPr>
        <p:spPr bwMode="auto">
          <a:xfrm>
            <a:off x="1203325" y="4408488"/>
            <a:ext cx="1393825" cy="874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Company</a:t>
            </a:r>
          </a:p>
          <a:p>
            <a:pPr defTabSz="762000"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address</a:t>
            </a:r>
          </a:p>
        </p:txBody>
      </p:sp>
      <p:sp>
        <p:nvSpPr>
          <p:cNvPr id="348172" name="Line 12"/>
          <p:cNvSpPr>
            <a:spLocks noChangeShapeType="1"/>
          </p:cNvSpPr>
          <p:nvPr/>
        </p:nvSpPr>
        <p:spPr bwMode="auto">
          <a:xfrm>
            <a:off x="2619375" y="4878388"/>
            <a:ext cx="34401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5626100" y="4635500"/>
            <a:ext cx="273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</a:t>
            </a:r>
          </a:p>
        </p:txBody>
      </p:sp>
      <p:sp>
        <p:nvSpPr>
          <p:cNvPr id="348174" name="Rectangle 14"/>
          <p:cNvSpPr>
            <a:spLocks noChangeArrowheads="1"/>
          </p:cNvSpPr>
          <p:nvPr/>
        </p:nvSpPr>
        <p:spPr bwMode="auto">
          <a:xfrm>
            <a:off x="6069013" y="4438650"/>
            <a:ext cx="1393825" cy="1617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Person</a:t>
            </a:r>
          </a:p>
          <a:p>
            <a:pPr defTabSz="762000"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socSec#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address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loan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position</a:t>
            </a:r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>
            <a:off x="1214438" y="4732338"/>
            <a:ext cx="1390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76" name="Line 16"/>
          <p:cNvSpPr>
            <a:spLocks noChangeShapeType="1"/>
          </p:cNvSpPr>
          <p:nvPr/>
        </p:nvSpPr>
        <p:spPr bwMode="auto">
          <a:xfrm>
            <a:off x="6086475" y="4738688"/>
            <a:ext cx="1379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>
            <a:off x="3462338" y="3005138"/>
            <a:ext cx="1962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4271963" y="4894263"/>
            <a:ext cx="0" cy="2206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>
            <a:off x="3678238" y="5435600"/>
            <a:ext cx="1149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3152775" y="5124450"/>
            <a:ext cx="1668463" cy="847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Employment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loan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position</a:t>
            </a:r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>
            <a:off x="3163888" y="5432425"/>
            <a:ext cx="164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82" name="Rectangle 22"/>
          <p:cNvSpPr>
            <a:spLocks noChangeArrowheads="1"/>
          </p:cNvSpPr>
          <p:nvPr/>
        </p:nvSpPr>
        <p:spPr bwMode="auto">
          <a:xfrm>
            <a:off x="2755900" y="4483100"/>
            <a:ext cx="31115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8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48183" name="Line 23"/>
          <p:cNvSpPr>
            <a:spLocks noChangeShapeType="1"/>
          </p:cNvSpPr>
          <p:nvPr/>
        </p:nvSpPr>
        <p:spPr bwMode="auto">
          <a:xfrm flipV="1">
            <a:off x="5724525" y="3298825"/>
            <a:ext cx="165735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84" name="Rectangle 24"/>
          <p:cNvSpPr>
            <a:spLocks noChangeArrowheads="1"/>
          </p:cNvSpPr>
          <p:nvPr/>
        </p:nvSpPr>
        <p:spPr bwMode="auto">
          <a:xfrm>
            <a:off x="7346950" y="3036888"/>
            <a:ext cx="13271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association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</a:t>
            </a:r>
          </a:p>
        </p:txBody>
      </p:sp>
      <p:sp>
        <p:nvSpPr>
          <p:cNvPr id="348185" name="AutoShape 25"/>
          <p:cNvSpPr>
            <a:spLocks noChangeArrowheads="1"/>
          </p:cNvSpPr>
          <p:nvPr/>
        </p:nvSpPr>
        <p:spPr bwMode="auto">
          <a:xfrm>
            <a:off x="4965700" y="5562600"/>
            <a:ext cx="825500" cy="393700"/>
          </a:xfrm>
          <a:prstGeom prst="leftArrow">
            <a:avLst>
              <a:gd name="adj1" fmla="val 50000"/>
              <a:gd name="adj2" fmla="val 52419"/>
            </a:avLst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8186" name="Text Box 26"/>
          <p:cNvSpPr txBox="1">
            <a:spLocks noChangeArrowheads="1"/>
          </p:cNvSpPr>
          <p:nvPr/>
        </p:nvSpPr>
        <p:spPr bwMode="auto">
          <a:xfrm>
            <a:off x="5791200" y="5435600"/>
            <a:ext cx="355600" cy="625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5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</a:t>
            </a:r>
            <a:endParaRPr lang="en-US" sz="35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348187" name="Text Box 27"/>
          <p:cNvSpPr txBox="1">
            <a:spLocks noChangeArrowheads="1"/>
          </p:cNvSpPr>
          <p:nvPr/>
        </p:nvSpPr>
        <p:spPr bwMode="auto">
          <a:xfrm>
            <a:off x="3717925" y="2182813"/>
            <a:ext cx="1441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Participation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A1C754-E14E-4265-A54C-E26784D9E168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Problem Domain Model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976313" y="1528763"/>
            <a:ext cx="7772400" cy="4441825"/>
          </a:xfrm>
        </p:spPr>
        <p:txBody>
          <a:bodyPr/>
          <a:lstStyle/>
          <a:p>
            <a:pPr eaLnBrk="1" hangingPunct="1"/>
            <a:r>
              <a:rPr lang="en-US" smtClean="0"/>
              <a:t>Represents the conceptual model of the problem domain (also called universe of discourse)</a:t>
            </a:r>
          </a:p>
          <a:p>
            <a:pPr lvl="1" eaLnBrk="1" hangingPunct="1"/>
            <a:r>
              <a:rPr lang="en-US" smtClean="0"/>
              <a:t>does not contain any implementation details</a:t>
            </a:r>
          </a:p>
          <a:p>
            <a:pPr lvl="1" eaLnBrk="1" hangingPunct="1"/>
            <a:r>
              <a:rPr lang="en-US" smtClean="0"/>
              <a:t>supports the communication between developer and user</a:t>
            </a:r>
            <a:endParaRPr lang="en-US" sz="3200" smtClean="0"/>
          </a:p>
          <a:p>
            <a:pPr eaLnBrk="1" hangingPunct="1"/>
            <a:r>
              <a:rPr lang="en-US" smtClean="0"/>
              <a:t>Result of problem domain modeling:</a:t>
            </a:r>
          </a:p>
          <a:p>
            <a:pPr lvl="1" eaLnBrk="1" hangingPunct="1"/>
            <a:r>
              <a:rPr lang="en-US" smtClean="0"/>
              <a:t>class diagram, visualizing the static structure of the system under development (“static structure diagram”)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13722-F0C2-4CB5-89AF-35ADB3854F2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Association Class (2/2)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  <a:sym typeface="Symbol" pitchFamily="18" charset="2"/>
              </a:rPr>
              <a:t>Object Class  </a:t>
            </a: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Association Class</a:t>
            </a:r>
          </a:p>
        </p:txBody>
      </p:sp>
      <p:sp>
        <p:nvSpPr>
          <p:cNvPr id="73731" name="Rectangle 4"/>
          <p:cNvSpPr>
            <a:spLocks noChangeArrowheads="1"/>
          </p:cNvSpPr>
          <p:nvPr/>
        </p:nvSpPr>
        <p:spPr bwMode="auto">
          <a:xfrm>
            <a:off x="414338" y="4011613"/>
            <a:ext cx="1393825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800" b="1">
                <a:effectLst/>
                <a:latin typeface="Arial" charset="0"/>
              </a:rPr>
              <a:t>Person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5253038" y="4046538"/>
            <a:ext cx="1114425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</a:pPr>
            <a:r>
              <a:rPr lang="en-US" sz="1800" b="1">
                <a:effectLst/>
                <a:latin typeface="Arial" charset="0"/>
              </a:rPr>
              <a:t>Project</a:t>
            </a:r>
          </a:p>
        </p:txBody>
      </p:sp>
      <p:sp>
        <p:nvSpPr>
          <p:cNvPr id="349190" name="Line 6"/>
          <p:cNvSpPr>
            <a:spLocks noChangeShapeType="1"/>
          </p:cNvSpPr>
          <p:nvPr/>
        </p:nvSpPr>
        <p:spPr bwMode="auto">
          <a:xfrm>
            <a:off x="1811338" y="4214813"/>
            <a:ext cx="3459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4837113" y="3971925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1822450" y="3971925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349193" name="Line 9"/>
          <p:cNvSpPr>
            <a:spLocks noChangeShapeType="1"/>
          </p:cNvSpPr>
          <p:nvPr/>
        </p:nvSpPr>
        <p:spPr bwMode="auto">
          <a:xfrm>
            <a:off x="3543300" y="4211638"/>
            <a:ext cx="0" cy="3286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3737" name="Rectangle 10"/>
          <p:cNvSpPr>
            <a:spLocks noChangeArrowheads="1"/>
          </p:cNvSpPr>
          <p:nvPr/>
        </p:nvSpPr>
        <p:spPr bwMode="auto">
          <a:xfrm>
            <a:off x="2590800" y="4524375"/>
            <a:ext cx="2144713" cy="1231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 b="1">
                <a:effectLst/>
                <a:latin typeface="Arial" charset="0"/>
              </a:rPr>
              <a:t>Employment</a:t>
            </a:r>
          </a:p>
          <a:p>
            <a:pPr defTabSz="762000">
              <a:lnSpc>
                <a:spcPct val="90000"/>
              </a:lnSpc>
            </a:pPr>
            <a:endParaRPr lang="en-US" sz="1000" b="1">
              <a:effectLst/>
              <a:latin typeface="Arial" charset="0"/>
            </a:endParaRPr>
          </a:p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qualificationProfile</a:t>
            </a:r>
            <a:br>
              <a:rPr lang="en-US" sz="1800">
                <a:effectLst/>
                <a:latin typeface="Arial" charset="0"/>
              </a:rPr>
            </a:br>
            <a:r>
              <a:rPr lang="en-US" sz="1800">
                <a:effectLst/>
                <a:latin typeface="Arial" charset="0"/>
              </a:rPr>
              <a:t>hours</a:t>
            </a:r>
          </a:p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dailyRate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auto">
          <a:xfrm>
            <a:off x="2597150" y="4859338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3739" name="Rectangle 13"/>
          <p:cNvSpPr>
            <a:spLocks noChangeArrowheads="1"/>
          </p:cNvSpPr>
          <p:nvPr/>
        </p:nvSpPr>
        <p:spPr bwMode="auto">
          <a:xfrm>
            <a:off x="481013" y="1685925"/>
            <a:ext cx="1395412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en-US" sz="1800" b="1">
                <a:effectLst/>
                <a:latin typeface="Arial" charset="0"/>
              </a:rPr>
              <a:t>Person</a:t>
            </a:r>
          </a:p>
        </p:txBody>
      </p:sp>
      <p:sp>
        <p:nvSpPr>
          <p:cNvPr id="73740" name="Rectangle 14"/>
          <p:cNvSpPr>
            <a:spLocks noChangeArrowheads="1"/>
          </p:cNvSpPr>
          <p:nvPr/>
        </p:nvSpPr>
        <p:spPr bwMode="auto">
          <a:xfrm>
            <a:off x="5346700" y="1682750"/>
            <a:ext cx="10382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/>
            <a:r>
              <a:rPr lang="en-US" sz="1800" b="1">
                <a:effectLst/>
                <a:latin typeface="Arial" charset="0"/>
              </a:rPr>
              <a:t>Project</a:t>
            </a:r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>
            <a:off x="1878013" y="1885950"/>
            <a:ext cx="1435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3742" name="Rectangle 16"/>
          <p:cNvSpPr>
            <a:spLocks noChangeArrowheads="1"/>
          </p:cNvSpPr>
          <p:nvPr/>
        </p:nvSpPr>
        <p:spPr bwMode="auto">
          <a:xfrm>
            <a:off x="3911600" y="1973263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73743" name="Rectangle 17"/>
          <p:cNvSpPr>
            <a:spLocks noChangeArrowheads="1"/>
          </p:cNvSpPr>
          <p:nvPr/>
        </p:nvSpPr>
        <p:spPr bwMode="auto">
          <a:xfrm>
            <a:off x="3000375" y="1981200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73744" name="Rectangle 18"/>
          <p:cNvSpPr>
            <a:spLocks noChangeArrowheads="1"/>
          </p:cNvSpPr>
          <p:nvPr/>
        </p:nvSpPr>
        <p:spPr bwMode="auto">
          <a:xfrm>
            <a:off x="2603500" y="2222500"/>
            <a:ext cx="2051050" cy="1231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 b="1">
                <a:effectLst/>
                <a:latin typeface="Arial" charset="0"/>
              </a:rPr>
              <a:t>Employment</a:t>
            </a:r>
          </a:p>
          <a:p>
            <a:pPr defTabSz="762000">
              <a:lnSpc>
                <a:spcPct val="90000"/>
              </a:lnSpc>
            </a:pPr>
            <a:endParaRPr lang="en-US" sz="1000" b="1">
              <a:effectLst/>
              <a:latin typeface="Arial" charset="0"/>
            </a:endParaRPr>
          </a:p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qualificationProfile</a:t>
            </a:r>
            <a:br>
              <a:rPr lang="en-US" sz="1800">
                <a:effectLst/>
                <a:latin typeface="Arial" charset="0"/>
              </a:rPr>
            </a:br>
            <a:r>
              <a:rPr lang="en-US" sz="1800">
                <a:effectLst/>
                <a:latin typeface="Arial" charset="0"/>
              </a:rPr>
              <a:t>hours</a:t>
            </a:r>
          </a:p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dailyRate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>
            <a:off x="2620963" y="2546350"/>
            <a:ext cx="201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04" name="Line 20"/>
          <p:cNvSpPr>
            <a:spLocks noChangeShapeType="1"/>
          </p:cNvSpPr>
          <p:nvPr/>
        </p:nvSpPr>
        <p:spPr bwMode="auto">
          <a:xfrm>
            <a:off x="3311525" y="18970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auto">
          <a:xfrm>
            <a:off x="3922713" y="1893888"/>
            <a:ext cx="0" cy="325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06" name="Line 22"/>
          <p:cNvSpPr>
            <a:spLocks noChangeShapeType="1"/>
          </p:cNvSpPr>
          <p:nvPr/>
        </p:nvSpPr>
        <p:spPr bwMode="auto">
          <a:xfrm>
            <a:off x="3929063" y="1884363"/>
            <a:ext cx="142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3749" name="Rectangle 23"/>
          <p:cNvSpPr>
            <a:spLocks noChangeArrowheads="1"/>
          </p:cNvSpPr>
          <p:nvPr/>
        </p:nvSpPr>
        <p:spPr bwMode="auto">
          <a:xfrm>
            <a:off x="1931988" y="1558925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1</a:t>
            </a:r>
          </a:p>
        </p:txBody>
      </p:sp>
      <p:sp>
        <p:nvSpPr>
          <p:cNvPr id="73750" name="Rectangle 24"/>
          <p:cNvSpPr>
            <a:spLocks noChangeArrowheads="1"/>
          </p:cNvSpPr>
          <p:nvPr/>
        </p:nvSpPr>
        <p:spPr bwMode="auto">
          <a:xfrm>
            <a:off x="4992688" y="1558925"/>
            <a:ext cx="311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1</a:t>
            </a:r>
          </a:p>
        </p:txBody>
      </p:sp>
      <p:sp>
        <p:nvSpPr>
          <p:cNvPr id="349210" name="Text Box 26"/>
          <p:cNvSpPr txBox="1">
            <a:spLocks noChangeArrowheads="1"/>
          </p:cNvSpPr>
          <p:nvPr/>
        </p:nvSpPr>
        <p:spPr bwMode="auto">
          <a:xfrm>
            <a:off x="5927725" y="2190750"/>
            <a:ext cx="4762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P1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9211" name="Text Box 27"/>
          <p:cNvSpPr txBox="1">
            <a:spLocks noChangeArrowheads="1"/>
          </p:cNvSpPr>
          <p:nvPr/>
        </p:nvSpPr>
        <p:spPr bwMode="auto">
          <a:xfrm>
            <a:off x="7127875" y="2178050"/>
            <a:ext cx="4762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</a:p>
        </p:txBody>
      </p:sp>
      <p:sp>
        <p:nvSpPr>
          <p:cNvPr id="349213" name="Text Box 29"/>
          <p:cNvSpPr txBox="1">
            <a:spLocks noChangeArrowheads="1"/>
          </p:cNvSpPr>
          <p:nvPr/>
        </p:nvSpPr>
        <p:spPr bwMode="auto">
          <a:xfrm>
            <a:off x="7127875" y="2994025"/>
            <a:ext cx="4762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</a:p>
        </p:txBody>
      </p:sp>
      <p:sp>
        <p:nvSpPr>
          <p:cNvPr id="349214" name="Text Box 30"/>
          <p:cNvSpPr txBox="1">
            <a:spLocks noChangeArrowheads="1"/>
          </p:cNvSpPr>
          <p:nvPr/>
        </p:nvSpPr>
        <p:spPr bwMode="auto">
          <a:xfrm>
            <a:off x="7127875" y="3403600"/>
            <a:ext cx="4762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E4</a:t>
            </a:r>
          </a:p>
        </p:txBody>
      </p:sp>
      <p:sp>
        <p:nvSpPr>
          <p:cNvPr id="349215" name="Text Box 31"/>
          <p:cNvSpPr txBox="1">
            <a:spLocks noChangeArrowheads="1"/>
          </p:cNvSpPr>
          <p:nvPr/>
        </p:nvSpPr>
        <p:spPr bwMode="auto">
          <a:xfrm>
            <a:off x="8150225" y="2178050"/>
            <a:ext cx="5524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Pr1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9216" name="Text Box 32"/>
          <p:cNvSpPr txBox="1">
            <a:spLocks noChangeArrowheads="1"/>
          </p:cNvSpPr>
          <p:nvPr/>
        </p:nvSpPr>
        <p:spPr bwMode="auto">
          <a:xfrm>
            <a:off x="5953125" y="3346450"/>
            <a:ext cx="4762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P2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9217" name="Text Box 33"/>
          <p:cNvSpPr txBox="1">
            <a:spLocks noChangeArrowheads="1"/>
          </p:cNvSpPr>
          <p:nvPr/>
        </p:nvSpPr>
        <p:spPr bwMode="auto">
          <a:xfrm>
            <a:off x="8137525" y="3346450"/>
            <a:ext cx="552450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Pr2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9218" name="Line 34"/>
          <p:cNvSpPr>
            <a:spLocks noChangeShapeType="1"/>
          </p:cNvSpPr>
          <p:nvPr/>
        </p:nvSpPr>
        <p:spPr bwMode="auto">
          <a:xfrm>
            <a:off x="6454775" y="2344738"/>
            <a:ext cx="668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19" name="Line 35"/>
          <p:cNvSpPr>
            <a:spLocks noChangeShapeType="1"/>
          </p:cNvSpPr>
          <p:nvPr/>
        </p:nvSpPr>
        <p:spPr bwMode="auto">
          <a:xfrm>
            <a:off x="6438900" y="2425700"/>
            <a:ext cx="711200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20" name="Line 36"/>
          <p:cNvSpPr>
            <a:spLocks noChangeShapeType="1"/>
          </p:cNvSpPr>
          <p:nvPr/>
        </p:nvSpPr>
        <p:spPr bwMode="auto">
          <a:xfrm flipH="1">
            <a:off x="7607300" y="2357438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21" name="Line 37"/>
          <p:cNvSpPr>
            <a:spLocks noChangeShapeType="1"/>
          </p:cNvSpPr>
          <p:nvPr/>
        </p:nvSpPr>
        <p:spPr bwMode="auto">
          <a:xfrm flipH="1">
            <a:off x="7607300" y="2425700"/>
            <a:ext cx="527050" cy="350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22" name="Line 38"/>
          <p:cNvSpPr>
            <a:spLocks noChangeShapeType="1"/>
          </p:cNvSpPr>
          <p:nvPr/>
        </p:nvSpPr>
        <p:spPr bwMode="auto">
          <a:xfrm flipH="1">
            <a:off x="7607300" y="2549525"/>
            <a:ext cx="546100" cy="989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23" name="Line 39"/>
          <p:cNvSpPr>
            <a:spLocks noChangeShapeType="1"/>
          </p:cNvSpPr>
          <p:nvPr/>
        </p:nvSpPr>
        <p:spPr bwMode="auto">
          <a:xfrm>
            <a:off x="6437313" y="2559050"/>
            <a:ext cx="692150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24" name="Line 40"/>
          <p:cNvSpPr>
            <a:spLocks noChangeShapeType="1"/>
          </p:cNvSpPr>
          <p:nvPr/>
        </p:nvSpPr>
        <p:spPr bwMode="auto">
          <a:xfrm>
            <a:off x="7626350" y="3241675"/>
            <a:ext cx="508000" cy="204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25" name="Line 41"/>
          <p:cNvSpPr>
            <a:spLocks noChangeShapeType="1"/>
          </p:cNvSpPr>
          <p:nvPr/>
        </p:nvSpPr>
        <p:spPr bwMode="auto">
          <a:xfrm>
            <a:off x="6483350" y="3551238"/>
            <a:ext cx="641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12" name="Text Box 28"/>
          <p:cNvSpPr txBox="1">
            <a:spLocks noChangeArrowheads="1"/>
          </p:cNvSpPr>
          <p:nvPr/>
        </p:nvSpPr>
        <p:spPr bwMode="auto">
          <a:xfrm>
            <a:off x="7127875" y="2584450"/>
            <a:ext cx="476250" cy="379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E2</a:t>
            </a:r>
          </a:p>
        </p:txBody>
      </p:sp>
      <p:sp>
        <p:nvSpPr>
          <p:cNvPr id="349241" name="Text Box 57"/>
          <p:cNvSpPr txBox="1">
            <a:spLocks noChangeArrowheads="1"/>
          </p:cNvSpPr>
          <p:nvPr/>
        </p:nvSpPr>
        <p:spPr bwMode="auto">
          <a:xfrm>
            <a:off x="5927725" y="4529138"/>
            <a:ext cx="4762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P1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9242" name="Text Box 58"/>
          <p:cNvSpPr txBox="1">
            <a:spLocks noChangeArrowheads="1"/>
          </p:cNvSpPr>
          <p:nvPr/>
        </p:nvSpPr>
        <p:spPr bwMode="auto">
          <a:xfrm>
            <a:off x="7127875" y="4516438"/>
            <a:ext cx="4762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E1</a:t>
            </a:r>
          </a:p>
        </p:txBody>
      </p:sp>
      <p:sp>
        <p:nvSpPr>
          <p:cNvPr id="349243" name="Text Box 59"/>
          <p:cNvSpPr txBox="1">
            <a:spLocks noChangeArrowheads="1"/>
          </p:cNvSpPr>
          <p:nvPr/>
        </p:nvSpPr>
        <p:spPr bwMode="auto">
          <a:xfrm>
            <a:off x="7127875" y="5332413"/>
            <a:ext cx="4762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E3</a:t>
            </a:r>
          </a:p>
        </p:txBody>
      </p:sp>
      <p:sp>
        <p:nvSpPr>
          <p:cNvPr id="349244" name="Text Box 60"/>
          <p:cNvSpPr txBox="1">
            <a:spLocks noChangeArrowheads="1"/>
          </p:cNvSpPr>
          <p:nvPr/>
        </p:nvSpPr>
        <p:spPr bwMode="auto">
          <a:xfrm>
            <a:off x="7127875" y="5741988"/>
            <a:ext cx="4762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E4</a:t>
            </a:r>
          </a:p>
        </p:txBody>
      </p:sp>
      <p:sp>
        <p:nvSpPr>
          <p:cNvPr id="349245" name="Text Box 61"/>
          <p:cNvSpPr txBox="1">
            <a:spLocks noChangeArrowheads="1"/>
          </p:cNvSpPr>
          <p:nvPr/>
        </p:nvSpPr>
        <p:spPr bwMode="auto">
          <a:xfrm>
            <a:off x="8150225" y="4516438"/>
            <a:ext cx="5524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Pr1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9246" name="Text Box 62"/>
          <p:cNvSpPr txBox="1">
            <a:spLocks noChangeArrowheads="1"/>
          </p:cNvSpPr>
          <p:nvPr/>
        </p:nvSpPr>
        <p:spPr bwMode="auto">
          <a:xfrm>
            <a:off x="5953125" y="5684838"/>
            <a:ext cx="4762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P2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9247" name="Text Box 63"/>
          <p:cNvSpPr txBox="1">
            <a:spLocks noChangeArrowheads="1"/>
          </p:cNvSpPr>
          <p:nvPr/>
        </p:nvSpPr>
        <p:spPr bwMode="auto">
          <a:xfrm>
            <a:off x="8137525" y="5684838"/>
            <a:ext cx="552450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Pr2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49248" name="Line 64"/>
          <p:cNvSpPr>
            <a:spLocks noChangeShapeType="1"/>
          </p:cNvSpPr>
          <p:nvPr/>
        </p:nvSpPr>
        <p:spPr bwMode="auto">
          <a:xfrm>
            <a:off x="6454775" y="4683125"/>
            <a:ext cx="668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50" name="Line 66"/>
          <p:cNvSpPr>
            <a:spLocks noChangeShapeType="1"/>
          </p:cNvSpPr>
          <p:nvPr/>
        </p:nvSpPr>
        <p:spPr bwMode="auto">
          <a:xfrm flipH="1">
            <a:off x="7607300" y="4695825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52" name="Line 68"/>
          <p:cNvSpPr>
            <a:spLocks noChangeShapeType="1"/>
          </p:cNvSpPr>
          <p:nvPr/>
        </p:nvSpPr>
        <p:spPr bwMode="auto">
          <a:xfrm flipH="1">
            <a:off x="7607300" y="4887913"/>
            <a:ext cx="546100" cy="989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53" name="Line 69"/>
          <p:cNvSpPr>
            <a:spLocks noChangeShapeType="1"/>
          </p:cNvSpPr>
          <p:nvPr/>
        </p:nvSpPr>
        <p:spPr bwMode="auto">
          <a:xfrm>
            <a:off x="6437313" y="4897438"/>
            <a:ext cx="692150" cy="582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54" name="Line 70"/>
          <p:cNvSpPr>
            <a:spLocks noChangeShapeType="1"/>
          </p:cNvSpPr>
          <p:nvPr/>
        </p:nvSpPr>
        <p:spPr bwMode="auto">
          <a:xfrm>
            <a:off x="7626350" y="5580063"/>
            <a:ext cx="508000" cy="204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9255" name="Line 71"/>
          <p:cNvSpPr>
            <a:spLocks noChangeShapeType="1"/>
          </p:cNvSpPr>
          <p:nvPr/>
        </p:nvSpPr>
        <p:spPr bwMode="auto">
          <a:xfrm>
            <a:off x="6483350" y="5889625"/>
            <a:ext cx="641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2" name="Date Placeholder 51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60059C-F83C-4722-A298-49F27C0110DC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N-ary Association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087438" y="1371600"/>
            <a:ext cx="7847012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Relationship between more than two classes</a:t>
            </a:r>
          </a:p>
          <a:p>
            <a:pPr lvl="1" eaLnBrk="1" hangingPunct="1"/>
            <a:r>
              <a:rPr lang="en-US" sz="2400" smtClean="0"/>
              <a:t>navigation direction cannot be specified</a:t>
            </a:r>
          </a:p>
          <a:p>
            <a:pPr eaLnBrk="1" hangingPunct="1"/>
            <a:r>
              <a:rPr lang="en-US" sz="2800" smtClean="0"/>
              <a:t>Example of a ternary association:</a:t>
            </a:r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4381500" y="4500563"/>
            <a:ext cx="0" cy="327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0214" name="AutoShape 6"/>
          <p:cNvSpPr>
            <a:spLocks noChangeArrowheads="1"/>
          </p:cNvSpPr>
          <p:nvPr/>
        </p:nvSpPr>
        <p:spPr bwMode="auto">
          <a:xfrm>
            <a:off x="3789363" y="3835400"/>
            <a:ext cx="1187450" cy="649288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0215" name="Line 7"/>
          <p:cNvSpPr>
            <a:spLocks noChangeShapeType="1"/>
          </p:cNvSpPr>
          <p:nvPr/>
        </p:nvSpPr>
        <p:spPr bwMode="auto">
          <a:xfrm>
            <a:off x="4386263" y="3205163"/>
            <a:ext cx="0" cy="644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3683000" y="2843213"/>
            <a:ext cx="138430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Calendar</a:t>
            </a:r>
          </a:p>
        </p:txBody>
      </p:sp>
      <p:sp>
        <p:nvSpPr>
          <p:cNvPr id="350217" name="Rectangle 9"/>
          <p:cNvSpPr>
            <a:spLocks noChangeArrowheads="1"/>
          </p:cNvSpPr>
          <p:nvPr/>
        </p:nvSpPr>
        <p:spPr bwMode="auto">
          <a:xfrm>
            <a:off x="6218238" y="3971925"/>
            <a:ext cx="2408237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AppointmentType</a:t>
            </a:r>
          </a:p>
        </p:txBody>
      </p:sp>
      <p:sp>
        <p:nvSpPr>
          <p:cNvPr id="350218" name="Rectangle 10"/>
          <p:cNvSpPr>
            <a:spLocks noChangeArrowheads="1"/>
          </p:cNvSpPr>
          <p:nvPr/>
        </p:nvSpPr>
        <p:spPr bwMode="auto">
          <a:xfrm>
            <a:off x="1087438" y="3976688"/>
            <a:ext cx="1382712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</a:t>
            </a:r>
          </a:p>
        </p:txBody>
      </p:sp>
      <p:sp>
        <p:nvSpPr>
          <p:cNvPr id="350219" name="Rectangle 11"/>
          <p:cNvSpPr>
            <a:spLocks noChangeArrowheads="1"/>
          </p:cNvSpPr>
          <p:nvPr/>
        </p:nvSpPr>
        <p:spPr bwMode="auto">
          <a:xfrm>
            <a:off x="4487863" y="3317875"/>
            <a:ext cx="273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</a:t>
            </a:r>
          </a:p>
        </p:txBody>
      </p:sp>
      <p:sp>
        <p:nvSpPr>
          <p:cNvPr id="350220" name="Rectangle 12"/>
          <p:cNvSpPr>
            <a:spLocks noChangeArrowheads="1"/>
          </p:cNvSpPr>
          <p:nvPr/>
        </p:nvSpPr>
        <p:spPr bwMode="auto">
          <a:xfrm>
            <a:off x="5853113" y="3844925"/>
            <a:ext cx="273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2524125" y="3827463"/>
            <a:ext cx="273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*</a:t>
            </a:r>
          </a:p>
        </p:txBody>
      </p:sp>
      <p:sp>
        <p:nvSpPr>
          <p:cNvPr id="350222" name="Line 14"/>
          <p:cNvSpPr>
            <a:spLocks noChangeShapeType="1"/>
          </p:cNvSpPr>
          <p:nvPr/>
        </p:nvSpPr>
        <p:spPr bwMode="auto">
          <a:xfrm flipV="1">
            <a:off x="5445125" y="5178425"/>
            <a:ext cx="7937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6216650" y="4856163"/>
            <a:ext cx="13271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association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</a:t>
            </a:r>
          </a:p>
        </p:txBody>
      </p:sp>
      <p:grpSp>
        <p:nvGrpSpPr>
          <p:cNvPr id="74767" name="Group 16"/>
          <p:cNvGrpSpPr>
            <a:grpSpLocks/>
          </p:cNvGrpSpPr>
          <p:nvPr/>
        </p:nvGrpSpPr>
        <p:grpSpPr bwMode="auto">
          <a:xfrm>
            <a:off x="3529013" y="4833938"/>
            <a:ext cx="1746250" cy="1206500"/>
            <a:chOff x="2111" y="2717"/>
            <a:chExt cx="1308" cy="760"/>
          </a:xfrm>
        </p:grpSpPr>
        <p:sp>
          <p:nvSpPr>
            <p:cNvPr id="350225" name="Rectangle 17"/>
            <p:cNvSpPr>
              <a:spLocks noChangeArrowheads="1"/>
            </p:cNvSpPr>
            <p:nvPr/>
          </p:nvSpPr>
          <p:spPr bwMode="auto">
            <a:xfrm>
              <a:off x="2111" y="2717"/>
              <a:ext cx="1303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Authorization</a:t>
              </a:r>
            </a:p>
            <a:p>
              <a:pPr defTabSz="762000">
                <a:lnSpc>
                  <a:spcPct val="90000"/>
                </a:lnSpc>
                <a:defRPr/>
              </a:pPr>
              <a:endPara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set of [r, w, d]</a:t>
              </a:r>
            </a:p>
            <a:p>
              <a:pPr defTabSz="762000">
                <a:lnSpc>
                  <a:spcPct val="90000"/>
                </a:lnSpc>
                <a:defRPr/>
              </a:pPr>
              <a:endPara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  <a:p>
              <a:pPr defTabSz="762000">
                <a:lnSpc>
                  <a:spcPct val="90000"/>
                </a:lnSpc>
                <a:defRPr/>
              </a:pPr>
              <a:r>
                <a:rPr lang="en-US" sz="16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validateAuth(...)</a:t>
              </a:r>
              <a:endPara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50226" name="Line 18"/>
            <p:cNvSpPr>
              <a:spLocks noChangeShapeType="1"/>
            </p:cNvSpPr>
            <p:nvPr/>
          </p:nvSpPr>
          <p:spPr bwMode="auto">
            <a:xfrm>
              <a:off x="2113" y="2947"/>
              <a:ext cx="1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0227" name="Line 19"/>
            <p:cNvSpPr>
              <a:spLocks noChangeShapeType="1"/>
            </p:cNvSpPr>
            <p:nvPr/>
          </p:nvSpPr>
          <p:spPr bwMode="auto">
            <a:xfrm>
              <a:off x="2121" y="3243"/>
              <a:ext cx="12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50228" name="Line 20"/>
          <p:cNvSpPr>
            <a:spLocks noChangeShapeType="1"/>
          </p:cNvSpPr>
          <p:nvPr/>
        </p:nvSpPr>
        <p:spPr bwMode="auto">
          <a:xfrm>
            <a:off x="2476500" y="4162425"/>
            <a:ext cx="1347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0229" name="Line 21"/>
          <p:cNvSpPr>
            <a:spLocks noChangeShapeType="1"/>
          </p:cNvSpPr>
          <p:nvPr/>
        </p:nvSpPr>
        <p:spPr bwMode="auto">
          <a:xfrm>
            <a:off x="4995863" y="4162425"/>
            <a:ext cx="1216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21" name="Date Placeholder 20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D33BD1-B300-4ADF-86F7-DB93937D3499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Generalization of Associations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647825"/>
            <a:ext cx="7772400" cy="1273175"/>
          </a:xfrm>
        </p:spPr>
        <p:txBody>
          <a:bodyPr/>
          <a:lstStyle/>
          <a:p>
            <a:pPr eaLnBrk="1" hangingPunct="1"/>
            <a:r>
              <a:rPr lang="en-US" sz="2800" smtClean="0"/>
              <a:t>Used for </a:t>
            </a:r>
            <a:r>
              <a:rPr lang="en-US" sz="2800" b="1" smtClean="0"/>
              <a:t>restricting the possible links</a:t>
            </a:r>
            <a:r>
              <a:rPr lang="en-US" sz="2800" smtClean="0"/>
              <a:t> between objects whose superclasses are associated with each other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6438900" y="4419600"/>
            <a:ext cx="19304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B_ToDoEntry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1905000" y="4419600"/>
            <a:ext cx="19304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ToDoEntry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330200" y="5283200"/>
            <a:ext cx="1717675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Appointment</a:t>
            </a:r>
          </a:p>
        </p:txBody>
      </p:sp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4787900" y="5283200"/>
            <a:ext cx="2009775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B_Appointment</a:t>
            </a:r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635000" y="3467100"/>
            <a:ext cx="19304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Entry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8409" name="Rectangle 9"/>
          <p:cNvSpPr>
            <a:spLocks noChangeArrowheads="1"/>
          </p:cNvSpPr>
          <p:nvPr/>
        </p:nvSpPr>
        <p:spPr bwMode="auto">
          <a:xfrm>
            <a:off x="5334000" y="3467100"/>
            <a:ext cx="19304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B_Entry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8410" name="Line 10"/>
          <p:cNvSpPr>
            <a:spLocks noChangeShapeType="1"/>
          </p:cNvSpPr>
          <p:nvPr/>
        </p:nvSpPr>
        <p:spPr bwMode="auto">
          <a:xfrm flipH="1">
            <a:off x="3848100" y="4610100"/>
            <a:ext cx="257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411" name="Line 11"/>
          <p:cNvSpPr>
            <a:spLocks noChangeShapeType="1"/>
          </p:cNvSpPr>
          <p:nvPr/>
        </p:nvSpPr>
        <p:spPr bwMode="auto">
          <a:xfrm flipH="1">
            <a:off x="2047875" y="5448300"/>
            <a:ext cx="2740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412" name="Line 12"/>
          <p:cNvSpPr>
            <a:spLocks noChangeShapeType="1"/>
          </p:cNvSpPr>
          <p:nvPr/>
        </p:nvSpPr>
        <p:spPr bwMode="auto">
          <a:xfrm flipH="1">
            <a:off x="2590800" y="3619500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413" name="AutoShape 13"/>
          <p:cNvSpPr>
            <a:spLocks noChangeArrowheads="1"/>
          </p:cNvSpPr>
          <p:nvPr/>
        </p:nvSpPr>
        <p:spPr bwMode="auto">
          <a:xfrm>
            <a:off x="5676900" y="3810000"/>
            <a:ext cx="177800" cy="1905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419" name="Line 19"/>
          <p:cNvSpPr>
            <a:spLocks noChangeShapeType="1"/>
          </p:cNvSpPr>
          <p:nvPr/>
        </p:nvSpPr>
        <p:spPr bwMode="auto">
          <a:xfrm>
            <a:off x="2438400" y="40005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420" name="AutoShape 20"/>
          <p:cNvSpPr>
            <a:spLocks noChangeArrowheads="1"/>
          </p:cNvSpPr>
          <p:nvPr/>
        </p:nvSpPr>
        <p:spPr bwMode="auto">
          <a:xfrm rot="5400000" flipH="1" flipV="1">
            <a:off x="3263900" y="3403600"/>
            <a:ext cx="177800" cy="1905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421" name="Text Box 21"/>
          <p:cNvSpPr txBox="1">
            <a:spLocks noChangeArrowheads="1"/>
          </p:cNvSpPr>
          <p:nvPr/>
        </p:nvSpPr>
        <p:spPr bwMode="auto">
          <a:xfrm>
            <a:off x="3438525" y="3287713"/>
            <a:ext cx="11747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visualizes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8422" name="Text Box 22"/>
          <p:cNvSpPr txBox="1">
            <a:spLocks noChangeArrowheads="1"/>
          </p:cNvSpPr>
          <p:nvPr/>
        </p:nvSpPr>
        <p:spPr bwMode="auto">
          <a:xfrm>
            <a:off x="4810125" y="3300413"/>
            <a:ext cx="565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0..1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8423" name="Text Box 23"/>
          <p:cNvSpPr txBox="1">
            <a:spLocks noChangeArrowheads="1"/>
          </p:cNvSpPr>
          <p:nvPr/>
        </p:nvSpPr>
        <p:spPr bwMode="auto">
          <a:xfrm>
            <a:off x="2638425" y="33131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8424" name="AutoShape 24"/>
          <p:cNvSpPr>
            <a:spLocks noChangeArrowheads="1"/>
          </p:cNvSpPr>
          <p:nvPr/>
        </p:nvSpPr>
        <p:spPr bwMode="auto">
          <a:xfrm>
            <a:off x="7048500" y="3822700"/>
            <a:ext cx="177800" cy="1905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81940" name="Group 14"/>
          <p:cNvGrpSpPr>
            <a:grpSpLocks/>
          </p:cNvGrpSpPr>
          <p:nvPr/>
        </p:nvGrpSpPr>
        <p:grpSpPr bwMode="auto">
          <a:xfrm>
            <a:off x="850900" y="3822700"/>
            <a:ext cx="177800" cy="1460500"/>
            <a:chOff x="384" y="2408"/>
            <a:chExt cx="112" cy="920"/>
          </a:xfrm>
        </p:grpSpPr>
        <p:sp>
          <p:nvSpPr>
            <p:cNvPr id="358415" name="AutoShape 15"/>
            <p:cNvSpPr>
              <a:spLocks noChangeArrowheads="1"/>
            </p:cNvSpPr>
            <p:nvPr/>
          </p:nvSpPr>
          <p:spPr bwMode="auto">
            <a:xfrm>
              <a:off x="384" y="2408"/>
              <a:ext cx="112" cy="12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8416" name="Line 16"/>
            <p:cNvSpPr>
              <a:spLocks noChangeShapeType="1"/>
            </p:cNvSpPr>
            <p:nvPr/>
          </p:nvSpPr>
          <p:spPr bwMode="auto">
            <a:xfrm>
              <a:off x="440" y="2528"/>
              <a:ext cx="0" cy="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58417" name="Line 17"/>
          <p:cNvSpPr>
            <a:spLocks noChangeShapeType="1"/>
          </p:cNvSpPr>
          <p:nvPr/>
        </p:nvSpPr>
        <p:spPr bwMode="auto">
          <a:xfrm>
            <a:off x="5765800" y="4000500"/>
            <a:ext cx="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418" name="AutoShape 18"/>
          <p:cNvSpPr>
            <a:spLocks noChangeArrowheads="1"/>
          </p:cNvSpPr>
          <p:nvPr/>
        </p:nvSpPr>
        <p:spPr bwMode="auto">
          <a:xfrm>
            <a:off x="2349500" y="3810000"/>
            <a:ext cx="177800" cy="1905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8425" name="Line 25"/>
          <p:cNvSpPr>
            <a:spLocks noChangeShapeType="1"/>
          </p:cNvSpPr>
          <p:nvPr/>
        </p:nvSpPr>
        <p:spPr bwMode="auto">
          <a:xfrm>
            <a:off x="7137400" y="4013200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025900" y="3632200"/>
            <a:ext cx="304800" cy="1816100"/>
            <a:chOff x="2536" y="2288"/>
            <a:chExt cx="192" cy="1144"/>
          </a:xfrm>
        </p:grpSpPr>
        <p:sp>
          <p:nvSpPr>
            <p:cNvPr id="358427" name="AutoShape 27"/>
            <p:cNvSpPr>
              <a:spLocks noChangeArrowheads="1"/>
            </p:cNvSpPr>
            <p:nvPr/>
          </p:nvSpPr>
          <p:spPr bwMode="auto">
            <a:xfrm>
              <a:off x="2568" y="2288"/>
              <a:ext cx="112" cy="12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8426" name="Freeform 26"/>
            <p:cNvSpPr>
              <a:spLocks/>
            </p:cNvSpPr>
            <p:nvPr/>
          </p:nvSpPr>
          <p:spPr bwMode="auto">
            <a:xfrm>
              <a:off x="2536" y="2688"/>
              <a:ext cx="192" cy="744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192" y="0"/>
                </a:cxn>
                <a:cxn ang="0">
                  <a:pos x="192" y="216"/>
                </a:cxn>
              </a:cxnLst>
              <a:rect l="0" t="0" r="r" b="b"/>
              <a:pathLst>
                <a:path w="192" h="744">
                  <a:moveTo>
                    <a:pt x="0" y="744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216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8428" name="Line 28"/>
            <p:cNvSpPr>
              <a:spLocks noChangeShapeType="1"/>
            </p:cNvSpPr>
            <p:nvPr/>
          </p:nvSpPr>
          <p:spPr bwMode="auto">
            <a:xfrm flipH="1">
              <a:off x="2624" y="240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30" name="Date Placeholder 29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C6E0CE-4F4D-484B-B76E-658210A6816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Template Class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829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template class describes a “family” of classes on the basis of formal parameters</a:t>
            </a:r>
          </a:p>
          <a:p>
            <a:pPr lvl="1" eaLnBrk="1" hangingPunct="1"/>
            <a:r>
              <a:rPr lang="en-US" sz="2400" smtClean="0"/>
              <a:t>each class is specified by </a:t>
            </a:r>
            <a:r>
              <a:rPr lang="en-US" sz="2400" b="1" smtClean="0"/>
              <a:t>binding</a:t>
            </a:r>
            <a:r>
              <a:rPr lang="en-US" sz="2400" smtClean="0"/>
              <a:t> the parameters with </a:t>
            </a:r>
            <a:r>
              <a:rPr lang="en-US" sz="2400" b="1" smtClean="0"/>
              <a:t>actual values</a:t>
            </a: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706438" y="4491038"/>
            <a:ext cx="16319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Alternative 1:</a:t>
            </a:r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785813" y="5199063"/>
            <a:ext cx="172085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Array&lt;Point,3&gt;</a:t>
            </a:r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6199188" y="4452938"/>
            <a:ext cx="16319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Alternative 2:</a:t>
            </a:r>
          </a:p>
        </p:txBody>
      </p:sp>
      <p:sp>
        <p:nvSpPr>
          <p:cNvPr id="341002" name="Rectangle 10"/>
          <p:cNvSpPr>
            <a:spLocks noChangeArrowheads="1"/>
          </p:cNvSpPr>
          <p:nvPr/>
        </p:nvSpPr>
        <p:spPr bwMode="auto">
          <a:xfrm>
            <a:off x="5754688" y="5638800"/>
            <a:ext cx="142875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ListOfPoints</a:t>
            </a: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5432425" y="5002213"/>
            <a:ext cx="942975" cy="631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41004" name="Rectangle 12"/>
          <p:cNvSpPr>
            <a:spLocks noChangeArrowheads="1"/>
          </p:cNvSpPr>
          <p:nvPr/>
        </p:nvSpPr>
        <p:spPr bwMode="auto">
          <a:xfrm>
            <a:off x="5676900" y="4968875"/>
            <a:ext cx="1797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«bind» (Point,3)</a:t>
            </a:r>
          </a:p>
        </p:txBody>
      </p:sp>
      <p:grpSp>
        <p:nvGrpSpPr>
          <p:cNvPr id="82954" name="Group 13"/>
          <p:cNvGrpSpPr>
            <a:grpSpLocks/>
          </p:cNvGrpSpPr>
          <p:nvPr/>
        </p:nvGrpSpPr>
        <p:grpSpPr bwMode="auto">
          <a:xfrm>
            <a:off x="3292475" y="3273425"/>
            <a:ext cx="2490788" cy="1735138"/>
            <a:chOff x="2074" y="2062"/>
            <a:chExt cx="1569" cy="1093"/>
          </a:xfrm>
        </p:grpSpPr>
        <p:sp>
          <p:nvSpPr>
            <p:cNvPr id="341006" name="Rectangle 14"/>
            <p:cNvSpPr>
              <a:spLocks noChangeArrowheads="1"/>
            </p:cNvSpPr>
            <p:nvPr/>
          </p:nvSpPr>
          <p:spPr bwMode="auto">
            <a:xfrm>
              <a:off x="2074" y="2119"/>
              <a:ext cx="1363" cy="1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42900" indent="-342900" algn="ctr" defTabSz="762000">
                <a:lnSpc>
                  <a:spcPct val="130000"/>
                </a:lnSpc>
                <a:spcBef>
                  <a:spcPct val="20000"/>
                </a:spcBef>
                <a:defRPr/>
              </a:pPr>
              <a:r>
                <a:rPr lang="de-DE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Array</a:t>
              </a:r>
            </a:p>
          </p:txBody>
        </p:sp>
        <p:sp>
          <p:nvSpPr>
            <p:cNvPr id="341007" name="Line 15"/>
            <p:cNvSpPr>
              <a:spLocks noChangeShapeType="1"/>
            </p:cNvSpPr>
            <p:nvPr/>
          </p:nvSpPr>
          <p:spPr bwMode="auto">
            <a:xfrm>
              <a:off x="2084" y="2361"/>
              <a:ext cx="1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1008" name="Rectangle 16"/>
            <p:cNvSpPr>
              <a:spLocks noChangeArrowheads="1"/>
            </p:cNvSpPr>
            <p:nvPr/>
          </p:nvSpPr>
          <p:spPr bwMode="auto">
            <a:xfrm>
              <a:off x="3079" y="2062"/>
              <a:ext cx="564" cy="2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de-DE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T,k: Int</a:t>
              </a:r>
            </a:p>
          </p:txBody>
        </p:sp>
        <p:sp>
          <p:nvSpPr>
            <p:cNvPr id="341009" name="Text Box 17"/>
            <p:cNvSpPr txBox="1">
              <a:spLocks noChangeArrowheads="1"/>
            </p:cNvSpPr>
            <p:nvPr/>
          </p:nvSpPr>
          <p:spPr bwMode="auto">
            <a:xfrm>
              <a:off x="2104" y="2382"/>
              <a:ext cx="1477" cy="75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length: 0..k</a:t>
              </a:r>
              <a:b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...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putAt (e: T, i: Int)</a:t>
              </a:r>
              <a:b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at (i: Int): T</a:t>
              </a:r>
            </a:p>
          </p:txBody>
        </p:sp>
        <p:sp>
          <p:nvSpPr>
            <p:cNvPr id="341010" name="Line 18"/>
            <p:cNvSpPr>
              <a:spLocks noChangeShapeType="1"/>
            </p:cNvSpPr>
            <p:nvPr/>
          </p:nvSpPr>
          <p:spPr bwMode="auto">
            <a:xfrm>
              <a:off x="2081" y="2754"/>
              <a:ext cx="1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93BED4-B50F-43D3-9E25-EB6297D5D3A9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Line 2"/>
          <p:cNvSpPr>
            <a:spLocks noChangeShapeType="1"/>
          </p:cNvSpPr>
          <p:nvPr/>
        </p:nvSpPr>
        <p:spPr bwMode="auto">
          <a:xfrm>
            <a:off x="2938463" y="1778000"/>
            <a:ext cx="33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CALENDARIUM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Extract of the Class Diagram (1/2)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4408488" y="2533650"/>
            <a:ext cx="2095500" cy="1270000"/>
            <a:chOff x="2428" y="788"/>
            <a:chExt cx="1280" cy="800"/>
          </a:xfrm>
        </p:grpSpPr>
        <p:sp>
          <p:nvSpPr>
            <p:cNvPr id="442373" name="Rectangle 5"/>
            <p:cNvSpPr>
              <a:spLocks noChangeArrowheads="1"/>
            </p:cNvSpPr>
            <p:nvPr/>
          </p:nvSpPr>
          <p:spPr bwMode="auto">
            <a:xfrm>
              <a:off x="2428" y="1012"/>
              <a:ext cx="12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/visualization: Color</a:t>
              </a:r>
            </a:p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description: String</a:t>
              </a:r>
            </a:p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type: App’tmentType</a:t>
              </a:r>
            </a:p>
          </p:txBody>
        </p:sp>
        <p:sp>
          <p:nvSpPr>
            <p:cNvPr id="442374" name="Rectangle 6"/>
            <p:cNvSpPr>
              <a:spLocks noChangeArrowheads="1"/>
            </p:cNvSpPr>
            <p:nvPr/>
          </p:nvSpPr>
          <p:spPr bwMode="auto">
            <a:xfrm>
              <a:off x="2428" y="788"/>
              <a:ext cx="128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800" b="1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Entry</a:t>
              </a:r>
              <a:endPara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endParaRPr>
            </a:p>
          </p:txBody>
        </p:sp>
      </p:grpSp>
      <p:sp>
        <p:nvSpPr>
          <p:cNvPr id="442375" name="AutoShape 7"/>
          <p:cNvSpPr>
            <a:spLocks noChangeArrowheads="1"/>
          </p:cNvSpPr>
          <p:nvPr/>
        </p:nvSpPr>
        <p:spPr bwMode="auto">
          <a:xfrm>
            <a:off x="5326063" y="3806825"/>
            <a:ext cx="158750" cy="190500"/>
          </a:xfrm>
          <a:prstGeom prst="triangle">
            <a:avLst>
              <a:gd name="adj" fmla="val 40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376" name="Line 8"/>
          <p:cNvSpPr>
            <a:spLocks noChangeShapeType="1"/>
          </p:cNvSpPr>
          <p:nvPr/>
        </p:nvSpPr>
        <p:spPr bwMode="auto">
          <a:xfrm>
            <a:off x="5405438" y="4013200"/>
            <a:ext cx="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>
            <a:off x="2827338" y="4140200"/>
            <a:ext cx="416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89096" name="Group 10"/>
          <p:cNvGrpSpPr>
            <a:grpSpLocks/>
          </p:cNvGrpSpPr>
          <p:nvPr/>
        </p:nvGrpSpPr>
        <p:grpSpPr bwMode="auto">
          <a:xfrm>
            <a:off x="7456488" y="2355850"/>
            <a:ext cx="1346200" cy="749300"/>
            <a:chOff x="4404" y="3156"/>
            <a:chExt cx="1144" cy="472"/>
          </a:xfrm>
        </p:grpSpPr>
        <p:sp>
          <p:nvSpPr>
            <p:cNvPr id="442379" name="Rectangle 11"/>
            <p:cNvSpPr>
              <a:spLocks noChangeArrowheads="1"/>
            </p:cNvSpPr>
            <p:nvPr/>
          </p:nvSpPr>
          <p:spPr bwMode="auto">
            <a:xfrm>
              <a:off x="4404" y="3380"/>
              <a:ext cx="1144" cy="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isOpen: bool </a:t>
              </a:r>
            </a:p>
          </p:txBody>
        </p:sp>
        <p:sp>
          <p:nvSpPr>
            <p:cNvPr id="442380" name="Rectangle 12"/>
            <p:cNvSpPr>
              <a:spLocks noChangeArrowheads="1"/>
            </p:cNvSpPr>
            <p:nvPr/>
          </p:nvSpPr>
          <p:spPr bwMode="auto">
            <a:xfrm>
              <a:off x="4404" y="3156"/>
              <a:ext cx="1144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Calendar</a:t>
              </a:r>
            </a:p>
          </p:txBody>
        </p:sp>
      </p:grpSp>
      <p:sp>
        <p:nvSpPr>
          <p:cNvPr id="442381" name="Rectangle 13"/>
          <p:cNvSpPr>
            <a:spLocks noChangeArrowheads="1"/>
          </p:cNvSpPr>
          <p:nvPr/>
        </p:nvSpPr>
        <p:spPr bwMode="auto">
          <a:xfrm>
            <a:off x="7643813" y="3638550"/>
            <a:ext cx="10541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View</a:t>
            </a:r>
          </a:p>
        </p:txBody>
      </p:sp>
      <p:sp>
        <p:nvSpPr>
          <p:cNvPr id="442382" name="Line 14"/>
          <p:cNvSpPr>
            <a:spLocks noChangeShapeType="1"/>
          </p:cNvSpPr>
          <p:nvPr/>
        </p:nvSpPr>
        <p:spPr bwMode="auto">
          <a:xfrm>
            <a:off x="6507163" y="2768600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383" name="Line 15"/>
          <p:cNvSpPr>
            <a:spLocks noChangeShapeType="1"/>
          </p:cNvSpPr>
          <p:nvPr/>
        </p:nvSpPr>
        <p:spPr bwMode="auto">
          <a:xfrm>
            <a:off x="8158163" y="31115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384" name="Rectangle 16"/>
          <p:cNvSpPr>
            <a:spLocks noChangeArrowheads="1"/>
          </p:cNvSpPr>
          <p:nvPr/>
        </p:nvSpPr>
        <p:spPr bwMode="auto">
          <a:xfrm>
            <a:off x="2185988" y="2955925"/>
            <a:ext cx="1346200" cy="45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name</a:t>
            </a:r>
          </a:p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authorization </a:t>
            </a:r>
          </a:p>
        </p:txBody>
      </p:sp>
      <p:sp>
        <p:nvSpPr>
          <p:cNvPr id="442385" name="Rectangle 17"/>
          <p:cNvSpPr>
            <a:spLocks noChangeArrowheads="1"/>
          </p:cNvSpPr>
          <p:nvPr/>
        </p:nvSpPr>
        <p:spPr bwMode="auto">
          <a:xfrm>
            <a:off x="2185988" y="2546350"/>
            <a:ext cx="1346200" cy="395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User</a:t>
            </a:r>
          </a:p>
        </p:txBody>
      </p:sp>
      <p:sp>
        <p:nvSpPr>
          <p:cNvPr id="442386" name="Line 18"/>
          <p:cNvSpPr>
            <a:spLocks noChangeShapeType="1"/>
          </p:cNvSpPr>
          <p:nvPr/>
        </p:nvSpPr>
        <p:spPr bwMode="auto">
          <a:xfrm>
            <a:off x="3535363" y="2984500"/>
            <a:ext cx="876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387" name="Rectangle 19"/>
          <p:cNvSpPr>
            <a:spLocks noChangeArrowheads="1"/>
          </p:cNvSpPr>
          <p:nvPr/>
        </p:nvSpPr>
        <p:spPr bwMode="auto">
          <a:xfrm>
            <a:off x="3471863" y="2701925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1..*</a:t>
            </a:r>
          </a:p>
        </p:txBody>
      </p:sp>
      <p:sp>
        <p:nvSpPr>
          <p:cNvPr id="442388" name="Rectangle 20"/>
          <p:cNvSpPr>
            <a:spLocks noChangeArrowheads="1"/>
          </p:cNvSpPr>
          <p:nvPr/>
        </p:nvSpPr>
        <p:spPr bwMode="auto">
          <a:xfrm>
            <a:off x="4170363" y="27527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389" name="Rectangle 21"/>
          <p:cNvSpPr>
            <a:spLocks noChangeArrowheads="1"/>
          </p:cNvSpPr>
          <p:nvPr/>
        </p:nvSpPr>
        <p:spPr bwMode="auto">
          <a:xfrm flipH="1">
            <a:off x="3636963" y="2955925"/>
            <a:ext cx="749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partici-</a:t>
            </a:r>
            <a:b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pates</a:t>
            </a:r>
          </a:p>
        </p:txBody>
      </p:sp>
      <p:sp>
        <p:nvSpPr>
          <p:cNvPr id="442390" name="Rectangle 22"/>
          <p:cNvSpPr>
            <a:spLocks noChangeArrowheads="1"/>
          </p:cNvSpPr>
          <p:nvPr/>
        </p:nvSpPr>
        <p:spPr bwMode="auto">
          <a:xfrm flipH="1">
            <a:off x="8140700" y="3213100"/>
            <a:ext cx="100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visualizes</a:t>
            </a:r>
          </a:p>
        </p:txBody>
      </p:sp>
      <p:sp>
        <p:nvSpPr>
          <p:cNvPr id="442391" name="Rectangle 23"/>
          <p:cNvSpPr>
            <a:spLocks noChangeArrowheads="1"/>
          </p:cNvSpPr>
          <p:nvPr/>
        </p:nvSpPr>
        <p:spPr bwMode="auto">
          <a:xfrm>
            <a:off x="8196263" y="34385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392" name="Rectangle 24"/>
          <p:cNvSpPr>
            <a:spLocks noChangeArrowheads="1"/>
          </p:cNvSpPr>
          <p:nvPr/>
        </p:nvSpPr>
        <p:spPr bwMode="auto">
          <a:xfrm>
            <a:off x="8208963" y="31210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393" name="Rectangle 25"/>
          <p:cNvSpPr>
            <a:spLocks noChangeArrowheads="1"/>
          </p:cNvSpPr>
          <p:nvPr/>
        </p:nvSpPr>
        <p:spPr bwMode="auto">
          <a:xfrm flipH="1">
            <a:off x="6438900" y="2755900"/>
            <a:ext cx="119856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is-AttachedTo</a:t>
            </a:r>
          </a:p>
        </p:txBody>
      </p:sp>
      <p:sp>
        <p:nvSpPr>
          <p:cNvPr id="442394" name="Rectangle 26"/>
          <p:cNvSpPr>
            <a:spLocks noChangeArrowheads="1"/>
          </p:cNvSpPr>
          <p:nvPr/>
        </p:nvSpPr>
        <p:spPr bwMode="auto">
          <a:xfrm flipH="1">
            <a:off x="6446838" y="2308225"/>
            <a:ext cx="1008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{sorted}</a:t>
            </a:r>
          </a:p>
        </p:txBody>
      </p:sp>
      <p:sp>
        <p:nvSpPr>
          <p:cNvPr id="442395" name="Rectangle 27"/>
          <p:cNvSpPr>
            <a:spLocks noChangeArrowheads="1"/>
          </p:cNvSpPr>
          <p:nvPr/>
        </p:nvSpPr>
        <p:spPr bwMode="auto">
          <a:xfrm>
            <a:off x="6557963" y="25241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396" name="Rectangle 28"/>
          <p:cNvSpPr>
            <a:spLocks noChangeArrowheads="1"/>
          </p:cNvSpPr>
          <p:nvPr/>
        </p:nvSpPr>
        <p:spPr bwMode="auto">
          <a:xfrm>
            <a:off x="7002463" y="2473325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1..*</a:t>
            </a:r>
          </a:p>
        </p:txBody>
      </p:sp>
      <p:sp>
        <p:nvSpPr>
          <p:cNvPr id="442397" name="Rectangle 29"/>
          <p:cNvSpPr>
            <a:spLocks noChangeArrowheads="1"/>
          </p:cNvSpPr>
          <p:nvPr/>
        </p:nvSpPr>
        <p:spPr bwMode="auto">
          <a:xfrm>
            <a:off x="3236913" y="1603375"/>
            <a:ext cx="17399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CALENDARIUM</a:t>
            </a:r>
          </a:p>
        </p:txBody>
      </p:sp>
      <p:sp>
        <p:nvSpPr>
          <p:cNvPr id="442398" name="Rectangle 30"/>
          <p:cNvSpPr>
            <a:spLocks noChangeArrowheads="1"/>
          </p:cNvSpPr>
          <p:nvPr/>
        </p:nvSpPr>
        <p:spPr bwMode="auto">
          <a:xfrm>
            <a:off x="658813" y="3486150"/>
            <a:ext cx="14351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Notification</a:t>
            </a:r>
          </a:p>
        </p:txBody>
      </p:sp>
      <p:sp>
        <p:nvSpPr>
          <p:cNvPr id="442399" name="Line 31"/>
          <p:cNvSpPr>
            <a:spLocks noChangeShapeType="1"/>
          </p:cNvSpPr>
          <p:nvPr/>
        </p:nvSpPr>
        <p:spPr bwMode="auto">
          <a:xfrm>
            <a:off x="4983163" y="17907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00" name="Line 32"/>
          <p:cNvSpPr>
            <a:spLocks noChangeShapeType="1"/>
          </p:cNvSpPr>
          <p:nvPr/>
        </p:nvSpPr>
        <p:spPr bwMode="auto">
          <a:xfrm>
            <a:off x="2938463" y="1778000"/>
            <a:ext cx="0" cy="774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01" name="Line 33"/>
          <p:cNvSpPr>
            <a:spLocks noChangeShapeType="1"/>
          </p:cNvSpPr>
          <p:nvPr/>
        </p:nvSpPr>
        <p:spPr bwMode="auto">
          <a:xfrm>
            <a:off x="5351463" y="17907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02" name="Rectangle 34"/>
          <p:cNvSpPr>
            <a:spLocks noChangeArrowheads="1"/>
          </p:cNvSpPr>
          <p:nvPr/>
        </p:nvSpPr>
        <p:spPr bwMode="auto">
          <a:xfrm flipH="1">
            <a:off x="5402263" y="1651000"/>
            <a:ext cx="1198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manages</a:t>
            </a:r>
          </a:p>
        </p:txBody>
      </p:sp>
      <p:sp>
        <p:nvSpPr>
          <p:cNvPr id="442403" name="Rectangle 35"/>
          <p:cNvSpPr>
            <a:spLocks noChangeArrowheads="1"/>
          </p:cNvSpPr>
          <p:nvPr/>
        </p:nvSpPr>
        <p:spPr bwMode="auto">
          <a:xfrm flipH="1">
            <a:off x="2011363" y="1663700"/>
            <a:ext cx="1198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manages</a:t>
            </a:r>
          </a:p>
        </p:txBody>
      </p:sp>
      <p:sp>
        <p:nvSpPr>
          <p:cNvPr id="442404" name="Rectangle 36"/>
          <p:cNvSpPr>
            <a:spLocks noChangeArrowheads="1"/>
          </p:cNvSpPr>
          <p:nvPr/>
        </p:nvSpPr>
        <p:spPr bwMode="auto">
          <a:xfrm>
            <a:off x="5351463" y="22955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405" name="Rectangle 37"/>
          <p:cNvSpPr>
            <a:spLocks noChangeArrowheads="1"/>
          </p:cNvSpPr>
          <p:nvPr/>
        </p:nvSpPr>
        <p:spPr bwMode="auto">
          <a:xfrm>
            <a:off x="2684463" y="23082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406" name="Line 38"/>
          <p:cNvSpPr>
            <a:spLocks noChangeShapeType="1"/>
          </p:cNvSpPr>
          <p:nvPr/>
        </p:nvSpPr>
        <p:spPr bwMode="auto">
          <a:xfrm flipH="1">
            <a:off x="2112963" y="3683000"/>
            <a:ext cx="229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07" name="Line 39"/>
          <p:cNvSpPr>
            <a:spLocks noChangeShapeType="1"/>
          </p:cNvSpPr>
          <p:nvPr/>
        </p:nvSpPr>
        <p:spPr bwMode="auto">
          <a:xfrm flipV="1">
            <a:off x="1477963" y="3251200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08" name="Line 40"/>
          <p:cNvSpPr>
            <a:spLocks noChangeShapeType="1"/>
          </p:cNvSpPr>
          <p:nvPr/>
        </p:nvSpPr>
        <p:spPr bwMode="auto">
          <a:xfrm>
            <a:off x="1477963" y="3251200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09" name="Rectangle 41"/>
          <p:cNvSpPr>
            <a:spLocks noChangeArrowheads="1"/>
          </p:cNvSpPr>
          <p:nvPr/>
        </p:nvSpPr>
        <p:spPr bwMode="auto">
          <a:xfrm flipH="1">
            <a:off x="563563" y="3009900"/>
            <a:ext cx="1198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isDirectedTo</a:t>
            </a:r>
          </a:p>
        </p:txBody>
      </p:sp>
      <p:sp>
        <p:nvSpPr>
          <p:cNvPr id="442410" name="Rectangle 42"/>
          <p:cNvSpPr>
            <a:spLocks noChangeArrowheads="1"/>
          </p:cNvSpPr>
          <p:nvPr/>
        </p:nvSpPr>
        <p:spPr bwMode="auto">
          <a:xfrm flipH="1">
            <a:off x="2659063" y="3670300"/>
            <a:ext cx="1198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remindsOf</a:t>
            </a:r>
          </a:p>
        </p:txBody>
      </p:sp>
      <p:sp>
        <p:nvSpPr>
          <p:cNvPr id="442411" name="Line 43"/>
          <p:cNvSpPr>
            <a:spLocks noChangeShapeType="1"/>
          </p:cNvSpPr>
          <p:nvPr/>
        </p:nvSpPr>
        <p:spPr bwMode="auto">
          <a:xfrm>
            <a:off x="6989763" y="4140200"/>
            <a:ext cx="0" cy="13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12" name="Line 44"/>
          <p:cNvSpPr>
            <a:spLocks noChangeShapeType="1"/>
          </p:cNvSpPr>
          <p:nvPr/>
        </p:nvSpPr>
        <p:spPr bwMode="auto">
          <a:xfrm>
            <a:off x="5059363" y="4140200"/>
            <a:ext cx="0" cy="166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13" name="Line 45"/>
          <p:cNvSpPr>
            <a:spLocks noChangeShapeType="1"/>
          </p:cNvSpPr>
          <p:nvPr/>
        </p:nvSpPr>
        <p:spPr bwMode="auto">
          <a:xfrm>
            <a:off x="2836863" y="4152900"/>
            <a:ext cx="0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16" name="Freeform 48"/>
          <p:cNvSpPr>
            <a:spLocks/>
          </p:cNvSpPr>
          <p:nvPr/>
        </p:nvSpPr>
        <p:spPr bwMode="auto">
          <a:xfrm>
            <a:off x="5405438" y="5048250"/>
            <a:ext cx="1044575" cy="879475"/>
          </a:xfrm>
          <a:custGeom>
            <a:avLst/>
            <a:gdLst/>
            <a:ahLst/>
            <a:cxnLst>
              <a:cxn ang="0">
                <a:pos x="658" y="0"/>
              </a:cxn>
              <a:cxn ang="0">
                <a:pos x="656" y="554"/>
              </a:cxn>
              <a:cxn ang="0">
                <a:pos x="0" y="554"/>
              </a:cxn>
              <a:cxn ang="0">
                <a:pos x="0" y="257"/>
              </a:cxn>
            </a:cxnLst>
            <a:rect l="0" t="0" r="r" b="b"/>
            <a:pathLst>
              <a:path w="658" h="554">
                <a:moveTo>
                  <a:pt x="658" y="0"/>
                </a:moveTo>
                <a:lnTo>
                  <a:pt x="656" y="554"/>
                </a:lnTo>
                <a:lnTo>
                  <a:pt x="0" y="554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grpSp>
        <p:nvGrpSpPr>
          <p:cNvPr id="89131" name="Group 49"/>
          <p:cNvGrpSpPr>
            <a:grpSpLocks/>
          </p:cNvGrpSpPr>
          <p:nvPr/>
        </p:nvGrpSpPr>
        <p:grpSpPr bwMode="auto">
          <a:xfrm>
            <a:off x="6097588" y="4298950"/>
            <a:ext cx="1816100" cy="749300"/>
            <a:chOff x="4404" y="1908"/>
            <a:chExt cx="1144" cy="472"/>
          </a:xfrm>
        </p:grpSpPr>
        <p:sp>
          <p:nvSpPr>
            <p:cNvPr id="442418" name="Rectangle 50"/>
            <p:cNvSpPr>
              <a:spLocks noChangeArrowheads="1"/>
            </p:cNvSpPr>
            <p:nvPr/>
          </p:nvSpPr>
          <p:spPr bwMode="auto">
            <a:xfrm>
              <a:off x="4404" y="2132"/>
              <a:ext cx="1144" cy="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deadline: Date</a:t>
              </a:r>
            </a:p>
          </p:txBody>
        </p:sp>
        <p:sp>
          <p:nvSpPr>
            <p:cNvPr id="442419" name="Rectangle 51"/>
            <p:cNvSpPr>
              <a:spLocks noChangeArrowheads="1"/>
            </p:cNvSpPr>
            <p:nvPr/>
          </p:nvSpPr>
          <p:spPr bwMode="auto">
            <a:xfrm>
              <a:off x="4404" y="1908"/>
              <a:ext cx="1144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ToDoEntry</a:t>
              </a:r>
            </a:p>
          </p:txBody>
        </p:sp>
      </p:grpSp>
      <p:grpSp>
        <p:nvGrpSpPr>
          <p:cNvPr id="89132" name="Group 52"/>
          <p:cNvGrpSpPr>
            <a:grpSpLocks/>
          </p:cNvGrpSpPr>
          <p:nvPr/>
        </p:nvGrpSpPr>
        <p:grpSpPr bwMode="auto">
          <a:xfrm>
            <a:off x="4268788" y="4298950"/>
            <a:ext cx="1447800" cy="876300"/>
            <a:chOff x="3108" y="1908"/>
            <a:chExt cx="1144" cy="552"/>
          </a:xfrm>
        </p:grpSpPr>
        <p:sp>
          <p:nvSpPr>
            <p:cNvPr id="442421" name="Rectangle 53"/>
            <p:cNvSpPr>
              <a:spLocks noChangeArrowheads="1"/>
            </p:cNvSpPr>
            <p:nvPr/>
          </p:nvSpPr>
          <p:spPr bwMode="auto">
            <a:xfrm>
              <a:off x="3108" y="2132"/>
              <a:ext cx="1144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duration</a:t>
              </a:r>
            </a:p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frequency </a:t>
              </a:r>
            </a:p>
          </p:txBody>
        </p:sp>
        <p:sp>
          <p:nvSpPr>
            <p:cNvPr id="442422" name="Rectangle 54"/>
            <p:cNvSpPr>
              <a:spLocks noChangeArrowheads="1"/>
            </p:cNvSpPr>
            <p:nvPr/>
          </p:nvSpPr>
          <p:spPr bwMode="auto">
            <a:xfrm>
              <a:off x="3108" y="1908"/>
              <a:ext cx="1144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Series Entry</a:t>
              </a:r>
            </a:p>
          </p:txBody>
        </p:sp>
      </p:grpSp>
      <p:grpSp>
        <p:nvGrpSpPr>
          <p:cNvPr id="89133" name="Group 55"/>
          <p:cNvGrpSpPr>
            <a:grpSpLocks/>
          </p:cNvGrpSpPr>
          <p:nvPr/>
        </p:nvGrpSpPr>
        <p:grpSpPr bwMode="auto">
          <a:xfrm>
            <a:off x="1728788" y="4298950"/>
            <a:ext cx="2032000" cy="1384300"/>
            <a:chOff x="300" y="1908"/>
            <a:chExt cx="1280" cy="800"/>
          </a:xfrm>
        </p:grpSpPr>
        <p:sp>
          <p:nvSpPr>
            <p:cNvPr id="442424" name="Rectangle 56"/>
            <p:cNvSpPr>
              <a:spLocks noChangeArrowheads="1"/>
            </p:cNvSpPr>
            <p:nvPr/>
          </p:nvSpPr>
          <p:spPr bwMode="auto">
            <a:xfrm>
              <a:off x="300" y="2132"/>
              <a:ext cx="1280" cy="5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start: DateTime</a:t>
              </a:r>
            </a:p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duration: Time</a:t>
              </a:r>
            </a:p>
            <a:p>
              <a:pPr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hyperlink [0..1]: URL</a:t>
              </a:r>
            </a:p>
            <a:p>
              <a:pPr>
                <a:defRPr/>
              </a:pPr>
              <a:r>
                <a:rPr lang="en-US" sz="16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nOfAppts: Int</a:t>
              </a:r>
              <a:endPara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endParaRPr>
            </a:p>
          </p:txBody>
        </p:sp>
        <p:sp>
          <p:nvSpPr>
            <p:cNvPr id="442425" name="Rectangle 57"/>
            <p:cNvSpPr>
              <a:spLocks noChangeArrowheads="1"/>
            </p:cNvSpPr>
            <p:nvPr/>
          </p:nvSpPr>
          <p:spPr bwMode="auto">
            <a:xfrm>
              <a:off x="300" y="1908"/>
              <a:ext cx="128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Appointment</a:t>
              </a:r>
            </a:p>
          </p:txBody>
        </p:sp>
      </p:grpSp>
      <p:sp>
        <p:nvSpPr>
          <p:cNvPr id="442426" name="AutoShape 58"/>
          <p:cNvSpPr>
            <a:spLocks noChangeArrowheads="1"/>
          </p:cNvSpPr>
          <p:nvPr/>
        </p:nvSpPr>
        <p:spPr bwMode="auto">
          <a:xfrm>
            <a:off x="5310188" y="5213350"/>
            <a:ext cx="177800" cy="2286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27" name="Rectangle 59"/>
          <p:cNvSpPr>
            <a:spLocks noChangeArrowheads="1"/>
          </p:cNvSpPr>
          <p:nvPr/>
        </p:nvSpPr>
        <p:spPr bwMode="auto">
          <a:xfrm>
            <a:off x="5427663" y="51911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</a:t>
            </a:r>
          </a:p>
        </p:txBody>
      </p:sp>
      <p:sp>
        <p:nvSpPr>
          <p:cNvPr id="442428" name="Rectangle 60"/>
          <p:cNvSpPr>
            <a:spLocks noChangeArrowheads="1"/>
          </p:cNvSpPr>
          <p:nvPr/>
        </p:nvSpPr>
        <p:spPr bwMode="auto">
          <a:xfrm flipH="1">
            <a:off x="6396038" y="5060950"/>
            <a:ext cx="1198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{sorted}</a:t>
            </a:r>
          </a:p>
        </p:txBody>
      </p:sp>
      <p:sp>
        <p:nvSpPr>
          <p:cNvPr id="442429" name="AutoShape 61"/>
          <p:cNvSpPr>
            <a:spLocks noChangeArrowheads="1"/>
          </p:cNvSpPr>
          <p:nvPr/>
        </p:nvSpPr>
        <p:spPr bwMode="auto">
          <a:xfrm>
            <a:off x="4383088" y="5200650"/>
            <a:ext cx="177800" cy="2286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30" name="Freeform 62"/>
          <p:cNvSpPr>
            <a:spLocks/>
          </p:cNvSpPr>
          <p:nvPr/>
        </p:nvSpPr>
        <p:spPr bwMode="auto">
          <a:xfrm>
            <a:off x="2571750" y="5448300"/>
            <a:ext cx="1906588" cy="477838"/>
          </a:xfrm>
          <a:custGeom>
            <a:avLst/>
            <a:gdLst/>
            <a:ahLst/>
            <a:cxnLst>
              <a:cxn ang="0">
                <a:pos x="1201" y="0"/>
              </a:cxn>
              <a:cxn ang="0">
                <a:pos x="1201" y="301"/>
              </a:cxn>
              <a:cxn ang="0">
                <a:pos x="1" y="301"/>
              </a:cxn>
              <a:cxn ang="0">
                <a:pos x="0" y="155"/>
              </a:cxn>
            </a:cxnLst>
            <a:rect l="0" t="0" r="r" b="b"/>
            <a:pathLst>
              <a:path w="1201" h="301">
                <a:moveTo>
                  <a:pt x="1201" y="0"/>
                </a:moveTo>
                <a:lnTo>
                  <a:pt x="1201" y="301"/>
                </a:lnTo>
                <a:lnTo>
                  <a:pt x="1" y="301"/>
                </a:lnTo>
                <a:lnTo>
                  <a:pt x="0" y="155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42431" name="Rectangle 63"/>
          <p:cNvSpPr>
            <a:spLocks noChangeArrowheads="1"/>
          </p:cNvSpPr>
          <p:nvPr/>
        </p:nvSpPr>
        <p:spPr bwMode="auto">
          <a:xfrm>
            <a:off x="4132263" y="51911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</a:t>
            </a:r>
          </a:p>
        </p:txBody>
      </p:sp>
      <p:sp>
        <p:nvSpPr>
          <p:cNvPr id="442433" name="Line 65"/>
          <p:cNvSpPr>
            <a:spLocks noChangeShapeType="1"/>
          </p:cNvSpPr>
          <p:nvPr/>
        </p:nvSpPr>
        <p:spPr bwMode="auto">
          <a:xfrm>
            <a:off x="4478338" y="5562600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34" name="Rectangle 66"/>
          <p:cNvSpPr>
            <a:spLocks noChangeArrowheads="1"/>
          </p:cNvSpPr>
          <p:nvPr/>
        </p:nvSpPr>
        <p:spPr bwMode="auto">
          <a:xfrm flipH="1">
            <a:off x="4667250" y="5549900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{</a:t>
            </a:r>
            <a:r>
              <a:rPr lang="en-US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xor</a:t>
            </a: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}</a:t>
            </a:r>
          </a:p>
        </p:txBody>
      </p:sp>
      <p:grpSp>
        <p:nvGrpSpPr>
          <p:cNvPr id="89142" name="Group 87"/>
          <p:cNvGrpSpPr>
            <a:grpSpLocks/>
          </p:cNvGrpSpPr>
          <p:nvPr/>
        </p:nvGrpSpPr>
        <p:grpSpPr bwMode="auto">
          <a:xfrm>
            <a:off x="1479550" y="5440363"/>
            <a:ext cx="463550" cy="455612"/>
            <a:chOff x="941" y="3337"/>
            <a:chExt cx="292" cy="287"/>
          </a:xfrm>
        </p:grpSpPr>
        <p:sp>
          <p:nvSpPr>
            <p:cNvPr id="442415" name="Arc 47"/>
            <p:cNvSpPr>
              <a:spLocks/>
            </p:cNvSpPr>
            <p:nvPr/>
          </p:nvSpPr>
          <p:spPr bwMode="auto">
            <a:xfrm flipH="1" flipV="1">
              <a:off x="1084" y="3464"/>
              <a:ext cx="149" cy="160"/>
            </a:xfrm>
            <a:custGeom>
              <a:avLst/>
              <a:gdLst>
                <a:gd name="G0" fmla="+- 20695 0 0"/>
                <a:gd name="G1" fmla="+- 21600 0 0"/>
                <a:gd name="G2" fmla="+- 21600 0 0"/>
                <a:gd name="T0" fmla="*/ 0 w 20695"/>
                <a:gd name="T1" fmla="*/ 15412 h 21600"/>
                <a:gd name="T2" fmla="*/ 20557 w 20695"/>
                <a:gd name="T3" fmla="*/ 0 h 21600"/>
                <a:gd name="T4" fmla="*/ 20695 w 2069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95" h="21600" fill="none" extrusionOk="0">
                  <a:moveTo>
                    <a:pt x="0" y="15412"/>
                  </a:moveTo>
                  <a:cubicBezTo>
                    <a:pt x="2720" y="6315"/>
                    <a:pt x="11062" y="61"/>
                    <a:pt x="20557" y="0"/>
                  </a:cubicBezTo>
                </a:path>
                <a:path w="20695" h="21600" stroke="0" extrusionOk="0">
                  <a:moveTo>
                    <a:pt x="0" y="15412"/>
                  </a:moveTo>
                  <a:cubicBezTo>
                    <a:pt x="2720" y="6315"/>
                    <a:pt x="11062" y="61"/>
                    <a:pt x="20557" y="0"/>
                  </a:cubicBezTo>
                  <a:lnTo>
                    <a:pt x="20695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42435" name="Arc 67"/>
            <p:cNvSpPr>
              <a:spLocks/>
            </p:cNvSpPr>
            <p:nvPr/>
          </p:nvSpPr>
          <p:spPr bwMode="auto">
            <a:xfrm rot="10800000" flipH="1" flipV="1">
              <a:off x="941" y="3337"/>
              <a:ext cx="149" cy="14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455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27"/>
                    <a:pt x="9582" y="80"/>
                    <a:pt x="2145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27"/>
                    <a:pt x="9582" y="80"/>
                    <a:pt x="2145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42436" name="Arc 68"/>
            <p:cNvSpPr>
              <a:spLocks/>
            </p:cNvSpPr>
            <p:nvPr/>
          </p:nvSpPr>
          <p:spPr bwMode="auto">
            <a:xfrm flipH="1" flipV="1">
              <a:off x="942" y="3476"/>
              <a:ext cx="149" cy="148"/>
            </a:xfrm>
            <a:custGeom>
              <a:avLst/>
              <a:gdLst>
                <a:gd name="G0" fmla="+- 146 0 0"/>
                <a:gd name="G1" fmla="+- 21600 0 0"/>
                <a:gd name="G2" fmla="+- 21600 0 0"/>
                <a:gd name="T0" fmla="*/ 0 w 21746"/>
                <a:gd name="T1" fmla="*/ 0 h 21600"/>
                <a:gd name="T2" fmla="*/ 21746 w 21746"/>
                <a:gd name="T3" fmla="*/ 21600 h 21600"/>
                <a:gd name="T4" fmla="*/ 146 w 2174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46" h="21600" fill="none" extrusionOk="0">
                  <a:moveTo>
                    <a:pt x="0" y="0"/>
                  </a:moveTo>
                  <a:cubicBezTo>
                    <a:pt x="48" y="0"/>
                    <a:pt x="97" y="-1"/>
                    <a:pt x="146" y="0"/>
                  </a:cubicBezTo>
                  <a:cubicBezTo>
                    <a:pt x="12075" y="0"/>
                    <a:pt x="21746" y="9670"/>
                    <a:pt x="21746" y="21600"/>
                  </a:cubicBezTo>
                </a:path>
                <a:path w="21746" h="21600" stroke="0" extrusionOk="0">
                  <a:moveTo>
                    <a:pt x="0" y="0"/>
                  </a:moveTo>
                  <a:cubicBezTo>
                    <a:pt x="48" y="0"/>
                    <a:pt x="97" y="-1"/>
                    <a:pt x="146" y="0"/>
                  </a:cubicBezTo>
                  <a:cubicBezTo>
                    <a:pt x="12075" y="0"/>
                    <a:pt x="21746" y="9670"/>
                    <a:pt x="21746" y="21600"/>
                  </a:cubicBezTo>
                  <a:lnTo>
                    <a:pt x="146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42437" name="Rectangle 69"/>
          <p:cNvSpPr>
            <a:spLocks noChangeArrowheads="1"/>
          </p:cNvSpPr>
          <p:nvPr/>
        </p:nvSpPr>
        <p:spPr bwMode="auto">
          <a:xfrm>
            <a:off x="1516063" y="50641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438" name="Rectangle 70"/>
          <p:cNvSpPr>
            <a:spLocks noChangeArrowheads="1"/>
          </p:cNvSpPr>
          <p:nvPr/>
        </p:nvSpPr>
        <p:spPr bwMode="auto">
          <a:xfrm>
            <a:off x="1889125" y="5668963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439" name="Rectangle 71"/>
          <p:cNvSpPr>
            <a:spLocks noChangeArrowheads="1"/>
          </p:cNvSpPr>
          <p:nvPr/>
        </p:nvSpPr>
        <p:spPr bwMode="auto">
          <a:xfrm flipH="1">
            <a:off x="166688" y="5219700"/>
            <a:ext cx="1497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/collidesWith</a:t>
            </a:r>
          </a:p>
        </p:txBody>
      </p:sp>
      <p:sp>
        <p:nvSpPr>
          <p:cNvPr id="442440" name="Rectangle 72"/>
          <p:cNvSpPr>
            <a:spLocks noChangeArrowheads="1"/>
          </p:cNvSpPr>
          <p:nvPr/>
        </p:nvSpPr>
        <p:spPr bwMode="auto">
          <a:xfrm>
            <a:off x="2544763" y="5673725"/>
            <a:ext cx="1109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1..* {sorted}</a:t>
            </a:r>
          </a:p>
        </p:txBody>
      </p:sp>
      <p:sp>
        <p:nvSpPr>
          <p:cNvPr id="442441" name="Rectangle 73"/>
          <p:cNvSpPr>
            <a:spLocks noChangeArrowheads="1"/>
          </p:cNvSpPr>
          <p:nvPr/>
        </p:nvSpPr>
        <p:spPr bwMode="auto">
          <a:xfrm>
            <a:off x="6011863" y="5089525"/>
            <a:ext cx="450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1..*</a:t>
            </a:r>
          </a:p>
        </p:txBody>
      </p:sp>
      <p:sp>
        <p:nvSpPr>
          <p:cNvPr id="442442" name="Rectangle 74"/>
          <p:cNvSpPr>
            <a:spLocks noChangeArrowheads="1"/>
          </p:cNvSpPr>
          <p:nvPr/>
        </p:nvSpPr>
        <p:spPr bwMode="auto">
          <a:xfrm>
            <a:off x="468313" y="2063750"/>
            <a:ext cx="19050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GroupOfPersons</a:t>
            </a:r>
          </a:p>
        </p:txBody>
      </p:sp>
      <p:sp>
        <p:nvSpPr>
          <p:cNvPr id="442444" name="Line 76"/>
          <p:cNvSpPr>
            <a:spLocks noChangeShapeType="1"/>
          </p:cNvSpPr>
          <p:nvPr/>
        </p:nvSpPr>
        <p:spPr bwMode="auto">
          <a:xfrm>
            <a:off x="1452563" y="2667000"/>
            <a:ext cx="74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2445" name="Rectangle 77"/>
          <p:cNvSpPr>
            <a:spLocks noChangeArrowheads="1"/>
          </p:cNvSpPr>
          <p:nvPr/>
        </p:nvSpPr>
        <p:spPr bwMode="auto">
          <a:xfrm>
            <a:off x="1096963" y="24098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446" name="Rectangle 78"/>
          <p:cNvSpPr>
            <a:spLocks noChangeArrowheads="1"/>
          </p:cNvSpPr>
          <p:nvPr/>
        </p:nvSpPr>
        <p:spPr bwMode="auto">
          <a:xfrm>
            <a:off x="1884363" y="26511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447" name="Rectangle 79"/>
          <p:cNvSpPr>
            <a:spLocks noChangeArrowheads="1"/>
          </p:cNvSpPr>
          <p:nvPr/>
        </p:nvSpPr>
        <p:spPr bwMode="auto">
          <a:xfrm>
            <a:off x="1909763" y="30194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448" name="Rectangle 80"/>
          <p:cNvSpPr>
            <a:spLocks noChangeArrowheads="1"/>
          </p:cNvSpPr>
          <p:nvPr/>
        </p:nvSpPr>
        <p:spPr bwMode="auto">
          <a:xfrm>
            <a:off x="1198563" y="3260725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*</a:t>
            </a:r>
          </a:p>
        </p:txBody>
      </p:sp>
      <p:sp>
        <p:nvSpPr>
          <p:cNvPr id="442449" name="Rectangle 81"/>
          <p:cNvSpPr>
            <a:spLocks noChangeArrowheads="1"/>
          </p:cNvSpPr>
          <p:nvPr/>
        </p:nvSpPr>
        <p:spPr bwMode="auto">
          <a:xfrm>
            <a:off x="2049463" y="34131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0..3</a:t>
            </a:r>
          </a:p>
        </p:txBody>
      </p:sp>
      <p:sp>
        <p:nvSpPr>
          <p:cNvPr id="442450" name="Rectangle 82"/>
          <p:cNvSpPr>
            <a:spLocks noChangeArrowheads="1"/>
          </p:cNvSpPr>
          <p:nvPr/>
        </p:nvSpPr>
        <p:spPr bwMode="auto">
          <a:xfrm>
            <a:off x="4157663" y="34258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</a:t>
            </a:r>
          </a:p>
        </p:txBody>
      </p:sp>
      <p:sp>
        <p:nvSpPr>
          <p:cNvPr id="442452" name="Rectangle 84"/>
          <p:cNvSpPr>
            <a:spLocks noChangeArrowheads="1"/>
          </p:cNvSpPr>
          <p:nvPr/>
        </p:nvSpPr>
        <p:spPr bwMode="auto">
          <a:xfrm>
            <a:off x="4932363" y="15462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</a:t>
            </a:r>
          </a:p>
        </p:txBody>
      </p:sp>
      <p:sp>
        <p:nvSpPr>
          <p:cNvPr id="442453" name="Rectangle 85"/>
          <p:cNvSpPr>
            <a:spLocks noChangeArrowheads="1"/>
          </p:cNvSpPr>
          <p:nvPr/>
        </p:nvSpPr>
        <p:spPr bwMode="auto">
          <a:xfrm>
            <a:off x="2989263" y="1520825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</a:t>
            </a:r>
          </a:p>
        </p:txBody>
      </p:sp>
      <p:sp>
        <p:nvSpPr>
          <p:cNvPr id="442456" name="AutoShape 88"/>
          <p:cNvSpPr>
            <a:spLocks noChangeArrowheads="1"/>
          </p:cNvSpPr>
          <p:nvPr/>
        </p:nvSpPr>
        <p:spPr bwMode="auto">
          <a:xfrm>
            <a:off x="1360488" y="2406650"/>
            <a:ext cx="177800" cy="2286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84" name="Date Placeholder 8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85" name="Slide Number Placeholder 8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E59265-3D4E-48B4-8E82-198FFEAAFE2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4294967295"/>
          </p:nvPr>
        </p:nvSpPr>
        <p:spPr>
          <a:xfrm>
            <a:off x="3646488" y="6305550"/>
            <a:ext cx="3148012" cy="476250"/>
          </a:xfrm>
        </p:spPr>
        <p:txBody>
          <a:bodyPr/>
          <a:lstStyle/>
          <a:p>
            <a:pPr>
              <a:defRPr/>
            </a:pPr>
            <a:r>
              <a:rPr lang="en-US" sz="1800">
                <a:solidFill>
                  <a:schemeClr val="bg2">
                    <a:shade val="50000"/>
                    <a:satMod val="200000"/>
                  </a:schemeClr>
                </a:solidFill>
              </a:rPr>
              <a:t>UML: ISD, Dept. of CSE, IIT, Kharagpur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CALENDARIUM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Extract of the Class Diagram (2/2)</a:t>
            </a:r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598488" y="2470150"/>
            <a:ext cx="2324100" cy="104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C_User(b:User)</a:t>
            </a:r>
          </a:p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C_User()</a:t>
            </a:r>
          </a:p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start()</a:t>
            </a:r>
          </a:p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finish()</a:t>
            </a:r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598488" y="1936750"/>
            <a:ext cx="23241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«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control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»</a:t>
            </a: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</a:t>
            </a:r>
            <a:b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C_User</a:t>
            </a:r>
          </a:p>
        </p:txBody>
      </p:sp>
      <p:sp>
        <p:nvSpPr>
          <p:cNvPr id="443397" name="Rectangle 5"/>
          <p:cNvSpPr>
            <a:spLocks noChangeArrowheads="1"/>
          </p:cNvSpPr>
          <p:nvPr/>
        </p:nvSpPr>
        <p:spPr bwMode="auto">
          <a:xfrm>
            <a:off x="5881688" y="2444750"/>
            <a:ext cx="23241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B_User(b:User)</a:t>
            </a:r>
          </a:p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validate():bool</a:t>
            </a:r>
          </a:p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start()</a:t>
            </a: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5881688" y="1911350"/>
            <a:ext cx="23241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>
                <a:effectLst/>
                <a:latin typeface="Helvetica" pitchFamily="34" charset="0"/>
              </a:rPr>
              <a:t>«</a:t>
            </a:r>
            <a:r>
              <a:rPr lang="en-US" sz="1800">
                <a:effectLst/>
                <a:latin typeface="Arial" charset="0"/>
              </a:rPr>
              <a:t>boundary</a:t>
            </a:r>
            <a:r>
              <a:rPr lang="en-US" sz="1800">
                <a:effectLst/>
                <a:latin typeface="Helvetica" pitchFamily="34" charset="0"/>
              </a:rPr>
              <a:t>»</a:t>
            </a: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</a:t>
            </a:r>
            <a:b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B_User</a:t>
            </a:r>
          </a:p>
        </p:txBody>
      </p:sp>
      <p:sp>
        <p:nvSpPr>
          <p:cNvPr id="443399" name="Rectangle 7"/>
          <p:cNvSpPr>
            <a:spLocks noChangeArrowheads="1"/>
          </p:cNvSpPr>
          <p:nvPr/>
        </p:nvSpPr>
        <p:spPr bwMode="auto">
          <a:xfrm>
            <a:off x="5881688" y="5111750"/>
            <a:ext cx="2324100" cy="92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User()</a:t>
            </a:r>
          </a:p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save()</a:t>
            </a:r>
          </a:p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delete()</a:t>
            </a:r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5881688" y="4578350"/>
            <a:ext cx="23241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«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entity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»</a:t>
            </a: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</a:t>
            </a:r>
            <a:b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User</a:t>
            </a: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598488" y="5302250"/>
            <a:ext cx="232410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«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control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»</a:t>
            </a: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</a:t>
            </a:r>
            <a:b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</a:b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CALENDARIUM</a:t>
            </a:r>
          </a:p>
        </p:txBody>
      </p:sp>
      <p:sp>
        <p:nvSpPr>
          <p:cNvPr id="443403" name="Line 11"/>
          <p:cNvSpPr>
            <a:spLocks noChangeShapeType="1"/>
          </p:cNvSpPr>
          <p:nvPr/>
        </p:nvSpPr>
        <p:spPr bwMode="auto">
          <a:xfrm>
            <a:off x="2921000" y="3276600"/>
            <a:ext cx="2908300" cy="1397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3404" name="Line 12"/>
          <p:cNvSpPr>
            <a:spLocks noChangeShapeType="1"/>
          </p:cNvSpPr>
          <p:nvPr/>
        </p:nvSpPr>
        <p:spPr bwMode="auto">
          <a:xfrm flipV="1">
            <a:off x="1625600" y="3517900"/>
            <a:ext cx="0" cy="1790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3405" name="Line 13"/>
          <p:cNvSpPr>
            <a:spLocks noChangeShapeType="1"/>
          </p:cNvSpPr>
          <p:nvPr/>
        </p:nvSpPr>
        <p:spPr bwMode="auto">
          <a:xfrm>
            <a:off x="3155950" y="2476500"/>
            <a:ext cx="2711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3406" name="AutoShape 14"/>
          <p:cNvSpPr>
            <a:spLocks noChangeArrowheads="1"/>
          </p:cNvSpPr>
          <p:nvPr/>
        </p:nvSpPr>
        <p:spPr bwMode="auto">
          <a:xfrm rot="-5400000">
            <a:off x="2960688" y="2368550"/>
            <a:ext cx="177800" cy="2286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3407" name="Rectangle 15"/>
          <p:cNvSpPr>
            <a:spLocks noChangeArrowheads="1"/>
          </p:cNvSpPr>
          <p:nvPr/>
        </p:nvSpPr>
        <p:spPr bwMode="auto">
          <a:xfrm>
            <a:off x="1574800" y="4333875"/>
            <a:ext cx="1335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«instantiate»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443408" name="Rectangle 16"/>
          <p:cNvSpPr>
            <a:spLocks noChangeArrowheads="1"/>
          </p:cNvSpPr>
          <p:nvPr/>
        </p:nvSpPr>
        <p:spPr bwMode="auto">
          <a:xfrm>
            <a:off x="4622800" y="3787775"/>
            <a:ext cx="1335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«instantiate»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443411" name="Line 19"/>
          <p:cNvSpPr>
            <a:spLocks noChangeShapeType="1"/>
          </p:cNvSpPr>
          <p:nvPr/>
        </p:nvSpPr>
        <p:spPr bwMode="auto">
          <a:xfrm>
            <a:off x="7010400" y="3365500"/>
            <a:ext cx="0" cy="1206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43412" name="Rectangle 20"/>
          <p:cNvSpPr>
            <a:spLocks noChangeArrowheads="1"/>
          </p:cNvSpPr>
          <p:nvPr/>
        </p:nvSpPr>
        <p:spPr bwMode="auto">
          <a:xfrm>
            <a:off x="7023100" y="3368675"/>
            <a:ext cx="5238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0..1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443414" name="Rectangle 22"/>
          <p:cNvSpPr>
            <a:spLocks noChangeArrowheads="1"/>
          </p:cNvSpPr>
          <p:nvPr/>
        </p:nvSpPr>
        <p:spPr bwMode="auto">
          <a:xfrm>
            <a:off x="2882900" y="25304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443415" name="Rectangle 23"/>
          <p:cNvSpPr>
            <a:spLocks noChangeArrowheads="1"/>
          </p:cNvSpPr>
          <p:nvPr/>
        </p:nvSpPr>
        <p:spPr bwMode="auto">
          <a:xfrm>
            <a:off x="5549900" y="25050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443416" name="Rectangle 24"/>
          <p:cNvSpPr>
            <a:spLocks noChangeArrowheads="1"/>
          </p:cNvSpPr>
          <p:nvPr/>
        </p:nvSpPr>
        <p:spPr bwMode="auto">
          <a:xfrm>
            <a:off x="7023100" y="4257675"/>
            <a:ext cx="2968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443D0A-8385-47BB-A110-881FDEA82D7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4294967295"/>
          </p:nvPr>
        </p:nvSpPr>
        <p:spPr>
          <a:xfrm>
            <a:off x="3646488" y="6305550"/>
            <a:ext cx="3148012" cy="476250"/>
          </a:xfrm>
        </p:spPr>
        <p:txBody>
          <a:bodyPr/>
          <a:lstStyle/>
          <a:p>
            <a:pPr>
              <a:defRPr/>
            </a:pPr>
            <a:r>
              <a:rPr lang="en-US" sz="1800">
                <a:solidFill>
                  <a:schemeClr val="bg2">
                    <a:shade val="50000"/>
                    <a:satMod val="200000"/>
                  </a:schemeClr>
                </a:solidFill>
              </a:rPr>
              <a:t>UML: ISD, Dept. of CSE, IIT, Kharagpur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Behavioral Model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Goal</a:t>
            </a:r>
          </a:p>
          <a:p>
            <a:pPr eaLnBrk="1" hangingPunct="1"/>
            <a:endParaRPr lang="en-US" sz="900" smtClean="0"/>
          </a:p>
          <a:p>
            <a:pPr lvl="1" eaLnBrk="1" hangingPunct="1"/>
            <a:r>
              <a:rPr lang="en-US" sz="2400" smtClean="0"/>
              <a:t>Specification of the </a:t>
            </a:r>
            <a:r>
              <a:rPr lang="en-US" sz="2400" b="1" smtClean="0"/>
              <a:t>inter-object behavior </a:t>
            </a:r>
            <a:br>
              <a:rPr lang="en-US" sz="2400" b="1" smtClean="0"/>
            </a:br>
            <a:r>
              <a:rPr lang="en-US" sz="2400" smtClean="0"/>
              <a:t>(interaction structure, responsibilities)</a:t>
            </a:r>
          </a:p>
          <a:p>
            <a:pPr marL="1162050" lvl="2" eaLnBrk="1" hangingPunct="1">
              <a:lnSpc>
                <a:spcPct val="130000"/>
              </a:lnSpc>
              <a:buFont typeface="Monotype Sorts" pitchFamily="2" charset="2"/>
              <a:buChar char="è"/>
            </a:pPr>
            <a:r>
              <a:rPr lang="en-US" sz="2000" smtClean="0"/>
              <a:t>interaction diagrams: </a:t>
            </a:r>
          </a:p>
          <a:p>
            <a:pPr lvl="3" eaLnBrk="1" hangingPunct="1">
              <a:buFont typeface="Wingdings" pitchFamily="2" charset="2"/>
              <a:buChar char=""/>
            </a:pPr>
            <a:r>
              <a:rPr lang="en-US" sz="1800" smtClean="0"/>
              <a:t>sequence diagram </a:t>
            </a:r>
          </a:p>
          <a:p>
            <a:pPr lvl="3" eaLnBrk="1" hangingPunct="1">
              <a:buFont typeface="Wingdings" pitchFamily="2" charset="2"/>
              <a:buChar char=""/>
            </a:pPr>
            <a:r>
              <a:rPr lang="en-US" sz="1800" smtClean="0"/>
              <a:t>collaboration diagram</a:t>
            </a:r>
          </a:p>
          <a:p>
            <a:pPr marL="1162050" lvl="2" eaLnBrk="1" hangingPunct="1">
              <a:lnSpc>
                <a:spcPct val="110000"/>
              </a:lnSpc>
              <a:buFont typeface="Monotype Sorts" pitchFamily="2" charset="2"/>
              <a:buChar char="è"/>
            </a:pPr>
            <a:r>
              <a:rPr lang="en-US" sz="2000" smtClean="0"/>
              <a:t>statechart diagram</a:t>
            </a:r>
          </a:p>
          <a:p>
            <a:pPr marL="1162050" lvl="2" eaLnBrk="1" hangingPunct="1">
              <a:lnSpc>
                <a:spcPct val="110000"/>
              </a:lnSpc>
              <a:buFont typeface="Monotype Sorts" pitchFamily="2" charset="2"/>
              <a:buChar char="è"/>
            </a:pPr>
            <a:r>
              <a:rPr lang="en-US" sz="2000" smtClean="0"/>
              <a:t>activity diagram</a:t>
            </a:r>
          </a:p>
          <a:p>
            <a:pPr lvl="1" eaLnBrk="1" hangingPunct="1">
              <a:lnSpc>
                <a:spcPct val="220000"/>
              </a:lnSpc>
            </a:pPr>
            <a:r>
              <a:rPr lang="en-US" sz="2400" smtClean="0"/>
              <a:t>Specification of the </a:t>
            </a:r>
            <a:r>
              <a:rPr lang="en-US" sz="2400" b="1" smtClean="0"/>
              <a:t>intra-object behavior</a:t>
            </a:r>
          </a:p>
          <a:p>
            <a:pPr marL="1162050" lvl="2" eaLnBrk="1" hangingPunct="1">
              <a:buFont typeface="Monotype Sorts" pitchFamily="2" charset="2"/>
              <a:buChar char="è"/>
            </a:pPr>
            <a:r>
              <a:rPr lang="en-US" sz="2000" smtClean="0"/>
              <a:t>statechart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A9FDF3-46DB-45F9-BDBF-B72FD3FF80F7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647825"/>
            <a:ext cx="81153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Illustrate the </a:t>
            </a:r>
            <a:r>
              <a:rPr lang="en-US" sz="2800" b="1" smtClean="0"/>
              <a:t>communication between objects</a:t>
            </a:r>
            <a:br>
              <a:rPr lang="en-US" sz="2800" b="1" smtClean="0"/>
            </a:br>
            <a:endParaRPr lang="en-US" sz="2800" smtClean="0"/>
          </a:p>
          <a:p>
            <a:pPr eaLnBrk="1" hangingPunct="1"/>
            <a:r>
              <a:rPr lang="en-US" sz="2800" b="1" smtClean="0"/>
              <a:t>Purpose</a:t>
            </a:r>
            <a:r>
              <a:rPr lang="en-US" sz="2800" smtClean="0"/>
              <a:t>:</a:t>
            </a:r>
          </a:p>
          <a:p>
            <a:pPr lvl="1" eaLnBrk="1" hangingPunct="1"/>
            <a:r>
              <a:rPr lang="en-US" sz="2400" smtClean="0"/>
              <a:t>Specifying the realization of an </a:t>
            </a:r>
            <a:r>
              <a:rPr lang="en-US" sz="2400" b="1" smtClean="0"/>
              <a:t>operation</a:t>
            </a:r>
            <a:endParaRPr lang="en-US" sz="2400" smtClean="0"/>
          </a:p>
          <a:p>
            <a:pPr lvl="1" eaLnBrk="1" hangingPunct="1"/>
            <a:r>
              <a:rPr lang="en-US" sz="2400" smtClean="0"/>
              <a:t>Specifying the realization of a </a:t>
            </a:r>
            <a:r>
              <a:rPr lang="en-US" sz="2400" b="1" smtClean="0"/>
              <a:t>use case</a:t>
            </a:r>
          </a:p>
          <a:p>
            <a:pPr lvl="1" eaLnBrk="1" hangingPunct="1"/>
            <a:endParaRPr lang="en-US" sz="2400" smtClean="0"/>
          </a:p>
          <a:p>
            <a:pPr eaLnBrk="1" hangingPunct="1"/>
            <a:r>
              <a:rPr lang="en-US" sz="2800" b="1" smtClean="0"/>
              <a:t>2 Kinds</a:t>
            </a:r>
            <a:r>
              <a:rPr lang="en-US" sz="2800" smtClean="0"/>
              <a:t>:</a:t>
            </a:r>
          </a:p>
          <a:p>
            <a:pPr lvl="1" eaLnBrk="1" hangingPunct="1"/>
            <a:r>
              <a:rPr lang="en-US" sz="2400" b="1" smtClean="0"/>
              <a:t>generic kind</a:t>
            </a:r>
            <a:r>
              <a:rPr lang="en-US" sz="2400" smtClean="0"/>
              <a:t>, i.e., all possible scenarios are described by means of branching and iteration</a:t>
            </a:r>
          </a:p>
          <a:p>
            <a:pPr lvl="1" eaLnBrk="1" hangingPunct="1"/>
            <a:r>
              <a:rPr lang="en-US" sz="2400" b="1" smtClean="0"/>
              <a:t>exemplary kind</a:t>
            </a:r>
            <a:r>
              <a:rPr lang="en-US" sz="2400" smtClean="0"/>
              <a:t>, i.e., one certain scenario is described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2992F-B521-4201-8E24-80D676D62A0D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Sequence and Collaboration Diagram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647825"/>
            <a:ext cx="79629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Both specify the same information</a:t>
            </a:r>
            <a:endParaRPr lang="en-US" sz="2400" b="1" smtClean="0"/>
          </a:p>
          <a:p>
            <a:pPr eaLnBrk="1" hangingPunct="1"/>
            <a:r>
              <a:rPr lang="en-US" sz="2400" smtClean="0"/>
              <a:t>However, each emphasizes different aspects </a:t>
            </a:r>
            <a:br>
              <a:rPr lang="en-US" sz="2400" smtClean="0"/>
            </a:br>
            <a:endParaRPr lang="en-US" sz="300" smtClean="0"/>
          </a:p>
          <a:p>
            <a:pPr lvl="1" eaLnBrk="1" hangingPunct="1"/>
            <a:r>
              <a:rPr lang="en-US" sz="2000" b="1" smtClean="0"/>
              <a:t>sequence diagram</a:t>
            </a:r>
            <a:r>
              <a:rPr lang="en-US" sz="2000" smtClean="0"/>
              <a:t> is </a:t>
            </a:r>
            <a:r>
              <a:rPr lang="en-US" sz="2000" b="1" smtClean="0"/>
              <a:t>“temporally”</a:t>
            </a:r>
            <a:r>
              <a:rPr lang="en-US" sz="2000" smtClean="0"/>
              <a:t>-oriented</a:t>
            </a:r>
          </a:p>
          <a:p>
            <a:pPr lvl="2" eaLnBrk="1" hangingPunct="1"/>
            <a:r>
              <a:rPr lang="en-US" sz="1800" smtClean="0"/>
              <a:t>shows graphically the </a:t>
            </a:r>
            <a:r>
              <a:rPr lang="en-US" sz="1800" b="1" smtClean="0"/>
              <a:t>order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of </a:t>
            </a:r>
            <a:r>
              <a:rPr lang="en-US" sz="1800" b="1" smtClean="0"/>
              <a:t>messages</a:t>
            </a:r>
            <a:endParaRPr lang="en-US" sz="1800" smtClean="0"/>
          </a:p>
          <a:p>
            <a:pPr lvl="2" eaLnBrk="1" hangingPunct="1"/>
            <a:r>
              <a:rPr lang="en-US" sz="1800" smtClean="0"/>
              <a:t>does </a:t>
            </a:r>
            <a:r>
              <a:rPr lang="en-US" sz="1800" b="1" smtClean="0"/>
              <a:t>not show</a:t>
            </a:r>
            <a:r>
              <a:rPr lang="en-US" sz="1800" smtClean="0"/>
              <a:t> </a:t>
            </a:r>
            <a:r>
              <a:rPr lang="en-US" sz="1800" b="1" smtClean="0"/>
              <a:t>how to get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the </a:t>
            </a:r>
            <a:r>
              <a:rPr lang="en-US" sz="1800" b="1" smtClean="0"/>
              <a:t>receiver object</a:t>
            </a:r>
          </a:p>
          <a:p>
            <a:pPr lvl="1" eaLnBrk="1" hangingPunct="1"/>
            <a:endParaRPr lang="en-US" sz="300" smtClean="0"/>
          </a:p>
          <a:p>
            <a:pPr lvl="1" eaLnBrk="1" hangingPunct="1"/>
            <a:r>
              <a:rPr lang="en-US" sz="2000" b="1" smtClean="0"/>
              <a:t>collaboration diagram</a:t>
            </a:r>
            <a:r>
              <a:rPr lang="en-US" sz="2000" smtClean="0"/>
              <a:t> is </a:t>
            </a:r>
            <a:r>
              <a:rPr lang="en-US" sz="2000" b="1" smtClean="0"/>
              <a:t>“spatially”</a:t>
            </a:r>
            <a:r>
              <a:rPr lang="en-US" sz="2000" smtClean="0"/>
              <a:t>-oriented</a:t>
            </a:r>
          </a:p>
          <a:p>
            <a:pPr lvl="2" eaLnBrk="1" hangingPunct="1"/>
            <a:r>
              <a:rPr lang="en-US" sz="1800" smtClean="0"/>
              <a:t>shows the static and dynamic </a:t>
            </a:r>
            <a:r>
              <a:rPr lang="en-US" sz="1800" b="1" smtClean="0"/>
              <a:t>relationships</a:t>
            </a:r>
            <a:r>
              <a:rPr lang="en-US" sz="1800" smtClean="0"/>
              <a:t> between</a:t>
            </a:r>
            <a:br>
              <a:rPr lang="en-US" sz="1800" smtClean="0"/>
            </a:br>
            <a:r>
              <a:rPr lang="en-US" sz="1800" smtClean="0"/>
              <a:t>objects - the context aspect</a:t>
            </a:r>
          </a:p>
          <a:p>
            <a:pPr lvl="2" eaLnBrk="1" hangingPunct="1"/>
            <a:r>
              <a:rPr lang="en-US" sz="1800" smtClean="0"/>
              <a:t>the </a:t>
            </a:r>
            <a:r>
              <a:rPr lang="en-US" sz="1800" b="1" smtClean="0"/>
              <a:t>order</a:t>
            </a:r>
            <a:r>
              <a:rPr lang="en-US" sz="1800" smtClean="0"/>
              <a:t> of messages is expressed by</a:t>
            </a:r>
            <a:br>
              <a:rPr lang="en-US" sz="1800" smtClean="0"/>
            </a:br>
            <a:r>
              <a:rPr lang="en-US" sz="1800" smtClean="0"/>
              <a:t>means of </a:t>
            </a:r>
            <a:r>
              <a:rPr lang="en-US" sz="1800" b="1" smtClean="0"/>
              <a:t>decimal classification</a:t>
            </a:r>
            <a:r>
              <a:rPr lang="en-US" sz="1800" smtClean="0"/>
              <a:t> only</a:t>
            </a:r>
          </a:p>
          <a:p>
            <a:pPr lvl="2" eaLnBrk="1" hangingPunct="1"/>
            <a:r>
              <a:rPr lang="en-US" sz="1800" b="1" smtClean="0"/>
              <a:t>time</a:t>
            </a:r>
            <a:r>
              <a:rPr lang="en-US" sz="1800" smtClean="0"/>
              <a:t> is </a:t>
            </a:r>
            <a:r>
              <a:rPr lang="en-US" sz="1800" b="1" smtClean="0"/>
              <a:t>no dimension</a:t>
            </a:r>
            <a:r>
              <a:rPr lang="en-US" sz="1800" smtClean="0"/>
              <a:t> on its own</a:t>
            </a:r>
          </a:p>
        </p:txBody>
      </p:sp>
      <p:grpSp>
        <p:nvGrpSpPr>
          <p:cNvPr id="93188" name="Group 66"/>
          <p:cNvGrpSpPr>
            <a:grpSpLocks/>
          </p:cNvGrpSpPr>
          <p:nvPr/>
        </p:nvGrpSpPr>
        <p:grpSpPr bwMode="auto">
          <a:xfrm>
            <a:off x="5956300" y="3106738"/>
            <a:ext cx="2130425" cy="1122362"/>
            <a:chOff x="3752" y="1880"/>
            <a:chExt cx="1342" cy="707"/>
          </a:xfrm>
        </p:grpSpPr>
        <p:grpSp>
          <p:nvGrpSpPr>
            <p:cNvPr id="93218" name="Group 67"/>
            <p:cNvGrpSpPr>
              <a:grpSpLocks/>
            </p:cNvGrpSpPr>
            <p:nvPr/>
          </p:nvGrpSpPr>
          <p:grpSpPr bwMode="auto">
            <a:xfrm>
              <a:off x="3752" y="1880"/>
              <a:ext cx="213" cy="227"/>
              <a:chOff x="2184" y="2104"/>
              <a:chExt cx="213" cy="227"/>
            </a:xfrm>
          </p:grpSpPr>
          <p:sp>
            <p:nvSpPr>
              <p:cNvPr id="453700" name="Rectangle 68"/>
              <p:cNvSpPr>
                <a:spLocks noChangeArrowheads="1"/>
              </p:cNvSpPr>
              <p:nvPr/>
            </p:nvSpPr>
            <p:spPr bwMode="auto">
              <a:xfrm>
                <a:off x="2184" y="2104"/>
                <a:ext cx="213" cy="1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3701" name="Rectangle 69"/>
              <p:cNvSpPr>
                <a:spLocks noChangeArrowheads="1"/>
              </p:cNvSpPr>
              <p:nvPr/>
            </p:nvSpPr>
            <p:spPr bwMode="auto">
              <a:xfrm>
                <a:off x="2217" y="2117"/>
                <a:ext cx="8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93219" name="Group 70"/>
            <p:cNvGrpSpPr>
              <a:grpSpLocks/>
            </p:cNvGrpSpPr>
            <p:nvPr/>
          </p:nvGrpSpPr>
          <p:grpSpPr bwMode="auto">
            <a:xfrm>
              <a:off x="4129" y="1880"/>
              <a:ext cx="212" cy="227"/>
              <a:chOff x="2561" y="2104"/>
              <a:chExt cx="212" cy="227"/>
            </a:xfrm>
          </p:grpSpPr>
          <p:sp>
            <p:nvSpPr>
              <p:cNvPr id="453703" name="Rectangle 71"/>
              <p:cNvSpPr>
                <a:spLocks noChangeArrowheads="1"/>
              </p:cNvSpPr>
              <p:nvPr/>
            </p:nvSpPr>
            <p:spPr bwMode="auto">
              <a:xfrm>
                <a:off x="2561" y="2104"/>
                <a:ext cx="212" cy="1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3704" name="Rectangle 72"/>
              <p:cNvSpPr>
                <a:spLocks noChangeArrowheads="1"/>
              </p:cNvSpPr>
              <p:nvPr/>
            </p:nvSpPr>
            <p:spPr bwMode="auto">
              <a:xfrm>
                <a:off x="2567" y="2117"/>
                <a:ext cx="85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93220" name="Group 73"/>
            <p:cNvGrpSpPr>
              <a:grpSpLocks/>
            </p:cNvGrpSpPr>
            <p:nvPr/>
          </p:nvGrpSpPr>
          <p:grpSpPr bwMode="auto">
            <a:xfrm>
              <a:off x="4881" y="1880"/>
              <a:ext cx="213" cy="227"/>
              <a:chOff x="3313" y="2104"/>
              <a:chExt cx="213" cy="227"/>
            </a:xfrm>
          </p:grpSpPr>
          <p:sp>
            <p:nvSpPr>
              <p:cNvPr id="453706" name="Rectangle 74"/>
              <p:cNvSpPr>
                <a:spLocks noChangeArrowheads="1"/>
              </p:cNvSpPr>
              <p:nvPr/>
            </p:nvSpPr>
            <p:spPr bwMode="auto">
              <a:xfrm>
                <a:off x="3313" y="2104"/>
                <a:ext cx="213" cy="1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3707" name="Rectangle 75"/>
              <p:cNvSpPr>
                <a:spLocks noChangeArrowheads="1"/>
              </p:cNvSpPr>
              <p:nvPr/>
            </p:nvSpPr>
            <p:spPr bwMode="auto">
              <a:xfrm>
                <a:off x="3346" y="2117"/>
                <a:ext cx="85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93221" name="Group 76"/>
            <p:cNvGrpSpPr>
              <a:grpSpLocks/>
            </p:cNvGrpSpPr>
            <p:nvPr/>
          </p:nvGrpSpPr>
          <p:grpSpPr bwMode="auto">
            <a:xfrm>
              <a:off x="4518" y="1880"/>
              <a:ext cx="213" cy="227"/>
              <a:chOff x="2950" y="2104"/>
              <a:chExt cx="213" cy="227"/>
            </a:xfrm>
          </p:grpSpPr>
          <p:sp>
            <p:nvSpPr>
              <p:cNvPr id="453709" name="Rectangle 77"/>
              <p:cNvSpPr>
                <a:spLocks noChangeArrowheads="1"/>
              </p:cNvSpPr>
              <p:nvPr/>
            </p:nvSpPr>
            <p:spPr bwMode="auto">
              <a:xfrm>
                <a:off x="2950" y="2104"/>
                <a:ext cx="213" cy="1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3710" name="Rectangle 78"/>
              <p:cNvSpPr>
                <a:spLocks noChangeArrowheads="1"/>
              </p:cNvSpPr>
              <p:nvPr/>
            </p:nvSpPr>
            <p:spPr bwMode="auto">
              <a:xfrm>
                <a:off x="2982" y="2117"/>
                <a:ext cx="85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sp>
          <p:nvSpPr>
            <p:cNvPr id="453711" name="Line 79"/>
            <p:cNvSpPr>
              <a:spLocks noChangeShapeType="1"/>
            </p:cNvSpPr>
            <p:nvPr/>
          </p:nvSpPr>
          <p:spPr bwMode="auto">
            <a:xfrm>
              <a:off x="3862" y="2000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12" name="Line 80"/>
            <p:cNvSpPr>
              <a:spLocks noChangeShapeType="1"/>
            </p:cNvSpPr>
            <p:nvPr/>
          </p:nvSpPr>
          <p:spPr bwMode="auto">
            <a:xfrm>
              <a:off x="4228" y="2000"/>
              <a:ext cx="6" cy="1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13" name="Line 81"/>
            <p:cNvSpPr>
              <a:spLocks noChangeShapeType="1"/>
            </p:cNvSpPr>
            <p:nvPr/>
          </p:nvSpPr>
          <p:spPr bwMode="auto">
            <a:xfrm>
              <a:off x="4981" y="2000"/>
              <a:ext cx="0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14" name="Line 82"/>
            <p:cNvSpPr>
              <a:spLocks noChangeShapeType="1"/>
            </p:cNvSpPr>
            <p:nvPr/>
          </p:nvSpPr>
          <p:spPr bwMode="auto">
            <a:xfrm>
              <a:off x="4643" y="2000"/>
              <a:ext cx="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15" name="Line 83"/>
            <p:cNvSpPr>
              <a:spLocks noChangeShapeType="1"/>
            </p:cNvSpPr>
            <p:nvPr/>
          </p:nvSpPr>
          <p:spPr bwMode="auto">
            <a:xfrm>
              <a:off x="3852" y="2089"/>
              <a:ext cx="3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16" name="Line 84"/>
            <p:cNvSpPr>
              <a:spLocks noChangeShapeType="1"/>
            </p:cNvSpPr>
            <p:nvPr/>
          </p:nvSpPr>
          <p:spPr bwMode="auto">
            <a:xfrm flipV="1">
              <a:off x="3920" y="2480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17" name="Line 85"/>
            <p:cNvSpPr>
              <a:spLocks noChangeShapeType="1"/>
            </p:cNvSpPr>
            <p:nvPr/>
          </p:nvSpPr>
          <p:spPr bwMode="auto">
            <a:xfrm>
              <a:off x="4228" y="2142"/>
              <a:ext cx="3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18" name="Line 86"/>
            <p:cNvSpPr>
              <a:spLocks noChangeShapeType="1"/>
            </p:cNvSpPr>
            <p:nvPr/>
          </p:nvSpPr>
          <p:spPr bwMode="auto">
            <a:xfrm>
              <a:off x="4240" y="2267"/>
              <a:ext cx="3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19" name="Line 87"/>
            <p:cNvSpPr>
              <a:spLocks noChangeShapeType="1"/>
            </p:cNvSpPr>
            <p:nvPr/>
          </p:nvSpPr>
          <p:spPr bwMode="auto">
            <a:xfrm>
              <a:off x="4244" y="2355"/>
              <a:ext cx="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20" name="Line 88"/>
            <p:cNvSpPr>
              <a:spLocks noChangeShapeType="1"/>
            </p:cNvSpPr>
            <p:nvPr/>
          </p:nvSpPr>
          <p:spPr bwMode="auto">
            <a:xfrm>
              <a:off x="4247" y="2444"/>
              <a:ext cx="7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21" name="Rectangle 89"/>
            <p:cNvSpPr>
              <a:spLocks noChangeArrowheads="1"/>
            </p:cNvSpPr>
            <p:nvPr/>
          </p:nvSpPr>
          <p:spPr bwMode="auto">
            <a:xfrm>
              <a:off x="3846" y="2089"/>
              <a:ext cx="32" cy="3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22" name="Rectangle 90"/>
            <p:cNvSpPr>
              <a:spLocks noChangeArrowheads="1"/>
            </p:cNvSpPr>
            <p:nvPr/>
          </p:nvSpPr>
          <p:spPr bwMode="auto">
            <a:xfrm>
              <a:off x="4208" y="2089"/>
              <a:ext cx="32" cy="3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23" name="Rectangle 91"/>
            <p:cNvSpPr>
              <a:spLocks noChangeArrowheads="1"/>
            </p:cNvSpPr>
            <p:nvPr/>
          </p:nvSpPr>
          <p:spPr bwMode="auto">
            <a:xfrm>
              <a:off x="4617" y="2143"/>
              <a:ext cx="37" cy="1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24" name="Rectangle 92"/>
            <p:cNvSpPr>
              <a:spLocks noChangeArrowheads="1"/>
            </p:cNvSpPr>
            <p:nvPr/>
          </p:nvSpPr>
          <p:spPr bwMode="auto">
            <a:xfrm>
              <a:off x="4966" y="2359"/>
              <a:ext cx="38" cy="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93236" name="Group 93"/>
            <p:cNvGrpSpPr>
              <a:grpSpLocks/>
            </p:cNvGrpSpPr>
            <p:nvPr/>
          </p:nvGrpSpPr>
          <p:grpSpPr bwMode="auto">
            <a:xfrm>
              <a:off x="4244" y="2230"/>
              <a:ext cx="39" cy="78"/>
              <a:chOff x="2676" y="2454"/>
              <a:chExt cx="39" cy="78"/>
            </a:xfrm>
          </p:grpSpPr>
          <p:sp>
            <p:nvSpPr>
              <p:cNvPr id="453726" name="Line 94"/>
              <p:cNvSpPr>
                <a:spLocks noChangeShapeType="1"/>
              </p:cNvSpPr>
              <p:nvPr/>
            </p:nvSpPr>
            <p:spPr bwMode="auto">
              <a:xfrm flipV="1">
                <a:off x="2676" y="2454"/>
                <a:ext cx="36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3727" name="Line 95"/>
              <p:cNvSpPr>
                <a:spLocks noChangeShapeType="1"/>
              </p:cNvSpPr>
              <p:nvPr/>
            </p:nvSpPr>
            <p:spPr bwMode="auto">
              <a:xfrm>
                <a:off x="2679" y="2496"/>
                <a:ext cx="36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93237" name="Group 96"/>
            <p:cNvGrpSpPr>
              <a:grpSpLocks/>
            </p:cNvGrpSpPr>
            <p:nvPr/>
          </p:nvGrpSpPr>
          <p:grpSpPr bwMode="auto">
            <a:xfrm>
              <a:off x="4247" y="2404"/>
              <a:ext cx="39" cy="78"/>
              <a:chOff x="2679" y="2628"/>
              <a:chExt cx="39" cy="78"/>
            </a:xfrm>
          </p:grpSpPr>
          <p:sp>
            <p:nvSpPr>
              <p:cNvPr id="453729" name="Line 97"/>
              <p:cNvSpPr>
                <a:spLocks noChangeShapeType="1"/>
              </p:cNvSpPr>
              <p:nvPr/>
            </p:nvSpPr>
            <p:spPr bwMode="auto">
              <a:xfrm flipV="1">
                <a:off x="2679" y="2628"/>
                <a:ext cx="36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3730" name="Line 98"/>
              <p:cNvSpPr>
                <a:spLocks noChangeShapeType="1"/>
              </p:cNvSpPr>
              <p:nvPr/>
            </p:nvSpPr>
            <p:spPr bwMode="auto">
              <a:xfrm>
                <a:off x="2682" y="2670"/>
                <a:ext cx="36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93238" name="Group 99"/>
            <p:cNvGrpSpPr>
              <a:grpSpLocks/>
            </p:cNvGrpSpPr>
            <p:nvPr/>
          </p:nvGrpSpPr>
          <p:grpSpPr bwMode="auto">
            <a:xfrm>
              <a:off x="3884" y="2440"/>
              <a:ext cx="39" cy="78"/>
              <a:chOff x="2298" y="2664"/>
              <a:chExt cx="39" cy="78"/>
            </a:xfrm>
          </p:grpSpPr>
          <p:sp>
            <p:nvSpPr>
              <p:cNvPr id="453732" name="Line 100"/>
              <p:cNvSpPr>
                <a:spLocks noChangeShapeType="1"/>
              </p:cNvSpPr>
              <p:nvPr/>
            </p:nvSpPr>
            <p:spPr bwMode="auto">
              <a:xfrm flipV="1">
                <a:off x="2298" y="2664"/>
                <a:ext cx="36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3733" name="Line 101"/>
              <p:cNvSpPr>
                <a:spLocks noChangeShapeType="1"/>
              </p:cNvSpPr>
              <p:nvPr/>
            </p:nvSpPr>
            <p:spPr bwMode="auto">
              <a:xfrm>
                <a:off x="2301" y="2706"/>
                <a:ext cx="36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sp>
          <p:nvSpPr>
            <p:cNvPr id="453734" name="Line 102"/>
            <p:cNvSpPr>
              <a:spLocks noChangeShapeType="1"/>
            </p:cNvSpPr>
            <p:nvPr/>
          </p:nvSpPr>
          <p:spPr bwMode="auto">
            <a:xfrm>
              <a:off x="3862" y="2492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35" name="Line 103"/>
            <p:cNvSpPr>
              <a:spLocks noChangeShapeType="1"/>
            </p:cNvSpPr>
            <p:nvPr/>
          </p:nvSpPr>
          <p:spPr bwMode="auto">
            <a:xfrm>
              <a:off x="4222" y="2492"/>
              <a:ext cx="0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93189" name="Group 104"/>
          <p:cNvGrpSpPr>
            <a:grpSpLocks/>
          </p:cNvGrpSpPr>
          <p:nvPr/>
        </p:nvGrpSpPr>
        <p:grpSpPr bwMode="auto">
          <a:xfrm>
            <a:off x="5935663" y="4618038"/>
            <a:ext cx="2200275" cy="1168400"/>
            <a:chOff x="3739" y="2832"/>
            <a:chExt cx="1386" cy="736"/>
          </a:xfrm>
        </p:grpSpPr>
        <p:sp>
          <p:nvSpPr>
            <p:cNvPr id="453737" name="Rectangle 105"/>
            <p:cNvSpPr>
              <a:spLocks noChangeArrowheads="1"/>
            </p:cNvSpPr>
            <p:nvPr/>
          </p:nvSpPr>
          <p:spPr bwMode="auto">
            <a:xfrm>
              <a:off x="3739" y="3166"/>
              <a:ext cx="247" cy="1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38" name="Rectangle 106"/>
            <p:cNvSpPr>
              <a:spLocks noChangeArrowheads="1"/>
            </p:cNvSpPr>
            <p:nvPr/>
          </p:nvSpPr>
          <p:spPr bwMode="auto">
            <a:xfrm>
              <a:off x="3777" y="3180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39" name="Rectangle 107"/>
            <p:cNvSpPr>
              <a:spLocks noChangeArrowheads="1"/>
            </p:cNvSpPr>
            <p:nvPr/>
          </p:nvSpPr>
          <p:spPr bwMode="auto">
            <a:xfrm>
              <a:off x="4264" y="3166"/>
              <a:ext cx="247" cy="1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0" name="Rectangle 108"/>
            <p:cNvSpPr>
              <a:spLocks noChangeArrowheads="1"/>
            </p:cNvSpPr>
            <p:nvPr/>
          </p:nvSpPr>
          <p:spPr bwMode="auto">
            <a:xfrm>
              <a:off x="4271" y="3180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1" name="Rectangle 109"/>
            <p:cNvSpPr>
              <a:spLocks noChangeArrowheads="1"/>
            </p:cNvSpPr>
            <p:nvPr/>
          </p:nvSpPr>
          <p:spPr bwMode="auto">
            <a:xfrm>
              <a:off x="4878" y="3356"/>
              <a:ext cx="247" cy="1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2" name="Rectangle 110"/>
            <p:cNvSpPr>
              <a:spLocks noChangeArrowheads="1"/>
            </p:cNvSpPr>
            <p:nvPr/>
          </p:nvSpPr>
          <p:spPr bwMode="auto">
            <a:xfrm>
              <a:off x="4916" y="3371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3" name="Rectangle 111"/>
            <p:cNvSpPr>
              <a:spLocks noChangeArrowheads="1"/>
            </p:cNvSpPr>
            <p:nvPr/>
          </p:nvSpPr>
          <p:spPr bwMode="auto">
            <a:xfrm>
              <a:off x="4878" y="2975"/>
              <a:ext cx="247" cy="1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4" name="Rectangle 112"/>
            <p:cNvSpPr>
              <a:spLocks noChangeArrowheads="1"/>
            </p:cNvSpPr>
            <p:nvPr/>
          </p:nvSpPr>
          <p:spPr bwMode="auto">
            <a:xfrm>
              <a:off x="4916" y="2989"/>
              <a:ext cx="81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5" name="Line 113"/>
            <p:cNvSpPr>
              <a:spLocks noChangeShapeType="1"/>
            </p:cNvSpPr>
            <p:nvPr/>
          </p:nvSpPr>
          <p:spPr bwMode="auto">
            <a:xfrm>
              <a:off x="3990" y="3219"/>
              <a:ext cx="2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6" name="Line 114"/>
            <p:cNvSpPr>
              <a:spLocks noChangeShapeType="1"/>
            </p:cNvSpPr>
            <p:nvPr/>
          </p:nvSpPr>
          <p:spPr bwMode="auto">
            <a:xfrm>
              <a:off x="4515" y="320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7" name="Line 115"/>
            <p:cNvSpPr>
              <a:spLocks noChangeShapeType="1"/>
            </p:cNvSpPr>
            <p:nvPr/>
          </p:nvSpPr>
          <p:spPr bwMode="auto">
            <a:xfrm flipV="1">
              <a:off x="4559" y="3047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8" name="Line 116"/>
            <p:cNvSpPr>
              <a:spLocks noChangeShapeType="1"/>
            </p:cNvSpPr>
            <p:nvPr/>
          </p:nvSpPr>
          <p:spPr bwMode="auto">
            <a:xfrm>
              <a:off x="4559" y="3047"/>
              <a:ext cx="3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49" name="Line 117"/>
            <p:cNvSpPr>
              <a:spLocks noChangeShapeType="1"/>
            </p:cNvSpPr>
            <p:nvPr/>
          </p:nvSpPr>
          <p:spPr bwMode="auto">
            <a:xfrm>
              <a:off x="4515" y="3257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0" name="Line 118"/>
            <p:cNvSpPr>
              <a:spLocks noChangeShapeType="1"/>
            </p:cNvSpPr>
            <p:nvPr/>
          </p:nvSpPr>
          <p:spPr bwMode="auto">
            <a:xfrm>
              <a:off x="4559" y="3410"/>
              <a:ext cx="3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1" name="Line 119"/>
            <p:cNvSpPr>
              <a:spLocks noChangeShapeType="1"/>
            </p:cNvSpPr>
            <p:nvPr/>
          </p:nvSpPr>
          <p:spPr bwMode="auto">
            <a:xfrm flipV="1">
              <a:off x="4559" y="3257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2" name="Line 120"/>
            <p:cNvSpPr>
              <a:spLocks noChangeShapeType="1"/>
            </p:cNvSpPr>
            <p:nvPr/>
          </p:nvSpPr>
          <p:spPr bwMode="auto">
            <a:xfrm>
              <a:off x="4035" y="3173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3" name="Rectangle 121"/>
            <p:cNvSpPr>
              <a:spLocks noChangeArrowheads="1"/>
            </p:cNvSpPr>
            <p:nvPr/>
          </p:nvSpPr>
          <p:spPr bwMode="auto">
            <a:xfrm>
              <a:off x="4002" y="3095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4" name="Rectangle 122"/>
            <p:cNvSpPr>
              <a:spLocks noChangeArrowheads="1"/>
            </p:cNvSpPr>
            <p:nvPr/>
          </p:nvSpPr>
          <p:spPr bwMode="auto">
            <a:xfrm>
              <a:off x="4586" y="2923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5" name="Rectangle 123"/>
            <p:cNvSpPr>
              <a:spLocks noChangeArrowheads="1"/>
            </p:cNvSpPr>
            <p:nvPr/>
          </p:nvSpPr>
          <p:spPr bwMode="auto">
            <a:xfrm>
              <a:off x="4766" y="3424"/>
              <a:ext cx="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6" name="Line 124"/>
            <p:cNvSpPr>
              <a:spLocks noChangeShapeType="1"/>
            </p:cNvSpPr>
            <p:nvPr/>
          </p:nvSpPr>
          <p:spPr bwMode="auto">
            <a:xfrm>
              <a:off x="4634" y="336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7" name="Rectangle 125"/>
            <p:cNvSpPr>
              <a:spLocks noChangeArrowheads="1"/>
            </p:cNvSpPr>
            <p:nvPr/>
          </p:nvSpPr>
          <p:spPr bwMode="auto">
            <a:xfrm>
              <a:off x="4601" y="3286"/>
              <a:ext cx="81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8" name="Line 126"/>
            <p:cNvSpPr>
              <a:spLocks noChangeShapeType="1"/>
            </p:cNvSpPr>
            <p:nvPr/>
          </p:nvSpPr>
          <p:spPr bwMode="auto">
            <a:xfrm>
              <a:off x="4634" y="3001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59" name="Rectangle 127"/>
            <p:cNvSpPr>
              <a:spLocks noChangeArrowheads="1"/>
            </p:cNvSpPr>
            <p:nvPr/>
          </p:nvSpPr>
          <p:spPr bwMode="auto">
            <a:xfrm>
              <a:off x="4766" y="3061"/>
              <a:ext cx="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3760" name="Text Box 128"/>
            <p:cNvSpPr txBox="1">
              <a:spLocks noChangeArrowheads="1"/>
            </p:cNvSpPr>
            <p:nvPr/>
          </p:nvSpPr>
          <p:spPr bwMode="auto">
            <a:xfrm>
              <a:off x="4026" y="2991"/>
              <a:ext cx="159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de-DE" sz="12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1</a:t>
              </a:r>
              <a:endParaRPr lang="de-DE" sz="1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453761" name="Text Box 129"/>
            <p:cNvSpPr txBox="1">
              <a:spLocks noChangeArrowheads="1"/>
            </p:cNvSpPr>
            <p:nvPr/>
          </p:nvSpPr>
          <p:spPr bwMode="auto">
            <a:xfrm>
              <a:off x="4599" y="2832"/>
              <a:ext cx="26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de-DE" sz="12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1.1</a:t>
              </a:r>
              <a:endParaRPr lang="de-DE" sz="1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453762" name="Text Box 130"/>
            <p:cNvSpPr txBox="1">
              <a:spLocks noChangeArrowheads="1"/>
            </p:cNvSpPr>
            <p:nvPr/>
          </p:nvSpPr>
          <p:spPr bwMode="auto">
            <a:xfrm>
              <a:off x="4602" y="3192"/>
              <a:ext cx="264" cy="1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de-DE" sz="12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1.2</a:t>
              </a:r>
              <a:endParaRPr lang="de-DE" sz="1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</p:grpSp>
      <p:sp>
        <p:nvSpPr>
          <p:cNvPr id="69" name="Date Placeholder 68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C705B4-F72F-4064-97E0-92EBB023D60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Sequence Diagram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1571625"/>
            <a:ext cx="8226425" cy="4114800"/>
          </a:xfrm>
        </p:spPr>
        <p:txBody>
          <a:bodyPr/>
          <a:lstStyle/>
          <a:p>
            <a:pPr eaLnBrk="1" hangingPunct="1"/>
            <a:r>
              <a:rPr lang="en-US" sz="2000" b="1" dirty="0" smtClean="0"/>
              <a:t>Objects </a:t>
            </a:r>
            <a:r>
              <a:rPr lang="en-US" sz="2000" dirty="0" smtClean="0"/>
              <a:t>are represented by means of</a:t>
            </a:r>
            <a:r>
              <a:rPr lang="en-US" sz="2000" b="1" dirty="0" smtClean="0"/>
              <a:t> vertical lines </a:t>
            </a:r>
            <a:r>
              <a:rPr lang="en-US" sz="2000" dirty="0" smtClean="0"/>
              <a:t>(“lifelines”)</a:t>
            </a:r>
          </a:p>
          <a:p>
            <a:pPr marL="819150" lvl="1" eaLnBrk="1" hangingPunct="1"/>
            <a:r>
              <a:rPr lang="en-US" sz="1800" dirty="0" smtClean="0"/>
              <a:t>depict also the </a:t>
            </a:r>
            <a:r>
              <a:rPr lang="en-US" sz="1800" b="1" dirty="0" smtClean="0"/>
              <a:t>time line</a:t>
            </a:r>
          </a:p>
          <a:p>
            <a:pPr marL="819150" lvl="1" eaLnBrk="1" hangingPunct="1"/>
            <a:r>
              <a:rPr lang="en-US" sz="1800" dirty="0" smtClean="0"/>
              <a:t>the </a:t>
            </a:r>
            <a:r>
              <a:rPr lang="en-US" sz="1800" b="1" dirty="0" smtClean="0"/>
              <a:t>horizontal ordering</a:t>
            </a:r>
            <a:r>
              <a:rPr lang="en-US" sz="1800" dirty="0" smtClean="0"/>
              <a:t> of the objects has </a:t>
            </a:r>
            <a:r>
              <a:rPr lang="en-US" sz="1800" b="1" dirty="0" smtClean="0"/>
              <a:t>no meaning</a:t>
            </a:r>
          </a:p>
          <a:p>
            <a:pPr eaLnBrk="1" hangingPunct="1"/>
            <a:r>
              <a:rPr lang="en-US" sz="2000" dirty="0" smtClean="0"/>
              <a:t>An </a:t>
            </a:r>
            <a:r>
              <a:rPr lang="en-US" sz="2000" b="1" dirty="0" smtClean="0"/>
              <a:t>activation</a:t>
            </a:r>
            <a:r>
              <a:rPr lang="en-US" sz="2000" dirty="0" smtClean="0"/>
              <a:t> (“focus of control”) shows the period during which an object is directly or indirectly executing an operation</a:t>
            </a:r>
          </a:p>
          <a:p>
            <a:pPr eaLnBrk="1" hangingPunct="1"/>
            <a:r>
              <a:rPr lang="en-US" sz="2000" b="1" dirty="0" smtClean="0"/>
              <a:t>Messages</a:t>
            </a:r>
            <a:r>
              <a:rPr lang="en-US" sz="2000" dirty="0" smtClean="0"/>
              <a:t> between objects are denoted by means of arrows</a:t>
            </a:r>
          </a:p>
          <a:p>
            <a:pPr eaLnBrk="1" hangingPunct="1"/>
            <a:r>
              <a:rPr lang="en-US" sz="2000" dirty="0" smtClean="0"/>
              <a:t>[Guard] specifies conditional sending of messages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1054100" y="4241800"/>
            <a:ext cx="790575" cy="334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1060450" y="4257675"/>
            <a:ext cx="7604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User</a:t>
            </a:r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3025775" y="4241800"/>
            <a:ext cx="1143000" cy="327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3022600" y="4252913"/>
            <a:ext cx="117792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Calendar</a:t>
            </a:r>
            <a:endParaRPr lang="en-US" sz="1600" u="sng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94216" name="Group 51"/>
          <p:cNvGrpSpPr>
            <a:grpSpLocks/>
          </p:cNvGrpSpPr>
          <p:nvPr/>
        </p:nvGrpSpPr>
        <p:grpSpPr bwMode="auto">
          <a:xfrm>
            <a:off x="6605588" y="4241800"/>
            <a:ext cx="1790700" cy="327025"/>
            <a:chOff x="4377" y="2672"/>
            <a:chExt cx="1128" cy="206"/>
          </a:xfrm>
        </p:grpSpPr>
        <p:sp>
          <p:nvSpPr>
            <p:cNvPr id="454664" name="Rectangle 8"/>
            <p:cNvSpPr>
              <a:spLocks noChangeArrowheads="1"/>
            </p:cNvSpPr>
            <p:nvPr/>
          </p:nvSpPr>
          <p:spPr bwMode="auto">
            <a:xfrm>
              <a:off x="4389" y="2672"/>
              <a:ext cx="1116" cy="2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4665" name="Rectangle 9"/>
            <p:cNvSpPr>
              <a:spLocks noChangeArrowheads="1"/>
            </p:cNvSpPr>
            <p:nvPr/>
          </p:nvSpPr>
          <p:spPr bwMode="auto">
            <a:xfrm>
              <a:off x="4377" y="2679"/>
              <a:ext cx="109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a2:Appointment</a:t>
              </a:r>
            </a:p>
          </p:txBody>
        </p:sp>
      </p:grpSp>
      <p:sp>
        <p:nvSpPr>
          <p:cNvPr id="454668" name="Line 12"/>
          <p:cNvSpPr>
            <a:spLocks noChangeShapeType="1"/>
          </p:cNvSpPr>
          <p:nvPr/>
        </p:nvSpPr>
        <p:spPr bwMode="auto">
          <a:xfrm flipH="1">
            <a:off x="1582738" y="4583113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69" name="Line 13"/>
          <p:cNvSpPr>
            <a:spLocks noChangeShapeType="1"/>
          </p:cNvSpPr>
          <p:nvPr/>
        </p:nvSpPr>
        <p:spPr bwMode="auto">
          <a:xfrm flipH="1">
            <a:off x="3554413" y="4573588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70" name="Line 14"/>
          <p:cNvSpPr>
            <a:spLocks noChangeShapeType="1"/>
          </p:cNvSpPr>
          <p:nvPr/>
        </p:nvSpPr>
        <p:spPr bwMode="auto">
          <a:xfrm>
            <a:off x="7496175" y="4573588"/>
            <a:ext cx="0" cy="9556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71" name="Line 15"/>
          <p:cNvSpPr>
            <a:spLocks noChangeShapeType="1"/>
          </p:cNvSpPr>
          <p:nvPr/>
        </p:nvSpPr>
        <p:spPr bwMode="auto">
          <a:xfrm>
            <a:off x="5670550" y="457358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72" name="Line 16"/>
          <p:cNvSpPr>
            <a:spLocks noChangeShapeType="1"/>
          </p:cNvSpPr>
          <p:nvPr/>
        </p:nvSpPr>
        <p:spPr bwMode="auto">
          <a:xfrm flipV="1">
            <a:off x="1592263" y="4811713"/>
            <a:ext cx="18986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73" name="Rectangle 17"/>
          <p:cNvSpPr>
            <a:spLocks noChangeArrowheads="1"/>
          </p:cNvSpPr>
          <p:nvPr/>
        </p:nvSpPr>
        <p:spPr bwMode="auto">
          <a:xfrm>
            <a:off x="1781175" y="4527550"/>
            <a:ext cx="14716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totalDuration()</a:t>
            </a:r>
          </a:p>
        </p:txBody>
      </p:sp>
      <p:sp>
        <p:nvSpPr>
          <p:cNvPr id="454674" name="Rectangle 18"/>
          <p:cNvSpPr>
            <a:spLocks noChangeArrowheads="1"/>
          </p:cNvSpPr>
          <p:nvPr/>
        </p:nvSpPr>
        <p:spPr bwMode="auto">
          <a:xfrm>
            <a:off x="1830388" y="5562600"/>
            <a:ext cx="12366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return(total)</a:t>
            </a:r>
          </a:p>
        </p:txBody>
      </p:sp>
      <p:sp>
        <p:nvSpPr>
          <p:cNvPr id="454675" name="Line 19"/>
          <p:cNvSpPr>
            <a:spLocks noChangeShapeType="1"/>
          </p:cNvSpPr>
          <p:nvPr/>
        </p:nvSpPr>
        <p:spPr bwMode="auto">
          <a:xfrm>
            <a:off x="3640138" y="4957763"/>
            <a:ext cx="1971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76" name="Rectangle 20"/>
          <p:cNvSpPr>
            <a:spLocks noChangeArrowheads="1"/>
          </p:cNvSpPr>
          <p:nvPr/>
        </p:nvSpPr>
        <p:spPr bwMode="auto">
          <a:xfrm>
            <a:off x="4202113" y="4640263"/>
            <a:ext cx="10541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duration()</a:t>
            </a:r>
          </a:p>
        </p:txBody>
      </p:sp>
      <p:sp>
        <p:nvSpPr>
          <p:cNvPr id="454677" name="Rectangle 21"/>
          <p:cNvSpPr>
            <a:spLocks noChangeArrowheads="1"/>
          </p:cNvSpPr>
          <p:nvPr/>
        </p:nvSpPr>
        <p:spPr bwMode="auto">
          <a:xfrm>
            <a:off x="3698875" y="5000625"/>
            <a:ext cx="20256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return(meetingTime)</a:t>
            </a:r>
          </a:p>
        </p:txBody>
      </p:sp>
      <p:sp>
        <p:nvSpPr>
          <p:cNvPr id="454678" name="Line 22"/>
          <p:cNvSpPr>
            <a:spLocks noChangeShapeType="1"/>
          </p:cNvSpPr>
          <p:nvPr/>
        </p:nvSpPr>
        <p:spPr bwMode="auto">
          <a:xfrm>
            <a:off x="3614738" y="5535613"/>
            <a:ext cx="3819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79" name="Rectangle 23"/>
          <p:cNvSpPr>
            <a:spLocks noChangeArrowheads="1"/>
          </p:cNvSpPr>
          <p:nvPr/>
        </p:nvSpPr>
        <p:spPr bwMode="auto">
          <a:xfrm>
            <a:off x="5792788" y="5227638"/>
            <a:ext cx="10541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duration()</a:t>
            </a:r>
          </a:p>
        </p:txBody>
      </p:sp>
      <p:sp>
        <p:nvSpPr>
          <p:cNvPr id="454680" name="Line 24"/>
          <p:cNvSpPr>
            <a:spLocks noChangeShapeType="1"/>
          </p:cNvSpPr>
          <p:nvPr/>
        </p:nvSpPr>
        <p:spPr bwMode="auto">
          <a:xfrm>
            <a:off x="3635375" y="5768975"/>
            <a:ext cx="3870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81" name="Rectangle 25"/>
          <p:cNvSpPr>
            <a:spLocks noChangeArrowheads="1"/>
          </p:cNvSpPr>
          <p:nvPr/>
        </p:nvSpPr>
        <p:spPr bwMode="auto">
          <a:xfrm>
            <a:off x="5046663" y="5499100"/>
            <a:ext cx="20256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return(meetingTime)</a:t>
            </a:r>
          </a:p>
        </p:txBody>
      </p:sp>
      <p:sp>
        <p:nvSpPr>
          <p:cNvPr id="454682" name="Rectangle 26"/>
          <p:cNvSpPr>
            <a:spLocks noChangeArrowheads="1"/>
          </p:cNvSpPr>
          <p:nvPr/>
        </p:nvSpPr>
        <p:spPr bwMode="auto">
          <a:xfrm>
            <a:off x="1530350" y="4808538"/>
            <a:ext cx="114300" cy="1058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83" name="Rectangle 27"/>
          <p:cNvSpPr>
            <a:spLocks noChangeArrowheads="1"/>
          </p:cNvSpPr>
          <p:nvPr/>
        </p:nvSpPr>
        <p:spPr bwMode="auto">
          <a:xfrm>
            <a:off x="3497263" y="4811713"/>
            <a:ext cx="127000" cy="104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84" name="Rectangle 28"/>
          <p:cNvSpPr>
            <a:spLocks noChangeArrowheads="1"/>
          </p:cNvSpPr>
          <p:nvPr/>
        </p:nvSpPr>
        <p:spPr bwMode="auto">
          <a:xfrm>
            <a:off x="5608638" y="4959350"/>
            <a:ext cx="128587" cy="327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685" name="Rectangle 29"/>
          <p:cNvSpPr>
            <a:spLocks noChangeArrowheads="1"/>
          </p:cNvSpPr>
          <p:nvPr/>
        </p:nvSpPr>
        <p:spPr bwMode="auto">
          <a:xfrm>
            <a:off x="7439025" y="5540375"/>
            <a:ext cx="128588" cy="2270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94235" name="Group 30"/>
          <p:cNvGrpSpPr>
            <a:grpSpLocks/>
          </p:cNvGrpSpPr>
          <p:nvPr/>
        </p:nvGrpSpPr>
        <p:grpSpPr bwMode="auto">
          <a:xfrm>
            <a:off x="3632200" y="5233988"/>
            <a:ext cx="2046288" cy="114300"/>
            <a:chOff x="2418" y="3307"/>
            <a:chExt cx="1446" cy="97"/>
          </a:xfrm>
        </p:grpSpPr>
        <p:sp>
          <p:nvSpPr>
            <p:cNvPr id="454687" name="Line 31"/>
            <p:cNvSpPr>
              <a:spLocks noChangeShapeType="1"/>
            </p:cNvSpPr>
            <p:nvPr/>
          </p:nvSpPr>
          <p:spPr bwMode="auto">
            <a:xfrm>
              <a:off x="2421" y="3353"/>
              <a:ext cx="1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94254" name="Group 32"/>
            <p:cNvGrpSpPr>
              <a:grpSpLocks/>
            </p:cNvGrpSpPr>
            <p:nvPr/>
          </p:nvGrpSpPr>
          <p:grpSpPr bwMode="auto">
            <a:xfrm>
              <a:off x="2418" y="3307"/>
              <a:ext cx="54" cy="97"/>
              <a:chOff x="2418" y="3307"/>
              <a:chExt cx="54" cy="97"/>
            </a:xfrm>
          </p:grpSpPr>
          <p:sp>
            <p:nvSpPr>
              <p:cNvPr id="454689" name="Line 33"/>
              <p:cNvSpPr>
                <a:spLocks noChangeShapeType="1"/>
              </p:cNvSpPr>
              <p:nvPr/>
            </p:nvSpPr>
            <p:spPr bwMode="auto">
              <a:xfrm flipV="1">
                <a:off x="2418" y="3307"/>
                <a:ext cx="54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4690" name="Line 34"/>
              <p:cNvSpPr>
                <a:spLocks noChangeShapeType="1"/>
              </p:cNvSpPr>
              <p:nvPr/>
            </p:nvSpPr>
            <p:spPr bwMode="auto">
              <a:xfrm>
                <a:off x="2418" y="3358"/>
                <a:ext cx="54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grpSp>
        <p:nvGrpSpPr>
          <p:cNvPr id="94236" name="Group 35"/>
          <p:cNvGrpSpPr>
            <a:grpSpLocks/>
          </p:cNvGrpSpPr>
          <p:nvPr/>
        </p:nvGrpSpPr>
        <p:grpSpPr bwMode="auto">
          <a:xfrm>
            <a:off x="3632200" y="5711825"/>
            <a:ext cx="76200" cy="114300"/>
            <a:chOff x="2418" y="3716"/>
            <a:chExt cx="54" cy="98"/>
          </a:xfrm>
        </p:grpSpPr>
        <p:sp>
          <p:nvSpPr>
            <p:cNvPr id="454692" name="Line 36"/>
            <p:cNvSpPr>
              <a:spLocks noChangeShapeType="1"/>
            </p:cNvSpPr>
            <p:nvPr/>
          </p:nvSpPr>
          <p:spPr bwMode="auto">
            <a:xfrm flipV="1">
              <a:off x="2418" y="3716"/>
              <a:ext cx="54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4693" name="Line 37"/>
            <p:cNvSpPr>
              <a:spLocks noChangeShapeType="1"/>
            </p:cNvSpPr>
            <p:nvPr/>
          </p:nvSpPr>
          <p:spPr bwMode="auto">
            <a:xfrm>
              <a:off x="2418" y="3766"/>
              <a:ext cx="5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94237" name="Group 38"/>
          <p:cNvGrpSpPr>
            <a:grpSpLocks/>
          </p:cNvGrpSpPr>
          <p:nvPr/>
        </p:nvGrpSpPr>
        <p:grpSpPr bwMode="auto">
          <a:xfrm>
            <a:off x="1677988" y="5811838"/>
            <a:ext cx="1817687" cy="115887"/>
            <a:chOff x="1038" y="3802"/>
            <a:chExt cx="1284" cy="99"/>
          </a:xfrm>
        </p:grpSpPr>
        <p:sp>
          <p:nvSpPr>
            <p:cNvPr id="454695" name="Line 39"/>
            <p:cNvSpPr>
              <a:spLocks noChangeShapeType="1"/>
            </p:cNvSpPr>
            <p:nvPr/>
          </p:nvSpPr>
          <p:spPr bwMode="auto">
            <a:xfrm>
              <a:off x="1041" y="3849"/>
              <a:ext cx="12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94248" name="Group 40"/>
            <p:cNvGrpSpPr>
              <a:grpSpLocks/>
            </p:cNvGrpSpPr>
            <p:nvPr/>
          </p:nvGrpSpPr>
          <p:grpSpPr bwMode="auto">
            <a:xfrm>
              <a:off x="1038" y="3802"/>
              <a:ext cx="48" cy="99"/>
              <a:chOff x="1038" y="3802"/>
              <a:chExt cx="48" cy="99"/>
            </a:xfrm>
          </p:grpSpPr>
          <p:sp>
            <p:nvSpPr>
              <p:cNvPr id="454697" name="Line 41"/>
              <p:cNvSpPr>
                <a:spLocks noChangeShapeType="1"/>
              </p:cNvSpPr>
              <p:nvPr/>
            </p:nvSpPr>
            <p:spPr bwMode="auto">
              <a:xfrm flipV="1">
                <a:off x="1038" y="3802"/>
                <a:ext cx="48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4698" name="Line 42"/>
              <p:cNvSpPr>
                <a:spLocks noChangeShapeType="1"/>
              </p:cNvSpPr>
              <p:nvPr/>
            </p:nvSpPr>
            <p:spPr bwMode="auto">
              <a:xfrm>
                <a:off x="1038" y="3854"/>
                <a:ext cx="48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454703" name="Line 47"/>
          <p:cNvSpPr>
            <a:spLocks noChangeShapeType="1"/>
          </p:cNvSpPr>
          <p:nvPr/>
        </p:nvSpPr>
        <p:spPr bwMode="auto">
          <a:xfrm>
            <a:off x="3563938" y="5868988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704" name="Line 48"/>
          <p:cNvSpPr>
            <a:spLocks noChangeShapeType="1"/>
          </p:cNvSpPr>
          <p:nvPr/>
        </p:nvSpPr>
        <p:spPr bwMode="auto">
          <a:xfrm>
            <a:off x="1601788" y="5868988"/>
            <a:ext cx="0" cy="231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705" name="Line 49"/>
          <p:cNvSpPr>
            <a:spLocks noChangeShapeType="1"/>
          </p:cNvSpPr>
          <p:nvPr/>
        </p:nvSpPr>
        <p:spPr bwMode="auto">
          <a:xfrm>
            <a:off x="5668963" y="5297488"/>
            <a:ext cx="0" cy="136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4706" name="Line 50"/>
          <p:cNvSpPr>
            <a:spLocks noChangeShapeType="1"/>
          </p:cNvSpPr>
          <p:nvPr/>
        </p:nvSpPr>
        <p:spPr bwMode="auto">
          <a:xfrm>
            <a:off x="7516813" y="5783263"/>
            <a:ext cx="0" cy="136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94242" name="Group 52"/>
          <p:cNvGrpSpPr>
            <a:grpSpLocks/>
          </p:cNvGrpSpPr>
          <p:nvPr/>
        </p:nvGrpSpPr>
        <p:grpSpPr bwMode="auto">
          <a:xfrm>
            <a:off x="4775200" y="4241800"/>
            <a:ext cx="1790700" cy="327025"/>
            <a:chOff x="4377" y="2672"/>
            <a:chExt cx="1128" cy="206"/>
          </a:xfrm>
        </p:grpSpPr>
        <p:sp>
          <p:nvSpPr>
            <p:cNvPr id="454709" name="Rectangle 53"/>
            <p:cNvSpPr>
              <a:spLocks noChangeArrowheads="1"/>
            </p:cNvSpPr>
            <p:nvPr/>
          </p:nvSpPr>
          <p:spPr bwMode="auto">
            <a:xfrm>
              <a:off x="4389" y="2672"/>
              <a:ext cx="1116" cy="2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4710" name="Rectangle 54"/>
            <p:cNvSpPr>
              <a:spLocks noChangeArrowheads="1"/>
            </p:cNvSpPr>
            <p:nvPr/>
          </p:nvSpPr>
          <p:spPr bwMode="auto">
            <a:xfrm>
              <a:off x="4377" y="2679"/>
              <a:ext cx="109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a1:Appointment</a:t>
              </a:r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AADE4A-FD87-413E-9292-995B65AE9D17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Class and Object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046163" y="1679575"/>
            <a:ext cx="7772400" cy="4483100"/>
          </a:xfrm>
        </p:spPr>
        <p:txBody>
          <a:bodyPr/>
          <a:lstStyle/>
          <a:p>
            <a:pPr eaLnBrk="1" hangingPunct="1"/>
            <a:r>
              <a:rPr lang="en-US" sz="2000" b="1" smtClean="0"/>
              <a:t>Class</a:t>
            </a:r>
            <a:r>
              <a:rPr lang="en-US" sz="2000" smtClean="0"/>
              <a:t>: 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b="1" smtClean="0"/>
          </a:p>
          <a:p>
            <a:pPr eaLnBrk="1" hangingPunct="1"/>
            <a:r>
              <a:rPr lang="en-US" sz="2000" b="1" smtClean="0"/>
              <a:t>Object</a:t>
            </a:r>
            <a:r>
              <a:rPr lang="en-US" sz="2000" smtClean="0"/>
              <a:t>: Name of object (and class) is underlined</a:t>
            </a:r>
          </a:p>
          <a:p>
            <a:pPr eaLnBrk="1" hangingPunct="1"/>
            <a:endParaRPr lang="en-US" sz="2000" smtClean="0"/>
          </a:p>
          <a:p>
            <a:pPr marL="819150" lvl="1" eaLnBrk="1" hangingPunct="1"/>
            <a:endParaRPr lang="en-US" sz="1800" smtClean="0"/>
          </a:p>
        </p:txBody>
      </p:sp>
      <p:sp>
        <p:nvSpPr>
          <p:cNvPr id="334856" name="Rectangle 8"/>
          <p:cNvSpPr>
            <a:spLocks noChangeArrowheads="1"/>
          </p:cNvSpPr>
          <p:nvPr/>
        </p:nvSpPr>
        <p:spPr bwMode="auto">
          <a:xfrm>
            <a:off x="2659063" y="2084388"/>
            <a:ext cx="3303587" cy="2362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ctr" defTabSz="762000">
              <a:spcBef>
                <a:spcPct val="20000"/>
              </a:spcBef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name: String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authorization: Right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pwd: String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number: Integer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validatePW (PW: String): bool</a:t>
            </a:r>
          </a:p>
          <a:p>
            <a:pPr marL="342900" indent="-342900" defTabSz="7620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computeNumber(): Integer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marL="342900" indent="-342900" defTabSz="762000">
              <a:lnSpc>
                <a:spcPct val="130000"/>
              </a:lnSpc>
              <a:spcBef>
                <a:spcPct val="20000"/>
              </a:spcBef>
              <a:defRPr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34857" name="Line 9"/>
          <p:cNvSpPr>
            <a:spLocks noChangeShapeType="1"/>
          </p:cNvSpPr>
          <p:nvPr/>
        </p:nvSpPr>
        <p:spPr bwMode="auto">
          <a:xfrm>
            <a:off x="2654300" y="2403475"/>
            <a:ext cx="330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>
            <a:off x="2652713" y="3657600"/>
            <a:ext cx="33194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34859" name="Text Box 11"/>
          <p:cNvSpPr txBox="1">
            <a:spLocks noChangeArrowheads="1"/>
          </p:cNvSpPr>
          <p:nvPr/>
        </p:nvSpPr>
        <p:spPr bwMode="auto">
          <a:xfrm>
            <a:off x="6256338" y="3230563"/>
            <a:ext cx="203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Class Attribute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6269038" y="4048125"/>
            <a:ext cx="2311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Class Operation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334861" name="Line 13"/>
          <p:cNvSpPr>
            <a:spLocks noChangeShapeType="1"/>
          </p:cNvSpPr>
          <p:nvPr/>
        </p:nvSpPr>
        <p:spPr bwMode="auto">
          <a:xfrm>
            <a:off x="5532438" y="4251325"/>
            <a:ext cx="7239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34862" name="Line 14"/>
          <p:cNvSpPr>
            <a:spLocks noChangeShapeType="1"/>
          </p:cNvSpPr>
          <p:nvPr/>
        </p:nvSpPr>
        <p:spPr bwMode="auto">
          <a:xfrm>
            <a:off x="4451350" y="3421063"/>
            <a:ext cx="1779588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1054100" y="2678113"/>
            <a:ext cx="12763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Attributes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1016000" y="3452813"/>
            <a:ext cx="1638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Operations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5680075" y="5314950"/>
            <a:ext cx="1435100" cy="69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5989638" y="5483225"/>
            <a:ext cx="831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User</a:t>
            </a:r>
          </a:p>
        </p:txBody>
      </p:sp>
      <p:sp>
        <p:nvSpPr>
          <p:cNvPr id="334854" name="Rectangle 6"/>
          <p:cNvSpPr>
            <a:spLocks noChangeArrowheads="1"/>
          </p:cNvSpPr>
          <p:nvPr/>
        </p:nvSpPr>
        <p:spPr bwMode="auto">
          <a:xfrm>
            <a:off x="2035175" y="5314950"/>
            <a:ext cx="1570038" cy="709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aUser</a:t>
            </a: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algn="ctr" defTabSz="762000">
              <a:lnSpc>
                <a:spcPct val="13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User</a:t>
            </a:r>
          </a:p>
        </p:txBody>
      </p:sp>
      <p:sp>
        <p:nvSpPr>
          <p:cNvPr id="334865" name="Rectangle 17"/>
          <p:cNvSpPr>
            <a:spLocks noChangeArrowheads="1"/>
          </p:cNvSpPr>
          <p:nvPr/>
        </p:nvSpPr>
        <p:spPr bwMode="auto">
          <a:xfrm>
            <a:off x="3914775" y="5314950"/>
            <a:ext cx="1435100" cy="69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34866" name="Rectangle 18"/>
          <p:cNvSpPr>
            <a:spLocks noChangeArrowheads="1"/>
          </p:cNvSpPr>
          <p:nvPr/>
        </p:nvSpPr>
        <p:spPr bwMode="auto">
          <a:xfrm>
            <a:off x="4219575" y="5483225"/>
            <a:ext cx="819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aUser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65E554-33DF-4912-AFE7-593C20DB8D5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49" name="Line 69"/>
          <p:cNvSpPr>
            <a:spLocks noChangeShapeType="1"/>
          </p:cNvSpPr>
          <p:nvPr/>
        </p:nvSpPr>
        <p:spPr bwMode="auto">
          <a:xfrm flipV="1">
            <a:off x="4103688" y="4756150"/>
            <a:ext cx="2905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95235" name="Group 67"/>
          <p:cNvGrpSpPr>
            <a:grpSpLocks/>
          </p:cNvGrpSpPr>
          <p:nvPr/>
        </p:nvGrpSpPr>
        <p:grpSpPr bwMode="auto">
          <a:xfrm>
            <a:off x="1855788" y="5700713"/>
            <a:ext cx="2190750" cy="358775"/>
            <a:chOff x="1169" y="3261"/>
            <a:chExt cx="1380" cy="226"/>
          </a:xfrm>
        </p:grpSpPr>
        <p:grpSp>
          <p:nvGrpSpPr>
            <p:cNvPr id="95313" name="Group 45"/>
            <p:cNvGrpSpPr>
              <a:grpSpLocks/>
            </p:cNvGrpSpPr>
            <p:nvPr/>
          </p:nvGrpSpPr>
          <p:grpSpPr bwMode="auto">
            <a:xfrm>
              <a:off x="1169" y="3403"/>
              <a:ext cx="1380" cy="84"/>
              <a:chOff x="1393" y="3125"/>
              <a:chExt cx="1364" cy="109"/>
            </a:xfrm>
          </p:grpSpPr>
          <p:sp>
            <p:nvSpPr>
              <p:cNvPr id="455726" name="Line 46"/>
              <p:cNvSpPr>
                <a:spLocks noChangeShapeType="1"/>
              </p:cNvSpPr>
              <p:nvPr/>
            </p:nvSpPr>
            <p:spPr bwMode="auto">
              <a:xfrm>
                <a:off x="1396" y="3176"/>
                <a:ext cx="1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grpSp>
            <p:nvGrpSpPr>
              <p:cNvPr id="95316" name="Group 47"/>
              <p:cNvGrpSpPr>
                <a:grpSpLocks/>
              </p:cNvGrpSpPr>
              <p:nvPr/>
            </p:nvGrpSpPr>
            <p:grpSpPr bwMode="auto">
              <a:xfrm>
                <a:off x="1393" y="3125"/>
                <a:ext cx="51" cy="109"/>
                <a:chOff x="1393" y="3125"/>
                <a:chExt cx="51" cy="109"/>
              </a:xfrm>
            </p:grpSpPr>
            <p:sp>
              <p:nvSpPr>
                <p:cNvPr id="45572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393" y="3125"/>
                  <a:ext cx="51" cy="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  <p:sp>
              <p:nvSpPr>
                <p:cNvPr id="455729" name="Line 49"/>
                <p:cNvSpPr>
                  <a:spLocks noChangeShapeType="1"/>
                </p:cNvSpPr>
                <p:nvPr/>
              </p:nvSpPr>
              <p:spPr bwMode="auto">
                <a:xfrm>
                  <a:off x="1393" y="3183"/>
                  <a:ext cx="51" cy="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IN"/>
                </a:p>
              </p:txBody>
            </p:sp>
          </p:grpSp>
        </p:grpSp>
        <p:sp>
          <p:nvSpPr>
            <p:cNvPr id="455745" name="Rectangle 65"/>
            <p:cNvSpPr>
              <a:spLocks noChangeArrowheads="1"/>
            </p:cNvSpPr>
            <p:nvPr/>
          </p:nvSpPr>
          <p:spPr bwMode="auto">
            <a:xfrm>
              <a:off x="1322" y="3261"/>
              <a:ext cx="77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return(total)</a:t>
              </a:r>
            </a:p>
          </p:txBody>
        </p:sp>
      </p:grpSp>
      <p:sp>
        <p:nvSpPr>
          <p:cNvPr id="455722" name="Line 42"/>
          <p:cNvSpPr>
            <a:spLocks noChangeShapeType="1"/>
          </p:cNvSpPr>
          <p:nvPr/>
        </p:nvSpPr>
        <p:spPr bwMode="auto">
          <a:xfrm>
            <a:off x="4094163" y="5441950"/>
            <a:ext cx="292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682" name="Line 2"/>
          <p:cNvSpPr>
            <a:spLocks noChangeShapeType="1"/>
          </p:cNvSpPr>
          <p:nvPr/>
        </p:nvSpPr>
        <p:spPr bwMode="auto">
          <a:xfrm>
            <a:off x="5486400" y="3109913"/>
            <a:ext cx="0" cy="3952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95238" name="Group 71"/>
          <p:cNvGrpSpPr>
            <a:grpSpLocks/>
          </p:cNvGrpSpPr>
          <p:nvPr/>
        </p:nvGrpSpPr>
        <p:grpSpPr bwMode="auto">
          <a:xfrm>
            <a:off x="3860800" y="4186238"/>
            <a:ext cx="3467100" cy="1804987"/>
            <a:chOff x="2432" y="2637"/>
            <a:chExt cx="2184" cy="951"/>
          </a:xfrm>
        </p:grpSpPr>
        <p:sp>
          <p:nvSpPr>
            <p:cNvPr id="455735" name="Rectangle 55"/>
            <p:cNvSpPr>
              <a:spLocks noChangeArrowheads="1"/>
            </p:cNvSpPr>
            <p:nvPr/>
          </p:nvSpPr>
          <p:spPr bwMode="auto">
            <a:xfrm>
              <a:off x="2487" y="2637"/>
              <a:ext cx="86" cy="95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5683" name="Rectangle 3"/>
            <p:cNvSpPr>
              <a:spLocks noChangeArrowheads="1"/>
            </p:cNvSpPr>
            <p:nvPr/>
          </p:nvSpPr>
          <p:spPr bwMode="auto">
            <a:xfrm>
              <a:off x="2432" y="2696"/>
              <a:ext cx="2184" cy="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55684" name="Rectangle 4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Sequence Diagram - Example</a:t>
            </a:r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1392238" y="1555750"/>
            <a:ext cx="874712" cy="382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1460500" y="1592263"/>
            <a:ext cx="793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User</a:t>
            </a:r>
          </a:p>
        </p:txBody>
      </p:sp>
      <p:grpSp>
        <p:nvGrpSpPr>
          <p:cNvPr id="95242" name="Group 7"/>
          <p:cNvGrpSpPr>
            <a:grpSpLocks/>
          </p:cNvGrpSpPr>
          <p:nvPr/>
        </p:nvGrpSpPr>
        <p:grpSpPr bwMode="auto">
          <a:xfrm>
            <a:off x="3397250" y="1555750"/>
            <a:ext cx="1292225" cy="388938"/>
            <a:chOff x="2932" y="1828"/>
            <a:chExt cx="814" cy="333"/>
          </a:xfrm>
        </p:grpSpPr>
        <p:sp>
          <p:nvSpPr>
            <p:cNvPr id="455688" name="Rectangle 8"/>
            <p:cNvSpPr>
              <a:spLocks noChangeArrowheads="1"/>
            </p:cNvSpPr>
            <p:nvPr/>
          </p:nvSpPr>
          <p:spPr bwMode="auto">
            <a:xfrm>
              <a:off x="2932" y="1828"/>
              <a:ext cx="80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5689" name="Rectangle 9"/>
            <p:cNvSpPr>
              <a:spLocks noChangeArrowheads="1"/>
            </p:cNvSpPr>
            <p:nvPr/>
          </p:nvSpPr>
          <p:spPr bwMode="auto">
            <a:xfrm>
              <a:off x="2966" y="1870"/>
              <a:ext cx="78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: Calendar</a:t>
              </a:r>
            </a:p>
          </p:txBody>
        </p:sp>
      </p:grpSp>
      <p:grpSp>
        <p:nvGrpSpPr>
          <p:cNvPr id="95243" name="Group 92"/>
          <p:cNvGrpSpPr>
            <a:grpSpLocks/>
          </p:cNvGrpSpPr>
          <p:nvPr/>
        </p:nvGrpSpPr>
        <p:grpSpPr bwMode="auto">
          <a:xfrm>
            <a:off x="6230938" y="1517650"/>
            <a:ext cx="1762125" cy="390525"/>
            <a:chOff x="4060" y="956"/>
            <a:chExt cx="1110" cy="246"/>
          </a:xfrm>
        </p:grpSpPr>
        <p:sp>
          <p:nvSpPr>
            <p:cNvPr id="455690" name="Rectangle 10"/>
            <p:cNvSpPr>
              <a:spLocks noChangeArrowheads="1"/>
            </p:cNvSpPr>
            <p:nvPr/>
          </p:nvSpPr>
          <p:spPr bwMode="auto">
            <a:xfrm>
              <a:off x="4060" y="956"/>
              <a:ext cx="1049" cy="2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5691" name="Rectangle 11"/>
            <p:cNvSpPr>
              <a:spLocks noChangeArrowheads="1"/>
            </p:cNvSpPr>
            <p:nvPr/>
          </p:nvSpPr>
          <p:spPr bwMode="auto">
            <a:xfrm>
              <a:off x="4086" y="988"/>
              <a:ext cx="108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a: Appointment</a:t>
              </a:r>
            </a:p>
          </p:txBody>
        </p:sp>
      </p:grp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7048500" y="1909763"/>
            <a:ext cx="0" cy="28305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695" name="Line 15"/>
          <p:cNvSpPr>
            <a:spLocks noChangeShapeType="1"/>
          </p:cNvSpPr>
          <p:nvPr/>
        </p:nvSpPr>
        <p:spPr bwMode="auto">
          <a:xfrm>
            <a:off x="1838325" y="2214563"/>
            <a:ext cx="2100263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696" name="Rectangle 16"/>
          <p:cNvSpPr>
            <a:spLocks noChangeArrowheads="1"/>
          </p:cNvSpPr>
          <p:nvPr/>
        </p:nvSpPr>
        <p:spPr bwMode="auto">
          <a:xfrm>
            <a:off x="1952625" y="1946275"/>
            <a:ext cx="1597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insertAppt(“a1”)</a:t>
            </a:r>
          </a:p>
        </p:txBody>
      </p:sp>
      <p:sp>
        <p:nvSpPr>
          <p:cNvPr id="455697" name="Line 17"/>
          <p:cNvSpPr>
            <a:spLocks noChangeShapeType="1"/>
          </p:cNvSpPr>
          <p:nvPr/>
        </p:nvSpPr>
        <p:spPr bwMode="auto">
          <a:xfrm>
            <a:off x="4083050" y="2443163"/>
            <a:ext cx="100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698" name="Rectangle 18"/>
          <p:cNvSpPr>
            <a:spLocks noChangeArrowheads="1"/>
          </p:cNvSpPr>
          <p:nvPr/>
        </p:nvSpPr>
        <p:spPr bwMode="auto">
          <a:xfrm>
            <a:off x="4086225" y="2139950"/>
            <a:ext cx="71596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new()</a:t>
            </a:r>
          </a:p>
        </p:txBody>
      </p:sp>
      <p:sp>
        <p:nvSpPr>
          <p:cNvPr id="455699" name="Rectangle 19"/>
          <p:cNvSpPr>
            <a:spLocks noChangeArrowheads="1"/>
          </p:cNvSpPr>
          <p:nvPr/>
        </p:nvSpPr>
        <p:spPr bwMode="auto">
          <a:xfrm>
            <a:off x="1728788" y="2205038"/>
            <a:ext cx="107950" cy="3806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00" name="Rectangle 20"/>
          <p:cNvSpPr>
            <a:spLocks noChangeArrowheads="1"/>
          </p:cNvSpPr>
          <p:nvPr/>
        </p:nvSpPr>
        <p:spPr bwMode="auto">
          <a:xfrm>
            <a:off x="3933825" y="2224088"/>
            <a:ext cx="131763" cy="549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95251" name="Group 21"/>
          <p:cNvGrpSpPr>
            <a:grpSpLocks/>
          </p:cNvGrpSpPr>
          <p:nvPr/>
        </p:nvGrpSpPr>
        <p:grpSpPr bwMode="auto">
          <a:xfrm>
            <a:off x="1906588" y="2725738"/>
            <a:ext cx="2039937" cy="117475"/>
            <a:chOff x="1977" y="3157"/>
            <a:chExt cx="1285" cy="100"/>
          </a:xfrm>
        </p:grpSpPr>
        <p:sp>
          <p:nvSpPr>
            <p:cNvPr id="455702" name="Line 22"/>
            <p:cNvSpPr>
              <a:spLocks noChangeShapeType="1"/>
            </p:cNvSpPr>
            <p:nvPr/>
          </p:nvSpPr>
          <p:spPr bwMode="auto">
            <a:xfrm>
              <a:off x="1980" y="3204"/>
              <a:ext cx="1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95304" name="Group 23"/>
            <p:cNvGrpSpPr>
              <a:grpSpLocks/>
            </p:cNvGrpSpPr>
            <p:nvPr/>
          </p:nvGrpSpPr>
          <p:grpSpPr bwMode="auto">
            <a:xfrm>
              <a:off x="1977" y="3157"/>
              <a:ext cx="48" cy="100"/>
              <a:chOff x="1977" y="3157"/>
              <a:chExt cx="48" cy="100"/>
            </a:xfrm>
          </p:grpSpPr>
          <p:sp>
            <p:nvSpPr>
              <p:cNvPr id="455704" name="Line 24"/>
              <p:cNvSpPr>
                <a:spLocks noChangeShapeType="1"/>
              </p:cNvSpPr>
              <p:nvPr/>
            </p:nvSpPr>
            <p:spPr bwMode="auto">
              <a:xfrm flipV="1">
                <a:off x="1977" y="3157"/>
                <a:ext cx="48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5705" name="Line 25"/>
              <p:cNvSpPr>
                <a:spLocks noChangeShapeType="1"/>
              </p:cNvSpPr>
              <p:nvPr/>
            </p:nvSpPr>
            <p:spPr bwMode="auto">
              <a:xfrm>
                <a:off x="1977" y="3210"/>
                <a:ext cx="48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455706" name="Line 26"/>
          <p:cNvSpPr>
            <a:spLocks noChangeShapeType="1"/>
          </p:cNvSpPr>
          <p:nvPr/>
        </p:nvSpPr>
        <p:spPr bwMode="auto">
          <a:xfrm>
            <a:off x="1851025" y="3213100"/>
            <a:ext cx="2128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07" name="Rectangle 27"/>
          <p:cNvSpPr>
            <a:spLocks noChangeArrowheads="1"/>
          </p:cNvSpPr>
          <p:nvPr/>
        </p:nvSpPr>
        <p:spPr bwMode="auto">
          <a:xfrm>
            <a:off x="1863725" y="2905125"/>
            <a:ext cx="16525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deleteAppt(“a2”)</a:t>
            </a:r>
          </a:p>
        </p:txBody>
      </p:sp>
      <p:sp>
        <p:nvSpPr>
          <p:cNvPr id="455708" name="Line 28"/>
          <p:cNvSpPr>
            <a:spLocks noChangeShapeType="1"/>
          </p:cNvSpPr>
          <p:nvPr/>
        </p:nvSpPr>
        <p:spPr bwMode="auto">
          <a:xfrm>
            <a:off x="4114800" y="3521075"/>
            <a:ext cx="1381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09" name="Rectangle 29"/>
          <p:cNvSpPr>
            <a:spLocks noChangeArrowheads="1"/>
          </p:cNvSpPr>
          <p:nvPr/>
        </p:nvSpPr>
        <p:spPr bwMode="auto">
          <a:xfrm>
            <a:off x="4070350" y="3213100"/>
            <a:ext cx="9080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delete()</a:t>
            </a:r>
          </a:p>
        </p:txBody>
      </p:sp>
      <p:grpSp>
        <p:nvGrpSpPr>
          <p:cNvPr id="95256" name="Group 30"/>
          <p:cNvGrpSpPr>
            <a:grpSpLocks/>
          </p:cNvGrpSpPr>
          <p:nvPr/>
        </p:nvGrpSpPr>
        <p:grpSpPr bwMode="auto">
          <a:xfrm>
            <a:off x="5343525" y="3368675"/>
            <a:ext cx="304800" cy="304800"/>
            <a:chOff x="3734" y="2304"/>
            <a:chExt cx="192" cy="192"/>
          </a:xfrm>
        </p:grpSpPr>
        <p:sp>
          <p:nvSpPr>
            <p:cNvPr id="455711" name="Line 31"/>
            <p:cNvSpPr>
              <a:spLocks noChangeShapeType="1"/>
            </p:cNvSpPr>
            <p:nvPr/>
          </p:nvSpPr>
          <p:spPr bwMode="auto">
            <a:xfrm>
              <a:off x="3734" y="230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5712" name="Line 32"/>
            <p:cNvSpPr>
              <a:spLocks noChangeShapeType="1"/>
            </p:cNvSpPr>
            <p:nvPr/>
          </p:nvSpPr>
          <p:spPr bwMode="auto">
            <a:xfrm flipH="1">
              <a:off x="3734" y="2304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95257" name="Group 34"/>
          <p:cNvGrpSpPr>
            <a:grpSpLocks/>
          </p:cNvGrpSpPr>
          <p:nvPr/>
        </p:nvGrpSpPr>
        <p:grpSpPr bwMode="auto">
          <a:xfrm>
            <a:off x="1893888" y="3741738"/>
            <a:ext cx="2039937" cy="117475"/>
            <a:chOff x="1977" y="3157"/>
            <a:chExt cx="1285" cy="100"/>
          </a:xfrm>
        </p:grpSpPr>
        <p:sp>
          <p:nvSpPr>
            <p:cNvPr id="455715" name="Line 35"/>
            <p:cNvSpPr>
              <a:spLocks noChangeShapeType="1"/>
            </p:cNvSpPr>
            <p:nvPr/>
          </p:nvSpPr>
          <p:spPr bwMode="auto">
            <a:xfrm>
              <a:off x="1980" y="3204"/>
              <a:ext cx="1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95298" name="Group 36"/>
            <p:cNvGrpSpPr>
              <a:grpSpLocks/>
            </p:cNvGrpSpPr>
            <p:nvPr/>
          </p:nvGrpSpPr>
          <p:grpSpPr bwMode="auto">
            <a:xfrm>
              <a:off x="1977" y="3157"/>
              <a:ext cx="48" cy="100"/>
              <a:chOff x="1977" y="3157"/>
              <a:chExt cx="48" cy="100"/>
            </a:xfrm>
          </p:grpSpPr>
          <p:sp>
            <p:nvSpPr>
              <p:cNvPr id="455717" name="Line 37"/>
              <p:cNvSpPr>
                <a:spLocks noChangeShapeType="1"/>
              </p:cNvSpPr>
              <p:nvPr/>
            </p:nvSpPr>
            <p:spPr bwMode="auto">
              <a:xfrm flipV="1">
                <a:off x="1977" y="3157"/>
                <a:ext cx="48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5718" name="Line 38"/>
              <p:cNvSpPr>
                <a:spLocks noChangeShapeType="1"/>
              </p:cNvSpPr>
              <p:nvPr/>
            </p:nvSpPr>
            <p:spPr bwMode="auto">
              <a:xfrm>
                <a:off x="1977" y="3210"/>
                <a:ext cx="48" cy="4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455719" name="Rectangle 39"/>
          <p:cNvSpPr>
            <a:spLocks noChangeArrowheads="1"/>
          </p:cNvSpPr>
          <p:nvPr/>
        </p:nvSpPr>
        <p:spPr bwMode="auto">
          <a:xfrm>
            <a:off x="3959225" y="3214688"/>
            <a:ext cx="138113" cy="574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20" name="Rectangle 40"/>
          <p:cNvSpPr>
            <a:spLocks noChangeArrowheads="1"/>
          </p:cNvSpPr>
          <p:nvPr/>
        </p:nvSpPr>
        <p:spPr bwMode="auto">
          <a:xfrm>
            <a:off x="1909763" y="3897313"/>
            <a:ext cx="147161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totalDuration()</a:t>
            </a:r>
          </a:p>
        </p:txBody>
      </p:sp>
      <p:sp>
        <p:nvSpPr>
          <p:cNvPr id="455721" name="Line 41"/>
          <p:cNvSpPr>
            <a:spLocks noChangeShapeType="1"/>
          </p:cNvSpPr>
          <p:nvPr/>
        </p:nvSpPr>
        <p:spPr bwMode="auto">
          <a:xfrm>
            <a:off x="1836738" y="4195763"/>
            <a:ext cx="2109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23" name="Rectangle 43"/>
          <p:cNvSpPr>
            <a:spLocks noChangeArrowheads="1"/>
          </p:cNvSpPr>
          <p:nvPr/>
        </p:nvSpPr>
        <p:spPr bwMode="auto">
          <a:xfrm>
            <a:off x="4403725" y="5132388"/>
            <a:ext cx="262096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[aType 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 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private] duration()</a:t>
            </a:r>
          </a:p>
        </p:txBody>
      </p:sp>
      <p:grpSp>
        <p:nvGrpSpPr>
          <p:cNvPr id="95262" name="Group 50"/>
          <p:cNvGrpSpPr>
            <a:grpSpLocks/>
          </p:cNvGrpSpPr>
          <p:nvPr/>
        </p:nvGrpSpPr>
        <p:grpSpPr bwMode="auto">
          <a:xfrm>
            <a:off x="4079875" y="5729288"/>
            <a:ext cx="3009900" cy="87312"/>
            <a:chOff x="2788" y="3008"/>
            <a:chExt cx="1793" cy="68"/>
          </a:xfrm>
        </p:grpSpPr>
        <p:sp>
          <p:nvSpPr>
            <p:cNvPr id="455731" name="Line 51"/>
            <p:cNvSpPr>
              <a:spLocks noChangeShapeType="1"/>
            </p:cNvSpPr>
            <p:nvPr/>
          </p:nvSpPr>
          <p:spPr bwMode="auto">
            <a:xfrm>
              <a:off x="2792" y="3040"/>
              <a:ext cx="17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95294" name="Group 52"/>
            <p:cNvGrpSpPr>
              <a:grpSpLocks/>
            </p:cNvGrpSpPr>
            <p:nvPr/>
          </p:nvGrpSpPr>
          <p:grpSpPr bwMode="auto">
            <a:xfrm>
              <a:off x="2788" y="3008"/>
              <a:ext cx="68" cy="68"/>
              <a:chOff x="2788" y="3008"/>
              <a:chExt cx="68" cy="68"/>
            </a:xfrm>
          </p:grpSpPr>
          <p:sp>
            <p:nvSpPr>
              <p:cNvPr id="455733" name="Line 53"/>
              <p:cNvSpPr>
                <a:spLocks noChangeShapeType="1"/>
              </p:cNvSpPr>
              <p:nvPr/>
            </p:nvSpPr>
            <p:spPr bwMode="auto">
              <a:xfrm flipV="1">
                <a:off x="2788" y="3008"/>
                <a:ext cx="68" cy="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5734" name="Line 54"/>
              <p:cNvSpPr>
                <a:spLocks noChangeShapeType="1"/>
              </p:cNvSpPr>
              <p:nvPr/>
            </p:nvSpPr>
            <p:spPr bwMode="auto">
              <a:xfrm>
                <a:off x="2788" y="3044"/>
                <a:ext cx="68" cy="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455736" name="Rectangle 56"/>
          <p:cNvSpPr>
            <a:spLocks noChangeArrowheads="1"/>
          </p:cNvSpPr>
          <p:nvPr/>
        </p:nvSpPr>
        <p:spPr bwMode="auto">
          <a:xfrm>
            <a:off x="7010400" y="5424488"/>
            <a:ext cx="936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37" name="Rectangle 57"/>
          <p:cNvSpPr>
            <a:spLocks noChangeArrowheads="1"/>
          </p:cNvSpPr>
          <p:nvPr/>
        </p:nvSpPr>
        <p:spPr bwMode="auto">
          <a:xfrm>
            <a:off x="4054475" y="4275138"/>
            <a:ext cx="17970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= 1 .. nOfAppts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grpSp>
        <p:nvGrpSpPr>
          <p:cNvPr id="95265" name="Group 93"/>
          <p:cNvGrpSpPr>
            <a:grpSpLocks/>
          </p:cNvGrpSpPr>
          <p:nvPr/>
        </p:nvGrpSpPr>
        <p:grpSpPr bwMode="auto">
          <a:xfrm>
            <a:off x="5089525" y="2203450"/>
            <a:ext cx="1830388" cy="388938"/>
            <a:chOff x="3476" y="1388"/>
            <a:chExt cx="1153" cy="245"/>
          </a:xfrm>
        </p:grpSpPr>
        <p:sp>
          <p:nvSpPr>
            <p:cNvPr id="455739" name="Rectangle 59"/>
            <p:cNvSpPr>
              <a:spLocks noChangeArrowheads="1"/>
            </p:cNvSpPr>
            <p:nvPr/>
          </p:nvSpPr>
          <p:spPr bwMode="auto">
            <a:xfrm>
              <a:off x="3476" y="1388"/>
              <a:ext cx="1148" cy="2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5740" name="Rectangle 60"/>
            <p:cNvSpPr>
              <a:spLocks noChangeArrowheads="1"/>
            </p:cNvSpPr>
            <p:nvPr/>
          </p:nvSpPr>
          <p:spPr bwMode="auto">
            <a:xfrm>
              <a:off x="3505" y="1419"/>
              <a:ext cx="112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a1:Appointment</a:t>
              </a:r>
            </a:p>
          </p:txBody>
        </p:sp>
      </p:grpSp>
      <p:sp>
        <p:nvSpPr>
          <p:cNvPr id="455742" name="Rectangle 62"/>
          <p:cNvSpPr>
            <a:spLocks noChangeArrowheads="1"/>
          </p:cNvSpPr>
          <p:nvPr/>
        </p:nvSpPr>
        <p:spPr bwMode="auto">
          <a:xfrm>
            <a:off x="4270375" y="2720975"/>
            <a:ext cx="1881188" cy="382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43" name="Rectangle 63"/>
          <p:cNvSpPr>
            <a:spLocks noChangeArrowheads="1"/>
          </p:cNvSpPr>
          <p:nvPr/>
        </p:nvSpPr>
        <p:spPr bwMode="auto">
          <a:xfrm>
            <a:off x="4318000" y="2755900"/>
            <a:ext cx="17843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a2:Appointment</a:t>
            </a:r>
          </a:p>
        </p:txBody>
      </p:sp>
      <p:sp>
        <p:nvSpPr>
          <p:cNvPr id="455744" name="Rectangle 64"/>
          <p:cNvSpPr>
            <a:spLocks noChangeArrowheads="1"/>
          </p:cNvSpPr>
          <p:nvPr/>
        </p:nvSpPr>
        <p:spPr bwMode="auto">
          <a:xfrm>
            <a:off x="4651375" y="5484813"/>
            <a:ext cx="20256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return(meetingTime)</a:t>
            </a:r>
          </a:p>
        </p:txBody>
      </p:sp>
      <p:sp>
        <p:nvSpPr>
          <p:cNvPr id="455746" name="Line 66"/>
          <p:cNvSpPr>
            <a:spLocks noChangeShapeType="1"/>
          </p:cNvSpPr>
          <p:nvPr/>
        </p:nvSpPr>
        <p:spPr bwMode="auto">
          <a:xfrm>
            <a:off x="6223000" y="2633663"/>
            <a:ext cx="0" cy="15716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48" name="Rectangle 68"/>
          <p:cNvSpPr>
            <a:spLocks noChangeArrowheads="1"/>
          </p:cNvSpPr>
          <p:nvPr/>
        </p:nvSpPr>
        <p:spPr bwMode="auto">
          <a:xfrm>
            <a:off x="7010400" y="4738688"/>
            <a:ext cx="93663" cy="349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50" name="Rectangle 70"/>
          <p:cNvSpPr>
            <a:spLocks noChangeArrowheads="1"/>
          </p:cNvSpPr>
          <p:nvPr/>
        </p:nvSpPr>
        <p:spPr bwMode="auto">
          <a:xfrm>
            <a:off x="4603750" y="4475163"/>
            <a:ext cx="7620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type()</a:t>
            </a:r>
          </a:p>
        </p:txBody>
      </p:sp>
      <p:grpSp>
        <p:nvGrpSpPr>
          <p:cNvPr id="95272" name="Group 72"/>
          <p:cNvGrpSpPr>
            <a:grpSpLocks/>
          </p:cNvGrpSpPr>
          <p:nvPr/>
        </p:nvGrpSpPr>
        <p:grpSpPr bwMode="auto">
          <a:xfrm>
            <a:off x="4089400" y="5043488"/>
            <a:ext cx="3009900" cy="87312"/>
            <a:chOff x="2788" y="3008"/>
            <a:chExt cx="1793" cy="68"/>
          </a:xfrm>
        </p:grpSpPr>
        <p:sp>
          <p:nvSpPr>
            <p:cNvPr id="455753" name="Line 73"/>
            <p:cNvSpPr>
              <a:spLocks noChangeShapeType="1"/>
            </p:cNvSpPr>
            <p:nvPr/>
          </p:nvSpPr>
          <p:spPr bwMode="auto">
            <a:xfrm>
              <a:off x="2792" y="3040"/>
              <a:ext cx="17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95288" name="Group 74"/>
            <p:cNvGrpSpPr>
              <a:grpSpLocks/>
            </p:cNvGrpSpPr>
            <p:nvPr/>
          </p:nvGrpSpPr>
          <p:grpSpPr bwMode="auto">
            <a:xfrm>
              <a:off x="2788" y="3008"/>
              <a:ext cx="68" cy="68"/>
              <a:chOff x="2788" y="3008"/>
              <a:chExt cx="68" cy="68"/>
            </a:xfrm>
          </p:grpSpPr>
          <p:sp>
            <p:nvSpPr>
              <p:cNvPr id="455755" name="Line 75"/>
              <p:cNvSpPr>
                <a:spLocks noChangeShapeType="1"/>
              </p:cNvSpPr>
              <p:nvPr/>
            </p:nvSpPr>
            <p:spPr bwMode="auto">
              <a:xfrm flipV="1">
                <a:off x="2788" y="3008"/>
                <a:ext cx="68" cy="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55756" name="Line 76"/>
              <p:cNvSpPr>
                <a:spLocks noChangeShapeType="1"/>
              </p:cNvSpPr>
              <p:nvPr/>
            </p:nvSpPr>
            <p:spPr bwMode="auto">
              <a:xfrm>
                <a:off x="2788" y="3044"/>
                <a:ext cx="68" cy="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455757" name="Rectangle 77"/>
          <p:cNvSpPr>
            <a:spLocks noChangeArrowheads="1"/>
          </p:cNvSpPr>
          <p:nvPr/>
        </p:nvSpPr>
        <p:spPr bwMode="auto">
          <a:xfrm>
            <a:off x="4660900" y="4799013"/>
            <a:ext cx="14160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return(aType)</a:t>
            </a:r>
          </a:p>
        </p:txBody>
      </p:sp>
      <p:sp>
        <p:nvSpPr>
          <p:cNvPr id="455758" name="Line 78"/>
          <p:cNvSpPr>
            <a:spLocks noChangeShapeType="1"/>
          </p:cNvSpPr>
          <p:nvPr/>
        </p:nvSpPr>
        <p:spPr bwMode="auto">
          <a:xfrm>
            <a:off x="6223000" y="4195763"/>
            <a:ext cx="0" cy="1905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693" name="Line 13"/>
          <p:cNvSpPr>
            <a:spLocks noChangeShapeType="1"/>
          </p:cNvSpPr>
          <p:nvPr/>
        </p:nvSpPr>
        <p:spPr bwMode="auto">
          <a:xfrm>
            <a:off x="4000500" y="1943100"/>
            <a:ext cx="0" cy="2524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59" name="Line 79"/>
          <p:cNvSpPr>
            <a:spLocks noChangeShapeType="1"/>
          </p:cNvSpPr>
          <p:nvPr/>
        </p:nvSpPr>
        <p:spPr bwMode="auto">
          <a:xfrm>
            <a:off x="4000500" y="2773363"/>
            <a:ext cx="0" cy="4429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60" name="Line 80"/>
          <p:cNvSpPr>
            <a:spLocks noChangeShapeType="1"/>
          </p:cNvSpPr>
          <p:nvPr/>
        </p:nvSpPr>
        <p:spPr bwMode="auto">
          <a:xfrm>
            <a:off x="4013200" y="3794125"/>
            <a:ext cx="0" cy="4016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61" name="Line 81"/>
          <p:cNvSpPr>
            <a:spLocks noChangeShapeType="1"/>
          </p:cNvSpPr>
          <p:nvPr/>
        </p:nvSpPr>
        <p:spPr bwMode="auto">
          <a:xfrm>
            <a:off x="4013200" y="5997575"/>
            <a:ext cx="0" cy="1714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62" name="Line 82"/>
          <p:cNvSpPr>
            <a:spLocks noChangeShapeType="1"/>
          </p:cNvSpPr>
          <p:nvPr/>
        </p:nvSpPr>
        <p:spPr bwMode="auto">
          <a:xfrm>
            <a:off x="1806575" y="1943100"/>
            <a:ext cx="0" cy="25241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68" name="Line 88"/>
          <p:cNvSpPr>
            <a:spLocks noChangeShapeType="1"/>
          </p:cNvSpPr>
          <p:nvPr/>
        </p:nvSpPr>
        <p:spPr bwMode="auto">
          <a:xfrm>
            <a:off x="1804988" y="6011863"/>
            <a:ext cx="0" cy="1571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70" name="Line 90"/>
          <p:cNvSpPr>
            <a:spLocks noChangeShapeType="1"/>
          </p:cNvSpPr>
          <p:nvPr/>
        </p:nvSpPr>
        <p:spPr bwMode="auto">
          <a:xfrm>
            <a:off x="7051675" y="5108575"/>
            <a:ext cx="0" cy="3254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71" name="Line 91"/>
          <p:cNvSpPr>
            <a:spLocks noChangeShapeType="1"/>
          </p:cNvSpPr>
          <p:nvPr/>
        </p:nvSpPr>
        <p:spPr bwMode="auto">
          <a:xfrm>
            <a:off x="7070725" y="5778500"/>
            <a:ext cx="0" cy="857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74" name="Line 94"/>
          <p:cNvSpPr>
            <a:spLocks noChangeShapeType="1"/>
          </p:cNvSpPr>
          <p:nvPr/>
        </p:nvSpPr>
        <p:spPr bwMode="auto">
          <a:xfrm>
            <a:off x="482600" y="2222500"/>
            <a:ext cx="121285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5775" name="Rectangle 95"/>
          <p:cNvSpPr>
            <a:spLocks noChangeArrowheads="1"/>
          </p:cNvSpPr>
          <p:nvPr/>
        </p:nvSpPr>
        <p:spPr bwMode="auto">
          <a:xfrm>
            <a:off x="385763" y="1946275"/>
            <a:ext cx="9509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de-DE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example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6" name="Date Placeholder 85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69FC1-BE4D-43D0-B3F9-ABF044F1C13E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Collaboration Diagram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685925"/>
            <a:ext cx="7772400" cy="2222500"/>
          </a:xfrm>
        </p:spPr>
        <p:txBody>
          <a:bodyPr/>
          <a:lstStyle/>
          <a:p>
            <a:pPr defTabSz="482600" eaLnBrk="1" hangingPunct="1">
              <a:lnSpc>
                <a:spcPct val="70000"/>
              </a:lnSpc>
            </a:pPr>
            <a:r>
              <a:rPr lang="en-US" sz="2400" b="1" smtClean="0"/>
              <a:t>Examples of messages (events):</a:t>
            </a:r>
          </a:p>
          <a:p>
            <a:pPr defTabSz="482600" eaLnBrk="1" hangingPunct="1">
              <a:lnSpc>
                <a:spcPct val="70000"/>
              </a:lnSpc>
            </a:pPr>
            <a:endParaRPr lang="en-US" sz="600" b="1" smtClean="0"/>
          </a:p>
          <a:p>
            <a:pPr lvl="1" defTabSz="482600" eaLnBrk="1" hangingPunct="1">
              <a:lnSpc>
                <a:spcPct val="70000"/>
              </a:lnSpc>
            </a:pPr>
            <a:r>
              <a:rPr lang="en-US" sz="2000" smtClean="0"/>
              <a:t>simple message: 			</a:t>
            </a:r>
            <a:r>
              <a:rPr lang="en-US" sz="2000" b="1" smtClean="0"/>
              <a:t>2: display(x,y)</a:t>
            </a:r>
            <a:endParaRPr lang="en-US" sz="2000" smtClean="0"/>
          </a:p>
          <a:p>
            <a:pPr lvl="1" defTabSz="482600" eaLnBrk="1" hangingPunct="1">
              <a:lnSpc>
                <a:spcPct val="110000"/>
              </a:lnSpc>
            </a:pPr>
            <a:r>
              <a:rPr lang="en-US" sz="2000" smtClean="0"/>
              <a:t>nested call including 		</a:t>
            </a:r>
            <a:br>
              <a:rPr lang="en-US" sz="2000" smtClean="0"/>
            </a:br>
            <a:r>
              <a:rPr lang="en-US" sz="2000" smtClean="0"/>
              <a:t>return value:		 		</a:t>
            </a:r>
            <a:r>
              <a:rPr lang="en-US" sz="2000" b="1" smtClean="0"/>
              <a:t>1.3.1: p:= find (specs)</a:t>
            </a:r>
            <a:r>
              <a:rPr lang="en-US" sz="2000" smtClean="0"/>
              <a:t> </a:t>
            </a:r>
            <a:br>
              <a:rPr lang="en-US" sz="2000" smtClean="0"/>
            </a:br>
            <a:endParaRPr lang="en-US" sz="600" b="1" smtClean="0"/>
          </a:p>
          <a:p>
            <a:pPr lvl="1" defTabSz="482600" eaLnBrk="1" hangingPunct="1">
              <a:lnSpc>
                <a:spcPct val="70000"/>
              </a:lnSpc>
            </a:pPr>
            <a:r>
              <a:rPr lang="en-US" sz="2000" smtClean="0"/>
              <a:t>conditional message:			</a:t>
            </a:r>
            <a:r>
              <a:rPr lang="en-US" sz="2000" b="1" smtClean="0"/>
              <a:t>[x&lt;0] 4: invert(x,color)</a:t>
            </a:r>
          </a:p>
          <a:p>
            <a:pPr lvl="1" defTabSz="482600" eaLnBrk="1" hangingPunct="1">
              <a:lnSpc>
                <a:spcPct val="70000"/>
              </a:lnSpc>
            </a:pPr>
            <a:endParaRPr lang="en-US" sz="600" smtClean="0"/>
          </a:p>
          <a:p>
            <a:pPr lvl="1" defTabSz="482600" eaLnBrk="1" hangingPunct="1">
              <a:lnSpc>
                <a:spcPct val="90000"/>
              </a:lnSpc>
            </a:pPr>
            <a:r>
              <a:rPr lang="en-US" sz="2000" smtClean="0"/>
              <a:t>synchronization with other</a:t>
            </a:r>
            <a:br>
              <a:rPr lang="en-US" sz="2000" smtClean="0"/>
            </a:br>
            <a:r>
              <a:rPr lang="en-US" sz="2000" smtClean="0"/>
              <a:t>threads and iterations:		</a:t>
            </a:r>
            <a:r>
              <a:rPr lang="en-US" sz="2000" b="1" smtClean="0"/>
              <a:t>A3, B4 / C3.1*|| [i:= 1..n]: update</a:t>
            </a:r>
          </a:p>
          <a:p>
            <a:pPr defTabSz="482600" eaLnBrk="1" hangingPunct="1">
              <a:lnSpc>
                <a:spcPct val="70000"/>
              </a:lnSpc>
            </a:pPr>
            <a:endParaRPr lang="en-US" sz="2400" smtClean="0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4230688" y="4356100"/>
            <a:ext cx="291465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 : meetingTime:= duration()</a:t>
            </a: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925513" y="5129213"/>
            <a:ext cx="796925" cy="334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922338" y="5145088"/>
            <a:ext cx="76041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User</a:t>
            </a:r>
          </a:p>
        </p:txBody>
      </p:sp>
      <p:grpSp>
        <p:nvGrpSpPr>
          <p:cNvPr id="96263" name="Group 26"/>
          <p:cNvGrpSpPr>
            <a:grpSpLocks/>
          </p:cNvGrpSpPr>
          <p:nvPr/>
        </p:nvGrpSpPr>
        <p:grpSpPr bwMode="auto">
          <a:xfrm>
            <a:off x="6873875" y="4665663"/>
            <a:ext cx="1765300" cy="336550"/>
            <a:chOff x="4330" y="2921"/>
            <a:chExt cx="1112" cy="212"/>
          </a:xfrm>
        </p:grpSpPr>
        <p:sp>
          <p:nvSpPr>
            <p:cNvPr id="457737" name="Rectangle 9"/>
            <p:cNvSpPr>
              <a:spLocks noChangeArrowheads="1"/>
            </p:cNvSpPr>
            <p:nvPr/>
          </p:nvSpPr>
          <p:spPr bwMode="auto">
            <a:xfrm>
              <a:off x="4330" y="2921"/>
              <a:ext cx="1112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7738" name="Rectangle 10"/>
            <p:cNvSpPr>
              <a:spLocks noChangeArrowheads="1"/>
            </p:cNvSpPr>
            <p:nvPr/>
          </p:nvSpPr>
          <p:spPr bwMode="auto">
            <a:xfrm>
              <a:off x="4351" y="2932"/>
              <a:ext cx="109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a1:Appointment</a:t>
              </a:r>
            </a:p>
          </p:txBody>
        </p:sp>
      </p:grpSp>
      <p:sp>
        <p:nvSpPr>
          <p:cNvPr id="457739" name="Line 11"/>
          <p:cNvSpPr>
            <a:spLocks noChangeShapeType="1"/>
          </p:cNvSpPr>
          <p:nvPr/>
        </p:nvSpPr>
        <p:spPr bwMode="auto">
          <a:xfrm flipV="1">
            <a:off x="1739900" y="5272088"/>
            <a:ext cx="1382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40" name="Line 12"/>
          <p:cNvSpPr>
            <a:spLocks noChangeShapeType="1"/>
          </p:cNvSpPr>
          <p:nvPr/>
        </p:nvSpPr>
        <p:spPr bwMode="auto">
          <a:xfrm>
            <a:off x="4235450" y="5222875"/>
            <a:ext cx="100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41" name="Line 13"/>
          <p:cNvSpPr>
            <a:spLocks noChangeShapeType="1"/>
          </p:cNvSpPr>
          <p:nvPr/>
        </p:nvSpPr>
        <p:spPr bwMode="auto">
          <a:xfrm flipV="1">
            <a:off x="4335463" y="4829175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42" name="Line 14"/>
          <p:cNvSpPr>
            <a:spLocks noChangeShapeType="1"/>
          </p:cNvSpPr>
          <p:nvPr/>
        </p:nvSpPr>
        <p:spPr bwMode="auto">
          <a:xfrm>
            <a:off x="4335463" y="4829175"/>
            <a:ext cx="2536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44" name="Line 16"/>
          <p:cNvSpPr>
            <a:spLocks noChangeShapeType="1"/>
          </p:cNvSpPr>
          <p:nvPr/>
        </p:nvSpPr>
        <p:spPr bwMode="auto">
          <a:xfrm>
            <a:off x="4335463" y="5762625"/>
            <a:ext cx="2536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45" name="Line 17"/>
          <p:cNvSpPr>
            <a:spLocks noChangeShapeType="1"/>
          </p:cNvSpPr>
          <p:nvPr/>
        </p:nvSpPr>
        <p:spPr bwMode="auto">
          <a:xfrm flipV="1">
            <a:off x="4335463" y="5380038"/>
            <a:ext cx="0" cy="382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46" name="Line 18"/>
          <p:cNvSpPr>
            <a:spLocks noChangeShapeType="1"/>
          </p:cNvSpPr>
          <p:nvPr/>
        </p:nvSpPr>
        <p:spPr bwMode="auto">
          <a:xfrm>
            <a:off x="1916113" y="5173663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47" name="Rectangle 19"/>
          <p:cNvSpPr>
            <a:spLocks noChangeArrowheads="1"/>
          </p:cNvSpPr>
          <p:nvPr/>
        </p:nvSpPr>
        <p:spPr bwMode="auto">
          <a:xfrm>
            <a:off x="1119188" y="4800600"/>
            <a:ext cx="23733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 : total:= totalDuration()</a:t>
            </a:r>
          </a:p>
        </p:txBody>
      </p:sp>
      <p:sp>
        <p:nvSpPr>
          <p:cNvPr id="457748" name="Line 20"/>
          <p:cNvSpPr>
            <a:spLocks noChangeShapeType="1"/>
          </p:cNvSpPr>
          <p:nvPr/>
        </p:nvSpPr>
        <p:spPr bwMode="auto">
          <a:xfrm>
            <a:off x="4895850" y="5665788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49" name="Line 21"/>
          <p:cNvSpPr>
            <a:spLocks noChangeShapeType="1"/>
          </p:cNvSpPr>
          <p:nvPr/>
        </p:nvSpPr>
        <p:spPr bwMode="auto">
          <a:xfrm>
            <a:off x="4870450" y="4737100"/>
            <a:ext cx="557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7750" name="Rectangle 22"/>
          <p:cNvSpPr>
            <a:spLocks noChangeArrowheads="1"/>
          </p:cNvSpPr>
          <p:nvPr/>
        </p:nvSpPr>
        <p:spPr bwMode="auto">
          <a:xfrm>
            <a:off x="3140075" y="5138738"/>
            <a:ext cx="1096963" cy="334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6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Calendar</a:t>
            </a:r>
            <a:endParaRPr lang="de-DE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7752" name="Rectangle 24"/>
          <p:cNvSpPr>
            <a:spLocks noChangeArrowheads="1"/>
          </p:cNvSpPr>
          <p:nvPr/>
        </p:nvSpPr>
        <p:spPr bwMode="auto">
          <a:xfrm>
            <a:off x="4281488" y="5313363"/>
            <a:ext cx="291465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1.2 : meetingTime:= duration()</a:t>
            </a:r>
          </a:p>
        </p:txBody>
      </p:sp>
      <p:sp>
        <p:nvSpPr>
          <p:cNvPr id="457753" name="Line 25"/>
          <p:cNvSpPr>
            <a:spLocks noChangeShapeType="1"/>
          </p:cNvSpPr>
          <p:nvPr/>
        </p:nvSpPr>
        <p:spPr bwMode="auto">
          <a:xfrm>
            <a:off x="4235450" y="5394325"/>
            <a:ext cx="100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96277" name="Group 27"/>
          <p:cNvGrpSpPr>
            <a:grpSpLocks/>
          </p:cNvGrpSpPr>
          <p:nvPr/>
        </p:nvGrpSpPr>
        <p:grpSpPr bwMode="auto">
          <a:xfrm>
            <a:off x="6873875" y="5603875"/>
            <a:ext cx="1765300" cy="336550"/>
            <a:chOff x="4330" y="2921"/>
            <a:chExt cx="1112" cy="212"/>
          </a:xfrm>
        </p:grpSpPr>
        <p:sp>
          <p:nvSpPr>
            <p:cNvPr id="457756" name="Rectangle 28"/>
            <p:cNvSpPr>
              <a:spLocks noChangeArrowheads="1"/>
            </p:cNvSpPr>
            <p:nvPr/>
          </p:nvSpPr>
          <p:spPr bwMode="auto">
            <a:xfrm>
              <a:off x="4330" y="2921"/>
              <a:ext cx="1112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7757" name="Rectangle 29"/>
            <p:cNvSpPr>
              <a:spLocks noChangeArrowheads="1"/>
            </p:cNvSpPr>
            <p:nvPr/>
          </p:nvSpPr>
          <p:spPr bwMode="auto">
            <a:xfrm>
              <a:off x="4351" y="2932"/>
              <a:ext cx="1090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600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a2:Appointment</a:t>
              </a:r>
            </a:p>
          </p:txBody>
        </p:sp>
      </p:grpSp>
      <p:sp>
        <p:nvSpPr>
          <p:cNvPr id="26" name="Date Placeholder 25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A81F6-EB6E-404C-844C-174478BEFADE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77" name="Rectangle 25"/>
          <p:cNvSpPr>
            <a:spLocks noChangeArrowheads="1"/>
          </p:cNvSpPr>
          <p:nvPr/>
        </p:nvSpPr>
        <p:spPr bwMode="auto">
          <a:xfrm>
            <a:off x="1855788" y="2555875"/>
            <a:ext cx="23733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3: total := totalDuration()</a:t>
            </a:r>
          </a:p>
        </p:txBody>
      </p:sp>
      <p:sp>
        <p:nvSpPr>
          <p:cNvPr id="458755" name="Line 3"/>
          <p:cNvSpPr>
            <a:spLocks noChangeShapeType="1"/>
          </p:cNvSpPr>
          <p:nvPr/>
        </p:nvSpPr>
        <p:spPr bwMode="auto">
          <a:xfrm flipV="1">
            <a:off x="4630738" y="3644900"/>
            <a:ext cx="202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56" name="Line 4"/>
          <p:cNvSpPr>
            <a:spLocks noChangeShapeType="1"/>
          </p:cNvSpPr>
          <p:nvPr/>
        </p:nvSpPr>
        <p:spPr bwMode="auto">
          <a:xfrm flipV="1">
            <a:off x="4633913" y="3195638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57" name="Line 5"/>
          <p:cNvSpPr>
            <a:spLocks noChangeShapeType="1"/>
          </p:cNvSpPr>
          <p:nvPr/>
        </p:nvSpPr>
        <p:spPr bwMode="auto">
          <a:xfrm>
            <a:off x="4618038" y="2370138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58" name="Line 6"/>
          <p:cNvSpPr>
            <a:spLocks noChangeShapeType="1"/>
          </p:cNvSpPr>
          <p:nvPr/>
        </p:nvSpPr>
        <p:spPr bwMode="auto">
          <a:xfrm>
            <a:off x="4606925" y="2374900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97287" name="Group 7"/>
          <p:cNvGrpSpPr>
            <a:grpSpLocks/>
          </p:cNvGrpSpPr>
          <p:nvPr/>
        </p:nvGrpSpPr>
        <p:grpSpPr bwMode="auto">
          <a:xfrm>
            <a:off x="976313" y="2813050"/>
            <a:ext cx="1023937" cy="382588"/>
            <a:chOff x="308" y="2204"/>
            <a:chExt cx="808" cy="241"/>
          </a:xfrm>
        </p:grpSpPr>
        <p:sp>
          <p:nvSpPr>
            <p:cNvPr id="458760" name="Rectangle 8"/>
            <p:cNvSpPr>
              <a:spLocks noChangeArrowheads="1"/>
            </p:cNvSpPr>
            <p:nvPr/>
          </p:nvSpPr>
          <p:spPr bwMode="auto">
            <a:xfrm>
              <a:off x="308" y="2204"/>
              <a:ext cx="808" cy="2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8761" name="Rectangle 9"/>
            <p:cNvSpPr>
              <a:spLocks noChangeArrowheads="1"/>
            </p:cNvSpPr>
            <p:nvPr/>
          </p:nvSpPr>
          <p:spPr bwMode="auto">
            <a:xfrm>
              <a:off x="334" y="2227"/>
              <a:ext cx="62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: User</a:t>
              </a:r>
            </a:p>
          </p:txBody>
        </p:sp>
      </p:grpSp>
      <p:sp>
        <p:nvSpPr>
          <p:cNvPr id="458762" name="Rectangle 10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Collaboration Diagram - Example</a:t>
            </a:r>
          </a:p>
        </p:txBody>
      </p:sp>
      <p:grpSp>
        <p:nvGrpSpPr>
          <p:cNvPr id="97289" name="Group 15"/>
          <p:cNvGrpSpPr>
            <a:grpSpLocks/>
          </p:cNvGrpSpPr>
          <p:nvPr/>
        </p:nvGrpSpPr>
        <p:grpSpPr bwMode="auto">
          <a:xfrm>
            <a:off x="6223000" y="5175250"/>
            <a:ext cx="1690688" cy="382588"/>
            <a:chOff x="3812" y="2236"/>
            <a:chExt cx="1072" cy="241"/>
          </a:xfrm>
        </p:grpSpPr>
        <p:sp>
          <p:nvSpPr>
            <p:cNvPr id="458768" name="Rectangle 16"/>
            <p:cNvSpPr>
              <a:spLocks noChangeArrowheads="1"/>
            </p:cNvSpPr>
            <p:nvPr/>
          </p:nvSpPr>
          <p:spPr bwMode="auto">
            <a:xfrm>
              <a:off x="3812" y="2236"/>
              <a:ext cx="1072" cy="2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8769" name="Rectangle 17"/>
            <p:cNvSpPr>
              <a:spLocks noChangeArrowheads="1"/>
            </p:cNvSpPr>
            <p:nvPr/>
          </p:nvSpPr>
          <p:spPr bwMode="auto">
            <a:xfrm>
              <a:off x="3824" y="2260"/>
              <a:ext cx="101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: Appointment</a:t>
              </a:r>
            </a:p>
          </p:txBody>
        </p:sp>
      </p:grpSp>
      <p:grpSp>
        <p:nvGrpSpPr>
          <p:cNvPr id="97290" name="Group 18"/>
          <p:cNvGrpSpPr>
            <a:grpSpLocks/>
          </p:cNvGrpSpPr>
          <p:nvPr/>
        </p:nvGrpSpPr>
        <p:grpSpPr bwMode="auto">
          <a:xfrm>
            <a:off x="6659563" y="2025650"/>
            <a:ext cx="1843087" cy="636588"/>
            <a:chOff x="3748" y="3004"/>
            <a:chExt cx="808" cy="401"/>
          </a:xfrm>
        </p:grpSpPr>
        <p:sp>
          <p:nvSpPr>
            <p:cNvPr id="458771" name="Rectangle 19"/>
            <p:cNvSpPr>
              <a:spLocks noChangeArrowheads="1"/>
            </p:cNvSpPr>
            <p:nvPr/>
          </p:nvSpPr>
          <p:spPr bwMode="auto">
            <a:xfrm>
              <a:off x="3748" y="3004"/>
              <a:ext cx="808" cy="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8772" name="Rectangle 20"/>
            <p:cNvSpPr>
              <a:spLocks noChangeArrowheads="1"/>
            </p:cNvSpPr>
            <p:nvPr/>
          </p:nvSpPr>
          <p:spPr bwMode="auto">
            <a:xfrm>
              <a:off x="3773" y="3035"/>
              <a:ext cx="78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a1:Appointment</a:t>
              </a:r>
            </a:p>
            <a:p>
              <a:pPr algn="ctr"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{new}</a:t>
              </a:r>
              <a:endPara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58773" name="Rectangle 21"/>
          <p:cNvSpPr>
            <a:spLocks noChangeArrowheads="1"/>
          </p:cNvSpPr>
          <p:nvPr/>
        </p:nvSpPr>
        <p:spPr bwMode="auto">
          <a:xfrm>
            <a:off x="1838325" y="1978025"/>
            <a:ext cx="182403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1: insertAppt(“a1”)</a:t>
            </a:r>
          </a:p>
        </p:txBody>
      </p:sp>
      <p:sp>
        <p:nvSpPr>
          <p:cNvPr id="458774" name="Line 22"/>
          <p:cNvSpPr>
            <a:spLocks noChangeShapeType="1"/>
          </p:cNvSpPr>
          <p:nvPr/>
        </p:nvSpPr>
        <p:spPr bwMode="auto">
          <a:xfrm>
            <a:off x="2560638" y="2865438"/>
            <a:ext cx="58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75" name="Line 23"/>
          <p:cNvSpPr>
            <a:spLocks noChangeShapeType="1"/>
          </p:cNvSpPr>
          <p:nvPr/>
        </p:nvSpPr>
        <p:spPr bwMode="auto">
          <a:xfrm>
            <a:off x="2014538" y="3017838"/>
            <a:ext cx="1838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76" name="Line 24"/>
          <p:cNvSpPr>
            <a:spLocks noChangeShapeType="1"/>
          </p:cNvSpPr>
          <p:nvPr/>
        </p:nvSpPr>
        <p:spPr bwMode="auto">
          <a:xfrm>
            <a:off x="2573338" y="3754438"/>
            <a:ext cx="58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97295" name="Group 26"/>
          <p:cNvGrpSpPr>
            <a:grpSpLocks/>
          </p:cNvGrpSpPr>
          <p:nvPr/>
        </p:nvGrpSpPr>
        <p:grpSpPr bwMode="auto">
          <a:xfrm>
            <a:off x="1354138" y="2370138"/>
            <a:ext cx="3052762" cy="461962"/>
            <a:chOff x="733" y="2709"/>
            <a:chExt cx="1923" cy="291"/>
          </a:xfrm>
        </p:grpSpPr>
        <p:sp>
          <p:nvSpPr>
            <p:cNvPr id="458779" name="Line 27"/>
            <p:cNvSpPr>
              <a:spLocks noChangeShapeType="1"/>
            </p:cNvSpPr>
            <p:nvPr/>
          </p:nvSpPr>
          <p:spPr bwMode="auto">
            <a:xfrm>
              <a:off x="733" y="2709"/>
              <a:ext cx="19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8780" name="Line 28"/>
            <p:cNvSpPr>
              <a:spLocks noChangeShapeType="1"/>
            </p:cNvSpPr>
            <p:nvPr/>
          </p:nvSpPr>
          <p:spPr bwMode="auto">
            <a:xfrm>
              <a:off x="736" y="2712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8781" name="Line 29"/>
            <p:cNvSpPr>
              <a:spLocks noChangeShapeType="1"/>
            </p:cNvSpPr>
            <p:nvPr/>
          </p:nvSpPr>
          <p:spPr bwMode="auto">
            <a:xfrm>
              <a:off x="2656" y="271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58783" name="Line 31"/>
          <p:cNvSpPr>
            <a:spLocks noChangeShapeType="1"/>
          </p:cNvSpPr>
          <p:nvPr/>
        </p:nvSpPr>
        <p:spPr bwMode="auto">
          <a:xfrm flipV="1">
            <a:off x="1381125" y="3630613"/>
            <a:ext cx="272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84" name="Line 32"/>
          <p:cNvSpPr>
            <a:spLocks noChangeShapeType="1"/>
          </p:cNvSpPr>
          <p:nvPr/>
        </p:nvSpPr>
        <p:spPr bwMode="auto">
          <a:xfrm flipV="1">
            <a:off x="1371600" y="3195638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85" name="Line 33"/>
          <p:cNvSpPr>
            <a:spLocks noChangeShapeType="1"/>
          </p:cNvSpPr>
          <p:nvPr/>
        </p:nvSpPr>
        <p:spPr bwMode="auto">
          <a:xfrm flipV="1">
            <a:off x="4095750" y="3213100"/>
            <a:ext cx="0" cy="427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86" name="Line 34"/>
          <p:cNvSpPr>
            <a:spLocks noChangeShapeType="1"/>
          </p:cNvSpPr>
          <p:nvPr/>
        </p:nvSpPr>
        <p:spPr bwMode="auto">
          <a:xfrm>
            <a:off x="2598738" y="2281238"/>
            <a:ext cx="58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87" name="Rectangle 35"/>
          <p:cNvSpPr>
            <a:spLocks noChangeArrowheads="1"/>
          </p:cNvSpPr>
          <p:nvPr/>
        </p:nvSpPr>
        <p:spPr bwMode="auto">
          <a:xfrm>
            <a:off x="1978025" y="3768725"/>
            <a:ext cx="18796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2: deleteAppt(“a2”)</a:t>
            </a:r>
          </a:p>
        </p:txBody>
      </p:sp>
      <p:sp>
        <p:nvSpPr>
          <p:cNvPr id="458788" name="Rectangle 36"/>
          <p:cNvSpPr>
            <a:spLocks noChangeArrowheads="1"/>
          </p:cNvSpPr>
          <p:nvPr/>
        </p:nvSpPr>
        <p:spPr bwMode="auto">
          <a:xfrm>
            <a:off x="5013325" y="1965325"/>
            <a:ext cx="111283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1.1: 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new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sp>
        <p:nvSpPr>
          <p:cNvPr id="458789" name="Line 37"/>
          <p:cNvSpPr>
            <a:spLocks noChangeShapeType="1"/>
          </p:cNvSpPr>
          <p:nvPr/>
        </p:nvSpPr>
        <p:spPr bwMode="auto">
          <a:xfrm>
            <a:off x="5380038" y="2268538"/>
            <a:ext cx="58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90" name="Line 38"/>
          <p:cNvSpPr>
            <a:spLocks noChangeShapeType="1"/>
          </p:cNvSpPr>
          <p:nvPr/>
        </p:nvSpPr>
        <p:spPr bwMode="auto">
          <a:xfrm>
            <a:off x="5380038" y="3729038"/>
            <a:ext cx="585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91" name="Rectangle 39"/>
          <p:cNvSpPr>
            <a:spLocks noChangeArrowheads="1"/>
          </p:cNvSpPr>
          <p:nvPr/>
        </p:nvSpPr>
        <p:spPr bwMode="auto">
          <a:xfrm>
            <a:off x="4924425" y="3794125"/>
            <a:ext cx="13049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2.1: 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delete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()</a:t>
            </a:r>
          </a:p>
        </p:txBody>
      </p:sp>
      <p:grpSp>
        <p:nvGrpSpPr>
          <p:cNvPr id="97305" name="Group 43"/>
          <p:cNvGrpSpPr>
            <a:grpSpLocks/>
          </p:cNvGrpSpPr>
          <p:nvPr/>
        </p:nvGrpSpPr>
        <p:grpSpPr bwMode="auto">
          <a:xfrm>
            <a:off x="6659563" y="3333750"/>
            <a:ext cx="1836737" cy="636588"/>
            <a:chOff x="3748" y="3004"/>
            <a:chExt cx="810" cy="401"/>
          </a:xfrm>
        </p:grpSpPr>
        <p:sp>
          <p:nvSpPr>
            <p:cNvPr id="458796" name="Rectangle 44"/>
            <p:cNvSpPr>
              <a:spLocks noChangeArrowheads="1"/>
            </p:cNvSpPr>
            <p:nvPr/>
          </p:nvSpPr>
          <p:spPr bwMode="auto">
            <a:xfrm>
              <a:off x="3748" y="3004"/>
              <a:ext cx="808" cy="39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8797" name="Rectangle 45"/>
            <p:cNvSpPr>
              <a:spLocks noChangeArrowheads="1"/>
            </p:cNvSpPr>
            <p:nvPr/>
          </p:nvSpPr>
          <p:spPr bwMode="auto">
            <a:xfrm>
              <a:off x="3771" y="3035"/>
              <a:ext cx="78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a2:Appointment</a:t>
              </a:r>
            </a:p>
            <a:p>
              <a:pPr algn="ctr" defTabSz="762000">
                <a:lnSpc>
                  <a:spcPct val="90000"/>
                </a:lnSpc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{destroyed}</a:t>
              </a:r>
              <a:endPara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458798" name="Freeform 46"/>
          <p:cNvSpPr>
            <a:spLocks/>
          </p:cNvSpPr>
          <p:nvPr/>
        </p:nvSpPr>
        <p:spPr bwMode="auto">
          <a:xfrm>
            <a:off x="4581525" y="3195638"/>
            <a:ext cx="1652588" cy="215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60"/>
              </a:cxn>
              <a:cxn ang="0">
                <a:pos x="1034" y="1360"/>
              </a:cxn>
            </a:cxnLst>
            <a:rect l="0" t="0" r="r" b="b"/>
            <a:pathLst>
              <a:path w="1034" h="1360">
                <a:moveTo>
                  <a:pt x="0" y="0"/>
                </a:moveTo>
                <a:lnTo>
                  <a:pt x="0" y="1360"/>
                </a:lnTo>
                <a:lnTo>
                  <a:pt x="1034" y="136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799" name="Rectangle 47"/>
          <p:cNvSpPr>
            <a:spLocks noChangeArrowheads="1"/>
          </p:cNvSpPr>
          <p:nvPr/>
        </p:nvSpPr>
        <p:spPr bwMode="auto">
          <a:xfrm>
            <a:off x="4746625" y="4618038"/>
            <a:ext cx="1865313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3.1.1: a := select(i)</a:t>
            </a:r>
          </a:p>
        </p:txBody>
      </p:sp>
      <p:grpSp>
        <p:nvGrpSpPr>
          <p:cNvPr id="97308" name="Group 48"/>
          <p:cNvGrpSpPr>
            <a:grpSpLocks/>
          </p:cNvGrpSpPr>
          <p:nvPr/>
        </p:nvGrpSpPr>
        <p:grpSpPr bwMode="auto">
          <a:xfrm>
            <a:off x="1000125" y="5157788"/>
            <a:ext cx="1681163" cy="382587"/>
            <a:chOff x="3812" y="2236"/>
            <a:chExt cx="1072" cy="241"/>
          </a:xfrm>
        </p:grpSpPr>
        <p:sp>
          <p:nvSpPr>
            <p:cNvPr id="458801" name="Rectangle 49"/>
            <p:cNvSpPr>
              <a:spLocks noChangeArrowheads="1"/>
            </p:cNvSpPr>
            <p:nvPr/>
          </p:nvSpPr>
          <p:spPr bwMode="auto">
            <a:xfrm>
              <a:off x="3812" y="2236"/>
              <a:ext cx="1072" cy="2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8802" name="Rectangle 50"/>
            <p:cNvSpPr>
              <a:spLocks noChangeArrowheads="1"/>
            </p:cNvSpPr>
            <p:nvPr/>
          </p:nvSpPr>
          <p:spPr bwMode="auto">
            <a:xfrm>
              <a:off x="3824" y="2260"/>
              <a:ext cx="105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a:Appointment</a:t>
              </a:r>
            </a:p>
          </p:txBody>
        </p:sp>
      </p:grpSp>
      <p:sp>
        <p:nvSpPr>
          <p:cNvPr id="458803" name="Freeform 51"/>
          <p:cNvSpPr>
            <a:spLocks/>
          </p:cNvSpPr>
          <p:nvPr/>
        </p:nvSpPr>
        <p:spPr bwMode="auto">
          <a:xfrm flipH="1">
            <a:off x="2684463" y="3209925"/>
            <a:ext cx="1787525" cy="215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60"/>
              </a:cxn>
              <a:cxn ang="0">
                <a:pos x="1034" y="1360"/>
              </a:cxn>
            </a:cxnLst>
            <a:rect l="0" t="0" r="r" b="b"/>
            <a:pathLst>
              <a:path w="1034" h="1360">
                <a:moveTo>
                  <a:pt x="0" y="0"/>
                </a:moveTo>
                <a:lnTo>
                  <a:pt x="0" y="1360"/>
                </a:lnTo>
                <a:lnTo>
                  <a:pt x="1034" y="136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04" name="Rectangle 52"/>
          <p:cNvSpPr>
            <a:spLocks noChangeArrowheads="1"/>
          </p:cNvSpPr>
          <p:nvPr/>
        </p:nvSpPr>
        <p:spPr bwMode="auto">
          <a:xfrm>
            <a:off x="790575" y="4603750"/>
            <a:ext cx="25177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3.1.3 [aType</a:t>
            </a: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private]: 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meetingTime := duration()</a:t>
            </a:r>
          </a:p>
        </p:txBody>
      </p:sp>
      <p:sp>
        <p:nvSpPr>
          <p:cNvPr id="458805" name="AutoShape 53"/>
          <p:cNvSpPr>
            <a:spLocks noChangeArrowheads="1"/>
          </p:cNvSpPr>
          <p:nvPr/>
        </p:nvSpPr>
        <p:spPr bwMode="auto">
          <a:xfrm rot="-5400000">
            <a:off x="6335712" y="5581651"/>
            <a:ext cx="188913" cy="169862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06" name="Freeform 54"/>
          <p:cNvSpPr>
            <a:spLocks/>
          </p:cNvSpPr>
          <p:nvPr/>
        </p:nvSpPr>
        <p:spPr bwMode="auto">
          <a:xfrm>
            <a:off x="2508250" y="5545138"/>
            <a:ext cx="3925888" cy="328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7"/>
              </a:cxn>
              <a:cxn ang="0">
                <a:pos x="2473" y="207"/>
              </a:cxn>
              <a:cxn ang="0">
                <a:pos x="2473" y="134"/>
              </a:cxn>
            </a:cxnLst>
            <a:rect l="0" t="0" r="r" b="b"/>
            <a:pathLst>
              <a:path w="2473" h="207">
                <a:moveTo>
                  <a:pt x="0" y="0"/>
                </a:moveTo>
                <a:lnTo>
                  <a:pt x="0" y="207"/>
                </a:lnTo>
                <a:lnTo>
                  <a:pt x="2473" y="207"/>
                </a:lnTo>
                <a:lnTo>
                  <a:pt x="2473" y="13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07" name="Rectangle 55"/>
          <p:cNvSpPr>
            <a:spLocks noChangeArrowheads="1"/>
          </p:cNvSpPr>
          <p:nvPr/>
        </p:nvSpPr>
        <p:spPr bwMode="auto">
          <a:xfrm>
            <a:off x="5446713" y="2803525"/>
            <a:ext cx="27797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3.1*[i=1..nOfAppts]:complete</a:t>
            </a:r>
          </a:p>
        </p:txBody>
      </p:sp>
      <p:sp>
        <p:nvSpPr>
          <p:cNvPr id="458809" name="Line 57"/>
          <p:cNvSpPr>
            <a:spLocks noChangeShapeType="1"/>
          </p:cNvSpPr>
          <p:nvPr/>
        </p:nvSpPr>
        <p:spPr bwMode="auto">
          <a:xfrm rot="5400000">
            <a:off x="4467226" y="4816475"/>
            <a:ext cx="4746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10" name="Line 58"/>
          <p:cNvSpPr>
            <a:spLocks noChangeShapeType="1"/>
          </p:cNvSpPr>
          <p:nvPr/>
        </p:nvSpPr>
        <p:spPr bwMode="auto">
          <a:xfrm rot="5400000">
            <a:off x="5238751" y="3006725"/>
            <a:ext cx="4746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11" name="Line 59"/>
          <p:cNvSpPr>
            <a:spLocks noChangeShapeType="1"/>
          </p:cNvSpPr>
          <p:nvPr/>
        </p:nvSpPr>
        <p:spPr bwMode="auto">
          <a:xfrm rot="5400000">
            <a:off x="4133851" y="4435475"/>
            <a:ext cx="4746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12" name="Line 60"/>
          <p:cNvSpPr>
            <a:spLocks noChangeShapeType="1"/>
          </p:cNvSpPr>
          <p:nvPr/>
        </p:nvSpPr>
        <p:spPr bwMode="auto">
          <a:xfrm rot="5400000">
            <a:off x="4133851" y="4959350"/>
            <a:ext cx="4746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13" name="Rectangle 61"/>
          <p:cNvSpPr>
            <a:spLocks noChangeArrowheads="1"/>
          </p:cNvSpPr>
          <p:nvPr/>
        </p:nvSpPr>
        <p:spPr bwMode="auto">
          <a:xfrm>
            <a:off x="2189163" y="4257675"/>
            <a:ext cx="21828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>
              <a:lnSpc>
                <a:spcPct val="90000"/>
              </a:lnSpc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Symbol" pitchFamily="18" charset="2"/>
              </a:rPr>
              <a:t>3.1.2: aType := type ()</a:t>
            </a:r>
          </a:p>
        </p:txBody>
      </p:sp>
      <p:sp>
        <p:nvSpPr>
          <p:cNvPr id="458793" name="Rectangle 41"/>
          <p:cNvSpPr>
            <a:spLocks noChangeArrowheads="1"/>
          </p:cNvSpPr>
          <p:nvPr/>
        </p:nvSpPr>
        <p:spPr bwMode="auto">
          <a:xfrm>
            <a:off x="3863975" y="2825750"/>
            <a:ext cx="1282700" cy="382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Calendar</a:t>
            </a:r>
          </a:p>
        </p:txBody>
      </p:sp>
      <p:sp>
        <p:nvSpPr>
          <p:cNvPr id="458816" name="Line 64"/>
          <p:cNvSpPr>
            <a:spLocks noChangeShapeType="1"/>
          </p:cNvSpPr>
          <p:nvPr/>
        </p:nvSpPr>
        <p:spPr bwMode="auto">
          <a:xfrm flipV="1">
            <a:off x="6389688" y="5026025"/>
            <a:ext cx="0" cy="14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17" name="Line 65"/>
          <p:cNvSpPr>
            <a:spLocks noChangeShapeType="1"/>
          </p:cNvSpPr>
          <p:nvPr/>
        </p:nvSpPr>
        <p:spPr bwMode="auto">
          <a:xfrm>
            <a:off x="6389688" y="5026025"/>
            <a:ext cx="167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18" name="Line 66"/>
          <p:cNvSpPr>
            <a:spLocks noChangeShapeType="1"/>
          </p:cNvSpPr>
          <p:nvPr/>
        </p:nvSpPr>
        <p:spPr bwMode="auto">
          <a:xfrm>
            <a:off x="8059738" y="50260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8819" name="Line 67"/>
          <p:cNvSpPr>
            <a:spLocks noChangeShapeType="1"/>
          </p:cNvSpPr>
          <p:nvPr/>
        </p:nvSpPr>
        <p:spPr bwMode="auto">
          <a:xfrm>
            <a:off x="7913688" y="5407025"/>
            <a:ext cx="146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97324" name="Group 70"/>
          <p:cNvGrpSpPr>
            <a:grpSpLocks/>
          </p:cNvGrpSpPr>
          <p:nvPr/>
        </p:nvGrpSpPr>
        <p:grpSpPr bwMode="auto">
          <a:xfrm flipV="1">
            <a:off x="5145088" y="2898775"/>
            <a:ext cx="249237" cy="234950"/>
            <a:chOff x="166" y="2227"/>
            <a:chExt cx="286" cy="569"/>
          </a:xfrm>
        </p:grpSpPr>
        <p:sp>
          <p:nvSpPr>
            <p:cNvPr id="458820" name="Arc 68"/>
            <p:cNvSpPr>
              <a:spLocks/>
            </p:cNvSpPr>
            <p:nvPr/>
          </p:nvSpPr>
          <p:spPr bwMode="auto">
            <a:xfrm>
              <a:off x="166" y="2227"/>
              <a:ext cx="286" cy="2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8821" name="Arc 69"/>
            <p:cNvSpPr>
              <a:spLocks/>
            </p:cNvSpPr>
            <p:nvPr/>
          </p:nvSpPr>
          <p:spPr bwMode="auto">
            <a:xfrm flipV="1">
              <a:off x="166" y="2511"/>
              <a:ext cx="286" cy="28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60" name="Date Placeholder 59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6ADDF3-1D7C-4FFC-9D76-5FAB3FD47969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Relationships &amp; Roles in Collaboration Diagrams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701675" y="1647825"/>
            <a:ext cx="8442325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The kind of relationship between sender object and receiver object may be specified (:: Sequence Diagram!)</a:t>
            </a:r>
          </a:p>
          <a:p>
            <a:pPr marL="819150" lvl="1" eaLnBrk="1" hangingPunct="1">
              <a:lnSpc>
                <a:spcPct val="150000"/>
              </a:lnSpc>
            </a:pPr>
            <a:r>
              <a:rPr lang="en-US" sz="2000" b="1" smtClean="0"/>
              <a:t>attribute</a:t>
            </a:r>
            <a:r>
              <a:rPr lang="en-US" sz="2000" smtClean="0"/>
              <a:t>  			«</a:t>
            </a:r>
            <a:r>
              <a:rPr lang="en-US" sz="2000" b="1" smtClean="0"/>
              <a:t>association</a:t>
            </a:r>
            <a:r>
              <a:rPr lang="en-US" sz="2000" smtClean="0"/>
              <a:t>»     (default)</a:t>
            </a:r>
          </a:p>
          <a:p>
            <a:pPr marL="819150" lvl="1" eaLnBrk="1" hangingPunct="1"/>
            <a:r>
              <a:rPr lang="en-US" sz="2000" b="1" smtClean="0"/>
              <a:t>global variable</a:t>
            </a:r>
            <a:r>
              <a:rPr lang="en-US" sz="2000" smtClean="0"/>
              <a:t> 			«</a:t>
            </a:r>
            <a:r>
              <a:rPr lang="en-US" sz="2000" b="1" smtClean="0"/>
              <a:t>global</a:t>
            </a:r>
            <a:r>
              <a:rPr lang="en-US" sz="2000" smtClean="0"/>
              <a:t>»</a:t>
            </a:r>
          </a:p>
          <a:p>
            <a:pPr marL="819150" lvl="1" eaLnBrk="1" hangingPunct="1"/>
            <a:r>
              <a:rPr lang="en-US" sz="2000" b="1" smtClean="0"/>
              <a:t>local variable</a:t>
            </a:r>
            <a:r>
              <a:rPr lang="en-US" sz="2000" smtClean="0"/>
              <a:t> (temporary object)	«</a:t>
            </a:r>
            <a:r>
              <a:rPr lang="en-US" sz="2000" b="1" smtClean="0"/>
              <a:t>local</a:t>
            </a:r>
            <a:r>
              <a:rPr lang="en-US" sz="2000" smtClean="0"/>
              <a:t>»</a:t>
            </a:r>
          </a:p>
          <a:p>
            <a:pPr marL="819150" lvl="1" eaLnBrk="1" hangingPunct="1"/>
            <a:r>
              <a:rPr lang="en-US" sz="2000" b="1" smtClean="0"/>
              <a:t>parameter</a:t>
            </a:r>
            <a:r>
              <a:rPr lang="en-US" sz="2000" smtClean="0"/>
              <a:t> 			«</a:t>
            </a:r>
            <a:r>
              <a:rPr lang="en-US" sz="2000" b="1" smtClean="0"/>
              <a:t>parameter</a:t>
            </a:r>
            <a:r>
              <a:rPr lang="en-US" sz="2000" smtClean="0"/>
              <a:t>»</a:t>
            </a:r>
          </a:p>
          <a:p>
            <a:pPr marL="819150" lvl="1" eaLnBrk="1" hangingPunct="1"/>
            <a:r>
              <a:rPr lang="en-US" sz="2000" b="1" smtClean="0"/>
              <a:t>self referencing		</a:t>
            </a:r>
            <a:r>
              <a:rPr lang="en-US" sz="2000" smtClean="0"/>
              <a:t> 	«</a:t>
            </a:r>
            <a:r>
              <a:rPr lang="en-US" sz="2000" b="1" smtClean="0"/>
              <a:t>self</a:t>
            </a:r>
            <a:r>
              <a:rPr lang="en-US" sz="2000" smtClean="0"/>
              <a:t>»</a:t>
            </a: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592263" y="4911725"/>
            <a:ext cx="1549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1581150" y="4978400"/>
            <a:ext cx="1543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:Calendarium</a:t>
            </a:r>
          </a:p>
        </p:txBody>
      </p:sp>
      <p:grpSp>
        <p:nvGrpSpPr>
          <p:cNvPr id="98310" name="Group 6"/>
          <p:cNvGrpSpPr>
            <a:grpSpLocks/>
          </p:cNvGrpSpPr>
          <p:nvPr/>
        </p:nvGrpSpPr>
        <p:grpSpPr bwMode="auto">
          <a:xfrm>
            <a:off x="6383338" y="4911725"/>
            <a:ext cx="873125" cy="520700"/>
            <a:chOff x="4021" y="3094"/>
            <a:chExt cx="808" cy="328"/>
          </a:xfrm>
        </p:grpSpPr>
        <p:sp>
          <p:nvSpPr>
            <p:cNvPr id="459783" name="Rectangle 7"/>
            <p:cNvSpPr>
              <a:spLocks noChangeArrowheads="1"/>
            </p:cNvSpPr>
            <p:nvPr/>
          </p:nvSpPr>
          <p:spPr bwMode="auto">
            <a:xfrm>
              <a:off x="4021" y="3094"/>
              <a:ext cx="808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59784" name="Rectangle 8"/>
            <p:cNvSpPr>
              <a:spLocks noChangeArrowheads="1"/>
            </p:cNvSpPr>
            <p:nvPr/>
          </p:nvSpPr>
          <p:spPr bwMode="auto">
            <a:xfrm>
              <a:off x="4031" y="3136"/>
              <a:ext cx="735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>
                <a:lnSpc>
                  <a:spcPct val="90000"/>
                </a:lnSpc>
                <a:defRPr/>
              </a:pPr>
              <a:r>
                <a:rPr lang="en-US" sz="1800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: User</a:t>
              </a:r>
            </a:p>
          </p:txBody>
        </p:sp>
      </p:grpSp>
      <p:sp>
        <p:nvSpPr>
          <p:cNvPr id="459785" name="Line 9"/>
          <p:cNvSpPr>
            <a:spLocks noChangeShapeType="1"/>
          </p:cNvSpPr>
          <p:nvPr/>
        </p:nvSpPr>
        <p:spPr bwMode="auto">
          <a:xfrm>
            <a:off x="3146425" y="5184775"/>
            <a:ext cx="3227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59786" name="Rectangle 10"/>
          <p:cNvSpPr>
            <a:spLocks noChangeArrowheads="1"/>
          </p:cNvSpPr>
          <p:nvPr/>
        </p:nvSpPr>
        <p:spPr bwMode="auto">
          <a:xfrm>
            <a:off x="4818063" y="5230813"/>
            <a:ext cx="15430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loggedInUser</a:t>
            </a:r>
          </a:p>
          <a:p>
            <a:pPr algn="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«local»</a:t>
            </a:r>
          </a:p>
        </p:txBody>
      </p:sp>
      <p:sp>
        <p:nvSpPr>
          <p:cNvPr id="459787" name="Rectangle 11"/>
          <p:cNvSpPr>
            <a:spLocks noChangeArrowheads="1"/>
          </p:cNvSpPr>
          <p:nvPr/>
        </p:nvSpPr>
        <p:spPr bwMode="auto">
          <a:xfrm>
            <a:off x="3730625" y="4748213"/>
            <a:ext cx="2190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readAuthorization( )</a:t>
            </a:r>
          </a:p>
        </p:txBody>
      </p:sp>
      <p:sp>
        <p:nvSpPr>
          <p:cNvPr id="459788" name="Line 12"/>
          <p:cNvSpPr>
            <a:spLocks noChangeShapeType="1"/>
          </p:cNvSpPr>
          <p:nvPr/>
        </p:nvSpPr>
        <p:spPr bwMode="auto">
          <a:xfrm>
            <a:off x="4508500" y="5100638"/>
            <a:ext cx="5857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13" name="Date Placeholder 12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85EB3F-6284-4335-8C31-873D458553AB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Collaboration Diagram - Example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1935163" y="2068513"/>
            <a:ext cx="1751012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12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:Controller</a:t>
            </a: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6700838" y="2051050"/>
            <a:ext cx="1149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12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:Window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6597650" y="3830638"/>
            <a:ext cx="14287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12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:Line</a:t>
            </a: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{new}</a:t>
            </a: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1636713" y="5397500"/>
            <a:ext cx="12382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12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left: Bead</a:t>
            </a: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2938463" y="5402263"/>
            <a:ext cx="1403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12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right: Bead</a:t>
            </a: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5621338" y="1911350"/>
            <a:ext cx="946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window</a:t>
            </a:r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722313" y="1779588"/>
            <a:ext cx="14652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redisplay()</a:t>
            </a:r>
          </a:p>
        </p:txBody>
      </p:sp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4757738" y="2551113"/>
            <a:ext cx="2368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«</a:t>
            </a: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parameter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» window</a:t>
            </a:r>
          </a:p>
        </p:txBody>
      </p:sp>
      <p:sp>
        <p:nvSpPr>
          <p:cNvPr id="460811" name="Rectangle 11"/>
          <p:cNvSpPr>
            <a:spLocks noChangeArrowheads="1"/>
          </p:cNvSpPr>
          <p:nvPr/>
        </p:nvSpPr>
        <p:spPr bwMode="auto">
          <a:xfrm>
            <a:off x="7245350" y="2882900"/>
            <a:ext cx="1898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1.1.3.1: add(self)</a:t>
            </a:r>
          </a:p>
        </p:txBody>
      </p:sp>
      <p:sp>
        <p:nvSpPr>
          <p:cNvPr id="460812" name="Rectangle 12"/>
          <p:cNvSpPr>
            <a:spLocks noChangeArrowheads="1"/>
          </p:cNvSpPr>
          <p:nvPr/>
        </p:nvSpPr>
        <p:spPr bwMode="auto">
          <a:xfrm>
            <a:off x="7239000" y="3525838"/>
            <a:ext cx="1682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contents {new}</a:t>
            </a:r>
          </a:p>
        </p:txBody>
      </p:sp>
      <p:sp>
        <p:nvSpPr>
          <p:cNvPr id="460813" name="Rectangle 13"/>
          <p:cNvSpPr>
            <a:spLocks noChangeArrowheads="1"/>
          </p:cNvSpPr>
          <p:nvPr/>
        </p:nvSpPr>
        <p:spPr bwMode="auto">
          <a:xfrm>
            <a:off x="3838575" y="4064000"/>
            <a:ext cx="24447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1.1.2: create(r0,r1)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1.1.3: display(window)</a:t>
            </a:r>
          </a:p>
        </p:txBody>
      </p:sp>
      <p:sp>
        <p:nvSpPr>
          <p:cNvPr id="460814" name="Rectangle 14"/>
          <p:cNvSpPr>
            <a:spLocks noChangeArrowheads="1"/>
          </p:cNvSpPr>
          <p:nvPr/>
        </p:nvSpPr>
        <p:spPr bwMode="auto">
          <a:xfrm>
            <a:off x="2855913" y="2776538"/>
            <a:ext cx="20764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1: displayPositions</a:t>
            </a:r>
          </a:p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(window)</a:t>
            </a:r>
          </a:p>
        </p:txBody>
      </p:sp>
      <p:sp>
        <p:nvSpPr>
          <p:cNvPr id="460815" name="Rectangle 15"/>
          <p:cNvSpPr>
            <a:spLocks noChangeArrowheads="1"/>
          </p:cNvSpPr>
          <p:nvPr/>
        </p:nvSpPr>
        <p:spPr bwMode="auto">
          <a:xfrm>
            <a:off x="2149475" y="3389313"/>
            <a:ext cx="603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wire</a:t>
            </a:r>
          </a:p>
        </p:txBody>
      </p: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3297238" y="4848225"/>
            <a:ext cx="2286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1.1.1b: r1:=position()</a:t>
            </a:r>
          </a:p>
        </p:txBody>
      </p:sp>
      <p:sp>
        <p:nvSpPr>
          <p:cNvPr id="460817" name="Rectangle 17"/>
          <p:cNvSpPr>
            <a:spLocks noChangeArrowheads="1"/>
          </p:cNvSpPr>
          <p:nvPr/>
        </p:nvSpPr>
        <p:spPr bwMode="auto">
          <a:xfrm>
            <a:off x="398463" y="4852988"/>
            <a:ext cx="2286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1.1.1a: r0:=position()</a:t>
            </a:r>
          </a:p>
        </p:txBody>
      </p:sp>
      <p:sp>
        <p:nvSpPr>
          <p:cNvPr id="460818" name="Rectangle 18"/>
          <p:cNvSpPr>
            <a:spLocks noChangeArrowheads="1"/>
          </p:cNvSpPr>
          <p:nvPr/>
        </p:nvSpPr>
        <p:spPr bwMode="auto">
          <a:xfrm>
            <a:off x="423863" y="3916363"/>
            <a:ext cx="16827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1.1*[i:=1..n]: </a:t>
            </a:r>
            <a:b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draw</a:t>
            </a:r>
            <a:b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Segment(i)</a:t>
            </a:r>
          </a:p>
        </p:txBody>
      </p:sp>
      <p:sp>
        <p:nvSpPr>
          <p:cNvPr id="460819" name="Line 19"/>
          <p:cNvSpPr>
            <a:spLocks noChangeShapeType="1"/>
          </p:cNvSpPr>
          <p:nvPr/>
        </p:nvSpPr>
        <p:spPr bwMode="auto">
          <a:xfrm>
            <a:off x="2795588" y="2509838"/>
            <a:ext cx="0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20" name="Line 20"/>
          <p:cNvSpPr>
            <a:spLocks noChangeShapeType="1"/>
          </p:cNvSpPr>
          <p:nvPr/>
        </p:nvSpPr>
        <p:spPr bwMode="auto">
          <a:xfrm>
            <a:off x="2908300" y="2847975"/>
            <a:ext cx="1270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21" name="Line 21"/>
          <p:cNvSpPr>
            <a:spLocks noChangeShapeType="1"/>
          </p:cNvSpPr>
          <p:nvPr/>
        </p:nvSpPr>
        <p:spPr bwMode="auto">
          <a:xfrm>
            <a:off x="3692525" y="2266950"/>
            <a:ext cx="3005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22" name="Line 22"/>
          <p:cNvSpPr>
            <a:spLocks noChangeShapeType="1"/>
          </p:cNvSpPr>
          <p:nvPr/>
        </p:nvSpPr>
        <p:spPr bwMode="auto">
          <a:xfrm flipH="1">
            <a:off x="7196138" y="2487613"/>
            <a:ext cx="0" cy="1325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24" name="Line 24"/>
          <p:cNvSpPr>
            <a:spLocks noChangeShapeType="1"/>
          </p:cNvSpPr>
          <p:nvPr/>
        </p:nvSpPr>
        <p:spPr bwMode="auto">
          <a:xfrm flipV="1">
            <a:off x="7275513" y="2876550"/>
            <a:ext cx="0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25" name="Rectangle 25"/>
          <p:cNvSpPr>
            <a:spLocks noChangeArrowheads="1"/>
          </p:cNvSpPr>
          <p:nvPr/>
        </p:nvSpPr>
        <p:spPr bwMode="auto">
          <a:xfrm>
            <a:off x="1966913" y="3813175"/>
            <a:ext cx="1741487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120000"/>
              </a:lnSpc>
              <a:defRPr/>
            </a:pPr>
            <a:r>
              <a:rPr lang="en-US" sz="1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wire: Wire</a:t>
            </a:r>
          </a:p>
        </p:txBody>
      </p:sp>
      <p:sp>
        <p:nvSpPr>
          <p:cNvPr id="460826" name="Line 26"/>
          <p:cNvSpPr>
            <a:spLocks noChangeShapeType="1"/>
          </p:cNvSpPr>
          <p:nvPr/>
        </p:nvSpPr>
        <p:spPr bwMode="auto">
          <a:xfrm flipV="1">
            <a:off x="3713163" y="4006850"/>
            <a:ext cx="2867025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27" name="Rectangle 27"/>
          <p:cNvSpPr>
            <a:spLocks noChangeArrowheads="1"/>
          </p:cNvSpPr>
          <p:nvPr/>
        </p:nvSpPr>
        <p:spPr bwMode="auto">
          <a:xfrm>
            <a:off x="5240338" y="3708400"/>
            <a:ext cx="13779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«</a:t>
            </a: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local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» line</a:t>
            </a:r>
          </a:p>
        </p:txBody>
      </p:sp>
      <p:sp>
        <p:nvSpPr>
          <p:cNvPr id="460828" name="Line 28"/>
          <p:cNvSpPr>
            <a:spLocks noChangeShapeType="1"/>
          </p:cNvSpPr>
          <p:nvPr/>
        </p:nvSpPr>
        <p:spPr bwMode="auto">
          <a:xfrm flipH="1">
            <a:off x="3135313" y="4594225"/>
            <a:ext cx="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29" name="Line 29"/>
          <p:cNvSpPr>
            <a:spLocks noChangeShapeType="1"/>
          </p:cNvSpPr>
          <p:nvPr/>
        </p:nvSpPr>
        <p:spPr bwMode="auto">
          <a:xfrm>
            <a:off x="2652713" y="4616450"/>
            <a:ext cx="0" cy="763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30" name="Rectangle 30"/>
          <p:cNvSpPr>
            <a:spLocks noChangeArrowheads="1"/>
          </p:cNvSpPr>
          <p:nvPr/>
        </p:nvSpPr>
        <p:spPr bwMode="auto">
          <a:xfrm>
            <a:off x="2444750" y="4256088"/>
            <a:ext cx="45085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i-1</a:t>
            </a:r>
          </a:p>
        </p:txBody>
      </p:sp>
      <p:sp>
        <p:nvSpPr>
          <p:cNvPr id="460831" name="Rectangle 31"/>
          <p:cNvSpPr>
            <a:spLocks noChangeArrowheads="1"/>
          </p:cNvSpPr>
          <p:nvPr/>
        </p:nvSpPr>
        <p:spPr bwMode="auto">
          <a:xfrm>
            <a:off x="3033713" y="4249738"/>
            <a:ext cx="247650" cy="352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</a:p>
        </p:txBody>
      </p:sp>
      <p:sp>
        <p:nvSpPr>
          <p:cNvPr id="460832" name="Line 32"/>
          <p:cNvSpPr>
            <a:spLocks noChangeShapeType="1"/>
          </p:cNvSpPr>
          <p:nvPr/>
        </p:nvSpPr>
        <p:spPr bwMode="auto">
          <a:xfrm>
            <a:off x="5876925" y="4235450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33" name="Line 33"/>
          <p:cNvSpPr>
            <a:spLocks noChangeShapeType="1"/>
          </p:cNvSpPr>
          <p:nvPr/>
        </p:nvSpPr>
        <p:spPr bwMode="auto">
          <a:xfrm>
            <a:off x="6242050" y="4510088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34" name="Line 34"/>
          <p:cNvSpPr>
            <a:spLocks noChangeShapeType="1"/>
          </p:cNvSpPr>
          <p:nvPr/>
        </p:nvSpPr>
        <p:spPr bwMode="auto">
          <a:xfrm>
            <a:off x="3265488" y="4791075"/>
            <a:ext cx="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35" name="Line 35"/>
          <p:cNvSpPr>
            <a:spLocks noChangeShapeType="1"/>
          </p:cNvSpPr>
          <p:nvPr/>
        </p:nvSpPr>
        <p:spPr bwMode="auto">
          <a:xfrm>
            <a:off x="430213" y="4818063"/>
            <a:ext cx="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36" name="Line 36"/>
          <p:cNvSpPr>
            <a:spLocks noChangeShapeType="1"/>
          </p:cNvSpPr>
          <p:nvPr/>
        </p:nvSpPr>
        <p:spPr bwMode="auto">
          <a:xfrm>
            <a:off x="449263" y="3916363"/>
            <a:ext cx="0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37" name="Rectangle 37"/>
          <p:cNvSpPr>
            <a:spLocks noChangeArrowheads="1"/>
          </p:cNvSpPr>
          <p:nvPr/>
        </p:nvSpPr>
        <p:spPr bwMode="auto">
          <a:xfrm>
            <a:off x="1117600" y="3540125"/>
            <a:ext cx="8318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«</a:t>
            </a: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self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»</a:t>
            </a:r>
          </a:p>
        </p:txBody>
      </p:sp>
      <p:grpSp>
        <p:nvGrpSpPr>
          <p:cNvPr id="99365" name="Group 38"/>
          <p:cNvGrpSpPr>
            <a:grpSpLocks/>
          </p:cNvGrpSpPr>
          <p:nvPr/>
        </p:nvGrpSpPr>
        <p:grpSpPr bwMode="auto">
          <a:xfrm>
            <a:off x="546100" y="1989138"/>
            <a:ext cx="314325" cy="635000"/>
            <a:chOff x="152" y="1031"/>
            <a:chExt cx="224" cy="452"/>
          </a:xfrm>
        </p:grpSpPr>
        <p:sp>
          <p:nvSpPr>
            <p:cNvPr id="460839" name="Oval 39"/>
            <p:cNvSpPr>
              <a:spLocks noChangeArrowheads="1"/>
            </p:cNvSpPr>
            <p:nvPr/>
          </p:nvSpPr>
          <p:spPr bwMode="auto">
            <a:xfrm>
              <a:off x="213" y="1031"/>
              <a:ext cx="102" cy="1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0840" name="Line 40"/>
            <p:cNvSpPr>
              <a:spLocks noChangeShapeType="1"/>
            </p:cNvSpPr>
            <p:nvPr/>
          </p:nvSpPr>
          <p:spPr bwMode="auto">
            <a:xfrm>
              <a:off x="264" y="1145"/>
              <a:ext cx="0" cy="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0841" name="Line 41"/>
            <p:cNvSpPr>
              <a:spLocks noChangeShapeType="1"/>
            </p:cNvSpPr>
            <p:nvPr/>
          </p:nvSpPr>
          <p:spPr bwMode="auto">
            <a:xfrm flipH="1">
              <a:off x="173" y="1356"/>
              <a:ext cx="86" cy="1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0842" name="Line 42"/>
            <p:cNvSpPr>
              <a:spLocks noChangeShapeType="1"/>
            </p:cNvSpPr>
            <p:nvPr/>
          </p:nvSpPr>
          <p:spPr bwMode="auto">
            <a:xfrm>
              <a:off x="264" y="1358"/>
              <a:ext cx="91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0843" name="Line 43"/>
            <p:cNvSpPr>
              <a:spLocks noChangeShapeType="1"/>
            </p:cNvSpPr>
            <p:nvPr/>
          </p:nvSpPr>
          <p:spPr bwMode="auto">
            <a:xfrm>
              <a:off x="152" y="1211"/>
              <a:ext cx="224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60844" name="Line 44"/>
          <p:cNvSpPr>
            <a:spLocks noChangeShapeType="1"/>
          </p:cNvSpPr>
          <p:nvPr/>
        </p:nvSpPr>
        <p:spPr bwMode="auto">
          <a:xfrm flipH="1">
            <a:off x="958850" y="2266950"/>
            <a:ext cx="9620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45" name="Line 45"/>
          <p:cNvSpPr>
            <a:spLocks noChangeShapeType="1"/>
          </p:cNvSpPr>
          <p:nvPr/>
        </p:nvSpPr>
        <p:spPr bwMode="auto">
          <a:xfrm>
            <a:off x="1114425" y="1781175"/>
            <a:ext cx="484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0847" name="Rectangle 47"/>
          <p:cNvSpPr>
            <a:spLocks noChangeArrowheads="1"/>
          </p:cNvSpPr>
          <p:nvPr/>
        </p:nvSpPr>
        <p:spPr bwMode="auto">
          <a:xfrm>
            <a:off x="5216525" y="5684838"/>
            <a:ext cx="3384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6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[from Rumbaugh et al. 1999, p.202]</a:t>
            </a:r>
          </a:p>
        </p:txBody>
      </p:sp>
      <p:grpSp>
        <p:nvGrpSpPr>
          <p:cNvPr id="99369" name="Group 48"/>
          <p:cNvGrpSpPr>
            <a:grpSpLocks/>
          </p:cNvGrpSpPr>
          <p:nvPr/>
        </p:nvGrpSpPr>
        <p:grpSpPr bwMode="auto">
          <a:xfrm flipH="1" flipV="1">
            <a:off x="1731963" y="3925888"/>
            <a:ext cx="234950" cy="249237"/>
            <a:chOff x="166" y="2227"/>
            <a:chExt cx="286" cy="569"/>
          </a:xfrm>
        </p:grpSpPr>
        <p:sp>
          <p:nvSpPr>
            <p:cNvPr id="460849" name="Arc 49"/>
            <p:cNvSpPr>
              <a:spLocks/>
            </p:cNvSpPr>
            <p:nvPr/>
          </p:nvSpPr>
          <p:spPr bwMode="auto">
            <a:xfrm>
              <a:off x="166" y="2227"/>
              <a:ext cx="286" cy="2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0850" name="Arc 50"/>
            <p:cNvSpPr>
              <a:spLocks/>
            </p:cNvSpPr>
            <p:nvPr/>
          </p:nvSpPr>
          <p:spPr bwMode="auto">
            <a:xfrm flipV="1">
              <a:off x="166" y="2510"/>
              <a:ext cx="286" cy="2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9" name="Date Placeholder 48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F742F-A5E4-4C0B-BE6C-EB51CF7D6F6D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Numbering of Messages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Ordering of messages is defined by means of a nested numbering scheme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“Decimal classification”:</a:t>
            </a:r>
          </a:p>
          <a:p>
            <a:pPr lvl="1" eaLnBrk="1" hangingPunct="1"/>
            <a:r>
              <a:rPr lang="en-US" sz="2000" i="1" smtClean="0"/>
              <a:t>n.m</a:t>
            </a:r>
            <a:r>
              <a:rPr lang="en-US" sz="2000" smtClean="0"/>
              <a:t> … </a:t>
            </a:r>
            <a:r>
              <a:rPr lang="en-US" sz="2000" i="1" smtClean="0"/>
              <a:t>mth message with the realization of message n</a:t>
            </a:r>
            <a:endParaRPr lang="en-US" sz="2000" smtClean="0"/>
          </a:p>
          <a:p>
            <a:pPr lvl="1" eaLnBrk="1" hangingPunct="1"/>
            <a:r>
              <a:rPr lang="en-US" sz="2000" smtClean="0"/>
              <a:t>If the only differences between two or more message numbers are the </a:t>
            </a:r>
            <a:r>
              <a:rPr lang="en-US" sz="2000" b="1" smtClean="0"/>
              <a:t>names</a:t>
            </a:r>
            <a:r>
              <a:rPr lang="en-US" sz="2000" smtClean="0"/>
              <a:t> at their end, then they may be potentially executed in parallel:</a:t>
            </a:r>
            <a:br>
              <a:rPr lang="en-US" sz="2000" smtClean="0"/>
            </a:br>
            <a:r>
              <a:rPr lang="en-US" sz="2000" smtClean="0"/>
              <a:t>1.1.1</a:t>
            </a:r>
            <a:r>
              <a:rPr lang="en-US" sz="2000" b="1" smtClean="0"/>
              <a:t>a</a:t>
            </a:r>
            <a:r>
              <a:rPr lang="en-US" sz="2000" smtClean="0"/>
              <a:t> can be executed at the same time as 1.1.1</a:t>
            </a:r>
            <a:r>
              <a:rPr lang="en-US" sz="2000" b="1" smtClean="0"/>
              <a:t>b</a:t>
            </a:r>
            <a:r>
              <a:rPr lang="en-US" sz="2000" smtClean="0"/>
              <a:t> </a:t>
            </a:r>
            <a:br>
              <a:rPr lang="en-US" sz="2000" smtClean="0"/>
            </a:br>
            <a:r>
              <a:rPr lang="en-US" sz="2000" smtClean="0"/>
              <a:t>(both represent message 1.1.1)</a:t>
            </a:r>
            <a:br>
              <a:rPr lang="en-US" sz="2000" smtClean="0"/>
            </a:br>
            <a:endParaRPr lang="en-US" sz="2000" smtClean="0"/>
          </a:p>
          <a:p>
            <a:pPr eaLnBrk="1" hangingPunct="1"/>
            <a:r>
              <a:rPr lang="en-US" sz="2400" smtClean="0"/>
              <a:t>In case of asynchronous control flow decimal classification is not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6428AE-1C00-475B-96A5-66B6E40A2718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Interaction Diagrams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Kinds of Control Flow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smtClean="0"/>
              <a:t>Synchronous</a:t>
            </a:r>
            <a:endParaRPr lang="en-US" sz="2000" smtClean="0"/>
          </a:p>
          <a:p>
            <a:pPr lvl="1" eaLnBrk="1" hangingPunct="1"/>
            <a:r>
              <a:rPr lang="en-US" sz="1800" smtClean="0"/>
              <a:t>a nested control flow,</a:t>
            </a:r>
            <a:br>
              <a:rPr lang="en-US" sz="1800" smtClean="0"/>
            </a:br>
            <a:r>
              <a:rPr lang="en-US" sz="1800" smtClean="0"/>
              <a:t>typically realized as a</a:t>
            </a:r>
            <a:br>
              <a:rPr lang="en-US" sz="1800" smtClean="0"/>
            </a:br>
            <a:r>
              <a:rPr lang="en-US" sz="1800" smtClean="0"/>
              <a:t>procedure call</a:t>
            </a:r>
          </a:p>
          <a:p>
            <a:pPr eaLnBrk="1" hangingPunct="1"/>
            <a:r>
              <a:rPr lang="en-US" sz="2000" b="1" smtClean="0"/>
              <a:t>Return</a:t>
            </a:r>
            <a:endParaRPr lang="en-US" sz="2000" smtClean="0"/>
          </a:p>
          <a:p>
            <a:pPr lvl="1" eaLnBrk="1" hangingPunct="1"/>
            <a:r>
              <a:rPr lang="en-US" sz="1800" smtClean="0"/>
              <a:t>optional</a:t>
            </a:r>
          </a:p>
          <a:p>
            <a:pPr eaLnBrk="1" hangingPunct="1"/>
            <a:r>
              <a:rPr lang="en-US" sz="2000" b="1" smtClean="0"/>
              <a:t>Unspecified</a:t>
            </a:r>
            <a:endParaRPr lang="en-US" sz="2000" smtClean="0"/>
          </a:p>
          <a:p>
            <a:pPr lvl="1" eaLnBrk="1" hangingPunct="1"/>
            <a:r>
              <a:rPr lang="en-US" sz="1800" smtClean="0"/>
              <a:t>is used if kind of control flow is not of </a:t>
            </a:r>
            <a:br>
              <a:rPr lang="en-US" sz="1800" smtClean="0"/>
            </a:br>
            <a:r>
              <a:rPr lang="en-US" sz="1800" smtClean="0"/>
              <a:t>interest at this point in time</a:t>
            </a:r>
          </a:p>
          <a:p>
            <a:pPr lvl="1" eaLnBrk="1" hangingPunct="1"/>
            <a:r>
              <a:rPr lang="en-US" sz="1800" smtClean="0"/>
              <a:t>(however, typically asynchronous)</a:t>
            </a:r>
          </a:p>
          <a:p>
            <a:pPr eaLnBrk="1" hangingPunct="1"/>
            <a:r>
              <a:rPr lang="en-US" sz="2000" b="1" smtClean="0"/>
              <a:t>Asynchronous</a:t>
            </a:r>
            <a:br>
              <a:rPr lang="en-US" sz="2000" b="1" smtClean="0"/>
            </a:br>
            <a:endParaRPr lang="en-US" sz="700" smtClean="0"/>
          </a:p>
          <a:p>
            <a:pPr eaLnBrk="1" hangingPunct="1">
              <a:buFont typeface="Monotype Sorts" pitchFamily="2" charset="2"/>
              <a:buChar char="è"/>
            </a:pPr>
            <a:r>
              <a:rPr lang="en-US" sz="2000" smtClean="0"/>
              <a:t>holds for sequence and collaboration diagrams</a:t>
            </a:r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6303963" y="3176588"/>
            <a:ext cx="1360487" cy="244475"/>
            <a:chOff x="3539" y="1603"/>
            <a:chExt cx="857" cy="154"/>
          </a:xfrm>
        </p:grpSpPr>
        <p:sp>
          <p:nvSpPr>
            <p:cNvPr id="461829" name="Line 5"/>
            <p:cNvSpPr>
              <a:spLocks noChangeShapeType="1"/>
            </p:cNvSpPr>
            <p:nvPr/>
          </p:nvSpPr>
          <p:spPr bwMode="auto">
            <a:xfrm flipH="1">
              <a:off x="3539" y="1686"/>
              <a:ext cx="8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101395" name="Group 6"/>
            <p:cNvGrpSpPr>
              <a:grpSpLocks/>
            </p:cNvGrpSpPr>
            <p:nvPr/>
          </p:nvGrpSpPr>
          <p:grpSpPr bwMode="auto">
            <a:xfrm>
              <a:off x="3539" y="1603"/>
              <a:ext cx="219" cy="154"/>
              <a:chOff x="3539" y="1603"/>
              <a:chExt cx="219" cy="154"/>
            </a:xfrm>
          </p:grpSpPr>
          <p:sp>
            <p:nvSpPr>
              <p:cNvPr id="461831" name="Line 7"/>
              <p:cNvSpPr>
                <a:spLocks noChangeShapeType="1"/>
              </p:cNvSpPr>
              <p:nvPr/>
            </p:nvSpPr>
            <p:spPr bwMode="auto">
              <a:xfrm>
                <a:off x="3539" y="1680"/>
                <a:ext cx="216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61832" name="Line 8"/>
              <p:cNvSpPr>
                <a:spLocks noChangeShapeType="1"/>
              </p:cNvSpPr>
              <p:nvPr/>
            </p:nvSpPr>
            <p:spPr bwMode="auto">
              <a:xfrm flipH="1">
                <a:off x="3542" y="1603"/>
                <a:ext cx="216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grpSp>
        <p:nvGrpSpPr>
          <p:cNvPr id="101381" name="Group 10"/>
          <p:cNvGrpSpPr>
            <a:grpSpLocks/>
          </p:cNvGrpSpPr>
          <p:nvPr/>
        </p:nvGrpSpPr>
        <p:grpSpPr bwMode="auto">
          <a:xfrm>
            <a:off x="6357938" y="4121150"/>
            <a:ext cx="1309687" cy="244475"/>
            <a:chOff x="3573" y="2092"/>
            <a:chExt cx="825" cy="154"/>
          </a:xfrm>
        </p:grpSpPr>
        <p:sp>
          <p:nvSpPr>
            <p:cNvPr id="461835" name="Line 11"/>
            <p:cNvSpPr>
              <a:spLocks noChangeShapeType="1"/>
            </p:cNvSpPr>
            <p:nvPr/>
          </p:nvSpPr>
          <p:spPr bwMode="auto">
            <a:xfrm>
              <a:off x="3573" y="2166"/>
              <a:ext cx="8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101391" name="Group 12"/>
            <p:cNvGrpSpPr>
              <a:grpSpLocks/>
            </p:cNvGrpSpPr>
            <p:nvPr/>
          </p:nvGrpSpPr>
          <p:grpSpPr bwMode="auto">
            <a:xfrm>
              <a:off x="4227" y="2092"/>
              <a:ext cx="171" cy="154"/>
              <a:chOff x="4227" y="2092"/>
              <a:chExt cx="171" cy="154"/>
            </a:xfrm>
          </p:grpSpPr>
          <p:sp>
            <p:nvSpPr>
              <p:cNvPr id="461837" name="Line 13"/>
              <p:cNvSpPr>
                <a:spLocks noChangeShapeType="1"/>
              </p:cNvSpPr>
              <p:nvPr/>
            </p:nvSpPr>
            <p:spPr bwMode="auto">
              <a:xfrm flipH="1" flipV="1">
                <a:off x="4229" y="2092"/>
                <a:ext cx="169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61838" name="Line 14"/>
              <p:cNvSpPr>
                <a:spLocks noChangeShapeType="1"/>
              </p:cNvSpPr>
              <p:nvPr/>
            </p:nvSpPr>
            <p:spPr bwMode="auto">
              <a:xfrm flipV="1">
                <a:off x="4227" y="2169"/>
                <a:ext cx="169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grpSp>
        <p:nvGrpSpPr>
          <p:cNvPr id="101382" name="Group 15"/>
          <p:cNvGrpSpPr>
            <a:grpSpLocks/>
          </p:cNvGrpSpPr>
          <p:nvPr/>
        </p:nvGrpSpPr>
        <p:grpSpPr bwMode="auto">
          <a:xfrm>
            <a:off x="6388100" y="4983163"/>
            <a:ext cx="1309688" cy="122237"/>
            <a:chOff x="3592" y="2635"/>
            <a:chExt cx="825" cy="77"/>
          </a:xfrm>
        </p:grpSpPr>
        <p:sp>
          <p:nvSpPr>
            <p:cNvPr id="461840" name="Line 16"/>
            <p:cNvSpPr>
              <a:spLocks noChangeShapeType="1"/>
            </p:cNvSpPr>
            <p:nvPr/>
          </p:nvSpPr>
          <p:spPr bwMode="auto">
            <a:xfrm>
              <a:off x="3592" y="2709"/>
              <a:ext cx="8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1841" name="Line 17"/>
            <p:cNvSpPr>
              <a:spLocks noChangeShapeType="1"/>
            </p:cNvSpPr>
            <p:nvPr/>
          </p:nvSpPr>
          <p:spPr bwMode="auto">
            <a:xfrm flipH="1" flipV="1">
              <a:off x="4248" y="2635"/>
              <a:ext cx="169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grpSp>
        <p:nvGrpSpPr>
          <p:cNvPr id="101383" name="Group 24"/>
          <p:cNvGrpSpPr>
            <a:grpSpLocks/>
          </p:cNvGrpSpPr>
          <p:nvPr/>
        </p:nvGrpSpPr>
        <p:grpSpPr bwMode="auto">
          <a:xfrm>
            <a:off x="6440488" y="2141538"/>
            <a:ext cx="1311275" cy="284162"/>
            <a:chOff x="4057" y="1349"/>
            <a:chExt cx="826" cy="179"/>
          </a:xfrm>
        </p:grpSpPr>
        <p:sp>
          <p:nvSpPr>
            <p:cNvPr id="461847" name="AutoShape 23"/>
            <p:cNvSpPr>
              <a:spLocks noChangeArrowheads="1"/>
            </p:cNvSpPr>
            <p:nvPr/>
          </p:nvSpPr>
          <p:spPr bwMode="auto">
            <a:xfrm rot="5387263">
              <a:off x="4704" y="1348"/>
              <a:ext cx="179" cy="18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1843" name="Line 19"/>
            <p:cNvSpPr>
              <a:spLocks noChangeShapeType="1"/>
            </p:cNvSpPr>
            <p:nvPr/>
          </p:nvSpPr>
          <p:spPr bwMode="auto">
            <a:xfrm>
              <a:off x="4057" y="1438"/>
              <a:ext cx="8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EBBF0D-EF95-4354-AA25-74F68B0A7FE2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CALENDARIUM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400">
                <a:solidFill>
                  <a:schemeClr val="tx2">
                    <a:satMod val="130000"/>
                  </a:schemeClr>
                </a:solidFill>
              </a:rPr>
              <a:t>Sequence Diagram “Insert Appointment” (1/2)</a:t>
            </a:r>
          </a:p>
        </p:txBody>
      </p:sp>
      <p:sp>
        <p:nvSpPr>
          <p:cNvPr id="462851" name="Line 3"/>
          <p:cNvSpPr>
            <a:spLocks noChangeShapeType="1"/>
          </p:cNvSpPr>
          <p:nvPr/>
        </p:nvSpPr>
        <p:spPr bwMode="auto">
          <a:xfrm flipH="1">
            <a:off x="1781175" y="2163763"/>
            <a:ext cx="0" cy="3238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1265238" y="1625600"/>
            <a:ext cx="103505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B_Calen-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darium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2853" name="Rectangle 5"/>
          <p:cNvSpPr>
            <a:spLocks noChangeArrowheads="1"/>
          </p:cNvSpPr>
          <p:nvPr/>
        </p:nvSpPr>
        <p:spPr bwMode="auto">
          <a:xfrm>
            <a:off x="2684463" y="1633538"/>
            <a:ext cx="955675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 : Calen-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darium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2854" name="Rectangle 6"/>
          <p:cNvSpPr>
            <a:spLocks noChangeArrowheads="1"/>
          </p:cNvSpPr>
          <p:nvPr/>
        </p:nvSpPr>
        <p:spPr bwMode="auto">
          <a:xfrm>
            <a:off x="4170363" y="1633538"/>
            <a:ext cx="64135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User: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6253163" y="1633538"/>
            <a:ext cx="1330325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Authorization :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2856" name="Rectangle 8"/>
          <p:cNvSpPr>
            <a:spLocks noChangeArrowheads="1"/>
          </p:cNvSpPr>
          <p:nvPr/>
        </p:nvSpPr>
        <p:spPr bwMode="auto">
          <a:xfrm>
            <a:off x="7654925" y="1633538"/>
            <a:ext cx="915988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 : 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Calendar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2857" name="Line 9"/>
          <p:cNvSpPr>
            <a:spLocks noChangeShapeType="1"/>
          </p:cNvSpPr>
          <p:nvPr/>
        </p:nvSpPr>
        <p:spPr bwMode="auto">
          <a:xfrm>
            <a:off x="3154363" y="2170113"/>
            <a:ext cx="3175" cy="3746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4483100" y="2162175"/>
            <a:ext cx="4763" cy="4953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59" name="Line 11"/>
          <p:cNvSpPr>
            <a:spLocks noChangeShapeType="1"/>
          </p:cNvSpPr>
          <p:nvPr/>
        </p:nvSpPr>
        <p:spPr bwMode="auto">
          <a:xfrm>
            <a:off x="6873875" y="2171700"/>
            <a:ext cx="9525" cy="19097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60" name="Line 12"/>
          <p:cNvSpPr>
            <a:spLocks noChangeShapeType="1"/>
          </p:cNvSpPr>
          <p:nvPr/>
        </p:nvSpPr>
        <p:spPr bwMode="auto">
          <a:xfrm>
            <a:off x="8108950" y="2171700"/>
            <a:ext cx="0" cy="319563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61" name="Line 13"/>
          <p:cNvSpPr>
            <a:spLocks noChangeShapeType="1"/>
          </p:cNvSpPr>
          <p:nvPr/>
        </p:nvSpPr>
        <p:spPr bwMode="auto">
          <a:xfrm>
            <a:off x="5599113" y="2171700"/>
            <a:ext cx="0" cy="31289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62" name="Rectangle 14"/>
          <p:cNvSpPr>
            <a:spLocks noChangeArrowheads="1"/>
          </p:cNvSpPr>
          <p:nvPr/>
        </p:nvSpPr>
        <p:spPr bwMode="auto">
          <a:xfrm>
            <a:off x="5318125" y="1633538"/>
            <a:ext cx="5715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 : 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grpSp>
        <p:nvGrpSpPr>
          <p:cNvPr id="102415" name="Group 15"/>
          <p:cNvGrpSpPr>
            <a:grpSpLocks/>
          </p:cNvGrpSpPr>
          <p:nvPr/>
        </p:nvGrpSpPr>
        <p:grpSpPr bwMode="auto">
          <a:xfrm>
            <a:off x="666750" y="1824038"/>
            <a:ext cx="188913" cy="468312"/>
            <a:chOff x="776" y="1754"/>
            <a:chExt cx="264" cy="654"/>
          </a:xfrm>
        </p:grpSpPr>
        <p:sp>
          <p:nvSpPr>
            <p:cNvPr id="462864" name="Oval 16"/>
            <p:cNvSpPr>
              <a:spLocks noChangeArrowheads="1"/>
            </p:cNvSpPr>
            <p:nvPr/>
          </p:nvSpPr>
          <p:spPr bwMode="auto">
            <a:xfrm>
              <a:off x="816" y="1754"/>
              <a:ext cx="177" cy="1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2865" name="Line 17"/>
            <p:cNvSpPr>
              <a:spLocks noChangeShapeType="1"/>
            </p:cNvSpPr>
            <p:nvPr/>
          </p:nvSpPr>
          <p:spPr bwMode="auto">
            <a:xfrm>
              <a:off x="905" y="1927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2866" name="Line 18"/>
            <p:cNvSpPr>
              <a:spLocks noChangeShapeType="1"/>
            </p:cNvSpPr>
            <p:nvPr/>
          </p:nvSpPr>
          <p:spPr bwMode="auto">
            <a:xfrm flipH="1">
              <a:off x="776" y="2226"/>
              <a:ext cx="12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2867" name="Line 19"/>
            <p:cNvSpPr>
              <a:spLocks noChangeShapeType="1"/>
            </p:cNvSpPr>
            <p:nvPr/>
          </p:nvSpPr>
          <p:spPr bwMode="auto">
            <a:xfrm>
              <a:off x="911" y="2233"/>
              <a:ext cx="12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2868" name="Line 20"/>
            <p:cNvSpPr>
              <a:spLocks noChangeShapeType="1"/>
            </p:cNvSpPr>
            <p:nvPr/>
          </p:nvSpPr>
          <p:spPr bwMode="auto">
            <a:xfrm>
              <a:off x="776" y="2018"/>
              <a:ext cx="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62869" name="Line 21"/>
          <p:cNvSpPr>
            <a:spLocks noChangeShapeType="1"/>
          </p:cNvSpPr>
          <p:nvPr/>
        </p:nvSpPr>
        <p:spPr bwMode="auto">
          <a:xfrm>
            <a:off x="811213" y="2498725"/>
            <a:ext cx="92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70" name="Text Box 22"/>
          <p:cNvSpPr txBox="1">
            <a:spLocks noChangeArrowheads="1"/>
          </p:cNvSpPr>
          <p:nvPr/>
        </p:nvSpPr>
        <p:spPr bwMode="auto">
          <a:xfrm>
            <a:off x="3116263" y="2393950"/>
            <a:ext cx="139541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login(user,pwd)</a:t>
            </a:r>
          </a:p>
        </p:txBody>
      </p:sp>
      <p:sp>
        <p:nvSpPr>
          <p:cNvPr id="462871" name="Line 23"/>
          <p:cNvSpPr>
            <a:spLocks noChangeShapeType="1"/>
          </p:cNvSpPr>
          <p:nvPr/>
        </p:nvSpPr>
        <p:spPr bwMode="auto">
          <a:xfrm>
            <a:off x="3187700" y="2654300"/>
            <a:ext cx="1268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72" name="Text Box 24"/>
          <p:cNvSpPr txBox="1">
            <a:spLocks noChangeArrowheads="1"/>
          </p:cNvSpPr>
          <p:nvPr/>
        </p:nvSpPr>
        <p:spPr bwMode="auto">
          <a:xfrm>
            <a:off x="1800225" y="2281238"/>
            <a:ext cx="13954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login(user,pwd)</a:t>
            </a:r>
          </a:p>
        </p:txBody>
      </p:sp>
      <p:sp>
        <p:nvSpPr>
          <p:cNvPr id="462873" name="Line 25"/>
          <p:cNvSpPr>
            <a:spLocks noChangeShapeType="1"/>
          </p:cNvSpPr>
          <p:nvPr/>
        </p:nvSpPr>
        <p:spPr bwMode="auto">
          <a:xfrm>
            <a:off x="1814513" y="2554288"/>
            <a:ext cx="131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74" name="Text Box 26"/>
          <p:cNvSpPr txBox="1">
            <a:spLocks noChangeArrowheads="1"/>
          </p:cNvSpPr>
          <p:nvPr/>
        </p:nvSpPr>
        <p:spPr bwMode="auto">
          <a:xfrm>
            <a:off x="3187700" y="3846513"/>
            <a:ext cx="30797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checkAuthorization (user, pa, “write“)</a:t>
            </a:r>
          </a:p>
        </p:txBody>
      </p:sp>
      <p:sp>
        <p:nvSpPr>
          <p:cNvPr id="462875" name="Line 27"/>
          <p:cNvSpPr>
            <a:spLocks noChangeShapeType="1"/>
          </p:cNvSpPr>
          <p:nvPr/>
        </p:nvSpPr>
        <p:spPr bwMode="auto">
          <a:xfrm flipV="1">
            <a:off x="3221038" y="4106863"/>
            <a:ext cx="362585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76" name="Line 28"/>
          <p:cNvSpPr>
            <a:spLocks noChangeShapeType="1"/>
          </p:cNvSpPr>
          <p:nvPr/>
        </p:nvSpPr>
        <p:spPr bwMode="auto">
          <a:xfrm>
            <a:off x="1814513" y="3529013"/>
            <a:ext cx="132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77" name="Line 29"/>
          <p:cNvSpPr>
            <a:spLocks noChangeShapeType="1"/>
          </p:cNvSpPr>
          <p:nvPr/>
        </p:nvSpPr>
        <p:spPr bwMode="auto">
          <a:xfrm>
            <a:off x="3187700" y="2922588"/>
            <a:ext cx="13065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78" name="Line 30"/>
          <p:cNvSpPr>
            <a:spLocks noChangeShapeType="1"/>
          </p:cNvSpPr>
          <p:nvPr/>
        </p:nvSpPr>
        <p:spPr bwMode="auto">
          <a:xfrm>
            <a:off x="1804988" y="3068638"/>
            <a:ext cx="1330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79" name="Rectangle 31"/>
          <p:cNvSpPr>
            <a:spLocks noChangeArrowheads="1"/>
          </p:cNvSpPr>
          <p:nvPr/>
        </p:nvSpPr>
        <p:spPr bwMode="auto">
          <a:xfrm flipH="1">
            <a:off x="1736725" y="3438525"/>
            <a:ext cx="74613" cy="2519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80" name="Rectangle 32"/>
          <p:cNvSpPr>
            <a:spLocks noChangeArrowheads="1"/>
          </p:cNvSpPr>
          <p:nvPr/>
        </p:nvSpPr>
        <p:spPr bwMode="auto">
          <a:xfrm flipH="1">
            <a:off x="3121025" y="2552700"/>
            <a:ext cx="74613" cy="517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81" name="Rectangle 33"/>
          <p:cNvSpPr>
            <a:spLocks noChangeArrowheads="1"/>
          </p:cNvSpPr>
          <p:nvPr/>
        </p:nvSpPr>
        <p:spPr bwMode="auto">
          <a:xfrm flipH="1">
            <a:off x="6861175" y="4100513"/>
            <a:ext cx="74613" cy="438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82" name="Line 34"/>
          <p:cNvSpPr>
            <a:spLocks noChangeShapeType="1"/>
          </p:cNvSpPr>
          <p:nvPr/>
        </p:nvSpPr>
        <p:spPr bwMode="auto">
          <a:xfrm>
            <a:off x="3211513" y="4459288"/>
            <a:ext cx="36544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83" name="Text Box 35"/>
          <p:cNvSpPr txBox="1">
            <a:spLocks noChangeArrowheads="1"/>
          </p:cNvSpPr>
          <p:nvPr/>
        </p:nvSpPr>
        <p:spPr bwMode="auto">
          <a:xfrm>
            <a:off x="3178175" y="3598863"/>
            <a:ext cx="16113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forall pa in partic</a:t>
            </a:r>
          </a:p>
        </p:txBody>
      </p:sp>
      <p:sp>
        <p:nvSpPr>
          <p:cNvPr id="462884" name="Text Box 36"/>
          <p:cNvSpPr txBox="1">
            <a:spLocks noChangeArrowheads="1"/>
          </p:cNvSpPr>
          <p:nvPr/>
        </p:nvSpPr>
        <p:spPr bwMode="auto">
          <a:xfrm>
            <a:off x="3178175" y="5065713"/>
            <a:ext cx="20383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checkCollision (bD, eD)</a:t>
            </a:r>
          </a:p>
        </p:txBody>
      </p:sp>
      <p:sp>
        <p:nvSpPr>
          <p:cNvPr id="462885" name="Line 37"/>
          <p:cNvSpPr>
            <a:spLocks noChangeShapeType="1"/>
          </p:cNvSpPr>
          <p:nvPr/>
        </p:nvSpPr>
        <p:spPr bwMode="auto">
          <a:xfrm>
            <a:off x="3211513" y="5316538"/>
            <a:ext cx="235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86" name="Rectangle 38"/>
          <p:cNvSpPr>
            <a:spLocks noChangeArrowheads="1"/>
          </p:cNvSpPr>
          <p:nvPr/>
        </p:nvSpPr>
        <p:spPr bwMode="auto">
          <a:xfrm flipH="1">
            <a:off x="5556250" y="5300663"/>
            <a:ext cx="74613" cy="542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87" name="Line 39"/>
          <p:cNvSpPr>
            <a:spLocks noChangeShapeType="1"/>
          </p:cNvSpPr>
          <p:nvPr/>
        </p:nvSpPr>
        <p:spPr bwMode="auto">
          <a:xfrm>
            <a:off x="3221038" y="5840413"/>
            <a:ext cx="2320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88" name="Text Box 40"/>
          <p:cNvSpPr txBox="1">
            <a:spLocks noChangeArrowheads="1"/>
          </p:cNvSpPr>
          <p:nvPr/>
        </p:nvSpPr>
        <p:spPr bwMode="auto">
          <a:xfrm>
            <a:off x="3178175" y="4703763"/>
            <a:ext cx="16113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forall pa in partic</a:t>
            </a:r>
          </a:p>
        </p:txBody>
      </p:sp>
      <p:sp>
        <p:nvSpPr>
          <p:cNvPr id="462889" name="Line 41"/>
          <p:cNvSpPr>
            <a:spLocks noChangeShapeType="1"/>
          </p:cNvSpPr>
          <p:nvPr/>
        </p:nvSpPr>
        <p:spPr bwMode="auto">
          <a:xfrm>
            <a:off x="5637213" y="5373688"/>
            <a:ext cx="2454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90" name="Line 42"/>
          <p:cNvSpPr>
            <a:spLocks noChangeShapeType="1"/>
          </p:cNvSpPr>
          <p:nvPr/>
        </p:nvSpPr>
        <p:spPr bwMode="auto">
          <a:xfrm>
            <a:off x="5637213" y="5792788"/>
            <a:ext cx="24733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91" name="Rectangle 43"/>
          <p:cNvSpPr>
            <a:spLocks noChangeArrowheads="1"/>
          </p:cNvSpPr>
          <p:nvPr/>
        </p:nvSpPr>
        <p:spPr bwMode="auto">
          <a:xfrm flipH="1">
            <a:off x="8080375" y="5367338"/>
            <a:ext cx="74613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92" name="Text Box 44"/>
          <p:cNvSpPr txBox="1">
            <a:spLocks noChangeArrowheads="1"/>
          </p:cNvSpPr>
          <p:nvPr/>
        </p:nvSpPr>
        <p:spPr bwMode="auto">
          <a:xfrm>
            <a:off x="5680075" y="5113338"/>
            <a:ext cx="20383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checkCollision (bD, eD)</a:t>
            </a:r>
          </a:p>
        </p:txBody>
      </p:sp>
      <p:sp>
        <p:nvSpPr>
          <p:cNvPr id="462893" name="Text Box 45"/>
          <p:cNvSpPr txBox="1">
            <a:spLocks noChangeArrowheads="1"/>
          </p:cNvSpPr>
          <p:nvPr/>
        </p:nvSpPr>
        <p:spPr bwMode="auto">
          <a:xfrm>
            <a:off x="6403975" y="5532438"/>
            <a:ext cx="3714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ok</a:t>
            </a:r>
          </a:p>
        </p:txBody>
      </p:sp>
      <p:sp>
        <p:nvSpPr>
          <p:cNvPr id="462894" name="Text Box 46"/>
          <p:cNvSpPr txBox="1">
            <a:spLocks noChangeArrowheads="1"/>
          </p:cNvSpPr>
          <p:nvPr/>
        </p:nvSpPr>
        <p:spPr bwMode="auto">
          <a:xfrm>
            <a:off x="4597400" y="4198938"/>
            <a:ext cx="10112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authorized</a:t>
            </a:r>
          </a:p>
        </p:txBody>
      </p:sp>
      <p:sp>
        <p:nvSpPr>
          <p:cNvPr id="462895" name="Text Box 47"/>
          <p:cNvSpPr txBox="1">
            <a:spLocks noChangeArrowheads="1"/>
          </p:cNvSpPr>
          <p:nvPr/>
        </p:nvSpPr>
        <p:spPr bwMode="auto">
          <a:xfrm>
            <a:off x="1781175" y="3063875"/>
            <a:ext cx="1128713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storeAppt</a:t>
            </a:r>
          </a:p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(partic,appt)</a:t>
            </a:r>
          </a:p>
        </p:txBody>
      </p:sp>
      <p:sp>
        <p:nvSpPr>
          <p:cNvPr id="462896" name="Rectangle 48"/>
          <p:cNvSpPr>
            <a:spLocks noChangeArrowheads="1"/>
          </p:cNvSpPr>
          <p:nvPr/>
        </p:nvSpPr>
        <p:spPr bwMode="auto">
          <a:xfrm flipH="1">
            <a:off x="4451350" y="2647950"/>
            <a:ext cx="74613" cy="257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97" name="Rectangle 49"/>
          <p:cNvSpPr>
            <a:spLocks noChangeArrowheads="1"/>
          </p:cNvSpPr>
          <p:nvPr/>
        </p:nvSpPr>
        <p:spPr bwMode="auto">
          <a:xfrm flipH="1">
            <a:off x="3121025" y="3514725"/>
            <a:ext cx="74613" cy="2497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98" name="Rectangle 50"/>
          <p:cNvSpPr>
            <a:spLocks noChangeArrowheads="1"/>
          </p:cNvSpPr>
          <p:nvPr/>
        </p:nvSpPr>
        <p:spPr bwMode="auto">
          <a:xfrm>
            <a:off x="3055938" y="3614738"/>
            <a:ext cx="3989387" cy="9620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899" name="Rectangle 51"/>
          <p:cNvSpPr>
            <a:spLocks noChangeArrowheads="1"/>
          </p:cNvSpPr>
          <p:nvPr/>
        </p:nvSpPr>
        <p:spPr bwMode="auto">
          <a:xfrm>
            <a:off x="3055938" y="4729163"/>
            <a:ext cx="5180012" cy="1228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00" name="Text Box 52"/>
          <p:cNvSpPr txBox="1">
            <a:spLocks noChangeArrowheads="1"/>
          </p:cNvSpPr>
          <p:nvPr/>
        </p:nvSpPr>
        <p:spPr bwMode="auto">
          <a:xfrm>
            <a:off x="3592513" y="2668588"/>
            <a:ext cx="3714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ok</a:t>
            </a:r>
          </a:p>
        </p:txBody>
      </p:sp>
      <p:sp>
        <p:nvSpPr>
          <p:cNvPr id="462901" name="Text Box 53"/>
          <p:cNvSpPr txBox="1">
            <a:spLocks noChangeArrowheads="1"/>
          </p:cNvSpPr>
          <p:nvPr/>
        </p:nvSpPr>
        <p:spPr bwMode="auto">
          <a:xfrm>
            <a:off x="2265363" y="2725738"/>
            <a:ext cx="3714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ok</a:t>
            </a:r>
          </a:p>
        </p:txBody>
      </p:sp>
      <p:sp>
        <p:nvSpPr>
          <p:cNvPr id="462902" name="Line 54"/>
          <p:cNvSpPr>
            <a:spLocks noChangeShapeType="1"/>
          </p:cNvSpPr>
          <p:nvPr/>
        </p:nvSpPr>
        <p:spPr bwMode="auto">
          <a:xfrm>
            <a:off x="795338" y="3433763"/>
            <a:ext cx="93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03" name="Text Box 55"/>
          <p:cNvSpPr txBox="1">
            <a:spLocks noChangeArrowheads="1"/>
          </p:cNvSpPr>
          <p:nvPr/>
        </p:nvSpPr>
        <p:spPr bwMode="auto">
          <a:xfrm>
            <a:off x="966788" y="2927350"/>
            <a:ext cx="528637" cy="517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new</a:t>
            </a:r>
          </a:p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appt</a:t>
            </a:r>
          </a:p>
        </p:txBody>
      </p:sp>
      <p:sp>
        <p:nvSpPr>
          <p:cNvPr id="462904" name="Text Box 56"/>
          <p:cNvSpPr txBox="1">
            <a:spLocks noChangeArrowheads="1"/>
          </p:cNvSpPr>
          <p:nvPr/>
        </p:nvSpPr>
        <p:spPr bwMode="auto">
          <a:xfrm>
            <a:off x="4068763" y="5599113"/>
            <a:ext cx="3714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ok</a:t>
            </a:r>
          </a:p>
        </p:txBody>
      </p:sp>
      <p:sp>
        <p:nvSpPr>
          <p:cNvPr id="462906" name="Rectangle 58"/>
          <p:cNvSpPr>
            <a:spLocks noChangeArrowheads="1"/>
          </p:cNvSpPr>
          <p:nvPr/>
        </p:nvSpPr>
        <p:spPr bwMode="auto">
          <a:xfrm flipH="1">
            <a:off x="720725" y="2422525"/>
            <a:ext cx="74613" cy="3643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07" name="AutoShape 59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 rot="5400000">
            <a:off x="174625" y="5889625"/>
            <a:ext cx="266700" cy="114300"/>
          </a:xfrm>
          <a:prstGeom prst="rightArrow">
            <a:avLst>
              <a:gd name="adj1" fmla="val 50000"/>
              <a:gd name="adj2" fmla="val 58333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08" name="Rectangle 60"/>
          <p:cNvSpPr>
            <a:spLocks noChangeArrowheads="1"/>
          </p:cNvSpPr>
          <p:nvPr/>
        </p:nvSpPr>
        <p:spPr bwMode="auto">
          <a:xfrm flipH="1">
            <a:off x="1736725" y="2495550"/>
            <a:ext cx="74613" cy="576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09" name="Line 61"/>
          <p:cNvSpPr>
            <a:spLocks noChangeShapeType="1"/>
          </p:cNvSpPr>
          <p:nvPr/>
        </p:nvSpPr>
        <p:spPr bwMode="auto">
          <a:xfrm>
            <a:off x="1771650" y="3078163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11" name="Line 63"/>
          <p:cNvSpPr>
            <a:spLocks noChangeShapeType="1"/>
          </p:cNvSpPr>
          <p:nvPr/>
        </p:nvSpPr>
        <p:spPr bwMode="auto">
          <a:xfrm>
            <a:off x="1771650" y="5973763"/>
            <a:ext cx="0" cy="1238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12" name="Line 64"/>
          <p:cNvSpPr>
            <a:spLocks noChangeShapeType="1"/>
          </p:cNvSpPr>
          <p:nvPr/>
        </p:nvSpPr>
        <p:spPr bwMode="auto">
          <a:xfrm>
            <a:off x="3162300" y="3078163"/>
            <a:ext cx="9525" cy="4286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13" name="Line 65"/>
          <p:cNvSpPr>
            <a:spLocks noChangeShapeType="1"/>
          </p:cNvSpPr>
          <p:nvPr/>
        </p:nvSpPr>
        <p:spPr bwMode="auto">
          <a:xfrm>
            <a:off x="3162300" y="6021388"/>
            <a:ext cx="0" cy="1238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14" name="Line 66"/>
          <p:cNvSpPr>
            <a:spLocks noChangeShapeType="1"/>
          </p:cNvSpPr>
          <p:nvPr/>
        </p:nvSpPr>
        <p:spPr bwMode="auto">
          <a:xfrm flipH="1">
            <a:off x="5591175" y="5859463"/>
            <a:ext cx="0" cy="2190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15" name="Line 67"/>
          <p:cNvSpPr>
            <a:spLocks noChangeShapeType="1"/>
          </p:cNvSpPr>
          <p:nvPr/>
        </p:nvSpPr>
        <p:spPr bwMode="auto">
          <a:xfrm>
            <a:off x="4487863" y="2914650"/>
            <a:ext cx="0" cy="31384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16" name="Line 68"/>
          <p:cNvSpPr>
            <a:spLocks noChangeShapeType="1"/>
          </p:cNvSpPr>
          <p:nvPr/>
        </p:nvSpPr>
        <p:spPr bwMode="auto">
          <a:xfrm flipH="1">
            <a:off x="6886575" y="4554538"/>
            <a:ext cx="9525" cy="15144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17" name="Line 69"/>
          <p:cNvSpPr>
            <a:spLocks noChangeShapeType="1"/>
          </p:cNvSpPr>
          <p:nvPr/>
        </p:nvSpPr>
        <p:spPr bwMode="auto">
          <a:xfrm>
            <a:off x="8115300" y="5792788"/>
            <a:ext cx="0" cy="2952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2918" name="Text Box 70"/>
          <p:cNvSpPr txBox="1">
            <a:spLocks noChangeArrowheads="1"/>
          </p:cNvSpPr>
          <p:nvPr/>
        </p:nvSpPr>
        <p:spPr bwMode="auto">
          <a:xfrm>
            <a:off x="866775" y="2224088"/>
            <a:ext cx="82391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login(...)</a:t>
            </a:r>
          </a:p>
        </p:txBody>
      </p:sp>
      <p:sp>
        <p:nvSpPr>
          <p:cNvPr id="69" name="Date Placeholder 68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42311E-3E54-4E33-B17C-9BB56A611C24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Example CALENDARIUM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400">
                <a:solidFill>
                  <a:schemeClr val="tx2">
                    <a:satMod val="130000"/>
                  </a:schemeClr>
                </a:solidFill>
              </a:rPr>
              <a:t>Sequence Diagram “Insert Appointment” (2/2)</a:t>
            </a:r>
          </a:p>
        </p:txBody>
      </p:sp>
      <p:sp>
        <p:nvSpPr>
          <p:cNvPr id="463875" name="Line 3"/>
          <p:cNvSpPr>
            <a:spLocks noChangeShapeType="1"/>
          </p:cNvSpPr>
          <p:nvPr/>
        </p:nvSpPr>
        <p:spPr bwMode="auto">
          <a:xfrm>
            <a:off x="1328738" y="2020888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12800" y="1482725"/>
            <a:ext cx="103505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 B_Calen-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darium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1971675" y="1490663"/>
            <a:ext cx="955675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 : Calen-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darium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3878" name="Rectangle 6"/>
          <p:cNvSpPr>
            <a:spLocks noChangeArrowheads="1"/>
          </p:cNvSpPr>
          <p:nvPr/>
        </p:nvSpPr>
        <p:spPr bwMode="auto">
          <a:xfrm>
            <a:off x="3270250" y="1490663"/>
            <a:ext cx="64135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User: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3879" name="Rectangle 7"/>
          <p:cNvSpPr>
            <a:spLocks noChangeArrowheads="1"/>
          </p:cNvSpPr>
          <p:nvPr/>
        </p:nvSpPr>
        <p:spPr bwMode="auto">
          <a:xfrm>
            <a:off x="5238750" y="1490663"/>
            <a:ext cx="1330325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Authorization :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Class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3880" name="Rectangle 8"/>
          <p:cNvSpPr>
            <a:spLocks noChangeArrowheads="1"/>
          </p:cNvSpPr>
          <p:nvPr/>
        </p:nvSpPr>
        <p:spPr bwMode="auto">
          <a:xfrm>
            <a:off x="6640513" y="1490663"/>
            <a:ext cx="915987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 : 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Calendar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3881" name="Rectangle 9"/>
          <p:cNvSpPr>
            <a:spLocks noChangeArrowheads="1"/>
          </p:cNvSpPr>
          <p:nvPr/>
        </p:nvSpPr>
        <p:spPr bwMode="auto">
          <a:xfrm>
            <a:off x="7240588" y="2376488"/>
            <a:ext cx="1192212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d_new : 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Appointment</a:t>
            </a:r>
            <a:endParaRPr lang="en-US" u="sng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3882" name="Line 10"/>
          <p:cNvSpPr>
            <a:spLocks noChangeShapeType="1"/>
          </p:cNvSpPr>
          <p:nvPr/>
        </p:nvSpPr>
        <p:spPr bwMode="auto">
          <a:xfrm>
            <a:off x="2447925" y="2027238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>
            <a:off x="3587750" y="2028825"/>
            <a:ext cx="0" cy="391953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84" name="Line 12"/>
          <p:cNvSpPr>
            <a:spLocks noChangeShapeType="1"/>
          </p:cNvSpPr>
          <p:nvPr/>
        </p:nvSpPr>
        <p:spPr bwMode="auto">
          <a:xfrm>
            <a:off x="5897563" y="2028825"/>
            <a:ext cx="0" cy="391953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85" name="Line 13"/>
          <p:cNvSpPr>
            <a:spLocks noChangeShapeType="1"/>
          </p:cNvSpPr>
          <p:nvPr/>
        </p:nvSpPr>
        <p:spPr bwMode="auto">
          <a:xfrm>
            <a:off x="7094538" y="2028825"/>
            <a:ext cx="0" cy="18049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86" name="Line 14"/>
          <p:cNvSpPr>
            <a:spLocks noChangeShapeType="1"/>
          </p:cNvSpPr>
          <p:nvPr/>
        </p:nvSpPr>
        <p:spPr bwMode="auto">
          <a:xfrm>
            <a:off x="7831138" y="2894013"/>
            <a:ext cx="0" cy="30543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>
            <a:off x="4699000" y="2028825"/>
            <a:ext cx="0" cy="17668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88" name="Rectangle 16"/>
          <p:cNvSpPr>
            <a:spLocks noChangeArrowheads="1"/>
          </p:cNvSpPr>
          <p:nvPr/>
        </p:nvSpPr>
        <p:spPr bwMode="auto">
          <a:xfrm>
            <a:off x="4418013" y="1490663"/>
            <a:ext cx="571500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pa : 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3889" name="Text Box 17"/>
          <p:cNvSpPr txBox="1">
            <a:spLocks noChangeArrowheads="1"/>
          </p:cNvSpPr>
          <p:nvPr/>
        </p:nvSpPr>
        <p:spPr bwMode="auto">
          <a:xfrm>
            <a:off x="2465388" y="2327275"/>
            <a:ext cx="15970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d_new := new (...)</a:t>
            </a:r>
          </a:p>
        </p:txBody>
      </p:sp>
      <p:sp>
        <p:nvSpPr>
          <p:cNvPr id="463890" name="Line 18"/>
          <p:cNvSpPr>
            <a:spLocks noChangeShapeType="1"/>
          </p:cNvSpPr>
          <p:nvPr/>
        </p:nvSpPr>
        <p:spPr bwMode="auto">
          <a:xfrm flipV="1">
            <a:off x="2498725" y="2573338"/>
            <a:ext cx="4732338" cy="14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91" name="Rectangle 19"/>
          <p:cNvSpPr>
            <a:spLocks noChangeArrowheads="1"/>
          </p:cNvSpPr>
          <p:nvPr/>
        </p:nvSpPr>
        <p:spPr bwMode="auto">
          <a:xfrm flipH="1">
            <a:off x="1284288" y="2247900"/>
            <a:ext cx="74612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92" name="Rectangle 20"/>
          <p:cNvSpPr>
            <a:spLocks noChangeArrowheads="1"/>
          </p:cNvSpPr>
          <p:nvPr/>
        </p:nvSpPr>
        <p:spPr bwMode="auto">
          <a:xfrm flipH="1">
            <a:off x="2408238" y="2352675"/>
            <a:ext cx="74612" cy="1673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93" name="Rectangle 21"/>
          <p:cNvSpPr>
            <a:spLocks noChangeArrowheads="1"/>
          </p:cNvSpPr>
          <p:nvPr/>
        </p:nvSpPr>
        <p:spPr bwMode="auto">
          <a:xfrm>
            <a:off x="2343150" y="3052763"/>
            <a:ext cx="6246813" cy="26082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94" name="Text Box 22"/>
          <p:cNvSpPr txBox="1">
            <a:spLocks noChangeArrowheads="1"/>
          </p:cNvSpPr>
          <p:nvPr/>
        </p:nvSpPr>
        <p:spPr bwMode="auto">
          <a:xfrm>
            <a:off x="2465388" y="3095625"/>
            <a:ext cx="161131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forall pa in partic</a:t>
            </a:r>
          </a:p>
        </p:txBody>
      </p:sp>
      <p:sp>
        <p:nvSpPr>
          <p:cNvPr id="463895" name="Text Box 23"/>
          <p:cNvSpPr txBox="1">
            <a:spLocks noChangeArrowheads="1"/>
          </p:cNvSpPr>
          <p:nvPr/>
        </p:nvSpPr>
        <p:spPr bwMode="auto">
          <a:xfrm>
            <a:off x="2465388" y="3509963"/>
            <a:ext cx="16224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insertAppt(d_new)</a:t>
            </a:r>
          </a:p>
        </p:txBody>
      </p:sp>
      <p:sp>
        <p:nvSpPr>
          <p:cNvPr id="463896" name="Line 24"/>
          <p:cNvSpPr>
            <a:spLocks noChangeShapeType="1"/>
          </p:cNvSpPr>
          <p:nvPr/>
        </p:nvSpPr>
        <p:spPr bwMode="auto">
          <a:xfrm>
            <a:off x="2484438" y="3794125"/>
            <a:ext cx="2173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98" name="Line 26"/>
          <p:cNvSpPr>
            <a:spLocks noChangeShapeType="1"/>
          </p:cNvSpPr>
          <p:nvPr/>
        </p:nvSpPr>
        <p:spPr bwMode="auto">
          <a:xfrm>
            <a:off x="4737100" y="3908425"/>
            <a:ext cx="234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899" name="Line 27"/>
          <p:cNvSpPr>
            <a:spLocks noChangeShapeType="1"/>
          </p:cNvSpPr>
          <p:nvPr/>
        </p:nvSpPr>
        <p:spPr bwMode="auto">
          <a:xfrm>
            <a:off x="4737100" y="4278313"/>
            <a:ext cx="23304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00" name="Rectangle 28"/>
          <p:cNvSpPr>
            <a:spLocks noChangeArrowheads="1"/>
          </p:cNvSpPr>
          <p:nvPr/>
        </p:nvSpPr>
        <p:spPr bwMode="auto">
          <a:xfrm flipH="1">
            <a:off x="7065963" y="3844925"/>
            <a:ext cx="74612" cy="527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01" name="Text Box 29"/>
          <p:cNvSpPr txBox="1">
            <a:spLocks noChangeArrowheads="1"/>
          </p:cNvSpPr>
          <p:nvPr/>
        </p:nvSpPr>
        <p:spPr bwMode="auto">
          <a:xfrm>
            <a:off x="4713288" y="3648075"/>
            <a:ext cx="162242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insertAppt(d_new)</a:t>
            </a:r>
          </a:p>
        </p:txBody>
      </p:sp>
      <p:sp>
        <p:nvSpPr>
          <p:cNvPr id="463902" name="Rectangle 30"/>
          <p:cNvSpPr>
            <a:spLocks noChangeArrowheads="1"/>
          </p:cNvSpPr>
          <p:nvPr/>
        </p:nvSpPr>
        <p:spPr bwMode="auto">
          <a:xfrm>
            <a:off x="7723188" y="1490663"/>
            <a:ext cx="1241425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cv : Calendar</a:t>
            </a:r>
          </a:p>
          <a:p>
            <a:pPr algn="ctr">
              <a:defRPr/>
            </a:pPr>
            <a:r>
              <a:rPr lang="en-US" sz="1400" u="sng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View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463903" name="Line 31"/>
          <p:cNvSpPr>
            <a:spLocks noChangeShapeType="1"/>
          </p:cNvSpPr>
          <p:nvPr/>
        </p:nvSpPr>
        <p:spPr bwMode="auto">
          <a:xfrm>
            <a:off x="8335963" y="2028825"/>
            <a:ext cx="0" cy="21764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05" name="Freeform 33"/>
          <p:cNvSpPr>
            <a:spLocks/>
          </p:cNvSpPr>
          <p:nvPr/>
        </p:nvSpPr>
        <p:spPr bwMode="auto">
          <a:xfrm>
            <a:off x="4733925" y="4516438"/>
            <a:ext cx="1185863" cy="252412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42" y="28"/>
              </a:cxn>
              <a:cxn ang="0">
                <a:pos x="630" y="178"/>
              </a:cxn>
              <a:cxn ang="0">
                <a:pos x="30" y="202"/>
              </a:cxn>
            </a:cxnLst>
            <a:rect l="0" t="0" r="r" b="b"/>
            <a:pathLst>
              <a:path w="747" h="207">
                <a:moveTo>
                  <a:pt x="0" y="10"/>
                </a:moveTo>
                <a:cubicBezTo>
                  <a:pt x="107" y="13"/>
                  <a:pt x="537" y="0"/>
                  <a:pt x="642" y="28"/>
                </a:cubicBezTo>
                <a:cubicBezTo>
                  <a:pt x="747" y="56"/>
                  <a:pt x="732" y="149"/>
                  <a:pt x="630" y="178"/>
                </a:cubicBezTo>
                <a:cubicBezTo>
                  <a:pt x="528" y="207"/>
                  <a:pt x="155" y="197"/>
                  <a:pt x="30" y="20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06" name="Freeform 34"/>
          <p:cNvSpPr>
            <a:spLocks/>
          </p:cNvSpPr>
          <p:nvPr/>
        </p:nvSpPr>
        <p:spPr bwMode="auto">
          <a:xfrm flipV="1">
            <a:off x="4733925" y="5254625"/>
            <a:ext cx="766763" cy="166688"/>
          </a:xfrm>
          <a:custGeom>
            <a:avLst/>
            <a:gdLst/>
            <a:ahLst/>
            <a:cxnLst>
              <a:cxn ang="0">
                <a:pos x="0" y="10"/>
              </a:cxn>
              <a:cxn ang="0">
                <a:pos x="642" y="28"/>
              </a:cxn>
              <a:cxn ang="0">
                <a:pos x="630" y="178"/>
              </a:cxn>
              <a:cxn ang="0">
                <a:pos x="30" y="202"/>
              </a:cxn>
            </a:cxnLst>
            <a:rect l="0" t="0" r="r" b="b"/>
            <a:pathLst>
              <a:path w="747" h="207">
                <a:moveTo>
                  <a:pt x="0" y="10"/>
                </a:moveTo>
                <a:cubicBezTo>
                  <a:pt x="107" y="13"/>
                  <a:pt x="537" y="0"/>
                  <a:pt x="642" y="28"/>
                </a:cubicBezTo>
                <a:cubicBezTo>
                  <a:pt x="747" y="56"/>
                  <a:pt x="732" y="149"/>
                  <a:pt x="630" y="178"/>
                </a:cubicBezTo>
                <a:cubicBezTo>
                  <a:pt x="528" y="207"/>
                  <a:pt x="155" y="197"/>
                  <a:pt x="30" y="202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arrow" w="med" len="med"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07" name="Text Box 35"/>
          <p:cNvSpPr txBox="1">
            <a:spLocks noChangeArrowheads="1"/>
          </p:cNvSpPr>
          <p:nvPr/>
        </p:nvSpPr>
        <p:spPr bwMode="auto">
          <a:xfrm>
            <a:off x="4741863" y="4246563"/>
            <a:ext cx="12477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notify(d_new)</a:t>
            </a:r>
          </a:p>
        </p:txBody>
      </p:sp>
      <p:sp>
        <p:nvSpPr>
          <p:cNvPr id="463909" name="Text Box 37"/>
          <p:cNvSpPr txBox="1">
            <a:spLocks noChangeArrowheads="1"/>
          </p:cNvSpPr>
          <p:nvPr/>
        </p:nvSpPr>
        <p:spPr bwMode="auto">
          <a:xfrm>
            <a:off x="7199313" y="3962400"/>
            <a:ext cx="892175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update( )</a:t>
            </a:r>
          </a:p>
        </p:txBody>
      </p:sp>
      <p:grpSp>
        <p:nvGrpSpPr>
          <p:cNvPr id="103459" name="Group 62"/>
          <p:cNvGrpSpPr>
            <a:grpSpLocks/>
          </p:cNvGrpSpPr>
          <p:nvPr/>
        </p:nvGrpSpPr>
        <p:grpSpPr bwMode="auto">
          <a:xfrm>
            <a:off x="7146925" y="4159250"/>
            <a:ext cx="1155700" cy="53975"/>
            <a:chOff x="4502" y="2638"/>
            <a:chExt cx="728" cy="34"/>
          </a:xfrm>
        </p:grpSpPr>
        <p:sp>
          <p:nvSpPr>
            <p:cNvPr id="463908" name="Line 36"/>
            <p:cNvSpPr>
              <a:spLocks noChangeShapeType="1"/>
            </p:cNvSpPr>
            <p:nvPr/>
          </p:nvSpPr>
          <p:spPr bwMode="auto">
            <a:xfrm>
              <a:off x="4502" y="2672"/>
              <a:ext cx="7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63910" name="Line 38"/>
            <p:cNvSpPr>
              <a:spLocks noChangeShapeType="1"/>
            </p:cNvSpPr>
            <p:nvPr/>
          </p:nvSpPr>
          <p:spPr bwMode="auto">
            <a:xfrm flipH="1" flipV="1">
              <a:off x="5166" y="2638"/>
              <a:ext cx="64" cy="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463911" name="Line 39"/>
          <p:cNvSpPr>
            <a:spLocks noChangeShapeType="1"/>
          </p:cNvSpPr>
          <p:nvPr/>
        </p:nvSpPr>
        <p:spPr bwMode="auto">
          <a:xfrm>
            <a:off x="1373188" y="4024313"/>
            <a:ext cx="10239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12" name="Rectangle 40"/>
          <p:cNvSpPr>
            <a:spLocks noChangeArrowheads="1"/>
          </p:cNvSpPr>
          <p:nvPr/>
        </p:nvSpPr>
        <p:spPr bwMode="auto">
          <a:xfrm flipH="1">
            <a:off x="8307388" y="4205288"/>
            <a:ext cx="74612" cy="527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13" name="Rectangle 41"/>
          <p:cNvSpPr>
            <a:spLocks noChangeArrowheads="1"/>
          </p:cNvSpPr>
          <p:nvPr/>
        </p:nvSpPr>
        <p:spPr bwMode="auto">
          <a:xfrm>
            <a:off x="6989763" y="3998913"/>
            <a:ext cx="1484312" cy="8524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14" name="Text Box 42"/>
          <p:cNvSpPr txBox="1">
            <a:spLocks noChangeArrowheads="1"/>
          </p:cNvSpPr>
          <p:nvPr/>
        </p:nvSpPr>
        <p:spPr bwMode="auto">
          <a:xfrm>
            <a:off x="7054850" y="4478338"/>
            <a:ext cx="863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forall cv</a:t>
            </a:r>
          </a:p>
        </p:txBody>
      </p:sp>
      <p:sp>
        <p:nvSpPr>
          <p:cNvPr id="463915" name="Line 43"/>
          <p:cNvSpPr>
            <a:spLocks noChangeShapeType="1"/>
          </p:cNvSpPr>
          <p:nvPr/>
        </p:nvSpPr>
        <p:spPr bwMode="auto">
          <a:xfrm flipH="1" flipV="1">
            <a:off x="4545013" y="3748088"/>
            <a:ext cx="101600" cy="53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16" name="Text Box 44"/>
          <p:cNvSpPr txBox="1">
            <a:spLocks noChangeArrowheads="1"/>
          </p:cNvSpPr>
          <p:nvPr/>
        </p:nvSpPr>
        <p:spPr bwMode="auto">
          <a:xfrm>
            <a:off x="1498600" y="3767138"/>
            <a:ext cx="5778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done</a:t>
            </a:r>
          </a:p>
        </p:txBody>
      </p:sp>
      <p:sp>
        <p:nvSpPr>
          <p:cNvPr id="463920" name="Line 48"/>
          <p:cNvSpPr>
            <a:spLocks noChangeShapeType="1"/>
          </p:cNvSpPr>
          <p:nvPr/>
        </p:nvSpPr>
        <p:spPr bwMode="auto">
          <a:xfrm>
            <a:off x="8105775" y="3740150"/>
            <a:ext cx="0" cy="4984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21" name="AutoShape 49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266700" y="5891213"/>
            <a:ext cx="85725" cy="204787"/>
          </a:xfrm>
          <a:prstGeom prst="downArrow">
            <a:avLst>
              <a:gd name="adj1" fmla="val 50000"/>
              <a:gd name="adj2" fmla="val 5972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22" name="Line 50"/>
          <p:cNvSpPr>
            <a:spLocks noChangeShapeType="1"/>
          </p:cNvSpPr>
          <p:nvPr/>
        </p:nvSpPr>
        <p:spPr bwMode="auto">
          <a:xfrm>
            <a:off x="1338263" y="5835650"/>
            <a:ext cx="0" cy="20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23" name="Line 51"/>
          <p:cNvSpPr>
            <a:spLocks noChangeShapeType="1"/>
          </p:cNvSpPr>
          <p:nvPr/>
        </p:nvSpPr>
        <p:spPr bwMode="auto">
          <a:xfrm>
            <a:off x="2447925" y="4064000"/>
            <a:ext cx="0" cy="1854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24" name="Line 52"/>
          <p:cNvSpPr>
            <a:spLocks noChangeShapeType="1"/>
          </p:cNvSpPr>
          <p:nvPr/>
        </p:nvSpPr>
        <p:spPr bwMode="auto">
          <a:xfrm flipH="1">
            <a:off x="4700588" y="5492750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04" name="Rectangle 32"/>
          <p:cNvSpPr>
            <a:spLocks noChangeArrowheads="1"/>
          </p:cNvSpPr>
          <p:nvPr/>
        </p:nvSpPr>
        <p:spPr bwMode="auto">
          <a:xfrm flipH="1">
            <a:off x="4700588" y="4751388"/>
            <a:ext cx="74612" cy="509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25" name="Line 53"/>
          <p:cNvSpPr>
            <a:spLocks noChangeShapeType="1"/>
          </p:cNvSpPr>
          <p:nvPr/>
        </p:nvSpPr>
        <p:spPr bwMode="auto">
          <a:xfrm flipH="1">
            <a:off x="7091363" y="4378325"/>
            <a:ext cx="0" cy="157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26" name="Line 54"/>
          <p:cNvSpPr>
            <a:spLocks noChangeShapeType="1"/>
          </p:cNvSpPr>
          <p:nvPr/>
        </p:nvSpPr>
        <p:spPr bwMode="auto">
          <a:xfrm flipH="1">
            <a:off x="8339138" y="4749800"/>
            <a:ext cx="0" cy="1193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463931" name="AutoShape 59"/>
          <p:cNvSpPr>
            <a:spLocks noChangeArrowheads="1"/>
          </p:cNvSpPr>
          <p:nvPr/>
        </p:nvSpPr>
        <p:spPr bwMode="auto">
          <a:xfrm flipV="1">
            <a:off x="7621588" y="3238500"/>
            <a:ext cx="938212" cy="447675"/>
          </a:xfrm>
          <a:prstGeom prst="foldedCorner">
            <a:avLst>
              <a:gd name="adj" fmla="val 18074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en-US" sz="12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Observer !</a:t>
            </a:r>
            <a:endParaRPr lang="de-DE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3933" name="Freeform 61"/>
          <p:cNvSpPr>
            <a:spLocks/>
          </p:cNvSpPr>
          <p:nvPr/>
        </p:nvSpPr>
        <p:spPr bwMode="auto">
          <a:xfrm>
            <a:off x="4648200" y="3795713"/>
            <a:ext cx="80963" cy="1700212"/>
          </a:xfrm>
          <a:custGeom>
            <a:avLst/>
            <a:gdLst/>
            <a:ahLst/>
            <a:cxnLst>
              <a:cxn ang="0">
                <a:pos x="51" y="603"/>
              </a:cxn>
              <a:cxn ang="0">
                <a:pos x="51" y="0"/>
              </a:cxn>
              <a:cxn ang="0">
                <a:pos x="0" y="0"/>
              </a:cxn>
              <a:cxn ang="0">
                <a:pos x="0" y="1071"/>
              </a:cxn>
              <a:cxn ang="0">
                <a:pos x="51" y="1071"/>
              </a:cxn>
              <a:cxn ang="0">
                <a:pos x="51" y="924"/>
              </a:cxn>
            </a:cxnLst>
            <a:rect l="0" t="0" r="r" b="b"/>
            <a:pathLst>
              <a:path w="51" h="1071">
                <a:moveTo>
                  <a:pt x="51" y="603"/>
                </a:moveTo>
                <a:lnTo>
                  <a:pt x="51" y="0"/>
                </a:lnTo>
                <a:lnTo>
                  <a:pt x="0" y="0"/>
                </a:lnTo>
                <a:lnTo>
                  <a:pt x="0" y="1071"/>
                </a:lnTo>
                <a:lnTo>
                  <a:pt x="51" y="1071"/>
                </a:lnTo>
                <a:lnTo>
                  <a:pt x="51" y="924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4" name="Date Placeholder 5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51C32F-488E-4983-BBAE-E435C374FFD6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Classes in Different Phases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grpSp>
        <p:nvGrpSpPr>
          <p:cNvPr id="64515" name="Group 19"/>
          <p:cNvGrpSpPr>
            <a:grpSpLocks/>
          </p:cNvGrpSpPr>
          <p:nvPr/>
        </p:nvGrpSpPr>
        <p:grpSpPr bwMode="auto">
          <a:xfrm>
            <a:off x="506413" y="1601788"/>
            <a:ext cx="8413750" cy="4287837"/>
            <a:chOff x="307975" y="1601788"/>
            <a:chExt cx="8413750" cy="4287837"/>
          </a:xfrm>
        </p:grpSpPr>
        <p:grpSp>
          <p:nvGrpSpPr>
            <p:cNvPr id="64518" name="Group 15"/>
            <p:cNvGrpSpPr>
              <a:grpSpLocks/>
            </p:cNvGrpSpPr>
            <p:nvPr/>
          </p:nvGrpSpPr>
          <p:grpSpPr bwMode="auto">
            <a:xfrm>
              <a:off x="882650" y="1987550"/>
              <a:ext cx="3008313" cy="2349500"/>
              <a:chOff x="556" y="1252"/>
              <a:chExt cx="1600" cy="1480"/>
            </a:xfrm>
          </p:grpSpPr>
          <p:sp>
            <p:nvSpPr>
              <p:cNvPr id="339971" name="Rectangle 3"/>
              <p:cNvSpPr>
                <a:spLocks noChangeArrowheads="1"/>
              </p:cNvSpPr>
              <p:nvPr/>
            </p:nvSpPr>
            <p:spPr bwMode="auto">
              <a:xfrm>
                <a:off x="556" y="1451"/>
                <a:ext cx="1600" cy="12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>
                  <a:defRPr/>
                </a:pPr>
                <a:r>
                  <a:rPr 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itchFamily="34" charset="0"/>
                  </a:rPr>
                  <a:t>/ visualization: Color</a:t>
                </a:r>
              </a:p>
              <a:p>
                <a:pPr>
                  <a:defRPr/>
                </a:pPr>
                <a:r>
                  <a:rPr 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itchFamily="34" charset="0"/>
                  </a:rPr>
                  <a:t>start: DateTime</a:t>
                </a:r>
              </a:p>
              <a:p>
                <a:pPr>
                  <a:defRPr/>
                </a:pPr>
                <a:r>
                  <a:rPr 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itchFamily="34" charset="0"/>
                  </a:rPr>
                  <a:t>description: String</a:t>
                </a:r>
              </a:p>
              <a:p>
                <a:pPr>
                  <a:defRPr/>
                </a:pPr>
                <a:r>
                  <a:rPr 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itchFamily="34" charset="0"/>
                  </a:rPr>
                  <a:t>duration: Time</a:t>
                </a:r>
              </a:p>
              <a:p>
                <a:pPr>
                  <a:defRPr/>
                </a:pPr>
                <a:r>
                  <a:rPr 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itchFamily="34" charset="0"/>
                  </a:rPr>
                  <a:t>hyperlink[0..1]: URL</a:t>
                </a:r>
              </a:p>
              <a:p>
                <a:pPr>
                  <a:defRPr/>
                </a:pPr>
                <a:r>
                  <a:rPr lang="en-US" sz="18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itchFamily="34" charset="0"/>
                  </a:rPr>
                  <a:t>type: AppointmentType </a:t>
                </a:r>
              </a:p>
              <a:p>
                <a:pPr>
                  <a:defRPr/>
                </a:pPr>
                <a:r>
                  <a:rPr lang="en-US" sz="1800" u="sng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itchFamily="34" charset="0"/>
                  </a:rPr>
                  <a:t>numberOfAppointments: Int</a:t>
                </a:r>
                <a:endPara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endParaRPr>
              </a:p>
            </p:txBody>
          </p:sp>
          <p:sp>
            <p:nvSpPr>
              <p:cNvPr id="339972" name="Rectangle 4"/>
              <p:cNvSpPr>
                <a:spLocks noChangeArrowheads="1"/>
              </p:cNvSpPr>
              <p:nvPr/>
            </p:nvSpPr>
            <p:spPr bwMode="auto">
              <a:xfrm>
                <a:off x="556" y="1252"/>
                <a:ext cx="1600" cy="1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>
                  <a:defRPr/>
                </a:pPr>
                <a:r>
                  <a:rPr lang="en-US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itchFamily="34" charset="0"/>
                  </a:rPr>
                  <a:t>Appointment</a:t>
                </a:r>
              </a:p>
            </p:txBody>
          </p:sp>
        </p:grpSp>
        <p:sp>
          <p:nvSpPr>
            <p:cNvPr id="339973" name="Rectangle 5"/>
            <p:cNvSpPr>
              <a:spLocks noChangeArrowheads="1"/>
            </p:cNvSpPr>
            <p:nvPr/>
          </p:nvSpPr>
          <p:spPr bwMode="auto">
            <a:xfrm>
              <a:off x="5514975" y="2949575"/>
              <a:ext cx="3206750" cy="1143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- startDate: Date</a:t>
              </a: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- startTime: Time = “09:00”</a:t>
              </a: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- duration: Time = “01:00”</a:t>
              </a: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- description: String = ""</a:t>
              </a:r>
            </a:p>
          </p:txBody>
        </p:sp>
        <p:sp>
          <p:nvSpPr>
            <p:cNvPr id="339974" name="Rectangle 6"/>
            <p:cNvSpPr>
              <a:spLocks noChangeArrowheads="1"/>
            </p:cNvSpPr>
            <p:nvPr/>
          </p:nvSpPr>
          <p:spPr bwMode="auto">
            <a:xfrm>
              <a:off x="5514975" y="4092575"/>
              <a:ext cx="3206750" cy="13287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+visualization(): Color</a:t>
              </a: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+collidesWith (t: Appointment):</a:t>
              </a:r>
              <a:b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</a:b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 </a:t>
              </a:r>
              <a:r>
                <a:rPr lang="en-US" sz="1800">
                  <a:effectLst/>
                  <a:latin typeface="Helvetica" pitchFamily="34" charset="0"/>
                </a:rPr>
                <a:t>                                        </a:t>
              </a: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bool</a:t>
              </a:r>
            </a:p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...</a:t>
              </a:r>
            </a:p>
          </p:txBody>
        </p:sp>
        <p:sp>
          <p:nvSpPr>
            <p:cNvPr id="339975" name="Rectangle 7"/>
            <p:cNvSpPr>
              <a:spLocks noChangeArrowheads="1"/>
            </p:cNvSpPr>
            <p:nvPr/>
          </p:nvSpPr>
          <p:spPr bwMode="auto">
            <a:xfrm>
              <a:off x="5514975" y="1947863"/>
              <a:ext cx="3206750" cy="9985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«entity»</a:t>
              </a:r>
            </a:p>
            <a:p>
              <a:pPr algn="ctr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Appointment</a:t>
              </a: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endParaRPr>
            </a:p>
            <a:p>
              <a:pPr algn="ctr"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{persistence=persistent}</a:t>
              </a:r>
            </a:p>
          </p:txBody>
        </p:sp>
        <p:sp>
          <p:nvSpPr>
            <p:cNvPr id="339976" name="Rectangle 8"/>
            <p:cNvSpPr>
              <a:spLocks noChangeArrowheads="1"/>
            </p:cNvSpPr>
            <p:nvPr/>
          </p:nvSpPr>
          <p:spPr bwMode="auto">
            <a:xfrm>
              <a:off x="822325" y="4367213"/>
              <a:ext cx="3463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{visualization = colorCode(type)}</a:t>
              </a:r>
            </a:p>
          </p:txBody>
        </p:sp>
        <p:sp>
          <p:nvSpPr>
            <p:cNvPr id="339977" name="Line 9"/>
            <p:cNvSpPr>
              <a:spLocks noChangeShapeType="1"/>
            </p:cNvSpPr>
            <p:nvPr/>
          </p:nvSpPr>
          <p:spPr bwMode="auto">
            <a:xfrm flipV="1">
              <a:off x="4371975" y="4738688"/>
              <a:ext cx="1555750" cy="188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39978" name="Rectangle 10"/>
            <p:cNvSpPr>
              <a:spLocks noChangeArrowheads="1"/>
            </p:cNvSpPr>
            <p:nvPr/>
          </p:nvSpPr>
          <p:spPr bwMode="auto">
            <a:xfrm>
              <a:off x="733425" y="1601788"/>
              <a:ext cx="30289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Requirements Specification:</a:t>
              </a:r>
            </a:p>
          </p:txBody>
        </p:sp>
        <p:sp>
          <p:nvSpPr>
            <p:cNvPr id="339979" name="Rectangle 11"/>
            <p:cNvSpPr>
              <a:spLocks noChangeArrowheads="1"/>
            </p:cNvSpPr>
            <p:nvPr/>
          </p:nvSpPr>
          <p:spPr bwMode="auto">
            <a:xfrm>
              <a:off x="5413375" y="1611313"/>
              <a:ext cx="958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rPr>
                <a:t>Design:</a:t>
              </a:r>
            </a:p>
          </p:txBody>
        </p:sp>
        <p:sp>
          <p:nvSpPr>
            <p:cNvPr id="339980" name="AutoShape 12"/>
            <p:cNvSpPr>
              <a:spLocks noChangeArrowheads="1"/>
            </p:cNvSpPr>
            <p:nvPr/>
          </p:nvSpPr>
          <p:spPr bwMode="auto">
            <a:xfrm flipV="1">
              <a:off x="1409700" y="4933950"/>
              <a:ext cx="3654425" cy="955675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rot="10800000" wrap="none" anchor="ctr"/>
            <a:lstStyle/>
            <a:p>
              <a:pPr>
                <a:lnSpc>
                  <a:spcPct val="50000"/>
                </a:lnSpc>
                <a:defRPr/>
              </a:pPr>
              <a:r>
                <a:rPr lang="en-US" sz="1600">
                  <a:effectLst/>
                  <a:latin typeface="Symbol" pitchFamily="18" charset="2"/>
                </a:rPr>
                <a:t>@ Ø</a:t>
              </a:r>
              <a:r>
                <a:rPr lang="en-US" sz="1600">
                  <a:effectLst/>
                  <a:latin typeface="Helvetica" pitchFamily="34" charset="0"/>
                </a:rPr>
                <a:t>(t.startDate=startDate </a:t>
              </a:r>
              <a:r>
                <a:rPr lang="en-US" sz="1600">
                  <a:effectLst/>
                  <a:latin typeface="Helvetica" pitchFamily="34" charset="0"/>
                  <a:sym typeface="Symbol" pitchFamily="18" charset="2"/>
                </a:rPr>
                <a:t></a:t>
              </a:r>
              <a:r>
                <a:rPr lang="en-US" sz="1600">
                  <a:effectLst/>
                  <a:latin typeface="Helvetica" pitchFamily="34" charset="0"/>
                </a:rPr>
                <a:t/>
              </a:r>
              <a:br>
                <a:rPr lang="en-US" sz="1600">
                  <a:effectLst/>
                  <a:latin typeface="Helvetica" pitchFamily="34" charset="0"/>
                </a:rPr>
              </a:br>
              <a:r>
                <a:rPr lang="en-US" sz="1600">
                  <a:effectLst/>
                  <a:latin typeface="Helvetica" pitchFamily="34" charset="0"/>
                </a:rPr>
                <a:t/>
              </a:r>
              <a:br>
                <a:rPr lang="en-US" sz="1600">
                  <a:effectLst/>
                  <a:latin typeface="Helvetica" pitchFamily="34" charset="0"/>
                </a:rPr>
              </a:br>
              <a:r>
                <a:rPr lang="en-US" sz="1600">
                  <a:effectLst/>
                  <a:latin typeface="Helvetica" pitchFamily="34" charset="0"/>
                </a:rPr>
                <a:t>      (t.startTime </a:t>
              </a:r>
              <a:r>
                <a:rPr lang="en-US" sz="1600">
                  <a:effectLst/>
                  <a:latin typeface="Symbol" pitchFamily="18" charset="2"/>
                </a:rPr>
                <a:t>³ </a:t>
              </a:r>
              <a:r>
                <a:rPr lang="en-US" sz="1600">
                  <a:effectLst/>
                  <a:latin typeface="Helvetica" pitchFamily="34" charset="0"/>
                </a:rPr>
                <a:t>startTime+duration </a:t>
              </a:r>
              <a:r>
                <a:rPr lang="en-US" sz="1600">
                  <a:effectLst/>
                  <a:latin typeface="Symbol" pitchFamily="18" charset="2"/>
                </a:rPr>
                <a:t>Ú</a:t>
              </a:r>
            </a:p>
            <a:p>
              <a:pPr>
                <a:defRPr/>
              </a:pPr>
              <a:r>
                <a:rPr lang="en-US" sz="1600">
                  <a:effectLst/>
                  <a:latin typeface="Helvetica" pitchFamily="34" charset="0"/>
                </a:rPr>
                <a:t>       t.startTime+t.duration </a:t>
              </a:r>
              <a:r>
                <a:rPr lang="en-US" sz="1600">
                  <a:effectLst/>
                  <a:latin typeface="Symbol" pitchFamily="18" charset="2"/>
                </a:rPr>
                <a:t>£</a:t>
              </a:r>
              <a:r>
                <a:rPr lang="en-US" sz="1600">
                  <a:effectLst/>
                  <a:latin typeface="Helvetica" pitchFamily="34" charset="0"/>
                </a:rPr>
                <a:t> startTime))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endParaRPr>
            </a:p>
          </p:txBody>
        </p:sp>
        <p:grpSp>
          <p:nvGrpSpPr>
            <p:cNvPr id="64527" name="Group 17"/>
            <p:cNvGrpSpPr>
              <a:grpSpLocks/>
            </p:cNvGrpSpPr>
            <p:nvPr/>
          </p:nvGrpSpPr>
          <p:grpSpPr bwMode="auto">
            <a:xfrm>
              <a:off x="307975" y="5272088"/>
              <a:ext cx="1069975" cy="366712"/>
              <a:chOff x="1258" y="3321"/>
              <a:chExt cx="674" cy="231"/>
            </a:xfrm>
          </p:grpSpPr>
          <p:sp>
            <p:nvSpPr>
              <p:cNvPr id="339981" name="Rectangle 13"/>
              <p:cNvSpPr>
                <a:spLocks noChangeArrowheads="1"/>
              </p:cNvSpPr>
              <p:nvPr/>
            </p:nvSpPr>
            <p:spPr bwMode="auto">
              <a:xfrm>
                <a:off x="1258" y="3321"/>
                <a:ext cx="43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18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itchFamily="34" charset="0"/>
                  </a:rPr>
                  <a:t>Note</a:t>
                </a:r>
                <a:endParaRPr lang="en-US" sz="1800"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</a:endParaRPr>
              </a:p>
            </p:txBody>
          </p:sp>
          <p:sp>
            <p:nvSpPr>
              <p:cNvPr id="339982" name="Line 14"/>
              <p:cNvSpPr>
                <a:spLocks noChangeShapeType="1"/>
              </p:cNvSpPr>
              <p:nvPr/>
            </p:nvSpPr>
            <p:spPr bwMode="auto">
              <a:xfrm flipV="1">
                <a:off x="1732" y="3360"/>
                <a:ext cx="200" cy="88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17" name="Date Placeholder 16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138D68-9F14-4B26-B25B-1A59F34976B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Characteristics of a Class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128713" y="1635125"/>
            <a:ext cx="7772400" cy="4445000"/>
          </a:xfrm>
        </p:spPr>
        <p:txBody>
          <a:bodyPr/>
          <a:lstStyle/>
          <a:p>
            <a:pPr eaLnBrk="1" hangingPunct="1"/>
            <a:r>
              <a:rPr lang="en-US" sz="2400" b="1" smtClean="0"/>
              <a:t>Class attributes/operations</a:t>
            </a:r>
            <a:r>
              <a:rPr lang="en-US" sz="2400" smtClean="0"/>
              <a:t>: underlined</a:t>
            </a:r>
          </a:p>
          <a:p>
            <a:pPr eaLnBrk="1" hangingPunct="1"/>
            <a:r>
              <a:rPr lang="en-US" sz="2400" b="1" smtClean="0"/>
              <a:t>Properties of attributes</a:t>
            </a:r>
            <a:r>
              <a:rPr lang="en-US" sz="2400" smtClean="0"/>
              <a:t>:</a:t>
            </a:r>
          </a:p>
          <a:p>
            <a:pPr marL="819150" lvl="1" eaLnBrk="1" hangingPunct="1"/>
            <a:r>
              <a:rPr lang="en-US" sz="2000" b="1" smtClean="0"/>
              <a:t>“/” attribute name</a:t>
            </a:r>
            <a:r>
              <a:rPr lang="en-US" sz="2000" smtClean="0"/>
              <a:t>: derived attribute</a:t>
            </a:r>
          </a:p>
          <a:p>
            <a:pPr marL="819150" lvl="1" eaLnBrk="1" hangingPunct="1"/>
            <a:r>
              <a:rPr lang="en-US" sz="2000" smtClean="0"/>
              <a:t>{</a:t>
            </a:r>
            <a:r>
              <a:rPr lang="en-US" sz="2000" b="1" smtClean="0"/>
              <a:t>optional</a:t>
            </a:r>
            <a:r>
              <a:rPr lang="en-US" sz="2000" smtClean="0"/>
              <a:t>}: null values permitted</a:t>
            </a:r>
          </a:p>
          <a:p>
            <a:pPr eaLnBrk="1" hangingPunct="1"/>
            <a:r>
              <a:rPr lang="en-US" sz="2400" b="1" smtClean="0"/>
              <a:t>Properties of operations</a:t>
            </a:r>
            <a:r>
              <a:rPr lang="en-US" sz="2400" smtClean="0"/>
              <a:t>:</a:t>
            </a:r>
          </a:p>
          <a:p>
            <a:pPr marL="819150" lvl="1" eaLnBrk="1" hangingPunct="1"/>
            <a:r>
              <a:rPr lang="en-US" sz="2000" smtClean="0"/>
              <a:t>{</a:t>
            </a:r>
            <a:r>
              <a:rPr lang="en-US" sz="2000" b="1" smtClean="0"/>
              <a:t>query</a:t>
            </a:r>
            <a:r>
              <a:rPr lang="en-US" sz="2000" smtClean="0"/>
              <a:t>}: operation without side effects</a:t>
            </a:r>
          </a:p>
          <a:p>
            <a:pPr marL="819150" lvl="1" eaLnBrk="1" hangingPunct="1"/>
            <a:r>
              <a:rPr lang="en-US" sz="2000" smtClean="0"/>
              <a:t>{</a:t>
            </a:r>
            <a:r>
              <a:rPr lang="en-US" sz="2000" b="1" smtClean="0"/>
              <a:t>sequential</a:t>
            </a:r>
            <a:r>
              <a:rPr lang="en-US" sz="2000" smtClean="0"/>
              <a:t>}, {</a:t>
            </a:r>
            <a:r>
              <a:rPr lang="en-US" sz="2000" b="1" smtClean="0"/>
              <a:t>guarded</a:t>
            </a:r>
            <a:r>
              <a:rPr lang="en-US" sz="2000" smtClean="0"/>
              <a:t>}, {</a:t>
            </a:r>
            <a:r>
              <a:rPr lang="en-US" sz="2000" b="1" smtClean="0"/>
              <a:t>concurrent</a:t>
            </a:r>
            <a:r>
              <a:rPr lang="en-US" sz="2000" smtClean="0"/>
              <a:t>}: kind of concurrency</a:t>
            </a:r>
          </a:p>
          <a:p>
            <a:pPr eaLnBrk="1" hangingPunct="1"/>
            <a:r>
              <a:rPr lang="en-US" sz="2400" b="1" smtClean="0"/>
              <a:t>Visibilities</a:t>
            </a:r>
            <a:r>
              <a:rPr lang="en-US" sz="2400" smtClean="0"/>
              <a:t>:</a:t>
            </a:r>
          </a:p>
          <a:p>
            <a:pPr marL="819150" lvl="1" eaLnBrk="1" hangingPunct="1"/>
            <a:r>
              <a:rPr lang="en-US" sz="2000" b="1" smtClean="0"/>
              <a:t>+</a:t>
            </a:r>
            <a:r>
              <a:rPr lang="en-US" sz="2000" smtClean="0"/>
              <a:t> ... public</a:t>
            </a:r>
          </a:p>
          <a:p>
            <a:pPr marL="819150" lvl="1" eaLnBrk="1" hangingPunct="1"/>
            <a:r>
              <a:rPr lang="en-US" sz="2000" b="1" smtClean="0"/>
              <a:t>-</a:t>
            </a:r>
            <a:r>
              <a:rPr lang="en-US" sz="2000" smtClean="0"/>
              <a:t> ... private</a:t>
            </a:r>
          </a:p>
          <a:p>
            <a:pPr marL="819150" lvl="1" eaLnBrk="1" hangingPunct="1"/>
            <a:r>
              <a:rPr lang="en-US" sz="2000" b="1" smtClean="0"/>
              <a:t># </a:t>
            </a:r>
            <a:r>
              <a:rPr lang="en-US" sz="2000" smtClean="0"/>
              <a:t>... protected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/>
              <a:t>03-Sep-11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C3C63D-4C99-4486-95C4-0229A1AB28E3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Aggregation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1082675" y="1447800"/>
            <a:ext cx="7851775" cy="4800600"/>
          </a:xfrm>
        </p:spPr>
        <p:txBody>
          <a:bodyPr/>
          <a:lstStyle/>
          <a:p>
            <a:pPr eaLnBrk="1" hangingPunct="1"/>
            <a:r>
              <a:rPr lang="en-US" sz="2800" smtClean="0"/>
              <a:t>Aggregation is a special kind of association having the following properties:</a:t>
            </a:r>
          </a:p>
          <a:p>
            <a:pPr lvl="1" eaLnBrk="1" hangingPunct="1"/>
            <a:r>
              <a:rPr lang="en-US" sz="2400" b="1" smtClean="0"/>
              <a:t>Transitivity</a:t>
            </a:r>
            <a:r>
              <a:rPr lang="en-US" sz="2400" smtClean="0"/>
              <a:t>: </a:t>
            </a:r>
            <a:br>
              <a:rPr lang="en-US" sz="2400" smtClean="0"/>
            </a:br>
            <a:r>
              <a:rPr lang="en-US" sz="2400" smtClean="0"/>
              <a:t>C is part of B and B is part of A </a:t>
            </a:r>
            <a:r>
              <a:rPr lang="en-US" sz="240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sz="2400" smtClean="0"/>
              <a:t> C is part of A</a:t>
            </a:r>
          </a:p>
          <a:p>
            <a:pPr lvl="1" eaLnBrk="1" hangingPunct="1"/>
            <a:r>
              <a:rPr lang="en-US" sz="2400" b="1" smtClean="0"/>
              <a:t>Anti-Symmetry</a:t>
            </a:r>
            <a:r>
              <a:rPr lang="en-US" sz="2400" smtClean="0"/>
              <a:t>: </a:t>
            </a:r>
            <a:br>
              <a:rPr lang="en-US" sz="2400" smtClean="0"/>
            </a:br>
            <a:r>
              <a:rPr lang="en-US" sz="2400" smtClean="0"/>
              <a:t>B is part of A </a:t>
            </a:r>
            <a:r>
              <a:rPr lang="en-US" sz="2400" smtClean="0">
                <a:latin typeface="Symbol" pitchFamily="18" charset="2"/>
                <a:sym typeface="Symbol" pitchFamily="18" charset="2"/>
              </a:rPr>
              <a:t></a:t>
            </a:r>
            <a:r>
              <a:rPr lang="en-US" sz="2400" smtClean="0"/>
              <a:t> A is NOT part of B</a:t>
            </a:r>
            <a:br>
              <a:rPr lang="en-US" sz="2400" smtClean="0"/>
            </a:br>
            <a:endParaRPr lang="en-US" sz="2400" smtClean="0"/>
          </a:p>
          <a:p>
            <a:pPr eaLnBrk="1" hangingPunct="1"/>
            <a:r>
              <a:rPr lang="en-US" sz="2800" smtClean="0"/>
              <a:t>UML supports two kinds of aggregation:</a:t>
            </a:r>
          </a:p>
          <a:p>
            <a:pPr lvl="1" eaLnBrk="1" hangingPunct="1"/>
            <a:r>
              <a:rPr lang="en-US" sz="2400" b="1" smtClean="0"/>
              <a:t>“weak” aggregation</a:t>
            </a:r>
            <a:endParaRPr lang="en-US" sz="2400" smtClean="0"/>
          </a:p>
          <a:p>
            <a:pPr lvl="1" eaLnBrk="1" hangingPunct="1"/>
            <a:r>
              <a:rPr lang="en-US" sz="2400" b="1" smtClean="0"/>
              <a:t>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A0722B-40FE-438D-AA64-5E60D981E1CD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Weak Aggregation</a:t>
            </a:r>
            <a:endParaRPr lang="en-US" sz="280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multiplicity at the aggregate end may be </a:t>
            </a:r>
            <a:r>
              <a:rPr lang="en-US" sz="2800" b="1" smtClean="0"/>
              <a:t>&gt; 1</a:t>
            </a:r>
            <a:r>
              <a:rPr lang="en-US" sz="2800" smtClean="0"/>
              <a:t> </a:t>
            </a:r>
            <a:r>
              <a:rPr lang="en-US" sz="2400" smtClean="0"/>
              <a:t/>
            </a:r>
            <a:br>
              <a:rPr lang="en-US" sz="2400" smtClean="0"/>
            </a:br>
            <a:endParaRPr lang="en-US" sz="2400" smtClean="0"/>
          </a:p>
          <a:p>
            <a:pPr eaLnBrk="1" hangingPunct="1"/>
            <a:r>
              <a:rPr lang="en-US" sz="2800" b="1" smtClean="0"/>
              <a:t>Properties:</a:t>
            </a:r>
            <a:endParaRPr lang="en-US" sz="2800" smtClean="0"/>
          </a:p>
          <a:p>
            <a:pPr marL="819150" lvl="1" eaLnBrk="1" hangingPunct="1"/>
            <a:r>
              <a:rPr lang="en-US" sz="2400" b="1" smtClean="0"/>
              <a:t>weak relationship</a:t>
            </a:r>
            <a:r>
              <a:rPr lang="en-US" sz="2400" smtClean="0"/>
              <a:t>, i.e., parts are independent of the whole</a:t>
            </a:r>
          </a:p>
          <a:p>
            <a:pPr marL="819150" lvl="1" eaLnBrk="1" hangingPunct="1"/>
            <a:r>
              <a:rPr lang="en-US" sz="2400" smtClean="0"/>
              <a:t>there is almost </a:t>
            </a:r>
            <a:r>
              <a:rPr lang="en-US" sz="2400" b="1" smtClean="0"/>
              <a:t>no propagation semantics </a:t>
            </a:r>
          </a:p>
          <a:p>
            <a:pPr marL="819150" lvl="1" eaLnBrk="1" hangingPunct="1"/>
            <a:r>
              <a:rPr lang="en-US" sz="2400" smtClean="0"/>
              <a:t>the aggregated objects form a </a:t>
            </a:r>
            <a:r>
              <a:rPr lang="en-US" sz="2400" b="1" smtClean="0"/>
              <a:t>directed, acyclic graph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1535113" y="5564188"/>
            <a:ext cx="2016125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1565275" y="5605463"/>
            <a:ext cx="2025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GroupOfPersons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5764213" y="5538788"/>
            <a:ext cx="1282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6053138" y="5630863"/>
            <a:ext cx="692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User</a:t>
            </a:r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>
            <a:off x="3806825" y="5789613"/>
            <a:ext cx="1965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437188" y="5453063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352266" name="AutoShape 10"/>
          <p:cNvSpPr>
            <a:spLocks noChangeArrowheads="1"/>
          </p:cNvSpPr>
          <p:nvPr/>
        </p:nvSpPr>
        <p:spPr bwMode="auto">
          <a:xfrm>
            <a:off x="3575050" y="5710238"/>
            <a:ext cx="228600" cy="1778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3524250" y="5424488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3255963" y="2293938"/>
            <a:ext cx="520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2269" name="Rectangle 13"/>
          <p:cNvSpPr>
            <a:spLocks noChangeArrowheads="1"/>
          </p:cNvSpPr>
          <p:nvPr/>
        </p:nvSpPr>
        <p:spPr bwMode="auto">
          <a:xfrm>
            <a:off x="3357563" y="2351088"/>
            <a:ext cx="349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352270" name="Rectangle 14"/>
          <p:cNvSpPr>
            <a:spLocks noChangeArrowheads="1"/>
          </p:cNvSpPr>
          <p:nvPr/>
        </p:nvSpPr>
        <p:spPr bwMode="auto">
          <a:xfrm>
            <a:off x="4960938" y="2306638"/>
            <a:ext cx="50165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2271" name="Rectangle 15"/>
          <p:cNvSpPr>
            <a:spLocks noChangeArrowheads="1"/>
          </p:cNvSpPr>
          <p:nvPr/>
        </p:nvSpPr>
        <p:spPr bwMode="auto">
          <a:xfrm>
            <a:off x="5021263" y="2373313"/>
            <a:ext cx="349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352272" name="Line 16"/>
          <p:cNvSpPr>
            <a:spLocks noChangeShapeType="1"/>
          </p:cNvSpPr>
          <p:nvPr/>
        </p:nvSpPr>
        <p:spPr bwMode="auto">
          <a:xfrm flipV="1">
            <a:off x="4043363" y="2544763"/>
            <a:ext cx="895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2273" name="AutoShape 17"/>
          <p:cNvSpPr>
            <a:spLocks noChangeArrowheads="1"/>
          </p:cNvSpPr>
          <p:nvPr/>
        </p:nvSpPr>
        <p:spPr bwMode="auto">
          <a:xfrm>
            <a:off x="3813175" y="2465388"/>
            <a:ext cx="215900" cy="1778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>
            <a:off x="3825875" y="2198688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 b="1">
                <a:effectLst/>
                <a:latin typeface="Arial" charset="0"/>
              </a:rPr>
              <a:t>*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76819" name="Rectangle 20"/>
          <p:cNvSpPr>
            <a:spLocks noChangeArrowheads="1"/>
          </p:cNvSpPr>
          <p:nvPr/>
        </p:nvSpPr>
        <p:spPr bwMode="auto">
          <a:xfrm>
            <a:off x="4645025" y="2198688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 b="1">
                <a:effectLst/>
                <a:latin typeface="Arial" charset="0"/>
              </a:rPr>
              <a:t>*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8CC4FA-2904-42CA-B763-FDF298674D28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Composition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47825"/>
            <a:ext cx="8442325" cy="4114800"/>
          </a:xfrm>
        </p:spPr>
        <p:txBody>
          <a:bodyPr/>
          <a:lstStyle/>
          <a:p>
            <a:pPr eaLnBrk="1" hangingPunct="1"/>
            <a:r>
              <a:rPr lang="en-US" sz="2400" b="1" smtClean="0"/>
              <a:t>The multiplicity at the aggregate end must be &lt;= 1</a:t>
            </a:r>
          </a:p>
          <a:p>
            <a:pPr eaLnBrk="1" hangingPunct="1">
              <a:buFont typeface="Wingdings 2" pitchFamily="18" charset="2"/>
              <a:buNone/>
            </a:pPr>
            <a:endParaRPr lang="en-US" sz="1200" b="1" smtClean="0"/>
          </a:p>
          <a:p>
            <a:pPr eaLnBrk="1" hangingPunct="1"/>
            <a:r>
              <a:rPr lang="en-US" sz="2400" b="1" smtClean="0"/>
              <a:t>Properties:</a:t>
            </a:r>
          </a:p>
          <a:p>
            <a:pPr marL="819150" lvl="1" eaLnBrk="1" hangingPunct="1"/>
            <a:r>
              <a:rPr lang="en-US" sz="2000" b="1" smtClean="0"/>
              <a:t>a certain part can be incorporated at a certain time in at most one composite object only</a:t>
            </a:r>
          </a:p>
          <a:p>
            <a:pPr marL="819150" lvl="1" eaLnBrk="1" hangingPunct="1"/>
            <a:r>
              <a:rPr lang="en-US" sz="2000" b="1" smtClean="0"/>
              <a:t>the parts are dependent on the composite object</a:t>
            </a:r>
          </a:p>
          <a:p>
            <a:pPr marL="819150" lvl="1" eaLnBrk="1" hangingPunct="1"/>
            <a:r>
              <a:rPr lang="en-US" sz="2000" b="1" smtClean="0"/>
              <a:t>propagation semantics</a:t>
            </a:r>
          </a:p>
          <a:p>
            <a:pPr marL="819150" lvl="1" eaLnBrk="1" hangingPunct="1"/>
            <a:r>
              <a:rPr lang="en-US" sz="2000" b="1" smtClean="0"/>
              <a:t>the composite objects form a tree</a:t>
            </a:r>
          </a:p>
          <a:p>
            <a:pPr marL="819150" lvl="1" eaLnBrk="1" hangingPunct="1"/>
            <a:endParaRPr lang="en-US" sz="2000" b="1" smtClean="0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3852863" y="2157413"/>
            <a:ext cx="520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956050" y="2214563"/>
            <a:ext cx="349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5557838" y="2170113"/>
            <a:ext cx="50165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5618163" y="2236788"/>
            <a:ext cx="349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353288" name="Line 8"/>
          <p:cNvSpPr>
            <a:spLocks noChangeShapeType="1"/>
          </p:cNvSpPr>
          <p:nvPr/>
        </p:nvSpPr>
        <p:spPr bwMode="auto">
          <a:xfrm>
            <a:off x="4422775" y="2408238"/>
            <a:ext cx="1128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289" name="AutoShape 9"/>
          <p:cNvSpPr>
            <a:spLocks noChangeArrowheads="1"/>
          </p:cNvSpPr>
          <p:nvPr/>
        </p:nvSpPr>
        <p:spPr bwMode="auto">
          <a:xfrm>
            <a:off x="4384675" y="2341563"/>
            <a:ext cx="215900" cy="1524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auto">
          <a:xfrm>
            <a:off x="3848100" y="5156200"/>
            <a:ext cx="13335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Document</a:t>
            </a:r>
          </a:p>
        </p:txBody>
      </p:sp>
      <p:sp>
        <p:nvSpPr>
          <p:cNvPr id="353292" name="Rectangle 12"/>
          <p:cNvSpPr>
            <a:spLocks noChangeArrowheads="1"/>
          </p:cNvSpPr>
          <p:nvPr/>
        </p:nvSpPr>
        <p:spPr bwMode="auto">
          <a:xfrm>
            <a:off x="5905500" y="5143500"/>
            <a:ext cx="19304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Annotation</a:t>
            </a:r>
          </a:p>
        </p:txBody>
      </p:sp>
      <p:sp>
        <p:nvSpPr>
          <p:cNvPr id="353293" name="AutoShape 13"/>
          <p:cNvSpPr>
            <a:spLocks noChangeArrowheads="1"/>
          </p:cNvSpPr>
          <p:nvPr/>
        </p:nvSpPr>
        <p:spPr bwMode="auto">
          <a:xfrm>
            <a:off x="5197475" y="5275263"/>
            <a:ext cx="228600" cy="127000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294" name="AutoShape 14"/>
          <p:cNvSpPr>
            <a:spLocks noChangeArrowheads="1"/>
          </p:cNvSpPr>
          <p:nvPr/>
        </p:nvSpPr>
        <p:spPr bwMode="auto">
          <a:xfrm>
            <a:off x="3622675" y="5126038"/>
            <a:ext cx="228600" cy="1270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295" name="AutoShape 15"/>
          <p:cNvSpPr>
            <a:spLocks noChangeArrowheads="1"/>
          </p:cNvSpPr>
          <p:nvPr/>
        </p:nvSpPr>
        <p:spPr bwMode="auto">
          <a:xfrm>
            <a:off x="3609975" y="5389563"/>
            <a:ext cx="228600" cy="1270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296" name="Line 16"/>
          <p:cNvSpPr>
            <a:spLocks noChangeShapeType="1"/>
          </p:cNvSpPr>
          <p:nvPr/>
        </p:nvSpPr>
        <p:spPr bwMode="auto">
          <a:xfrm>
            <a:off x="5422900" y="5334000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297" name="Line 17"/>
          <p:cNvSpPr>
            <a:spLocks noChangeShapeType="1"/>
          </p:cNvSpPr>
          <p:nvPr/>
        </p:nvSpPr>
        <p:spPr bwMode="auto">
          <a:xfrm>
            <a:off x="3200400" y="51943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353298" name="Line 18"/>
          <p:cNvSpPr>
            <a:spLocks noChangeShapeType="1"/>
          </p:cNvSpPr>
          <p:nvPr/>
        </p:nvSpPr>
        <p:spPr bwMode="auto">
          <a:xfrm>
            <a:off x="3189288" y="5448300"/>
            <a:ext cx="41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77842" name="Group 30"/>
          <p:cNvGrpSpPr>
            <a:grpSpLocks/>
          </p:cNvGrpSpPr>
          <p:nvPr/>
        </p:nvGrpSpPr>
        <p:grpSpPr bwMode="auto">
          <a:xfrm>
            <a:off x="1677988" y="4914900"/>
            <a:ext cx="1509712" cy="812800"/>
            <a:chOff x="1168" y="3096"/>
            <a:chExt cx="840" cy="512"/>
          </a:xfrm>
        </p:grpSpPr>
        <p:sp>
          <p:nvSpPr>
            <p:cNvPr id="353291" name="Rectangle 11"/>
            <p:cNvSpPr>
              <a:spLocks noChangeArrowheads="1"/>
            </p:cNvSpPr>
            <p:nvPr/>
          </p:nvSpPr>
          <p:spPr bwMode="auto">
            <a:xfrm>
              <a:off x="1168" y="3096"/>
              <a:ext cx="84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Graphic</a:t>
              </a:r>
            </a:p>
          </p:txBody>
        </p:sp>
        <p:sp>
          <p:nvSpPr>
            <p:cNvPr id="353299" name="Rectangle 19"/>
            <p:cNvSpPr>
              <a:spLocks noChangeArrowheads="1"/>
            </p:cNvSpPr>
            <p:nvPr/>
          </p:nvSpPr>
          <p:spPr bwMode="auto">
            <a:xfrm>
              <a:off x="1168" y="3392"/>
              <a:ext cx="84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Paragraph</a:t>
              </a:r>
            </a:p>
          </p:txBody>
        </p:sp>
      </p:grpSp>
      <p:sp>
        <p:nvSpPr>
          <p:cNvPr id="77843" name="Rectangle 20"/>
          <p:cNvSpPr>
            <a:spLocks noChangeArrowheads="1"/>
          </p:cNvSpPr>
          <p:nvPr/>
        </p:nvSpPr>
        <p:spPr bwMode="auto">
          <a:xfrm>
            <a:off x="3154363" y="4930775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77844" name="Rectangle 21"/>
          <p:cNvSpPr>
            <a:spLocks noChangeArrowheads="1"/>
          </p:cNvSpPr>
          <p:nvPr/>
        </p:nvSpPr>
        <p:spPr bwMode="auto">
          <a:xfrm>
            <a:off x="3548063" y="4930775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77845" name="Rectangle 22"/>
          <p:cNvSpPr>
            <a:spLocks noChangeArrowheads="1"/>
          </p:cNvSpPr>
          <p:nvPr/>
        </p:nvSpPr>
        <p:spPr bwMode="auto">
          <a:xfrm>
            <a:off x="3167063" y="5514975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77846" name="Rectangle 23"/>
          <p:cNvSpPr>
            <a:spLocks noChangeArrowheads="1"/>
          </p:cNvSpPr>
          <p:nvPr/>
        </p:nvSpPr>
        <p:spPr bwMode="auto">
          <a:xfrm>
            <a:off x="3560763" y="5514975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77847" name="Rectangle 24"/>
          <p:cNvSpPr>
            <a:spLocks noChangeArrowheads="1"/>
          </p:cNvSpPr>
          <p:nvPr/>
        </p:nvSpPr>
        <p:spPr bwMode="auto">
          <a:xfrm>
            <a:off x="5630863" y="5057775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>
                <a:effectLst/>
                <a:latin typeface="Arial" charset="0"/>
              </a:rPr>
              <a:t>*</a:t>
            </a:r>
          </a:p>
        </p:txBody>
      </p:sp>
      <p:sp>
        <p:nvSpPr>
          <p:cNvPr id="77848" name="Rectangle 25"/>
          <p:cNvSpPr>
            <a:spLocks noChangeArrowheads="1"/>
          </p:cNvSpPr>
          <p:nvPr/>
        </p:nvSpPr>
        <p:spPr bwMode="auto">
          <a:xfrm>
            <a:off x="5145088" y="4927600"/>
            <a:ext cx="29686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600">
                <a:effectLst/>
                <a:latin typeface="Arial" charset="0"/>
              </a:rPr>
              <a:t>1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77849" name="Rectangle 26"/>
          <p:cNvSpPr>
            <a:spLocks noChangeArrowheads="1"/>
          </p:cNvSpPr>
          <p:nvPr/>
        </p:nvSpPr>
        <p:spPr bwMode="auto">
          <a:xfrm>
            <a:off x="4357688" y="2044700"/>
            <a:ext cx="523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600">
                <a:effectLst/>
                <a:latin typeface="Arial" charset="0"/>
              </a:rPr>
              <a:t>0..1</a:t>
            </a:r>
          </a:p>
        </p:txBody>
      </p:sp>
      <p:sp>
        <p:nvSpPr>
          <p:cNvPr id="77850" name="Rectangle 29"/>
          <p:cNvSpPr>
            <a:spLocks noChangeArrowheads="1"/>
          </p:cNvSpPr>
          <p:nvPr/>
        </p:nvSpPr>
        <p:spPr bwMode="auto">
          <a:xfrm>
            <a:off x="5283200" y="2084388"/>
            <a:ext cx="273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>
              <a:lnSpc>
                <a:spcPct val="90000"/>
              </a:lnSpc>
            </a:pPr>
            <a:r>
              <a:rPr lang="en-US" sz="1800" b="1">
                <a:effectLst/>
                <a:latin typeface="Arial" charset="0"/>
              </a:rPr>
              <a:t>*</a:t>
            </a:r>
            <a:endParaRPr lang="en-US" sz="1800">
              <a:effectLst/>
              <a:latin typeface="Arial" charset="0"/>
            </a:endParaRPr>
          </a:p>
        </p:txBody>
      </p:sp>
      <p:sp>
        <p:nvSpPr>
          <p:cNvPr id="29" name="Date Placeholder 28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E215CC-62CC-4C29-B6BB-66C8D193107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6113" y="325438"/>
            <a:ext cx="8266112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Composition vs. Association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2800">
                <a:solidFill>
                  <a:schemeClr val="tx2">
                    <a:satMod val="130000"/>
                  </a:schemeClr>
                </a:solidFill>
              </a:rPr>
              <a:t>Rules of Thumb</a:t>
            </a: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idx="1"/>
          </p:nvPr>
        </p:nvSpPr>
        <p:spPr>
          <a:xfrm>
            <a:off x="473075" y="1584325"/>
            <a:ext cx="8670925" cy="4114800"/>
          </a:xfrm>
        </p:spPr>
        <p:txBody>
          <a:bodyPr/>
          <a:lstStyle/>
          <a:p>
            <a:pPr eaLnBrk="1" hangingPunct="1"/>
            <a:r>
              <a:rPr lang="en-US" sz="2400" b="1" smtClean="0"/>
              <a:t>Physically embedded vs. references: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z="2000" smtClean="0"/>
              <a:t>the parts are </a:t>
            </a:r>
            <a:r>
              <a:rPr lang="en-US" sz="2000" b="1" smtClean="0"/>
              <a:t>physically embedded</a:t>
            </a:r>
            <a:r>
              <a:rPr lang="en-US" sz="2000" smtClean="0"/>
              <a:t> within the composite object</a:t>
            </a:r>
          </a:p>
          <a:p>
            <a:pPr lvl="1" eaLnBrk="1" hangingPunct="1"/>
            <a:r>
              <a:rPr lang="en-US" sz="2000" smtClean="0"/>
              <a:t>objects are associated by means of </a:t>
            </a:r>
            <a:r>
              <a:rPr lang="en-US" sz="2000" b="1" smtClean="0"/>
              <a:t>references</a:t>
            </a:r>
            <a:endParaRPr lang="en-US" sz="2000" smtClean="0"/>
          </a:p>
          <a:p>
            <a:pPr eaLnBrk="1" hangingPunct="1"/>
            <a:r>
              <a:rPr lang="en-US" sz="2400" b="1" smtClean="0"/>
              <a:t>Visibility</a:t>
            </a:r>
            <a:r>
              <a:rPr lang="en-US" sz="2400" smtClean="0"/>
              <a:t>: </a:t>
            </a:r>
          </a:p>
          <a:p>
            <a:pPr lvl="1" eaLnBrk="1" hangingPunct="1"/>
            <a:r>
              <a:rPr lang="en-US" sz="2000" smtClean="0"/>
              <a:t>the part is visible </a:t>
            </a:r>
            <a:r>
              <a:rPr lang="en-US" sz="2000" b="1" smtClean="0"/>
              <a:t>for the composite object</a:t>
            </a:r>
            <a:r>
              <a:rPr lang="en-US" sz="2000" smtClean="0"/>
              <a:t> only</a:t>
            </a:r>
          </a:p>
          <a:p>
            <a:pPr lvl="1" eaLnBrk="1" hangingPunct="1"/>
            <a:r>
              <a:rPr lang="en-US" sz="2000" smtClean="0"/>
              <a:t>the visibility of the associated object is </a:t>
            </a:r>
            <a:r>
              <a:rPr lang="en-US" sz="2000" b="1" smtClean="0"/>
              <a:t>public</a:t>
            </a:r>
            <a:endParaRPr lang="en-US" sz="2000" smtClean="0"/>
          </a:p>
          <a:p>
            <a:pPr eaLnBrk="1" hangingPunct="1"/>
            <a:r>
              <a:rPr lang="en-US" sz="2400" b="1" smtClean="0"/>
              <a:t>Life Time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en-US" sz="2000" smtClean="0"/>
              <a:t>the composite object </a:t>
            </a:r>
            <a:r>
              <a:rPr lang="en-US" sz="2000" b="1" smtClean="0"/>
              <a:t>creates</a:t>
            </a:r>
            <a:r>
              <a:rPr lang="en-US" sz="2000" smtClean="0"/>
              <a:t> and </a:t>
            </a:r>
            <a:r>
              <a:rPr lang="en-US" sz="2000" b="1" smtClean="0"/>
              <a:t>deletes</a:t>
            </a:r>
            <a:r>
              <a:rPr lang="en-US" sz="2000" smtClean="0"/>
              <a:t> its parts</a:t>
            </a:r>
          </a:p>
          <a:p>
            <a:pPr lvl="1" eaLnBrk="1" hangingPunct="1"/>
            <a:r>
              <a:rPr lang="en-US" sz="2000" smtClean="0"/>
              <a:t>there is</a:t>
            </a:r>
            <a:r>
              <a:rPr lang="en-US" sz="2000" b="1" smtClean="0"/>
              <a:t> no existential dependency </a:t>
            </a:r>
            <a:r>
              <a:rPr lang="en-US" sz="2000" smtClean="0"/>
              <a:t>between associated objects</a:t>
            </a:r>
          </a:p>
          <a:p>
            <a:pPr eaLnBrk="1" hangingPunct="1"/>
            <a:r>
              <a:rPr lang="en-US" sz="2400" b="1" smtClean="0"/>
              <a:t>Copy Semantics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en-US" sz="2000" smtClean="0"/>
              <a:t>composite objects and parts are</a:t>
            </a:r>
            <a:r>
              <a:rPr lang="en-US" sz="2000" b="1" smtClean="0"/>
              <a:t> copied together</a:t>
            </a:r>
          </a:p>
          <a:p>
            <a:pPr lvl="1" eaLnBrk="1" hangingPunct="1"/>
            <a:r>
              <a:rPr lang="en-US" sz="2000" b="1" smtClean="0"/>
              <a:t>only the references </a:t>
            </a:r>
            <a:r>
              <a:rPr lang="en-US" sz="2000" smtClean="0"/>
              <a:t>to associated objects are copied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22225" y="63055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smtClean="0"/>
              <a:t>10-Sep-11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9253E5-DEAE-40A3-8FB8-27F005E09610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5868</TotalTime>
  <Pages>13</Pages>
  <Words>2040</Words>
  <Application>Microsoft Office PowerPoint</Application>
  <PresentationFormat>On-screen Show (4:3)</PresentationFormat>
  <Paragraphs>798</Paragraphs>
  <Slides>38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Solstice</vt:lpstr>
      <vt:lpstr>  Welcome to  </vt:lpstr>
      <vt:lpstr>Problem Domain Model</vt:lpstr>
      <vt:lpstr>Class and Object</vt:lpstr>
      <vt:lpstr>Classes in Different Phases</vt:lpstr>
      <vt:lpstr>Characteristics of a Class</vt:lpstr>
      <vt:lpstr>Aggregation</vt:lpstr>
      <vt:lpstr>Weak Aggregation</vt:lpstr>
      <vt:lpstr>Composition</vt:lpstr>
      <vt:lpstr>Composition vs. Association Rules of Thumb</vt:lpstr>
      <vt:lpstr>Generalization (1/2)</vt:lpstr>
      <vt:lpstr>Generalization (2/2)</vt:lpstr>
      <vt:lpstr>Abstract Class</vt:lpstr>
      <vt:lpstr>Association (1/3)</vt:lpstr>
      <vt:lpstr>Association (2/3) Multiplicity</vt:lpstr>
      <vt:lpstr>Association (3/3) Role</vt:lpstr>
      <vt:lpstr>Properties of Associations (1/2)</vt:lpstr>
      <vt:lpstr>Properties of Associations (2/2)</vt:lpstr>
      <vt:lpstr>Qualified Association</vt:lpstr>
      <vt:lpstr>Association Class (1/2)</vt:lpstr>
      <vt:lpstr>Association Class (2/2) Object Class  Association Class</vt:lpstr>
      <vt:lpstr>N-ary Association</vt:lpstr>
      <vt:lpstr>Generalization of Associations</vt:lpstr>
      <vt:lpstr>Template Class</vt:lpstr>
      <vt:lpstr>Example CALENDARIUM Extract of the Class Diagram (1/2)</vt:lpstr>
      <vt:lpstr>Example CALENDARIUM Extract of the Class Diagram (2/2)</vt:lpstr>
      <vt:lpstr>Behavioral Model</vt:lpstr>
      <vt:lpstr>Interaction Diagrams</vt:lpstr>
      <vt:lpstr>Interaction Diagrams  Sequence and Collaboration Diagram</vt:lpstr>
      <vt:lpstr>Interaction Diagrams  Sequence Diagram</vt:lpstr>
      <vt:lpstr>Interaction Diagrams Sequence Diagram - Example</vt:lpstr>
      <vt:lpstr>Interaction Diagrams Collaboration Diagram</vt:lpstr>
      <vt:lpstr>Interaction Diagrams  Collaboration Diagram - Example</vt:lpstr>
      <vt:lpstr>Interaction Diagrams  Relationships &amp; Roles in Collaboration Diagrams</vt:lpstr>
      <vt:lpstr>Interaction Diagrams  Collaboration Diagram - Example</vt:lpstr>
      <vt:lpstr>Interaction Diagrams  Numbering of Messages</vt:lpstr>
      <vt:lpstr>Interaction Diagrams  Kinds of Control Flow</vt:lpstr>
      <vt:lpstr>Example CALENDARIUM Sequence Diagram “Insert Appointment” (1/2)</vt:lpstr>
      <vt:lpstr>Example CALENDARIUM Sequence Diagram “Insert Appointment” (2/2)</vt:lpstr>
    </vt:vector>
  </TitlesOfParts>
  <Company>IFS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UML-Tutorial</dc:title>
  <dc:subject>OOAD with UML</dc:subject>
  <dc:creator>Hitz, Kappel, Retschitzegger</dc:creator>
  <cp:lastModifiedBy>user</cp:lastModifiedBy>
  <cp:revision>8203770</cp:revision>
  <cp:lastPrinted>2000-03-02T15:13:35Z</cp:lastPrinted>
  <dcterms:created xsi:type="dcterms:W3CDTF">1997-04-23T08:28:30Z</dcterms:created>
  <dcterms:modified xsi:type="dcterms:W3CDTF">2016-02-29T03:30:58Z</dcterms:modified>
</cp:coreProperties>
</file>