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680" r:id="rId2"/>
    <p:sldId id="581" r:id="rId3"/>
    <p:sldId id="582" r:id="rId4"/>
    <p:sldId id="583" r:id="rId5"/>
    <p:sldId id="585" r:id="rId6"/>
    <p:sldId id="584" r:id="rId7"/>
    <p:sldId id="586" r:id="rId8"/>
    <p:sldId id="587" r:id="rId9"/>
    <p:sldId id="588" r:id="rId10"/>
    <p:sldId id="589" r:id="rId11"/>
    <p:sldId id="590" r:id="rId12"/>
    <p:sldId id="591" r:id="rId13"/>
    <p:sldId id="640" r:id="rId14"/>
    <p:sldId id="641" r:id="rId15"/>
    <p:sldId id="592" r:id="rId16"/>
    <p:sldId id="632" r:id="rId17"/>
    <p:sldId id="593" r:id="rId18"/>
    <p:sldId id="594" r:id="rId19"/>
    <p:sldId id="595" r:id="rId20"/>
    <p:sldId id="596" r:id="rId21"/>
    <p:sldId id="597" r:id="rId22"/>
  </p:sldIdLst>
  <p:sldSz cx="9144000" cy="6858000" type="screen4x3"/>
  <p:notesSz cx="10234613" cy="71024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3333FF"/>
    <a:srgbClr val="000099"/>
    <a:srgbClr val="0000CC"/>
    <a:srgbClr val="046BA4"/>
    <a:srgbClr val="00ACA8"/>
    <a:srgbClr val="006866"/>
    <a:srgbClr val="008F8C"/>
    <a:srgbClr val="0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 snapToGrid="0" snapToObjects="1">
      <p:cViewPr varScale="1">
        <p:scale>
          <a:sx n="63" d="100"/>
          <a:sy n="63" d="100"/>
        </p:scale>
        <p:origin x="-1584" y="-108"/>
      </p:cViewPr>
      <p:guideLst>
        <p:guide orient="horz" pos="4302"/>
        <p:guide pos="1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 snapToGrid="0" snapToObjects="1">
      <p:cViewPr varScale="1">
        <p:scale>
          <a:sx n="51" d="100"/>
          <a:sy n="51" d="100"/>
        </p:scale>
        <p:origin x="-1950" y="-90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algn="r"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8575" y="6719888"/>
            <a:ext cx="43957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algn="r"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846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846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algn="r"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EF6B178-E7BF-4600-A254-891C5B593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570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2" tIns="47928" rIns="95852" bIns="47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Hauptteiltext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2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7563" y="541338"/>
            <a:ext cx="3530600" cy="2649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722813" y="6799263"/>
            <a:ext cx="7921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852" tIns="47928" rIns="95852" bIns="47928">
            <a:spAutoFit/>
          </a:bodyPr>
          <a:lstStyle/>
          <a:p>
            <a:pPr algn="ctr" defTabSz="792791">
              <a:lnSpc>
                <a:spcPct val="90000"/>
              </a:lnSpc>
              <a:defRPr/>
            </a:pPr>
            <a:r>
              <a:rPr lang="en-US" sz="1200" dirty="0" err="1">
                <a:effectLst/>
                <a:latin typeface="Arial" charset="0"/>
              </a:rPr>
              <a:t>Seite</a:t>
            </a:r>
            <a:r>
              <a:rPr lang="en-US" sz="1200" dirty="0">
                <a:effectLst/>
                <a:latin typeface="Arial" charset="0"/>
              </a:rPr>
              <a:t> </a:t>
            </a:r>
            <a:fld id="{6FDB5593-124D-4EAE-A1C4-128256570A9F}" type="slidenum">
              <a:rPr lang="en-US" sz="1200">
                <a:effectLst/>
                <a:latin typeface="Arial" charset="0"/>
              </a:rPr>
              <a:pPr algn="ctr" defTabSz="792791">
                <a:lnSpc>
                  <a:spcPct val="90000"/>
                </a:lnSpc>
                <a:defRPr/>
              </a:pPr>
              <a:t>‹#›</a:t>
            </a:fld>
            <a:endParaRPr lang="en-US" sz="12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fld id="{DC492739-571A-4455-894E-05614AE20E6F}" type="slidenum">
              <a:rPr lang="en-US" sz="1000" smtClean="0">
                <a:latin typeface="Times New Roman" pitchFamily="18" charset="0"/>
              </a:rPr>
              <a:pPr/>
              <a:t>1</a:t>
            </a:fld>
            <a:endParaRPr lang="en-US" sz="100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52800" y="534988"/>
            <a:ext cx="3540125" cy="26558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3438"/>
            <a:ext cx="7500938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3505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8F2C3A-26D4-4D45-8A57-C2B25A906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849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72DC6-A5E2-4B37-84C0-3262B70FB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898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8AA01F-92F7-4672-96B2-407D7CF08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/>
            </a:lvl1pPr>
            <a:extLst/>
          </a:lstStyle>
          <a:p>
            <a:pPr>
              <a:defRPr/>
            </a:pPr>
            <a:fld id="{FF2398B4-5CFB-4DF9-B2D3-1A48DCD49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83996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691307-9F61-4B94-968E-799824FF1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1609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54822C-7CB4-45CE-95D4-DDCDF1841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026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9ADBB7-C48C-429D-A38C-E73F1AA26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4265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F4274C-7697-4D05-B3D9-9BDA1818D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5326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B647CE-2811-4280-B2C1-C43766348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45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79EAD7-3D96-4EA8-AC29-036B0CD7D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2067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16AB96-E967-4147-8C02-BDB8C5F5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0686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712F520-5AEA-4ED6-90B5-0DB72501083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ftp://ftp.ifs.uni-linz.ac.at/pub/wieland/uml.p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 descr="interra systems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6157913"/>
            <a:ext cx="1247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5"/>
          <p:cNvSpPr txBox="1">
            <a:spLocks noChangeArrowheads="1"/>
          </p:cNvSpPr>
          <p:nvPr/>
        </p:nvSpPr>
        <p:spPr bwMode="auto">
          <a:xfrm>
            <a:off x="1006475" y="5603875"/>
            <a:ext cx="813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1436" tIns="45717" rIns="91436" bIns="45717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1" name="Title 9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Welcome to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I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39C19-0C1E-4278-9488-AE1095B74D1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006475" y="3025775"/>
            <a:ext cx="8148638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5400" b="1" dirty="0"/>
              <a:t>UML for Information System Design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3325" y="6264275"/>
            <a:ext cx="7410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Source: </a:t>
            </a:r>
            <a:r>
              <a:rPr lang="en-IN" sz="2400" i="1" dirty="0">
                <a:hlinkClick r:id="rId4"/>
              </a:rPr>
              <a:t>ftp://ftp.ifs.uni-linz.ac.at/pub/wieland/</a:t>
            </a:r>
            <a:r>
              <a:rPr lang="en-IN" sz="2400" b="1" i="1" dirty="0">
                <a:hlinkClick r:id="rId4"/>
              </a:rPr>
              <a:t>uml</a:t>
            </a:r>
            <a:r>
              <a:rPr lang="en-IN" sz="2400" i="1" dirty="0">
                <a:hlinkClick r:id="rId4"/>
              </a:rPr>
              <a:t>.</a:t>
            </a:r>
            <a:r>
              <a:rPr lang="en-IN" sz="2400" b="1" i="1" dirty="0">
                <a:hlinkClick r:id="rId4"/>
              </a:rPr>
              <a:t>ppt</a:t>
            </a:r>
            <a:r>
              <a:rPr lang="en-IN" sz="2400" b="1" i="1" dirty="0"/>
              <a:t> </a:t>
            </a:r>
            <a:endParaRPr lang="en-IN" b="1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History State (1/2)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7825"/>
            <a:ext cx="81661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Complex states are able to remember the </a:t>
            </a:r>
            <a:r>
              <a:rPr lang="en-US" sz="2400" b="1" smtClean="0"/>
              <a:t>internal state </a:t>
            </a:r>
            <a:r>
              <a:rPr lang="en-US" sz="2400" smtClean="0"/>
              <a:t>which had been left due to an interruption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At a </a:t>
            </a:r>
            <a:r>
              <a:rPr lang="en-US" sz="2400" b="1" smtClean="0"/>
              <a:t>later point in time</a:t>
            </a:r>
            <a:r>
              <a:rPr lang="en-US" sz="2400" smtClean="0"/>
              <a:t>, one can </a:t>
            </a:r>
            <a:r>
              <a:rPr lang="en-US" sz="2400" b="1" smtClean="0"/>
              <a:t>go back</a:t>
            </a:r>
            <a:r>
              <a:rPr lang="en-US" sz="2400" smtClean="0"/>
              <a:t> to this internal state by means of a transition from superordinate states via a dummy state “</a:t>
            </a:r>
            <a:r>
              <a:rPr lang="en-US" sz="2400" b="1" smtClean="0"/>
              <a:t>H</a:t>
            </a:r>
            <a:r>
              <a:rPr lang="en-US" sz="2400" smtClean="0"/>
              <a:t>”</a:t>
            </a:r>
          </a:p>
          <a:p>
            <a:pPr lvl="1" eaLnBrk="1" hangingPunct="1"/>
            <a:r>
              <a:rPr lang="en-US" sz="2000" smtClean="0"/>
              <a:t>all entry actions are executed again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By means of “</a:t>
            </a:r>
            <a:r>
              <a:rPr lang="en-US" sz="2400" b="1" smtClean="0"/>
              <a:t>H*</a:t>
            </a:r>
            <a:r>
              <a:rPr lang="en-US" sz="2400" smtClean="0"/>
              <a:t>” all states along the given nesting depth are memorized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48A856-B365-4F85-A9C1-88343CCEE2B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History State (2/2)</a:t>
            </a:r>
          </a:p>
        </p:txBody>
      </p:sp>
      <p:sp>
        <p:nvSpPr>
          <p:cNvPr id="474115" name="AutoShape 3"/>
          <p:cNvSpPr>
            <a:spLocks noChangeArrowheads="1"/>
          </p:cNvSpPr>
          <p:nvPr/>
        </p:nvSpPr>
        <p:spPr bwMode="auto">
          <a:xfrm>
            <a:off x="2073275" y="5114925"/>
            <a:ext cx="1379538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Normal</a:t>
            </a:r>
          </a:p>
        </p:txBody>
      </p:sp>
      <p:sp>
        <p:nvSpPr>
          <p:cNvPr id="474116" name="Line 4"/>
          <p:cNvSpPr>
            <a:spLocks noChangeShapeType="1"/>
          </p:cNvSpPr>
          <p:nvPr/>
        </p:nvSpPr>
        <p:spPr bwMode="auto">
          <a:xfrm>
            <a:off x="3459163" y="5465763"/>
            <a:ext cx="162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18" name="Line 6"/>
          <p:cNvSpPr>
            <a:spLocks noChangeShapeType="1"/>
          </p:cNvSpPr>
          <p:nvPr/>
        </p:nvSpPr>
        <p:spPr bwMode="auto">
          <a:xfrm>
            <a:off x="1585913" y="5399088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3670" name="Group 7"/>
          <p:cNvGrpSpPr>
            <a:grpSpLocks/>
          </p:cNvGrpSpPr>
          <p:nvPr/>
        </p:nvGrpSpPr>
        <p:grpSpPr bwMode="auto">
          <a:xfrm>
            <a:off x="1946275" y="5319713"/>
            <a:ext cx="119063" cy="144462"/>
            <a:chOff x="1364" y="1990"/>
            <a:chExt cx="82" cy="100"/>
          </a:xfrm>
        </p:grpSpPr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1369" y="1990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 flipV="1">
              <a:off x="1364" y="2037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74123" name="AutoShape 11"/>
          <p:cNvSpPr>
            <a:spLocks noChangeArrowheads="1"/>
          </p:cNvSpPr>
          <p:nvPr/>
        </p:nvSpPr>
        <p:spPr bwMode="auto">
          <a:xfrm>
            <a:off x="5080000" y="5126038"/>
            <a:ext cx="1379538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Frozen</a:t>
            </a:r>
          </a:p>
        </p:txBody>
      </p:sp>
      <p:sp>
        <p:nvSpPr>
          <p:cNvPr id="474124" name="Line 12"/>
          <p:cNvSpPr>
            <a:spLocks noChangeShapeType="1"/>
          </p:cNvSpPr>
          <p:nvPr/>
        </p:nvSpPr>
        <p:spPr bwMode="auto">
          <a:xfrm flipH="1">
            <a:off x="3438525" y="5316538"/>
            <a:ext cx="16414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25" name="Text Box 13"/>
          <p:cNvSpPr txBox="1">
            <a:spLocks noChangeArrowheads="1"/>
          </p:cNvSpPr>
          <p:nvPr/>
        </p:nvSpPr>
        <p:spPr bwMode="auto">
          <a:xfrm>
            <a:off x="3824288" y="4959350"/>
            <a:ext cx="895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26" name="Text Box 14"/>
          <p:cNvSpPr txBox="1">
            <a:spLocks noChangeArrowheads="1"/>
          </p:cNvSpPr>
          <p:nvPr/>
        </p:nvSpPr>
        <p:spPr bwMode="auto">
          <a:xfrm>
            <a:off x="3698875" y="5467350"/>
            <a:ext cx="1111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27" name="AutoShape 15"/>
          <p:cNvSpPr>
            <a:spLocks noChangeArrowheads="1"/>
          </p:cNvSpPr>
          <p:nvPr/>
        </p:nvSpPr>
        <p:spPr bwMode="auto">
          <a:xfrm>
            <a:off x="1966913" y="2363788"/>
            <a:ext cx="785812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</a:t>
            </a:r>
          </a:p>
        </p:txBody>
      </p:sp>
      <p:sp>
        <p:nvSpPr>
          <p:cNvPr id="474128" name="Line 16"/>
          <p:cNvSpPr>
            <a:spLocks noChangeShapeType="1"/>
          </p:cNvSpPr>
          <p:nvPr/>
        </p:nvSpPr>
        <p:spPr bwMode="auto">
          <a:xfrm flipV="1">
            <a:off x="2760663" y="2703513"/>
            <a:ext cx="28686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30" name="Line 18"/>
          <p:cNvSpPr>
            <a:spLocks noChangeShapeType="1"/>
          </p:cNvSpPr>
          <p:nvPr/>
        </p:nvSpPr>
        <p:spPr bwMode="auto">
          <a:xfrm>
            <a:off x="1479550" y="2647950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3678" name="Group 19"/>
          <p:cNvGrpSpPr>
            <a:grpSpLocks/>
          </p:cNvGrpSpPr>
          <p:nvPr/>
        </p:nvGrpSpPr>
        <p:grpSpPr bwMode="auto">
          <a:xfrm>
            <a:off x="1839913" y="2568575"/>
            <a:ext cx="119062" cy="144463"/>
            <a:chOff x="1364" y="1990"/>
            <a:chExt cx="82" cy="100"/>
          </a:xfrm>
        </p:grpSpPr>
        <p:sp>
          <p:nvSpPr>
            <p:cNvPr id="474132" name="Line 20"/>
            <p:cNvSpPr>
              <a:spLocks noChangeShapeType="1"/>
            </p:cNvSpPr>
            <p:nvPr/>
          </p:nvSpPr>
          <p:spPr bwMode="auto">
            <a:xfrm>
              <a:off x="1369" y="1990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 flipV="1">
              <a:off x="1364" y="2037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74135" name="AutoShape 23"/>
          <p:cNvSpPr>
            <a:spLocks noChangeArrowheads="1"/>
          </p:cNvSpPr>
          <p:nvPr/>
        </p:nvSpPr>
        <p:spPr bwMode="auto">
          <a:xfrm>
            <a:off x="5629275" y="2374900"/>
            <a:ext cx="723900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</a:p>
        </p:txBody>
      </p:sp>
      <p:sp>
        <p:nvSpPr>
          <p:cNvPr id="474136" name="Line 24"/>
          <p:cNvSpPr>
            <a:spLocks noChangeShapeType="1"/>
          </p:cNvSpPr>
          <p:nvPr/>
        </p:nvSpPr>
        <p:spPr bwMode="auto">
          <a:xfrm flipH="1" flipV="1">
            <a:off x="2751138" y="2566988"/>
            <a:ext cx="287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37" name="Text Box 25"/>
          <p:cNvSpPr txBox="1">
            <a:spLocks noChangeArrowheads="1"/>
          </p:cNvSpPr>
          <p:nvPr/>
        </p:nvSpPr>
        <p:spPr bwMode="auto">
          <a:xfrm>
            <a:off x="3368675" y="2208213"/>
            <a:ext cx="21336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(Balance &lt; 0)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38" name="Text Box 26"/>
          <p:cNvSpPr txBox="1">
            <a:spLocks noChangeArrowheads="1"/>
          </p:cNvSpPr>
          <p:nvPr/>
        </p:nvSpPr>
        <p:spPr bwMode="auto">
          <a:xfrm>
            <a:off x="3411538" y="2706688"/>
            <a:ext cx="21336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(Balance &gt; 0)</a:t>
            </a:r>
          </a:p>
        </p:txBody>
      </p:sp>
      <p:sp>
        <p:nvSpPr>
          <p:cNvPr id="474139" name="Oval 27"/>
          <p:cNvSpPr>
            <a:spLocks noChangeArrowheads="1"/>
          </p:cNvSpPr>
          <p:nvPr/>
        </p:nvSpPr>
        <p:spPr bwMode="auto">
          <a:xfrm>
            <a:off x="2163763" y="3209925"/>
            <a:ext cx="388937" cy="3889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</a:t>
            </a:r>
          </a:p>
        </p:txBody>
      </p:sp>
      <p:sp>
        <p:nvSpPr>
          <p:cNvPr id="474140" name="AutoShape 28"/>
          <p:cNvSpPr>
            <a:spLocks noChangeArrowheads="1"/>
          </p:cNvSpPr>
          <p:nvPr/>
        </p:nvSpPr>
        <p:spPr bwMode="auto">
          <a:xfrm>
            <a:off x="1739900" y="2122488"/>
            <a:ext cx="4833938" cy="1762125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41" name="Freeform 29"/>
          <p:cNvSpPr>
            <a:spLocks/>
          </p:cNvSpPr>
          <p:nvPr/>
        </p:nvSpPr>
        <p:spPr bwMode="auto">
          <a:xfrm>
            <a:off x="2360613" y="3597275"/>
            <a:ext cx="666750" cy="582613"/>
          </a:xfrm>
          <a:custGeom>
            <a:avLst/>
            <a:gdLst/>
            <a:ahLst/>
            <a:cxnLst>
              <a:cxn ang="0">
                <a:pos x="453" y="180"/>
              </a:cxn>
              <a:cxn ang="0">
                <a:pos x="453" y="367"/>
              </a:cxn>
              <a:cxn ang="0">
                <a:pos x="0" y="367"/>
              </a:cxn>
              <a:cxn ang="0">
                <a:pos x="0" y="0"/>
              </a:cxn>
            </a:cxnLst>
            <a:rect l="0" t="0" r="r" b="b"/>
            <a:pathLst>
              <a:path w="453" h="367">
                <a:moveTo>
                  <a:pt x="453" y="180"/>
                </a:moveTo>
                <a:lnTo>
                  <a:pt x="453" y="367"/>
                </a:lnTo>
                <a:lnTo>
                  <a:pt x="0" y="367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42" name="Freeform 30"/>
          <p:cNvSpPr>
            <a:spLocks/>
          </p:cNvSpPr>
          <p:nvPr/>
        </p:nvSpPr>
        <p:spPr bwMode="auto">
          <a:xfrm>
            <a:off x="1419225" y="3384550"/>
            <a:ext cx="739775" cy="223838"/>
          </a:xfrm>
          <a:custGeom>
            <a:avLst/>
            <a:gdLst/>
            <a:ahLst/>
            <a:cxnLst>
              <a:cxn ang="0">
                <a:pos x="200" y="154"/>
              </a:cxn>
              <a:cxn ang="0">
                <a:pos x="0" y="154"/>
              </a:cxn>
              <a:cxn ang="0">
                <a:pos x="0" y="0"/>
              </a:cxn>
              <a:cxn ang="0">
                <a:pos x="466" y="0"/>
              </a:cxn>
            </a:cxnLst>
            <a:rect l="0" t="0" r="r" b="b"/>
            <a:pathLst>
              <a:path w="466" h="154">
                <a:moveTo>
                  <a:pt x="200" y="154"/>
                </a:moveTo>
                <a:lnTo>
                  <a:pt x="0" y="154"/>
                </a:lnTo>
                <a:lnTo>
                  <a:pt x="0" y="0"/>
                </a:lnTo>
                <a:lnTo>
                  <a:pt x="466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3687" name="Group 50"/>
          <p:cNvGrpSpPr>
            <a:grpSpLocks/>
          </p:cNvGrpSpPr>
          <p:nvPr/>
        </p:nvGrpSpPr>
        <p:grpSpPr bwMode="auto">
          <a:xfrm>
            <a:off x="544513" y="1905000"/>
            <a:ext cx="6170612" cy="4100513"/>
            <a:chOff x="399" y="1200"/>
            <a:chExt cx="3831" cy="2583"/>
          </a:xfrm>
        </p:grpSpPr>
        <p:sp>
          <p:nvSpPr>
            <p:cNvPr id="474143" name="AutoShape 31"/>
            <p:cNvSpPr>
              <a:spLocks noChangeArrowheads="1"/>
            </p:cNvSpPr>
            <p:nvPr/>
          </p:nvSpPr>
          <p:spPr bwMode="auto">
            <a:xfrm>
              <a:off x="399" y="1200"/>
              <a:ext cx="3831" cy="258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4144" name="Line 32"/>
            <p:cNvSpPr>
              <a:spLocks noChangeShapeType="1"/>
            </p:cNvSpPr>
            <p:nvPr/>
          </p:nvSpPr>
          <p:spPr bwMode="auto">
            <a:xfrm>
              <a:off x="407" y="3047"/>
              <a:ext cx="38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74145" name="Text Box 33"/>
          <p:cNvSpPr txBox="1">
            <a:spLocks noChangeArrowheads="1"/>
          </p:cNvSpPr>
          <p:nvPr/>
        </p:nvSpPr>
        <p:spPr bwMode="auto">
          <a:xfrm>
            <a:off x="3030538" y="3879850"/>
            <a:ext cx="31178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Withdrawal(b) [not in Frozen]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/Balance := Balance - 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46" name="Text Box 34"/>
          <p:cNvSpPr txBox="1">
            <a:spLocks noChangeArrowheads="1"/>
          </p:cNvSpPr>
          <p:nvPr/>
        </p:nvSpPr>
        <p:spPr bwMode="auto">
          <a:xfrm>
            <a:off x="577850" y="3644900"/>
            <a:ext cx="23241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Deposit(b)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 Balance := 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Balance + 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50" name="Text Box 38"/>
          <p:cNvSpPr txBox="1">
            <a:spLocks noChangeArrowheads="1"/>
          </p:cNvSpPr>
          <p:nvPr/>
        </p:nvSpPr>
        <p:spPr bwMode="auto">
          <a:xfrm>
            <a:off x="6711950" y="2219325"/>
            <a:ext cx="16446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Balancing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[not in Frozen]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 Balance := 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51" name="Line 39"/>
          <p:cNvSpPr>
            <a:spLocks noChangeShapeType="1"/>
          </p:cNvSpPr>
          <p:nvPr/>
        </p:nvSpPr>
        <p:spPr bwMode="auto">
          <a:xfrm flipH="1">
            <a:off x="6708775" y="3167063"/>
            <a:ext cx="14509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52" name="Line 40"/>
          <p:cNvSpPr>
            <a:spLocks noChangeShapeType="1"/>
          </p:cNvSpPr>
          <p:nvPr/>
        </p:nvSpPr>
        <p:spPr bwMode="auto">
          <a:xfrm>
            <a:off x="6716713" y="5103813"/>
            <a:ext cx="15367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53" name="Oval 41"/>
          <p:cNvSpPr>
            <a:spLocks noChangeArrowheads="1"/>
          </p:cNvSpPr>
          <p:nvPr/>
        </p:nvSpPr>
        <p:spPr bwMode="auto">
          <a:xfrm>
            <a:off x="8243888" y="5022850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54" name="Text Box 42"/>
          <p:cNvSpPr txBox="1">
            <a:spLocks noChangeArrowheads="1"/>
          </p:cNvSpPr>
          <p:nvPr/>
        </p:nvSpPr>
        <p:spPr bwMode="auto">
          <a:xfrm>
            <a:off x="6721475" y="4408488"/>
            <a:ext cx="15875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Open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 Balance := 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4158" name="Oval 46"/>
          <p:cNvSpPr>
            <a:spLocks noChangeArrowheads="1"/>
          </p:cNvSpPr>
          <p:nvPr/>
        </p:nvSpPr>
        <p:spPr bwMode="auto">
          <a:xfrm>
            <a:off x="1423988" y="5314950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4159" name="Oval 47"/>
          <p:cNvSpPr>
            <a:spLocks noChangeArrowheads="1"/>
          </p:cNvSpPr>
          <p:nvPr/>
        </p:nvSpPr>
        <p:spPr bwMode="auto">
          <a:xfrm>
            <a:off x="1423988" y="2574925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3697" name="Group 49"/>
          <p:cNvGrpSpPr>
            <a:grpSpLocks/>
          </p:cNvGrpSpPr>
          <p:nvPr/>
        </p:nvGrpSpPr>
        <p:grpSpPr bwMode="auto">
          <a:xfrm>
            <a:off x="8175625" y="3032125"/>
            <a:ext cx="252413" cy="252413"/>
            <a:chOff x="5159" y="1910"/>
            <a:chExt cx="159" cy="159"/>
          </a:xfrm>
        </p:grpSpPr>
        <p:sp>
          <p:nvSpPr>
            <p:cNvPr id="474148" name="Oval 36"/>
            <p:cNvSpPr>
              <a:spLocks noChangeArrowheads="1"/>
            </p:cNvSpPr>
            <p:nvPr/>
          </p:nvSpPr>
          <p:spPr bwMode="auto">
            <a:xfrm>
              <a:off x="5159" y="1910"/>
              <a:ext cx="159" cy="1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4160" name="Oval 48"/>
            <p:cNvSpPr>
              <a:spLocks noChangeArrowheads="1"/>
            </p:cNvSpPr>
            <p:nvPr/>
          </p:nvSpPr>
          <p:spPr bwMode="auto">
            <a:xfrm>
              <a:off x="5193" y="1944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4" name="Date Placeholder 4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FF910-8DF6-4231-AA15-D312789339B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Semantics of AND-Refinements</a:t>
            </a:r>
          </a:p>
        </p:txBody>
      </p:sp>
      <p:sp>
        <p:nvSpPr>
          <p:cNvPr id="475139" name="Line 3"/>
          <p:cNvSpPr>
            <a:spLocks noChangeShapeType="1"/>
          </p:cNvSpPr>
          <p:nvPr/>
        </p:nvSpPr>
        <p:spPr bwMode="auto">
          <a:xfrm>
            <a:off x="2697163" y="5116513"/>
            <a:ext cx="282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40" name="Line 4"/>
          <p:cNvSpPr>
            <a:spLocks noChangeShapeType="1"/>
          </p:cNvSpPr>
          <p:nvPr/>
        </p:nvSpPr>
        <p:spPr bwMode="auto">
          <a:xfrm flipH="1">
            <a:off x="2728913" y="4978400"/>
            <a:ext cx="28051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 rot="5400000">
            <a:off x="5815807" y="3977481"/>
            <a:ext cx="895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 rot="5400000">
            <a:off x="5106194" y="3921919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1935163" y="2025650"/>
            <a:ext cx="785812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+/N</a:t>
            </a:r>
          </a:p>
        </p:txBody>
      </p:sp>
      <p:sp>
        <p:nvSpPr>
          <p:cNvPr id="475144" name="Line 8"/>
          <p:cNvSpPr>
            <a:spLocks noChangeShapeType="1"/>
          </p:cNvSpPr>
          <p:nvPr/>
        </p:nvSpPr>
        <p:spPr bwMode="auto">
          <a:xfrm flipV="1">
            <a:off x="2728913" y="2365375"/>
            <a:ext cx="28686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46" name="Line 10"/>
          <p:cNvSpPr>
            <a:spLocks noChangeShapeType="1"/>
          </p:cNvSpPr>
          <p:nvPr/>
        </p:nvSpPr>
        <p:spPr bwMode="auto">
          <a:xfrm>
            <a:off x="1447800" y="2309813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4698" name="Group 11"/>
          <p:cNvGrpSpPr>
            <a:grpSpLocks/>
          </p:cNvGrpSpPr>
          <p:nvPr/>
        </p:nvGrpSpPr>
        <p:grpSpPr bwMode="auto">
          <a:xfrm>
            <a:off x="1808163" y="2230438"/>
            <a:ext cx="119062" cy="144462"/>
            <a:chOff x="1364" y="1990"/>
            <a:chExt cx="82" cy="100"/>
          </a:xfrm>
        </p:grpSpPr>
        <p:sp>
          <p:nvSpPr>
            <p:cNvPr id="475148" name="Line 12"/>
            <p:cNvSpPr>
              <a:spLocks noChangeShapeType="1"/>
            </p:cNvSpPr>
            <p:nvPr/>
          </p:nvSpPr>
          <p:spPr bwMode="auto">
            <a:xfrm>
              <a:off x="1369" y="1990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5149" name="Line 13"/>
            <p:cNvSpPr>
              <a:spLocks noChangeShapeType="1"/>
            </p:cNvSpPr>
            <p:nvPr/>
          </p:nvSpPr>
          <p:spPr bwMode="auto">
            <a:xfrm flipV="1">
              <a:off x="1364" y="2037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114699" name="AutoShape 15"/>
          <p:cNvSpPr>
            <a:spLocks noChangeArrowheads="1"/>
          </p:cNvSpPr>
          <p:nvPr/>
        </p:nvSpPr>
        <p:spPr bwMode="auto">
          <a:xfrm>
            <a:off x="5605463" y="2036763"/>
            <a:ext cx="723900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-/N</a:t>
            </a:r>
          </a:p>
        </p:txBody>
      </p:sp>
      <p:sp>
        <p:nvSpPr>
          <p:cNvPr id="475152" name="Line 16"/>
          <p:cNvSpPr>
            <a:spLocks noChangeShapeType="1"/>
          </p:cNvSpPr>
          <p:nvPr/>
        </p:nvSpPr>
        <p:spPr bwMode="auto">
          <a:xfrm flipH="1" flipV="1">
            <a:off x="2719388" y="2228850"/>
            <a:ext cx="290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53" name="Text Box 17"/>
          <p:cNvSpPr txBox="1">
            <a:spLocks noChangeArrowheads="1"/>
          </p:cNvSpPr>
          <p:nvPr/>
        </p:nvSpPr>
        <p:spPr bwMode="auto">
          <a:xfrm>
            <a:off x="3336925" y="1870075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(Balance &lt; 0)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3379788" y="236855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(Balance &gt; 0)</a:t>
            </a:r>
          </a:p>
        </p:txBody>
      </p:sp>
      <p:sp>
        <p:nvSpPr>
          <p:cNvPr id="114703" name="Oval 19"/>
          <p:cNvSpPr>
            <a:spLocks noChangeArrowheads="1"/>
          </p:cNvSpPr>
          <p:nvPr/>
        </p:nvSpPr>
        <p:spPr bwMode="auto">
          <a:xfrm>
            <a:off x="3529013" y="2871788"/>
            <a:ext cx="388937" cy="388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H</a:t>
            </a:r>
          </a:p>
        </p:txBody>
      </p:sp>
      <p:sp>
        <p:nvSpPr>
          <p:cNvPr id="475156" name="AutoShape 20"/>
          <p:cNvSpPr>
            <a:spLocks noChangeArrowheads="1"/>
          </p:cNvSpPr>
          <p:nvPr/>
        </p:nvSpPr>
        <p:spPr bwMode="auto">
          <a:xfrm>
            <a:off x="1708150" y="1784350"/>
            <a:ext cx="4833938" cy="1762125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57" name="Freeform 21"/>
          <p:cNvSpPr>
            <a:spLocks/>
          </p:cNvSpPr>
          <p:nvPr/>
        </p:nvSpPr>
        <p:spPr bwMode="auto">
          <a:xfrm>
            <a:off x="3725863" y="3259138"/>
            <a:ext cx="666750" cy="582612"/>
          </a:xfrm>
          <a:custGeom>
            <a:avLst/>
            <a:gdLst/>
            <a:ahLst/>
            <a:cxnLst>
              <a:cxn ang="0">
                <a:pos x="453" y="180"/>
              </a:cxn>
              <a:cxn ang="0">
                <a:pos x="453" y="367"/>
              </a:cxn>
              <a:cxn ang="0">
                <a:pos x="0" y="367"/>
              </a:cxn>
              <a:cxn ang="0">
                <a:pos x="0" y="0"/>
              </a:cxn>
            </a:cxnLst>
            <a:rect l="0" t="0" r="r" b="b"/>
            <a:pathLst>
              <a:path w="453" h="367">
                <a:moveTo>
                  <a:pt x="453" y="180"/>
                </a:moveTo>
                <a:lnTo>
                  <a:pt x="453" y="367"/>
                </a:lnTo>
                <a:lnTo>
                  <a:pt x="0" y="367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58" name="AutoShape 22"/>
          <p:cNvSpPr>
            <a:spLocks noChangeArrowheads="1"/>
          </p:cNvSpPr>
          <p:nvPr/>
        </p:nvSpPr>
        <p:spPr bwMode="auto">
          <a:xfrm>
            <a:off x="898525" y="1566863"/>
            <a:ext cx="5784850" cy="410051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59" name="Text Box 23"/>
          <p:cNvSpPr txBox="1">
            <a:spLocks noChangeArrowheads="1"/>
          </p:cNvSpPr>
          <p:nvPr/>
        </p:nvSpPr>
        <p:spPr bwMode="auto">
          <a:xfrm>
            <a:off x="2930525" y="3786188"/>
            <a:ext cx="257968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Withdrawal(b) 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/Balance := Balance - 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6718300" y="2228850"/>
            <a:ext cx="15875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Balancing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 Balance := 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64" name="Line 28"/>
          <p:cNvSpPr>
            <a:spLocks noChangeShapeType="1"/>
          </p:cNvSpPr>
          <p:nvPr/>
        </p:nvSpPr>
        <p:spPr bwMode="auto">
          <a:xfrm flipH="1">
            <a:off x="6554788" y="2828925"/>
            <a:ext cx="15732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65" name="Line 29"/>
          <p:cNvSpPr>
            <a:spLocks noChangeShapeType="1"/>
          </p:cNvSpPr>
          <p:nvPr/>
        </p:nvSpPr>
        <p:spPr bwMode="auto">
          <a:xfrm>
            <a:off x="6697663" y="4492625"/>
            <a:ext cx="1536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67" name="Text Box 31"/>
          <p:cNvSpPr txBox="1">
            <a:spLocks noChangeArrowheads="1"/>
          </p:cNvSpPr>
          <p:nvPr/>
        </p:nvSpPr>
        <p:spPr bwMode="auto">
          <a:xfrm>
            <a:off x="6765925" y="3876675"/>
            <a:ext cx="15875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Open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 Balance := 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4712" name="AutoShape 32"/>
          <p:cNvSpPr>
            <a:spLocks noChangeArrowheads="1"/>
          </p:cNvSpPr>
          <p:nvPr/>
        </p:nvSpPr>
        <p:spPr bwMode="auto">
          <a:xfrm>
            <a:off x="1935163" y="4799013"/>
            <a:ext cx="785812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+/F</a:t>
            </a:r>
          </a:p>
        </p:txBody>
      </p:sp>
      <p:sp>
        <p:nvSpPr>
          <p:cNvPr id="114713" name="AutoShape 33"/>
          <p:cNvSpPr>
            <a:spLocks noChangeArrowheads="1"/>
          </p:cNvSpPr>
          <p:nvPr/>
        </p:nvSpPr>
        <p:spPr bwMode="auto">
          <a:xfrm>
            <a:off x="5543550" y="4810125"/>
            <a:ext cx="785813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-/F</a:t>
            </a:r>
          </a:p>
        </p:txBody>
      </p:sp>
      <p:sp>
        <p:nvSpPr>
          <p:cNvPr id="475170" name="Line 34"/>
          <p:cNvSpPr>
            <a:spLocks noChangeShapeType="1"/>
          </p:cNvSpPr>
          <p:nvPr/>
        </p:nvSpPr>
        <p:spPr bwMode="auto">
          <a:xfrm flipH="1" flipV="1">
            <a:off x="2495550" y="2535238"/>
            <a:ext cx="1588" cy="2243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71" name="Line 35"/>
          <p:cNvSpPr>
            <a:spLocks noChangeShapeType="1"/>
          </p:cNvSpPr>
          <p:nvPr/>
        </p:nvSpPr>
        <p:spPr bwMode="auto">
          <a:xfrm flipH="1" flipV="1">
            <a:off x="2198688" y="2535238"/>
            <a:ext cx="1587" cy="2243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72" name="Line 36"/>
          <p:cNvSpPr>
            <a:spLocks noChangeShapeType="1"/>
          </p:cNvSpPr>
          <p:nvPr/>
        </p:nvSpPr>
        <p:spPr bwMode="auto">
          <a:xfrm flipH="1" flipV="1">
            <a:off x="6083300" y="2555875"/>
            <a:ext cx="1588" cy="2243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73" name="Line 37"/>
          <p:cNvSpPr>
            <a:spLocks noChangeShapeType="1"/>
          </p:cNvSpPr>
          <p:nvPr/>
        </p:nvSpPr>
        <p:spPr bwMode="auto">
          <a:xfrm flipH="1" flipV="1">
            <a:off x="5818188" y="2557463"/>
            <a:ext cx="1587" cy="2243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74" name="Text Box 38"/>
          <p:cNvSpPr txBox="1">
            <a:spLocks noChangeArrowheads="1"/>
          </p:cNvSpPr>
          <p:nvPr/>
        </p:nvSpPr>
        <p:spPr bwMode="auto">
          <a:xfrm>
            <a:off x="3187700" y="4610100"/>
            <a:ext cx="2095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when(Balance &lt; 0)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75" name="Text Box 39"/>
          <p:cNvSpPr txBox="1">
            <a:spLocks noChangeArrowheads="1"/>
          </p:cNvSpPr>
          <p:nvPr/>
        </p:nvSpPr>
        <p:spPr bwMode="auto">
          <a:xfrm>
            <a:off x="3243263" y="5108575"/>
            <a:ext cx="2095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when(Balance &gt; 0)</a:t>
            </a:r>
          </a:p>
        </p:txBody>
      </p:sp>
      <p:sp>
        <p:nvSpPr>
          <p:cNvPr id="114720" name="Oval 40"/>
          <p:cNvSpPr>
            <a:spLocks noChangeArrowheads="1"/>
          </p:cNvSpPr>
          <p:nvPr/>
        </p:nvSpPr>
        <p:spPr bwMode="auto">
          <a:xfrm>
            <a:off x="1243013" y="4999038"/>
            <a:ext cx="388937" cy="3889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H*</a:t>
            </a:r>
          </a:p>
        </p:txBody>
      </p:sp>
      <p:sp>
        <p:nvSpPr>
          <p:cNvPr id="475177" name="Freeform 41"/>
          <p:cNvSpPr>
            <a:spLocks/>
          </p:cNvSpPr>
          <p:nvPr/>
        </p:nvSpPr>
        <p:spPr bwMode="auto">
          <a:xfrm>
            <a:off x="1439863" y="5386388"/>
            <a:ext cx="666750" cy="582612"/>
          </a:xfrm>
          <a:custGeom>
            <a:avLst/>
            <a:gdLst/>
            <a:ahLst/>
            <a:cxnLst>
              <a:cxn ang="0">
                <a:pos x="453" y="180"/>
              </a:cxn>
              <a:cxn ang="0">
                <a:pos x="453" y="367"/>
              </a:cxn>
              <a:cxn ang="0">
                <a:pos x="0" y="367"/>
              </a:cxn>
              <a:cxn ang="0">
                <a:pos x="0" y="0"/>
              </a:cxn>
            </a:cxnLst>
            <a:rect l="0" t="0" r="r" b="b"/>
            <a:pathLst>
              <a:path w="453" h="367">
                <a:moveTo>
                  <a:pt x="453" y="180"/>
                </a:moveTo>
                <a:lnTo>
                  <a:pt x="453" y="367"/>
                </a:lnTo>
                <a:lnTo>
                  <a:pt x="0" y="367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5178" name="Text Box 42"/>
          <p:cNvSpPr txBox="1">
            <a:spLocks noChangeArrowheads="1"/>
          </p:cNvSpPr>
          <p:nvPr/>
        </p:nvSpPr>
        <p:spPr bwMode="auto">
          <a:xfrm>
            <a:off x="2130425" y="5667375"/>
            <a:ext cx="3790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Deposit(b) / Balance := Balance + 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79" name="Text Box 43"/>
          <p:cNvSpPr txBox="1">
            <a:spLocks noChangeArrowheads="1"/>
          </p:cNvSpPr>
          <p:nvPr/>
        </p:nvSpPr>
        <p:spPr bwMode="auto">
          <a:xfrm rot="5400000">
            <a:off x="2228057" y="3882231"/>
            <a:ext cx="895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80" name="Text Box 44"/>
          <p:cNvSpPr txBox="1">
            <a:spLocks noChangeArrowheads="1"/>
          </p:cNvSpPr>
          <p:nvPr/>
        </p:nvSpPr>
        <p:spPr bwMode="auto">
          <a:xfrm rot="5400000">
            <a:off x="1497807" y="3912393"/>
            <a:ext cx="1111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Unfreeze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5181" name="Oval 45"/>
          <p:cNvSpPr>
            <a:spLocks noChangeArrowheads="1"/>
          </p:cNvSpPr>
          <p:nvPr/>
        </p:nvSpPr>
        <p:spPr bwMode="auto">
          <a:xfrm>
            <a:off x="8215313" y="4422775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4726" name="Group 46"/>
          <p:cNvGrpSpPr>
            <a:grpSpLocks/>
          </p:cNvGrpSpPr>
          <p:nvPr/>
        </p:nvGrpSpPr>
        <p:grpSpPr bwMode="auto">
          <a:xfrm>
            <a:off x="8147050" y="2703513"/>
            <a:ext cx="252413" cy="252412"/>
            <a:chOff x="5159" y="1910"/>
            <a:chExt cx="159" cy="159"/>
          </a:xfrm>
        </p:grpSpPr>
        <p:sp>
          <p:nvSpPr>
            <p:cNvPr id="475183" name="Oval 47"/>
            <p:cNvSpPr>
              <a:spLocks noChangeArrowheads="1"/>
            </p:cNvSpPr>
            <p:nvPr/>
          </p:nvSpPr>
          <p:spPr bwMode="auto">
            <a:xfrm>
              <a:off x="5159" y="1910"/>
              <a:ext cx="159" cy="1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5184" name="Oval 48"/>
            <p:cNvSpPr>
              <a:spLocks noChangeArrowheads="1"/>
            </p:cNvSpPr>
            <p:nvPr/>
          </p:nvSpPr>
          <p:spPr bwMode="auto">
            <a:xfrm>
              <a:off x="5193" y="1944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75185" name="Oval 49"/>
          <p:cNvSpPr>
            <a:spLocks noChangeArrowheads="1"/>
          </p:cNvSpPr>
          <p:nvPr/>
        </p:nvSpPr>
        <p:spPr bwMode="auto">
          <a:xfrm>
            <a:off x="1322388" y="2259013"/>
            <a:ext cx="144462" cy="1444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" name="Date Placeholder 4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5DDB6-0571-4E32-92F0-8B16F03E8F9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</a:t>
            </a:r>
            <a:r>
              <a:rPr lang="de-DE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de-DE">
                <a:solidFill>
                  <a:schemeClr val="tx2">
                    <a:satMod val="130000"/>
                  </a:schemeClr>
                </a:solidFill>
              </a:rPr>
            </a:br>
            <a:r>
              <a:rPr lang="de-DE" sz="2800">
                <a:solidFill>
                  <a:schemeClr val="tx2">
                    <a:satMod val="130000"/>
                  </a:schemeClr>
                </a:solidFill>
              </a:rPr>
              <a:t>Stubbed State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85732" name="AutoShape 4"/>
          <p:cNvSpPr>
            <a:spLocks noChangeArrowheads="1"/>
          </p:cNvSpPr>
          <p:nvPr/>
        </p:nvSpPr>
        <p:spPr bwMode="auto">
          <a:xfrm>
            <a:off x="3519488" y="1733550"/>
            <a:ext cx="2125662" cy="777875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de-DE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Question           </a:t>
            </a:r>
            <a:endParaRPr lang="de-DE" sz="1800">
              <a:effectLst/>
              <a:latin typeface="Arial" charset="0"/>
            </a:endParaRPr>
          </a:p>
        </p:txBody>
      </p:sp>
      <p:sp>
        <p:nvSpPr>
          <p:cNvPr id="585733" name="Line 5"/>
          <p:cNvSpPr>
            <a:spLocks noChangeShapeType="1"/>
          </p:cNvSpPr>
          <p:nvPr/>
        </p:nvSpPr>
        <p:spPr bwMode="auto">
          <a:xfrm flipH="1">
            <a:off x="2847975" y="2111375"/>
            <a:ext cx="649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34" name="Line 6"/>
          <p:cNvSpPr>
            <a:spLocks noChangeShapeType="1"/>
          </p:cNvSpPr>
          <p:nvPr/>
        </p:nvSpPr>
        <p:spPr bwMode="auto">
          <a:xfrm flipH="1">
            <a:off x="5461000" y="1628775"/>
            <a:ext cx="87471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36" name="Text Box 8"/>
          <p:cNvSpPr txBox="1">
            <a:spLocks noChangeArrowheads="1"/>
          </p:cNvSpPr>
          <p:nvPr/>
        </p:nvSpPr>
        <p:spPr bwMode="auto">
          <a:xfrm>
            <a:off x="4957763" y="1797050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yes</a:t>
            </a:r>
            <a:endParaRPr lang="de-DE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85737" name="Line 9"/>
          <p:cNvSpPr>
            <a:spLocks noChangeShapeType="1"/>
          </p:cNvSpPr>
          <p:nvPr/>
        </p:nvSpPr>
        <p:spPr bwMode="auto">
          <a:xfrm>
            <a:off x="5457825" y="1906588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5045075" y="207486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</a:t>
            </a:r>
            <a:endParaRPr lang="de-DE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85739" name="Line 11"/>
          <p:cNvSpPr>
            <a:spLocks noChangeShapeType="1"/>
          </p:cNvSpPr>
          <p:nvPr/>
        </p:nvSpPr>
        <p:spPr bwMode="auto">
          <a:xfrm>
            <a:off x="5445125" y="218440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40" name="Line 12"/>
          <p:cNvSpPr>
            <a:spLocks noChangeShapeType="1"/>
          </p:cNvSpPr>
          <p:nvPr/>
        </p:nvSpPr>
        <p:spPr bwMode="auto">
          <a:xfrm flipH="1" flipV="1">
            <a:off x="5446713" y="2278063"/>
            <a:ext cx="874712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41" name="AutoShape 13"/>
          <p:cNvSpPr>
            <a:spLocks noChangeArrowheads="1"/>
          </p:cNvSpPr>
          <p:nvPr/>
        </p:nvSpPr>
        <p:spPr bwMode="auto">
          <a:xfrm>
            <a:off x="1735138" y="3148013"/>
            <a:ext cx="5900737" cy="27225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42" name="Text Box 14"/>
          <p:cNvSpPr txBox="1">
            <a:spLocks noChangeArrowheads="1"/>
          </p:cNvSpPr>
          <p:nvPr/>
        </p:nvSpPr>
        <p:spPr bwMode="auto">
          <a:xfrm>
            <a:off x="2049463" y="3346450"/>
            <a:ext cx="1174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Question</a:t>
            </a:r>
            <a:endParaRPr lang="de-DE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85743" name="Text Box 15"/>
          <p:cNvSpPr txBox="1">
            <a:spLocks noChangeArrowheads="1"/>
          </p:cNvSpPr>
          <p:nvPr/>
        </p:nvSpPr>
        <p:spPr bwMode="auto">
          <a:xfrm>
            <a:off x="4816475" y="3765550"/>
            <a:ext cx="2000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“F1“ / display help</a:t>
            </a:r>
          </a:p>
        </p:txBody>
      </p:sp>
      <p:sp>
        <p:nvSpPr>
          <p:cNvPr id="585744" name="Oval 16"/>
          <p:cNvSpPr>
            <a:spLocks noChangeArrowheads="1"/>
          </p:cNvSpPr>
          <p:nvPr/>
        </p:nvSpPr>
        <p:spPr bwMode="auto">
          <a:xfrm>
            <a:off x="2246313" y="4379913"/>
            <a:ext cx="222250" cy="2111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45" name="AutoShape 17"/>
          <p:cNvSpPr>
            <a:spLocks noChangeArrowheads="1"/>
          </p:cNvSpPr>
          <p:nvPr/>
        </p:nvSpPr>
        <p:spPr bwMode="auto">
          <a:xfrm>
            <a:off x="3257550" y="4221163"/>
            <a:ext cx="2543175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 / pose question</a:t>
            </a:r>
          </a:p>
        </p:txBody>
      </p:sp>
      <p:grpSp>
        <p:nvGrpSpPr>
          <p:cNvPr id="115728" name="Group 18"/>
          <p:cNvGrpSpPr>
            <a:grpSpLocks/>
          </p:cNvGrpSpPr>
          <p:nvPr/>
        </p:nvGrpSpPr>
        <p:grpSpPr bwMode="auto">
          <a:xfrm>
            <a:off x="4198938" y="3784600"/>
            <a:ext cx="660400" cy="428625"/>
            <a:chOff x="2462" y="2256"/>
            <a:chExt cx="416" cy="270"/>
          </a:xfrm>
        </p:grpSpPr>
        <p:sp>
          <p:nvSpPr>
            <p:cNvPr id="585747" name="Line 19"/>
            <p:cNvSpPr>
              <a:spLocks noChangeShapeType="1"/>
            </p:cNvSpPr>
            <p:nvPr/>
          </p:nvSpPr>
          <p:spPr bwMode="auto">
            <a:xfrm>
              <a:off x="2462" y="2449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85748" name="Line 20"/>
            <p:cNvSpPr>
              <a:spLocks noChangeShapeType="1"/>
            </p:cNvSpPr>
            <p:nvPr/>
          </p:nvSpPr>
          <p:spPr bwMode="auto">
            <a:xfrm flipH="1">
              <a:off x="2509" y="2444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115742" name="Group 21"/>
            <p:cNvGrpSpPr>
              <a:grpSpLocks/>
            </p:cNvGrpSpPr>
            <p:nvPr/>
          </p:nvGrpSpPr>
          <p:grpSpPr bwMode="auto">
            <a:xfrm>
              <a:off x="2499" y="2256"/>
              <a:ext cx="379" cy="258"/>
              <a:chOff x="2499" y="2256"/>
              <a:chExt cx="379" cy="258"/>
            </a:xfrm>
          </p:grpSpPr>
          <p:sp>
            <p:nvSpPr>
              <p:cNvPr id="585750" name="Arc 22"/>
              <p:cNvSpPr>
                <a:spLocks/>
              </p:cNvSpPr>
              <p:nvPr/>
            </p:nvSpPr>
            <p:spPr bwMode="auto">
              <a:xfrm rot="5400000" flipH="1">
                <a:off x="2654" y="2290"/>
                <a:ext cx="258" cy="1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85751" name="Arc 23"/>
              <p:cNvSpPr>
                <a:spLocks/>
              </p:cNvSpPr>
              <p:nvPr/>
            </p:nvSpPr>
            <p:spPr bwMode="auto">
              <a:xfrm rot="5400000" flipH="1" flipV="1">
                <a:off x="2465" y="2290"/>
                <a:ext cx="258" cy="1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grpSp>
        <p:nvGrpSpPr>
          <p:cNvPr id="115729" name="Group 24"/>
          <p:cNvGrpSpPr>
            <a:grpSpLocks/>
          </p:cNvGrpSpPr>
          <p:nvPr/>
        </p:nvGrpSpPr>
        <p:grpSpPr bwMode="auto">
          <a:xfrm>
            <a:off x="2789238" y="5205413"/>
            <a:ext cx="3482975" cy="514350"/>
            <a:chOff x="1238" y="3106"/>
            <a:chExt cx="2194" cy="324"/>
          </a:xfrm>
        </p:grpSpPr>
        <p:sp>
          <p:nvSpPr>
            <p:cNvPr id="585753" name="AutoShape 25"/>
            <p:cNvSpPr>
              <a:spLocks noChangeArrowheads="1"/>
            </p:cNvSpPr>
            <p:nvPr/>
          </p:nvSpPr>
          <p:spPr bwMode="auto">
            <a:xfrm>
              <a:off x="1238" y="3106"/>
              <a:ext cx="495" cy="324"/>
            </a:xfrm>
            <a:prstGeom prst="roundRect">
              <a:avLst>
                <a:gd name="adj" fmla="val 33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de-DE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yes</a:t>
              </a:r>
              <a:endParaRPr lang="de-DE" sz="1800">
                <a:effectLst/>
                <a:latin typeface="Arial" charset="0"/>
              </a:endParaRPr>
            </a:p>
          </p:txBody>
        </p:sp>
        <p:sp>
          <p:nvSpPr>
            <p:cNvPr id="585754" name="AutoShape 26"/>
            <p:cNvSpPr>
              <a:spLocks noChangeArrowheads="1"/>
            </p:cNvSpPr>
            <p:nvPr/>
          </p:nvSpPr>
          <p:spPr bwMode="auto">
            <a:xfrm>
              <a:off x="2937" y="3106"/>
              <a:ext cx="495" cy="324"/>
            </a:xfrm>
            <a:prstGeom prst="roundRect">
              <a:avLst>
                <a:gd name="adj" fmla="val 33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de-DE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no</a:t>
              </a:r>
              <a:endParaRPr lang="de-DE" sz="1800">
                <a:effectLst/>
                <a:latin typeface="Arial" charset="0"/>
              </a:endParaRPr>
            </a:p>
          </p:txBody>
        </p:sp>
      </p:grpSp>
      <p:sp>
        <p:nvSpPr>
          <p:cNvPr id="585755" name="Line 27"/>
          <p:cNvSpPr>
            <a:spLocks noChangeShapeType="1"/>
          </p:cNvSpPr>
          <p:nvPr/>
        </p:nvSpPr>
        <p:spPr bwMode="auto">
          <a:xfrm flipV="1">
            <a:off x="3529013" y="4730750"/>
            <a:ext cx="76200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56" name="Line 28"/>
          <p:cNvSpPr>
            <a:spLocks noChangeShapeType="1"/>
          </p:cNvSpPr>
          <p:nvPr/>
        </p:nvSpPr>
        <p:spPr bwMode="auto">
          <a:xfrm flipH="1" flipV="1">
            <a:off x="4892675" y="4730750"/>
            <a:ext cx="6159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5314950" y="4776788"/>
            <a:ext cx="704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“njet“</a:t>
            </a:r>
          </a:p>
        </p:txBody>
      </p:sp>
      <p:sp>
        <p:nvSpPr>
          <p:cNvPr id="585758" name="Text Box 30"/>
          <p:cNvSpPr txBox="1">
            <a:spLocks noChangeArrowheads="1"/>
          </p:cNvSpPr>
          <p:nvPr/>
        </p:nvSpPr>
        <p:spPr bwMode="auto">
          <a:xfrm>
            <a:off x="3311525" y="4776788"/>
            <a:ext cx="590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“da“</a:t>
            </a:r>
          </a:p>
        </p:txBody>
      </p:sp>
      <p:sp>
        <p:nvSpPr>
          <p:cNvPr id="585759" name="Line 31"/>
          <p:cNvSpPr>
            <a:spLocks noChangeShapeType="1"/>
          </p:cNvSpPr>
          <p:nvPr/>
        </p:nvSpPr>
        <p:spPr bwMode="auto">
          <a:xfrm flipH="1">
            <a:off x="2366963" y="4481513"/>
            <a:ext cx="868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5760" name="Line 32"/>
          <p:cNvSpPr>
            <a:spLocks noChangeShapeType="1"/>
          </p:cNvSpPr>
          <p:nvPr/>
        </p:nvSpPr>
        <p:spPr bwMode="auto">
          <a:xfrm>
            <a:off x="469900" y="2892425"/>
            <a:ext cx="8335963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1" name="Date Placeholder 30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2D2AA-363B-4438-A660-DE48800F482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7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</a:t>
            </a:r>
            <a:r>
              <a:rPr lang="de-DE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de-DE">
                <a:solidFill>
                  <a:schemeClr val="tx2">
                    <a:satMod val="130000"/>
                  </a:schemeClr>
                </a:solidFill>
              </a:rPr>
            </a:br>
            <a:r>
              <a:rPr lang="de-DE" sz="2800">
                <a:solidFill>
                  <a:schemeClr val="tx2">
                    <a:satMod val="130000"/>
                  </a:schemeClr>
                </a:solidFill>
              </a:rPr>
              <a:t>Synch State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6739" name="Rectangle 19"/>
          <p:cNvSpPr>
            <a:spLocks noGrp="1" noChangeArrowheads="1"/>
          </p:cNvSpPr>
          <p:nvPr>
            <p:ph idx="1"/>
          </p:nvPr>
        </p:nvSpPr>
        <p:spPr>
          <a:xfrm>
            <a:off x="701675" y="3413125"/>
            <a:ext cx="7772400" cy="2312988"/>
          </a:xfrm>
        </p:spPr>
        <p:txBody>
          <a:bodyPr/>
          <a:lstStyle/>
          <a:p>
            <a:pPr eaLnBrk="1" hangingPunct="1"/>
            <a:r>
              <a:rPr lang="en-US" sz="2400" smtClean="0"/>
              <a:t>Synchronization of control </a:t>
            </a:r>
            <a:br>
              <a:rPr lang="en-US" sz="2400" smtClean="0"/>
            </a:br>
            <a:r>
              <a:rPr lang="en-US" sz="2400" smtClean="0"/>
              <a:t>between two concurrent regions </a:t>
            </a:r>
          </a:p>
          <a:p>
            <a:pPr eaLnBrk="1" hangingPunct="1"/>
            <a:r>
              <a:rPr lang="de-DE" sz="2400" smtClean="0"/>
              <a:t>“</a:t>
            </a:r>
            <a:r>
              <a:rPr lang="en-US" sz="2400" smtClean="0"/>
              <a:t>Producer-Consumer”</a:t>
            </a:r>
          </a:p>
          <a:p>
            <a:pPr eaLnBrk="1" hangingPunct="1"/>
            <a:r>
              <a:rPr lang="en-US" sz="2400" smtClean="0"/>
              <a:t>Upon activation, a token is inserted into the synch state </a:t>
            </a:r>
            <a:br>
              <a:rPr lang="en-US" sz="2400" smtClean="0"/>
            </a:br>
            <a:r>
              <a:rPr lang="de-DE" sz="2400" smtClean="0"/>
              <a:t> </a:t>
            </a:r>
            <a:r>
              <a:rPr lang="en-US" sz="2400" smtClean="0"/>
              <a:t>(at most k tokens, k = 1, 2, … *)</a:t>
            </a:r>
          </a:p>
          <a:p>
            <a:pPr eaLnBrk="1" hangingPunct="1"/>
            <a:r>
              <a:rPr lang="en-US" sz="2400" smtClean="0"/>
              <a:t>Outgoing transition can fire if at least one token is available</a:t>
            </a:r>
          </a:p>
        </p:txBody>
      </p:sp>
      <p:sp>
        <p:nvSpPr>
          <p:cNvPr id="586754" name="Line 2"/>
          <p:cNvSpPr>
            <a:spLocks noChangeShapeType="1"/>
          </p:cNvSpPr>
          <p:nvPr/>
        </p:nvSpPr>
        <p:spPr bwMode="auto">
          <a:xfrm>
            <a:off x="2185988" y="2978150"/>
            <a:ext cx="3794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55" name="Oval 3"/>
          <p:cNvSpPr>
            <a:spLocks noChangeArrowheads="1"/>
          </p:cNvSpPr>
          <p:nvPr/>
        </p:nvSpPr>
        <p:spPr bwMode="auto">
          <a:xfrm>
            <a:off x="5980113" y="2787650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6756" name="Line 4"/>
          <p:cNvSpPr>
            <a:spLocks noChangeShapeType="1"/>
          </p:cNvSpPr>
          <p:nvPr/>
        </p:nvSpPr>
        <p:spPr bwMode="auto">
          <a:xfrm>
            <a:off x="6362700" y="297815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57" name="Line 5"/>
          <p:cNvSpPr>
            <a:spLocks noChangeShapeType="1"/>
          </p:cNvSpPr>
          <p:nvPr/>
        </p:nvSpPr>
        <p:spPr bwMode="auto">
          <a:xfrm flipH="1" flipV="1">
            <a:off x="4256088" y="2054225"/>
            <a:ext cx="933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58" name="AutoShape 6"/>
          <p:cNvSpPr>
            <a:spLocks noChangeArrowheads="1"/>
          </p:cNvSpPr>
          <p:nvPr/>
        </p:nvSpPr>
        <p:spPr bwMode="auto">
          <a:xfrm>
            <a:off x="3465513" y="1797050"/>
            <a:ext cx="785812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de-DE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P1</a:t>
            </a:r>
            <a:endParaRPr lang="de-DE" sz="1800">
              <a:effectLst/>
              <a:latin typeface="Arial" charset="0"/>
            </a:endParaRPr>
          </a:p>
        </p:txBody>
      </p:sp>
      <p:sp>
        <p:nvSpPr>
          <p:cNvPr id="586759" name="AutoShape 7"/>
          <p:cNvSpPr>
            <a:spLocks noChangeArrowheads="1"/>
          </p:cNvSpPr>
          <p:nvPr/>
        </p:nvSpPr>
        <p:spPr bwMode="auto">
          <a:xfrm>
            <a:off x="6162675" y="1797050"/>
            <a:ext cx="785813" cy="514350"/>
          </a:xfrm>
          <a:prstGeom prst="roundRect">
            <a:avLst>
              <a:gd name="adj" fmla="val 3314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90000"/>
              </a:lnSpc>
              <a:defRPr/>
            </a:pPr>
            <a:r>
              <a:rPr lang="de-DE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P2</a:t>
            </a:r>
            <a:endParaRPr lang="de-DE" sz="1800">
              <a:effectLst/>
              <a:latin typeface="Arial" charset="0"/>
            </a:endParaRPr>
          </a:p>
        </p:txBody>
      </p:sp>
      <p:sp>
        <p:nvSpPr>
          <p:cNvPr id="586760" name="Line 8"/>
          <p:cNvSpPr>
            <a:spLocks noChangeShapeType="1"/>
          </p:cNvSpPr>
          <p:nvPr/>
        </p:nvSpPr>
        <p:spPr bwMode="auto">
          <a:xfrm>
            <a:off x="5207000" y="1798638"/>
            <a:ext cx="0" cy="512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61" name="Line 9"/>
          <p:cNvSpPr>
            <a:spLocks noChangeShapeType="1"/>
          </p:cNvSpPr>
          <p:nvPr/>
        </p:nvSpPr>
        <p:spPr bwMode="auto">
          <a:xfrm flipH="1" flipV="1">
            <a:off x="5208588" y="2054225"/>
            <a:ext cx="933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62" name="Line 10"/>
          <p:cNvSpPr>
            <a:spLocks noChangeShapeType="1"/>
          </p:cNvSpPr>
          <p:nvPr/>
        </p:nvSpPr>
        <p:spPr bwMode="auto">
          <a:xfrm flipH="1" flipV="1">
            <a:off x="6189663" y="3900488"/>
            <a:ext cx="933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6749" name="Group 11"/>
          <p:cNvGrpSpPr>
            <a:grpSpLocks/>
          </p:cNvGrpSpPr>
          <p:nvPr/>
        </p:nvGrpSpPr>
        <p:grpSpPr bwMode="auto">
          <a:xfrm>
            <a:off x="5399088" y="3643313"/>
            <a:ext cx="3482975" cy="514350"/>
            <a:chOff x="1238" y="3106"/>
            <a:chExt cx="2194" cy="324"/>
          </a:xfrm>
        </p:grpSpPr>
        <p:sp>
          <p:nvSpPr>
            <p:cNvPr id="586764" name="AutoShape 12"/>
            <p:cNvSpPr>
              <a:spLocks noChangeArrowheads="1"/>
            </p:cNvSpPr>
            <p:nvPr/>
          </p:nvSpPr>
          <p:spPr bwMode="auto">
            <a:xfrm>
              <a:off x="1238" y="3106"/>
              <a:ext cx="495" cy="324"/>
            </a:xfrm>
            <a:prstGeom prst="roundRect">
              <a:avLst>
                <a:gd name="adj" fmla="val 33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de-DE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C1</a:t>
              </a:r>
              <a:endParaRPr lang="de-DE" sz="1800">
                <a:effectLst/>
                <a:latin typeface="Arial" charset="0"/>
              </a:endParaRPr>
            </a:p>
          </p:txBody>
        </p:sp>
        <p:sp>
          <p:nvSpPr>
            <p:cNvPr id="586765" name="AutoShape 13"/>
            <p:cNvSpPr>
              <a:spLocks noChangeArrowheads="1"/>
            </p:cNvSpPr>
            <p:nvPr/>
          </p:nvSpPr>
          <p:spPr bwMode="auto">
            <a:xfrm>
              <a:off x="2937" y="3106"/>
              <a:ext cx="495" cy="324"/>
            </a:xfrm>
            <a:prstGeom prst="roundRect">
              <a:avLst>
                <a:gd name="adj" fmla="val 33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de-DE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C2</a:t>
              </a:r>
              <a:endParaRPr lang="de-DE" sz="1800">
                <a:effectLst/>
                <a:latin typeface="Arial" charset="0"/>
              </a:endParaRPr>
            </a:p>
          </p:txBody>
        </p:sp>
      </p:grpSp>
      <p:sp>
        <p:nvSpPr>
          <p:cNvPr id="586766" name="Line 14"/>
          <p:cNvSpPr>
            <a:spLocks noChangeShapeType="1"/>
          </p:cNvSpPr>
          <p:nvPr/>
        </p:nvSpPr>
        <p:spPr bwMode="auto">
          <a:xfrm>
            <a:off x="7140575" y="3644900"/>
            <a:ext cx="0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67" name="Line 15"/>
          <p:cNvSpPr>
            <a:spLocks noChangeShapeType="1"/>
          </p:cNvSpPr>
          <p:nvPr/>
        </p:nvSpPr>
        <p:spPr bwMode="auto">
          <a:xfrm flipH="1" flipV="1">
            <a:off x="7142163" y="3900488"/>
            <a:ext cx="933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68" name="Line 16"/>
          <p:cNvSpPr>
            <a:spLocks noChangeShapeType="1"/>
          </p:cNvSpPr>
          <p:nvPr/>
        </p:nvSpPr>
        <p:spPr bwMode="auto">
          <a:xfrm flipH="1" flipV="1">
            <a:off x="5219700" y="2171700"/>
            <a:ext cx="815975" cy="690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86769" name="Line 17"/>
          <p:cNvSpPr>
            <a:spLocks noChangeShapeType="1"/>
          </p:cNvSpPr>
          <p:nvPr/>
        </p:nvSpPr>
        <p:spPr bwMode="auto">
          <a:xfrm flipH="1" flipV="1">
            <a:off x="6303963" y="3138488"/>
            <a:ext cx="815975" cy="690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0" name="Date Placeholder 19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2E353-DC6D-4BF8-93C2-811F3F428F0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Concepts (1/5)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67005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Describes a process </a:t>
            </a:r>
            <a:br>
              <a:rPr lang="en-US" sz="2400" b="1" smtClean="0"/>
            </a:br>
            <a:r>
              <a:rPr lang="en-US" sz="2400" smtClean="0"/>
              <a:t>consisting of:</a:t>
            </a:r>
            <a:endParaRPr lang="en-US" sz="2400" b="1" smtClean="0"/>
          </a:p>
          <a:p>
            <a:pPr marL="819150" lvl="1" eaLnBrk="1" hangingPunct="1"/>
            <a:r>
              <a:rPr lang="en-US" sz="2000" smtClean="0"/>
              <a:t>actions and activities</a:t>
            </a:r>
          </a:p>
          <a:p>
            <a:pPr marL="819150" lvl="1" eaLnBrk="1" hangingPunct="1"/>
            <a:r>
              <a:rPr lang="en-US" sz="2000" smtClean="0"/>
              <a:t>control flow</a:t>
            </a:r>
          </a:p>
          <a:p>
            <a:pPr marL="819150" lvl="1" eaLnBrk="1" hangingPunct="1"/>
            <a:r>
              <a:rPr lang="en-US" sz="2000" smtClean="0"/>
              <a:t>input and output objects, object flow</a:t>
            </a:r>
          </a:p>
          <a:p>
            <a:pPr marL="819150" lvl="1" eaLnBrk="1" hangingPunct="1"/>
            <a:r>
              <a:rPr lang="en-US" sz="2000" smtClean="0"/>
              <a:t>responsible objects</a:t>
            </a:r>
          </a:p>
          <a:p>
            <a:pPr eaLnBrk="1" hangingPunct="1"/>
            <a:r>
              <a:rPr lang="en-US" sz="2400" b="1" smtClean="0"/>
              <a:t>Action</a:t>
            </a:r>
            <a:endParaRPr lang="en-US" sz="2400" smtClean="0"/>
          </a:p>
          <a:p>
            <a:pPr marL="819150" lvl="1" eaLnBrk="1" hangingPunct="1"/>
            <a:r>
              <a:rPr lang="en-US" sz="2000" smtClean="0"/>
              <a:t>atomic</a:t>
            </a:r>
          </a:p>
          <a:p>
            <a:pPr marL="819150" lvl="1" eaLnBrk="1" hangingPunct="1"/>
            <a:r>
              <a:rPr lang="en-US" sz="2000" smtClean="0"/>
              <a:t>represented by an action state</a:t>
            </a:r>
          </a:p>
          <a:p>
            <a:pPr eaLnBrk="1" hangingPunct="1"/>
            <a:r>
              <a:rPr lang="en-US" sz="2400" b="1" smtClean="0"/>
              <a:t>Activity</a:t>
            </a:r>
            <a:endParaRPr lang="en-US" sz="2400" smtClean="0"/>
          </a:p>
          <a:p>
            <a:pPr marL="819150" lvl="1" eaLnBrk="1" hangingPunct="1"/>
            <a:r>
              <a:rPr lang="en-US" sz="2000" smtClean="0"/>
              <a:t>can be further decomposed hierarchically</a:t>
            </a:r>
          </a:p>
          <a:p>
            <a:pPr marL="819150" lvl="1" eaLnBrk="1" hangingPunct="1"/>
            <a:r>
              <a:rPr lang="en-US" sz="2000" smtClean="0"/>
              <a:t>represented by a </a:t>
            </a:r>
            <a:r>
              <a:rPr lang="de-DE" sz="2000" smtClean="0"/>
              <a:t>sub</a:t>
            </a:r>
            <a:r>
              <a:rPr lang="en-US" sz="2000" smtClean="0"/>
              <a:t>activity state</a:t>
            </a:r>
          </a:p>
        </p:txBody>
      </p:sp>
      <p:sp>
        <p:nvSpPr>
          <p:cNvPr id="476181" name="AutoShape 21"/>
          <p:cNvSpPr>
            <a:spLocks noChangeArrowheads="1"/>
          </p:cNvSpPr>
          <p:nvPr/>
        </p:nvSpPr>
        <p:spPr bwMode="auto">
          <a:xfrm>
            <a:off x="6096000" y="4298950"/>
            <a:ext cx="2616200" cy="56515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Define start of</a:t>
            </a:r>
            <a:r>
              <a:rPr lang="de-DE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117765" name="Group 28"/>
          <p:cNvGrpSpPr>
            <a:grpSpLocks/>
          </p:cNvGrpSpPr>
          <p:nvPr/>
        </p:nvGrpSpPr>
        <p:grpSpPr bwMode="auto">
          <a:xfrm>
            <a:off x="6096000" y="5100638"/>
            <a:ext cx="2616200" cy="565150"/>
            <a:chOff x="3840" y="3213"/>
            <a:chExt cx="1648" cy="356"/>
          </a:xfrm>
        </p:grpSpPr>
        <p:sp>
          <p:nvSpPr>
            <p:cNvPr id="476165" name="AutoShape 5"/>
            <p:cNvSpPr>
              <a:spLocks noChangeArrowheads="1"/>
            </p:cNvSpPr>
            <p:nvPr/>
          </p:nvSpPr>
          <p:spPr bwMode="auto">
            <a:xfrm>
              <a:off x="3840" y="3213"/>
              <a:ext cx="1648" cy="356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Check plausibility</a:t>
              </a:r>
            </a:p>
          </p:txBody>
        </p:sp>
        <p:grpSp>
          <p:nvGrpSpPr>
            <p:cNvPr id="117769" name="Group 23"/>
            <p:cNvGrpSpPr>
              <a:grpSpLocks/>
            </p:cNvGrpSpPr>
            <p:nvPr/>
          </p:nvGrpSpPr>
          <p:grpSpPr bwMode="auto">
            <a:xfrm>
              <a:off x="4792" y="3487"/>
              <a:ext cx="536" cy="56"/>
              <a:chOff x="3164" y="767"/>
              <a:chExt cx="536" cy="56"/>
            </a:xfrm>
          </p:grpSpPr>
          <p:sp>
            <p:nvSpPr>
              <p:cNvPr id="476184" name="AutoShape 24"/>
              <p:cNvSpPr>
                <a:spLocks noChangeArrowheads="1"/>
              </p:cNvSpPr>
              <p:nvPr/>
            </p:nvSpPr>
            <p:spPr bwMode="auto">
              <a:xfrm>
                <a:off x="3164" y="767"/>
                <a:ext cx="200" cy="56"/>
              </a:xfrm>
              <a:prstGeom prst="roundRect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endParaRPr>
              </a:p>
            </p:txBody>
          </p:sp>
          <p:sp>
            <p:nvSpPr>
              <p:cNvPr id="476185" name="AutoShape 25"/>
              <p:cNvSpPr>
                <a:spLocks noChangeArrowheads="1"/>
              </p:cNvSpPr>
              <p:nvPr/>
            </p:nvSpPr>
            <p:spPr bwMode="auto">
              <a:xfrm>
                <a:off x="3500" y="767"/>
                <a:ext cx="200" cy="56"/>
              </a:xfrm>
              <a:prstGeom prst="roundRect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endParaRPr>
              </a:p>
            </p:txBody>
          </p:sp>
          <p:sp>
            <p:nvSpPr>
              <p:cNvPr id="476186" name="Line 26"/>
              <p:cNvSpPr>
                <a:spLocks noChangeShapeType="1"/>
              </p:cNvSpPr>
              <p:nvPr/>
            </p:nvSpPr>
            <p:spPr bwMode="auto">
              <a:xfrm>
                <a:off x="3365" y="795"/>
                <a:ext cx="1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ACF73-4994-47E3-A4A7-5760C317C82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Concepts (2/5)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67005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Control flow</a:t>
            </a:r>
          </a:p>
          <a:p>
            <a:pPr marL="819150" lvl="1" eaLnBrk="1" hangingPunct="1"/>
            <a:r>
              <a:rPr lang="en-US" sz="2000" smtClean="0"/>
              <a:t>order of actions / activities</a:t>
            </a:r>
          </a:p>
          <a:p>
            <a:pPr marL="819150" lvl="1" eaLnBrk="1" hangingPunct="1"/>
            <a:r>
              <a:rPr lang="en-US" sz="2000" smtClean="0"/>
              <a:t>represented by transition arrows</a:t>
            </a:r>
          </a:p>
          <a:p>
            <a:pPr marL="819150" lvl="1" eaLnBrk="1" hangingPunct="1"/>
            <a:r>
              <a:rPr lang="en-US" sz="2000" smtClean="0"/>
              <a:t>no events - as soon as execution of the predecessor is finished, execution of the successor is started</a:t>
            </a:r>
          </a:p>
          <a:p>
            <a:pPr marL="819150" lvl="1" eaLnBrk="1" hangingPunct="1"/>
            <a:r>
              <a:rPr lang="en-US" sz="2000" smtClean="0"/>
              <a:t>guards and (send-) actions are allowed</a:t>
            </a:r>
          </a:p>
          <a:p>
            <a:pPr marL="819150" lvl="1" eaLnBrk="1" hangingPunct="1"/>
            <a:endParaRPr lang="en-US" sz="2000" smtClean="0"/>
          </a:p>
          <a:p>
            <a:pPr eaLnBrk="1" hangingPunct="1"/>
            <a:r>
              <a:rPr lang="en-US" sz="2400" b="1" smtClean="0"/>
              <a:t>Responsibilities (swimlane)</a:t>
            </a:r>
            <a:endParaRPr lang="en-US" sz="2400" smtClean="0"/>
          </a:p>
          <a:p>
            <a:pPr marL="819150" lvl="1" eaLnBrk="1" hangingPunct="1"/>
            <a:r>
              <a:rPr lang="en-US" sz="2000" smtClean="0"/>
              <a:t>responsible “objects”can be assigned</a:t>
            </a:r>
          </a:p>
          <a:p>
            <a:pPr marL="819150" lvl="1" eaLnBrk="1" hangingPunct="1"/>
            <a:r>
              <a:rPr lang="en-US" sz="2000" smtClean="0"/>
              <a:t>e.g., objects of the system to be realized, actors or organizational units</a:t>
            </a:r>
          </a:p>
        </p:txBody>
      </p:sp>
      <p:grpSp>
        <p:nvGrpSpPr>
          <p:cNvPr id="118788" name="Group 54"/>
          <p:cNvGrpSpPr>
            <a:grpSpLocks/>
          </p:cNvGrpSpPr>
          <p:nvPr/>
        </p:nvGrpSpPr>
        <p:grpSpPr bwMode="auto">
          <a:xfrm>
            <a:off x="7038975" y="1555750"/>
            <a:ext cx="1704975" cy="1044575"/>
            <a:chOff x="4434" y="1160"/>
            <a:chExt cx="1074" cy="658"/>
          </a:xfrm>
        </p:grpSpPr>
        <p:sp>
          <p:nvSpPr>
            <p:cNvPr id="517169" name="AutoShape 49"/>
            <p:cNvSpPr>
              <a:spLocks noChangeArrowheads="1"/>
            </p:cNvSpPr>
            <p:nvPr/>
          </p:nvSpPr>
          <p:spPr bwMode="auto">
            <a:xfrm>
              <a:off x="4434" y="1160"/>
              <a:ext cx="364" cy="288"/>
            </a:xfrm>
            <a:prstGeom prst="roundRect">
              <a:avLst>
                <a:gd name="adj" fmla="val 41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7170" name="Freeform 50"/>
            <p:cNvSpPr>
              <a:spLocks/>
            </p:cNvSpPr>
            <p:nvPr/>
          </p:nvSpPr>
          <p:spPr bwMode="auto">
            <a:xfrm rot="16200000" flipV="1">
              <a:off x="4747" y="1334"/>
              <a:ext cx="24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0" y="0"/>
                </a:cxn>
                <a:cxn ang="0">
                  <a:pos x="1050" y="582"/>
                </a:cxn>
              </a:cxnLst>
              <a:rect l="0" t="0" r="r" b="b"/>
              <a:pathLst>
                <a:path w="1050" h="582">
                  <a:moveTo>
                    <a:pt x="0" y="0"/>
                  </a:moveTo>
                  <a:lnTo>
                    <a:pt x="1050" y="0"/>
                  </a:lnTo>
                  <a:lnTo>
                    <a:pt x="1050" y="58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17171" name="AutoShape 51"/>
            <p:cNvSpPr>
              <a:spLocks noChangeArrowheads="1"/>
            </p:cNvSpPr>
            <p:nvPr/>
          </p:nvSpPr>
          <p:spPr bwMode="auto">
            <a:xfrm>
              <a:off x="4654" y="1530"/>
              <a:ext cx="364" cy="288"/>
            </a:xfrm>
            <a:prstGeom prst="roundRect">
              <a:avLst>
                <a:gd name="adj" fmla="val 3541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517172" name="Freeform 52"/>
            <p:cNvSpPr>
              <a:spLocks/>
            </p:cNvSpPr>
            <p:nvPr/>
          </p:nvSpPr>
          <p:spPr bwMode="auto">
            <a:xfrm rot="16200000" flipH="1">
              <a:off x="4473" y="1510"/>
              <a:ext cx="24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0" y="0"/>
                </a:cxn>
                <a:cxn ang="0">
                  <a:pos x="1050" y="582"/>
                </a:cxn>
              </a:cxnLst>
              <a:rect l="0" t="0" r="r" b="b"/>
              <a:pathLst>
                <a:path w="1050" h="582">
                  <a:moveTo>
                    <a:pt x="0" y="0"/>
                  </a:moveTo>
                  <a:lnTo>
                    <a:pt x="1050" y="0"/>
                  </a:lnTo>
                  <a:lnTo>
                    <a:pt x="1050" y="58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17173" name="Text Box 53"/>
            <p:cNvSpPr txBox="1">
              <a:spLocks noChangeArrowheads="1"/>
            </p:cNvSpPr>
            <p:nvPr/>
          </p:nvSpPr>
          <p:spPr bwMode="auto">
            <a:xfrm>
              <a:off x="4944" y="1234"/>
              <a:ext cx="564" cy="3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[not</a:t>
              </a:r>
              <a:b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finished]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8789" name="Group 64"/>
          <p:cNvGrpSpPr>
            <a:grpSpLocks/>
          </p:cNvGrpSpPr>
          <p:nvPr/>
        </p:nvGrpSpPr>
        <p:grpSpPr bwMode="auto">
          <a:xfrm>
            <a:off x="6991350" y="3287713"/>
            <a:ext cx="1462088" cy="1057275"/>
            <a:chOff x="4404" y="2071"/>
            <a:chExt cx="921" cy="666"/>
          </a:xfrm>
        </p:grpSpPr>
        <p:grpSp>
          <p:nvGrpSpPr>
            <p:cNvPr id="118792" name="Group 65"/>
            <p:cNvGrpSpPr>
              <a:grpSpLocks/>
            </p:cNvGrpSpPr>
            <p:nvPr/>
          </p:nvGrpSpPr>
          <p:grpSpPr bwMode="auto">
            <a:xfrm>
              <a:off x="4404" y="2071"/>
              <a:ext cx="921" cy="666"/>
              <a:chOff x="4404" y="2071"/>
              <a:chExt cx="921" cy="666"/>
            </a:xfrm>
          </p:grpSpPr>
          <p:sp>
            <p:nvSpPr>
              <p:cNvPr id="517186" name="Rectangle 66"/>
              <p:cNvSpPr>
                <a:spLocks noChangeArrowheads="1"/>
              </p:cNvSpPr>
              <p:nvPr/>
            </p:nvSpPr>
            <p:spPr bwMode="auto">
              <a:xfrm>
                <a:off x="4404" y="2071"/>
                <a:ext cx="915" cy="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87" name="Line 67"/>
              <p:cNvSpPr>
                <a:spLocks noChangeShapeType="1"/>
              </p:cNvSpPr>
              <p:nvPr/>
            </p:nvSpPr>
            <p:spPr bwMode="auto">
              <a:xfrm>
                <a:off x="4710" y="2074"/>
                <a:ext cx="0" cy="6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88" name="Line 68"/>
              <p:cNvSpPr>
                <a:spLocks noChangeShapeType="1"/>
              </p:cNvSpPr>
              <p:nvPr/>
            </p:nvSpPr>
            <p:spPr bwMode="auto">
              <a:xfrm>
                <a:off x="4985" y="2078"/>
                <a:ext cx="0" cy="6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89" name="AutoShape 69"/>
              <p:cNvSpPr>
                <a:spLocks noChangeArrowheads="1"/>
              </p:cNvSpPr>
              <p:nvPr/>
            </p:nvSpPr>
            <p:spPr bwMode="auto">
              <a:xfrm>
                <a:off x="4463" y="2228"/>
                <a:ext cx="158" cy="80"/>
              </a:xfrm>
              <a:prstGeom prst="roundRect">
                <a:avLst>
                  <a:gd name="adj" fmla="val 4743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1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517190" name="Line 70"/>
              <p:cNvSpPr>
                <a:spLocks noChangeShapeType="1"/>
              </p:cNvSpPr>
              <p:nvPr/>
            </p:nvSpPr>
            <p:spPr bwMode="auto">
              <a:xfrm>
                <a:off x="4554" y="2305"/>
                <a:ext cx="237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91" name="Line 71"/>
              <p:cNvSpPr>
                <a:spLocks noChangeShapeType="1"/>
              </p:cNvSpPr>
              <p:nvPr/>
            </p:nvSpPr>
            <p:spPr bwMode="auto">
              <a:xfrm flipH="1">
                <a:off x="4632" y="2554"/>
                <a:ext cx="498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92" name="Line 72"/>
              <p:cNvSpPr>
                <a:spLocks noChangeShapeType="1"/>
              </p:cNvSpPr>
              <p:nvPr/>
            </p:nvSpPr>
            <p:spPr bwMode="auto">
              <a:xfrm>
                <a:off x="4935" y="2425"/>
                <a:ext cx="189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7193" name="Line 73"/>
              <p:cNvSpPr>
                <a:spLocks noChangeShapeType="1"/>
              </p:cNvSpPr>
              <p:nvPr/>
            </p:nvSpPr>
            <p:spPr bwMode="auto">
              <a:xfrm>
                <a:off x="4409" y="2170"/>
                <a:ext cx="9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517194" name="AutoShape 74"/>
            <p:cNvSpPr>
              <a:spLocks noChangeArrowheads="1"/>
            </p:cNvSpPr>
            <p:nvPr/>
          </p:nvSpPr>
          <p:spPr bwMode="auto">
            <a:xfrm>
              <a:off x="4793" y="2360"/>
              <a:ext cx="158" cy="80"/>
            </a:xfrm>
            <a:prstGeom prst="roundRect">
              <a:avLst>
                <a:gd name="adj" fmla="val 4743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1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517195" name="AutoShape 75"/>
            <p:cNvSpPr>
              <a:spLocks noChangeArrowheads="1"/>
            </p:cNvSpPr>
            <p:nvPr/>
          </p:nvSpPr>
          <p:spPr bwMode="auto">
            <a:xfrm>
              <a:off x="5129" y="2480"/>
              <a:ext cx="158" cy="80"/>
            </a:xfrm>
            <a:prstGeom prst="roundRect">
              <a:avLst>
                <a:gd name="adj" fmla="val 4743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1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517196" name="AutoShape 76"/>
            <p:cNvSpPr>
              <a:spLocks noChangeArrowheads="1"/>
            </p:cNvSpPr>
            <p:nvPr/>
          </p:nvSpPr>
          <p:spPr bwMode="auto">
            <a:xfrm>
              <a:off x="4475" y="2576"/>
              <a:ext cx="158" cy="80"/>
            </a:xfrm>
            <a:prstGeom prst="roundRect">
              <a:avLst>
                <a:gd name="adj" fmla="val 4743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1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13F5D-06D5-4E0E-B746-34679A460A53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01" name="Line 17"/>
          <p:cNvSpPr>
            <a:spLocks noChangeShapeType="1"/>
          </p:cNvSpPr>
          <p:nvPr/>
        </p:nvSpPr>
        <p:spPr bwMode="auto">
          <a:xfrm flipH="1">
            <a:off x="7158038" y="4733925"/>
            <a:ext cx="0" cy="4968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Concepts (3/5)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65735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Start state</a:t>
            </a:r>
            <a:r>
              <a:rPr lang="en-US" sz="2400" smtClean="0"/>
              <a:t>: start of an activity diagram</a:t>
            </a:r>
          </a:p>
          <a:p>
            <a:pPr eaLnBrk="1" hangingPunct="1"/>
            <a:r>
              <a:rPr lang="en-US" sz="2400" b="1" smtClean="0"/>
              <a:t>End state</a:t>
            </a:r>
            <a:r>
              <a:rPr lang="en-US" sz="2400" smtClean="0"/>
              <a:t>: end of an activity diagram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b="1" smtClean="0"/>
              <a:t>Object flow</a:t>
            </a:r>
          </a:p>
          <a:p>
            <a:pPr lvl="1" eaLnBrk="1" hangingPunct="1"/>
            <a:r>
              <a:rPr lang="en-US" sz="2000" smtClean="0"/>
              <a:t>from actions to objects</a:t>
            </a:r>
          </a:p>
          <a:p>
            <a:pPr lvl="1" eaLnBrk="1" hangingPunct="1"/>
            <a:r>
              <a:rPr lang="en-US" sz="2000" smtClean="0"/>
              <a:t>from objects to actions</a:t>
            </a:r>
            <a:endParaRPr lang="en-US" sz="2000" b="1" smtClean="0"/>
          </a:p>
          <a:p>
            <a:pPr lvl="1" eaLnBrk="1" hangingPunct="1"/>
            <a:r>
              <a:rPr lang="en-US" sz="2000" smtClean="0"/>
              <a:t>the </a:t>
            </a:r>
            <a:r>
              <a:rPr lang="en-US" sz="2000" b="1" smtClean="0"/>
              <a:t>current state of the object may be specified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in case that control flow and object flow</a:t>
            </a:r>
            <a:br>
              <a:rPr lang="en-US" sz="2000" smtClean="0"/>
            </a:br>
            <a:r>
              <a:rPr lang="en-US" sz="2000" smtClean="0"/>
              <a:t>are identical, </a:t>
            </a:r>
            <a:r>
              <a:rPr lang="en-US" sz="2000" b="1" smtClean="0"/>
              <a:t>only</a:t>
            </a:r>
            <a:r>
              <a:rPr lang="en-US" sz="2000" smtClean="0"/>
              <a:t> </a:t>
            </a:r>
            <a:r>
              <a:rPr lang="en-US" sz="2000" b="1" smtClean="0"/>
              <a:t>the object flow is drawn</a:t>
            </a:r>
          </a:p>
          <a:p>
            <a:pPr eaLnBrk="1" hangingPunct="1"/>
            <a:endParaRPr lang="en-US" sz="2400" smtClean="0"/>
          </a:p>
        </p:txBody>
      </p:sp>
      <p:sp>
        <p:nvSpPr>
          <p:cNvPr id="477196" name="Oval 12"/>
          <p:cNvSpPr>
            <a:spLocks noChangeArrowheads="1"/>
          </p:cNvSpPr>
          <p:nvPr/>
        </p:nvSpPr>
        <p:spPr bwMode="auto">
          <a:xfrm>
            <a:off x="7053263" y="1797050"/>
            <a:ext cx="173037" cy="1730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97" name="Oval 13"/>
          <p:cNvSpPr>
            <a:spLocks noChangeArrowheads="1"/>
          </p:cNvSpPr>
          <p:nvPr/>
        </p:nvSpPr>
        <p:spPr bwMode="auto">
          <a:xfrm>
            <a:off x="6991350" y="2093913"/>
            <a:ext cx="296863" cy="296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98" name="Oval 14"/>
          <p:cNvSpPr>
            <a:spLocks noChangeArrowheads="1"/>
          </p:cNvSpPr>
          <p:nvPr/>
        </p:nvSpPr>
        <p:spPr bwMode="auto">
          <a:xfrm>
            <a:off x="7053263" y="2155825"/>
            <a:ext cx="173037" cy="1730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445250" y="4173538"/>
            <a:ext cx="143033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/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[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computed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]</a:t>
            </a:r>
          </a:p>
        </p:txBody>
      </p:sp>
      <p:sp>
        <p:nvSpPr>
          <p:cNvPr id="477189" name="Line 5"/>
          <p:cNvSpPr>
            <a:spLocks noChangeShapeType="1"/>
          </p:cNvSpPr>
          <p:nvPr/>
        </p:nvSpPr>
        <p:spPr bwMode="auto">
          <a:xfrm>
            <a:off x="7159625" y="2714625"/>
            <a:ext cx="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93" name="Line 9"/>
          <p:cNvSpPr>
            <a:spLocks noChangeShapeType="1"/>
          </p:cNvSpPr>
          <p:nvPr/>
        </p:nvSpPr>
        <p:spPr bwMode="auto">
          <a:xfrm>
            <a:off x="7158038" y="381952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6318250" y="3205163"/>
            <a:ext cx="1681163" cy="59213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Compute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</a:p>
        </p:txBody>
      </p:sp>
      <p:sp>
        <p:nvSpPr>
          <p:cNvPr id="477202" name="AutoShape 18"/>
          <p:cNvSpPr>
            <a:spLocks noChangeArrowheads="1"/>
          </p:cNvSpPr>
          <p:nvPr/>
        </p:nvSpPr>
        <p:spPr bwMode="auto">
          <a:xfrm>
            <a:off x="6318250" y="5240338"/>
            <a:ext cx="1681163" cy="59213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Authorize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0A02C-5AAA-46B1-B79B-C4CB0BBEB627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Concepts (4/5)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Guard</a:t>
            </a:r>
            <a:endParaRPr lang="en-US" sz="2400" smtClean="0"/>
          </a:p>
          <a:p>
            <a:pPr lvl="1" eaLnBrk="1" hangingPunct="1"/>
            <a:r>
              <a:rPr lang="en-US" sz="2000" smtClean="0"/>
              <a:t>a transition may be annotated with a</a:t>
            </a:r>
            <a:r>
              <a:rPr lang="en-US" sz="2000" b="1" smtClean="0"/>
              <a:t> guard</a:t>
            </a:r>
            <a:r>
              <a:rPr lang="en-US" sz="2000" smtClean="0"/>
              <a:t> or further </a:t>
            </a:r>
            <a:r>
              <a:rPr lang="en-US" sz="2000" b="1" smtClean="0"/>
              <a:t>actions</a:t>
            </a:r>
            <a:endParaRPr lang="en-US" sz="2000" smtClean="0"/>
          </a:p>
          <a:p>
            <a:pPr lvl="1" eaLnBrk="1" hangingPunct="1"/>
            <a:r>
              <a:rPr lang="en-US" sz="2000" smtClean="0"/>
              <a:t>in this case, both the </a:t>
            </a:r>
            <a:r>
              <a:rPr lang="en-US" sz="2000" b="1" smtClean="0"/>
              <a:t>execution of the predecessor must be finished</a:t>
            </a:r>
            <a:r>
              <a:rPr lang="en-US" sz="2000" smtClean="0"/>
              <a:t> and the </a:t>
            </a:r>
            <a:r>
              <a:rPr lang="en-US" sz="2000" b="1" smtClean="0"/>
              <a:t>condition must be true</a:t>
            </a:r>
            <a:r>
              <a:rPr lang="en-US" sz="2000" smtClean="0"/>
              <a:t> in order to be able to execute the successor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b="1" smtClean="0"/>
              <a:t>Alternative Sequences</a:t>
            </a:r>
            <a:endParaRPr lang="en-US" sz="2400" smtClean="0"/>
          </a:p>
          <a:p>
            <a:pPr lvl="1" eaLnBrk="1" hangingPunct="1"/>
            <a:r>
              <a:rPr lang="en-US" sz="2000" smtClean="0"/>
              <a:t>either by means of </a:t>
            </a:r>
            <a:r>
              <a:rPr lang="en-US" sz="2000" b="1" smtClean="0"/>
              <a:t>mutually exclusive guards</a:t>
            </a:r>
            <a:r>
              <a:rPr lang="en-US" sz="2000" smtClean="0"/>
              <a:t> placed on the outgoing transitions of an action or</a:t>
            </a:r>
          </a:p>
          <a:p>
            <a:pPr lvl="1" eaLnBrk="1" hangingPunct="1"/>
            <a:r>
              <a:rPr lang="en-US" sz="2000" smtClean="0"/>
              <a:t>by means of dedicated </a:t>
            </a:r>
            <a:r>
              <a:rPr lang="en-US" sz="2000" b="1" smtClean="0"/>
              <a:t>decision states</a:t>
            </a:r>
            <a:endParaRPr lang="en-US" sz="2000" smtClean="0"/>
          </a:p>
        </p:txBody>
      </p:sp>
      <p:sp>
        <p:nvSpPr>
          <p:cNvPr id="478212" name="Line 4"/>
          <p:cNvSpPr>
            <a:spLocks noChangeShapeType="1"/>
          </p:cNvSpPr>
          <p:nvPr/>
        </p:nvSpPr>
        <p:spPr bwMode="auto">
          <a:xfrm>
            <a:off x="3462338" y="3752850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4503738" y="3371850"/>
            <a:ext cx="8509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[OK]</a:t>
            </a:r>
          </a:p>
        </p:txBody>
      </p:sp>
      <p:sp>
        <p:nvSpPr>
          <p:cNvPr id="478214" name="AutoShape 6"/>
          <p:cNvSpPr>
            <a:spLocks noChangeArrowheads="1"/>
          </p:cNvSpPr>
          <p:nvPr/>
        </p:nvSpPr>
        <p:spPr bwMode="auto">
          <a:xfrm>
            <a:off x="5849938" y="3473450"/>
            <a:ext cx="1790700" cy="66675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Compute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78216" name="AutoShape 8"/>
          <p:cNvSpPr>
            <a:spLocks noChangeArrowheads="1"/>
          </p:cNvSpPr>
          <p:nvPr/>
        </p:nvSpPr>
        <p:spPr bwMode="auto">
          <a:xfrm>
            <a:off x="1547813" y="3470275"/>
            <a:ext cx="1892300" cy="56515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Check 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plausibility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6D2629-D553-4B50-96DA-897DCA611D5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Concepts (5/5)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636713"/>
            <a:ext cx="8089900" cy="4114800"/>
          </a:xfrm>
        </p:spPr>
        <p:txBody>
          <a:bodyPr/>
          <a:lstStyle/>
          <a:p>
            <a:pPr eaLnBrk="1" hangingPunct="1"/>
            <a:r>
              <a:rPr lang="en-US" sz="2000" b="1" smtClean="0"/>
              <a:t>Decision state</a:t>
            </a:r>
            <a:endParaRPr lang="en-US" sz="2000" smtClean="0"/>
          </a:p>
          <a:p>
            <a:pPr lvl="1" eaLnBrk="1" hangingPunct="1"/>
            <a:r>
              <a:rPr lang="en-US" sz="1800" smtClean="0"/>
              <a:t>makes alternative sequences explicit</a:t>
            </a:r>
          </a:p>
          <a:p>
            <a:pPr lvl="1" eaLnBrk="1" hangingPunct="1"/>
            <a:r>
              <a:rPr lang="en-US" sz="1800" smtClean="0"/>
              <a:t>complex decisions can be visualized </a:t>
            </a:r>
            <a:br>
              <a:rPr lang="en-US" sz="1800" smtClean="0"/>
            </a:br>
            <a:r>
              <a:rPr lang="en-US" sz="1800" smtClean="0"/>
              <a:t>by means of </a:t>
            </a:r>
            <a:r>
              <a:rPr lang="en-US" sz="1800" b="1" smtClean="0"/>
              <a:t>decision trees</a:t>
            </a:r>
          </a:p>
          <a:p>
            <a:pPr lvl="1" eaLnBrk="1" hangingPunct="1"/>
            <a:r>
              <a:rPr lang="en-US" sz="1800" smtClean="0"/>
              <a:t>outgoing transitions are required </a:t>
            </a:r>
            <a:br>
              <a:rPr lang="en-US" sz="1800" smtClean="0"/>
            </a:br>
            <a:r>
              <a:rPr lang="en-US" sz="1800" smtClean="0"/>
              <a:t>to have </a:t>
            </a:r>
            <a:r>
              <a:rPr lang="en-US" sz="1800" b="1" smtClean="0"/>
              <a:t>mutually exclusive </a:t>
            </a:r>
            <a:br>
              <a:rPr lang="en-US" sz="1800" b="1" smtClean="0"/>
            </a:br>
            <a:r>
              <a:rPr lang="en-US" sz="1800" b="1" smtClean="0"/>
              <a:t>guards</a:t>
            </a:r>
            <a:endParaRPr lang="en-US" sz="1800" smtClean="0"/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b="1" smtClean="0"/>
              <a:t>Concurrency</a:t>
            </a:r>
            <a:endParaRPr lang="en-US" sz="2000" smtClean="0"/>
          </a:p>
          <a:p>
            <a:pPr lvl="1" eaLnBrk="1" hangingPunct="1"/>
            <a:r>
              <a:rPr lang="en-US" sz="1800" smtClean="0"/>
              <a:t>a </a:t>
            </a:r>
            <a:r>
              <a:rPr lang="en-US" sz="1800" b="1" smtClean="0"/>
              <a:t>fork</a:t>
            </a:r>
            <a:r>
              <a:rPr lang="en-US" sz="1800" smtClean="0"/>
              <a:t> denotes the starting point</a:t>
            </a:r>
            <a:br>
              <a:rPr lang="en-US" sz="1800" smtClean="0"/>
            </a:br>
            <a:r>
              <a:rPr lang="en-US" sz="1800" smtClean="0"/>
              <a:t>of the concurrent execution of </a:t>
            </a:r>
            <a:br>
              <a:rPr lang="en-US" sz="1800" smtClean="0"/>
            </a:br>
            <a:r>
              <a:rPr lang="en-US" sz="1800" smtClean="0"/>
              <a:t>activities/actions</a:t>
            </a:r>
          </a:p>
          <a:p>
            <a:pPr lvl="1" eaLnBrk="1" hangingPunct="1"/>
            <a:r>
              <a:rPr lang="en-US" sz="1800" smtClean="0"/>
              <a:t>a </a:t>
            </a:r>
            <a:r>
              <a:rPr lang="en-US" sz="1800" b="1" smtClean="0"/>
              <a:t>join</a:t>
            </a:r>
            <a:r>
              <a:rPr lang="en-US" sz="1800" smtClean="0"/>
              <a:t> depicts the corresponding end</a:t>
            </a:r>
          </a:p>
          <a:p>
            <a:pPr lvl="1" eaLnBrk="1" hangingPunct="1"/>
            <a:r>
              <a:rPr lang="en-US" sz="1800" smtClean="0"/>
              <a:t>conditional branches are possible</a:t>
            </a:r>
          </a:p>
        </p:txBody>
      </p:sp>
      <p:sp>
        <p:nvSpPr>
          <p:cNvPr id="479236" name="AutoShape 4"/>
          <p:cNvSpPr>
            <a:spLocks noChangeArrowheads="1"/>
          </p:cNvSpPr>
          <p:nvPr/>
        </p:nvSpPr>
        <p:spPr bwMode="auto">
          <a:xfrm>
            <a:off x="6307138" y="2952750"/>
            <a:ext cx="577850" cy="31273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37" name="Line 5"/>
          <p:cNvSpPr>
            <a:spLocks noChangeShapeType="1"/>
          </p:cNvSpPr>
          <p:nvPr/>
        </p:nvSpPr>
        <p:spPr bwMode="auto">
          <a:xfrm flipH="1">
            <a:off x="4964113" y="3109913"/>
            <a:ext cx="133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38" name="Text Box 6"/>
          <p:cNvSpPr txBox="1">
            <a:spLocks noChangeArrowheads="1"/>
          </p:cNvSpPr>
          <p:nvPr/>
        </p:nvSpPr>
        <p:spPr bwMode="auto">
          <a:xfrm>
            <a:off x="4914900" y="2706688"/>
            <a:ext cx="7016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[else]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79239" name="Line 7"/>
          <p:cNvSpPr>
            <a:spLocks noChangeShapeType="1"/>
          </p:cNvSpPr>
          <p:nvPr/>
        </p:nvSpPr>
        <p:spPr bwMode="auto">
          <a:xfrm>
            <a:off x="6578600" y="2620963"/>
            <a:ext cx="1270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0" name="Line 8"/>
          <p:cNvSpPr>
            <a:spLocks noChangeShapeType="1"/>
          </p:cNvSpPr>
          <p:nvPr/>
        </p:nvSpPr>
        <p:spPr bwMode="auto">
          <a:xfrm flipH="1">
            <a:off x="6884988" y="3109913"/>
            <a:ext cx="131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6792913" y="2722563"/>
            <a:ext cx="15446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[bonus &gt; 500]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79242" name="Line 10"/>
          <p:cNvSpPr>
            <a:spLocks noChangeShapeType="1"/>
          </p:cNvSpPr>
          <p:nvPr/>
        </p:nvSpPr>
        <p:spPr bwMode="auto">
          <a:xfrm>
            <a:off x="4973638" y="3109913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3" name="Line 11"/>
          <p:cNvSpPr>
            <a:spLocks noChangeShapeType="1"/>
          </p:cNvSpPr>
          <p:nvPr/>
        </p:nvSpPr>
        <p:spPr bwMode="auto">
          <a:xfrm>
            <a:off x="8210550" y="3119438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4" name="Line 12"/>
          <p:cNvSpPr>
            <a:spLocks noChangeShapeType="1"/>
          </p:cNvSpPr>
          <p:nvPr/>
        </p:nvSpPr>
        <p:spPr bwMode="auto">
          <a:xfrm>
            <a:off x="6115050" y="4700588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5" name="Line 13"/>
          <p:cNvSpPr>
            <a:spLocks noChangeShapeType="1"/>
          </p:cNvSpPr>
          <p:nvPr/>
        </p:nvSpPr>
        <p:spPr bwMode="auto">
          <a:xfrm>
            <a:off x="6153150" y="5589588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6" name="AutoShape 14"/>
          <p:cNvSpPr>
            <a:spLocks noChangeArrowheads="1"/>
          </p:cNvSpPr>
          <p:nvPr/>
        </p:nvSpPr>
        <p:spPr bwMode="auto">
          <a:xfrm>
            <a:off x="6940550" y="4979988"/>
            <a:ext cx="673100" cy="2921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7" name="AutoShape 15"/>
          <p:cNvSpPr>
            <a:spLocks noChangeArrowheads="1"/>
          </p:cNvSpPr>
          <p:nvPr/>
        </p:nvSpPr>
        <p:spPr bwMode="auto">
          <a:xfrm>
            <a:off x="5632450" y="4967288"/>
            <a:ext cx="673100" cy="2921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8" name="Line 16"/>
          <p:cNvSpPr>
            <a:spLocks noChangeShapeType="1"/>
          </p:cNvSpPr>
          <p:nvPr/>
        </p:nvSpPr>
        <p:spPr bwMode="auto">
          <a:xfrm flipH="1">
            <a:off x="5937250" y="4700588"/>
            <a:ext cx="647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6750050" y="4725988"/>
            <a:ext cx="5207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6026150" y="5272088"/>
            <a:ext cx="60960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51" name="Line 19"/>
          <p:cNvSpPr>
            <a:spLocks noChangeShapeType="1"/>
          </p:cNvSpPr>
          <p:nvPr/>
        </p:nvSpPr>
        <p:spPr bwMode="auto">
          <a:xfrm flipH="1">
            <a:off x="6750050" y="5284788"/>
            <a:ext cx="60960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9252" name="AutoShape 20"/>
          <p:cNvSpPr>
            <a:spLocks noChangeArrowheads="1"/>
          </p:cNvSpPr>
          <p:nvPr/>
        </p:nvSpPr>
        <p:spPr bwMode="auto">
          <a:xfrm>
            <a:off x="5683250" y="1957388"/>
            <a:ext cx="1790700" cy="66675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Compute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contract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59798-B585-432B-B8D5-B21BE50B3952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</a:t>
            </a:r>
          </a:p>
        </p:txBody>
      </p:sp>
      <p:sp>
        <p:nvSpPr>
          <p:cNvPr id="1044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describes</a:t>
            </a:r>
          </a:p>
          <a:p>
            <a:pPr lvl="1" eaLnBrk="1" hangingPunct="1"/>
            <a:r>
              <a:rPr lang="en-US" sz="2000" smtClean="0"/>
              <a:t>the life cycle of the instances of a class</a:t>
            </a:r>
          </a:p>
          <a:p>
            <a:pPr lvl="1" eaLnBrk="1" hangingPunct="1"/>
            <a:r>
              <a:rPr lang="en-US" sz="2000" smtClean="0"/>
              <a:t>the execution of an operation on an instance of a class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models</a:t>
            </a:r>
          </a:p>
          <a:p>
            <a:pPr lvl="1" eaLnBrk="1" hangingPunct="1"/>
            <a:r>
              <a:rPr lang="en-US" sz="2000" smtClean="0"/>
              <a:t>the possible states of the instances of a class</a:t>
            </a:r>
          </a:p>
          <a:p>
            <a:pPr lvl="1" eaLnBrk="1" hangingPunct="1"/>
            <a:r>
              <a:rPr lang="en-US" sz="2000" smtClean="0"/>
              <a:t>the possible transitions from one state to another one</a:t>
            </a:r>
          </a:p>
          <a:p>
            <a:pPr lvl="1" eaLnBrk="1" hangingPunct="1"/>
            <a:r>
              <a:rPr lang="en-US" sz="2000" smtClean="0"/>
              <a:t>the events firing transitions</a:t>
            </a:r>
          </a:p>
          <a:p>
            <a:pPr lvl="1" eaLnBrk="1" hangingPunct="1"/>
            <a:r>
              <a:rPr lang="en-US" sz="2000" smtClean="0"/>
              <a:t>the operations (actions and activities) which are executed within states or during a transition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B7676-CE29-4FFB-97FE-BEEEEB9CDE2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Example (1/2)</a:t>
            </a:r>
          </a:p>
        </p:txBody>
      </p:sp>
      <p:sp>
        <p:nvSpPr>
          <p:cNvPr id="480259" name="AutoShape 3"/>
          <p:cNvSpPr>
            <a:spLocks noChangeArrowheads="1"/>
          </p:cNvSpPr>
          <p:nvPr/>
        </p:nvSpPr>
        <p:spPr bwMode="auto">
          <a:xfrm>
            <a:off x="2254250" y="34861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Attach policy</a:t>
            </a:r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holder</a:t>
            </a:r>
          </a:p>
        </p:txBody>
      </p:sp>
      <p:sp>
        <p:nvSpPr>
          <p:cNvPr id="480260" name="AutoShape 4"/>
          <p:cNvSpPr>
            <a:spLocks noChangeArrowheads="1"/>
          </p:cNvSpPr>
          <p:nvPr/>
        </p:nvSpPr>
        <p:spPr bwMode="auto">
          <a:xfrm>
            <a:off x="374650" y="34861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Attach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insurance prod.</a:t>
            </a:r>
          </a:p>
        </p:txBody>
      </p:sp>
      <p:sp>
        <p:nvSpPr>
          <p:cNvPr id="480261" name="AutoShape 5"/>
          <p:cNvSpPr>
            <a:spLocks noChangeArrowheads="1"/>
          </p:cNvSpPr>
          <p:nvPr/>
        </p:nvSpPr>
        <p:spPr bwMode="auto">
          <a:xfrm>
            <a:off x="387350" y="43497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Establish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cover</a:t>
            </a:r>
          </a:p>
        </p:txBody>
      </p:sp>
      <p:sp>
        <p:nvSpPr>
          <p:cNvPr id="480262" name="AutoShape 6"/>
          <p:cNvSpPr>
            <a:spLocks noChangeArrowheads="1"/>
          </p:cNvSpPr>
          <p:nvPr/>
        </p:nvSpPr>
        <p:spPr bwMode="auto">
          <a:xfrm>
            <a:off x="1733550" y="23558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Define start of</a:t>
            </a:r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</a:p>
        </p:txBody>
      </p:sp>
      <p:sp>
        <p:nvSpPr>
          <p:cNvPr id="480263" name="AutoShape 7"/>
          <p:cNvSpPr>
            <a:spLocks noChangeArrowheads="1"/>
          </p:cNvSpPr>
          <p:nvPr/>
        </p:nvSpPr>
        <p:spPr bwMode="auto">
          <a:xfrm>
            <a:off x="5111750" y="23558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Create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contract#</a:t>
            </a:r>
          </a:p>
        </p:txBody>
      </p:sp>
      <p:sp>
        <p:nvSpPr>
          <p:cNvPr id="480264" name="Line 8"/>
          <p:cNvSpPr>
            <a:spLocks noChangeShapeType="1"/>
          </p:cNvSpPr>
          <p:nvPr/>
        </p:nvSpPr>
        <p:spPr bwMode="auto">
          <a:xfrm>
            <a:off x="2413000" y="20447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958850" y="3238500"/>
            <a:ext cx="233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66" name="Line 10"/>
          <p:cNvSpPr>
            <a:spLocks noChangeShapeType="1"/>
          </p:cNvSpPr>
          <p:nvPr/>
        </p:nvSpPr>
        <p:spPr bwMode="auto">
          <a:xfrm flipV="1">
            <a:off x="958850" y="5232400"/>
            <a:ext cx="233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2891" name="Group 11"/>
          <p:cNvGrpSpPr>
            <a:grpSpLocks/>
          </p:cNvGrpSpPr>
          <p:nvPr/>
        </p:nvGrpSpPr>
        <p:grpSpPr bwMode="auto">
          <a:xfrm>
            <a:off x="3086100" y="1854200"/>
            <a:ext cx="203200" cy="177800"/>
            <a:chOff x="2408" y="1032"/>
            <a:chExt cx="128" cy="112"/>
          </a:xfrm>
        </p:grpSpPr>
        <p:sp>
          <p:nvSpPr>
            <p:cNvPr id="480268" name="Line 12"/>
            <p:cNvSpPr>
              <a:spLocks noChangeShapeType="1"/>
            </p:cNvSpPr>
            <p:nvPr/>
          </p:nvSpPr>
          <p:spPr bwMode="auto">
            <a:xfrm flipH="1" flipV="1">
              <a:off x="2408" y="10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69" name="Line 13"/>
            <p:cNvSpPr>
              <a:spLocks noChangeShapeType="1"/>
            </p:cNvSpPr>
            <p:nvPr/>
          </p:nvSpPr>
          <p:spPr bwMode="auto">
            <a:xfrm flipV="1">
              <a:off x="2473" y="10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0270" name="Oval 14"/>
          <p:cNvSpPr>
            <a:spLocks noChangeArrowheads="1"/>
          </p:cNvSpPr>
          <p:nvPr/>
        </p:nvSpPr>
        <p:spPr bwMode="auto">
          <a:xfrm>
            <a:off x="3079750" y="150495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1" name="Line 15"/>
          <p:cNvSpPr>
            <a:spLocks noChangeShapeType="1"/>
          </p:cNvSpPr>
          <p:nvPr/>
        </p:nvSpPr>
        <p:spPr bwMode="auto">
          <a:xfrm>
            <a:off x="3187700" y="17526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>
            <a:off x="2590800" y="20574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3" name="Line 17"/>
          <p:cNvSpPr>
            <a:spLocks noChangeShapeType="1"/>
          </p:cNvSpPr>
          <p:nvPr/>
        </p:nvSpPr>
        <p:spPr bwMode="auto">
          <a:xfrm>
            <a:off x="2578100" y="2971800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4" name="Line 18"/>
          <p:cNvSpPr>
            <a:spLocks noChangeShapeType="1"/>
          </p:cNvSpPr>
          <p:nvPr/>
        </p:nvSpPr>
        <p:spPr bwMode="auto">
          <a:xfrm>
            <a:off x="3060700" y="32512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5" name="Line 19"/>
          <p:cNvSpPr>
            <a:spLocks noChangeShapeType="1"/>
          </p:cNvSpPr>
          <p:nvPr/>
        </p:nvSpPr>
        <p:spPr bwMode="auto">
          <a:xfrm>
            <a:off x="1181100" y="32639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6" name="Line 20"/>
          <p:cNvSpPr>
            <a:spLocks noChangeShapeType="1"/>
          </p:cNvSpPr>
          <p:nvPr/>
        </p:nvSpPr>
        <p:spPr bwMode="auto">
          <a:xfrm>
            <a:off x="1168400" y="41021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7" name="Line 21"/>
          <p:cNvSpPr>
            <a:spLocks noChangeShapeType="1"/>
          </p:cNvSpPr>
          <p:nvPr/>
        </p:nvSpPr>
        <p:spPr bwMode="auto">
          <a:xfrm>
            <a:off x="1168400" y="49530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8" name="Line 22"/>
          <p:cNvSpPr>
            <a:spLocks noChangeShapeType="1"/>
          </p:cNvSpPr>
          <p:nvPr/>
        </p:nvSpPr>
        <p:spPr bwMode="auto">
          <a:xfrm>
            <a:off x="5613400" y="20574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79" name="Freeform 23"/>
          <p:cNvSpPr>
            <a:spLocks/>
          </p:cNvSpPr>
          <p:nvPr/>
        </p:nvSpPr>
        <p:spPr bwMode="auto">
          <a:xfrm>
            <a:off x="1625600" y="5245100"/>
            <a:ext cx="2413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"/>
              </a:cxn>
              <a:cxn ang="0">
                <a:pos x="1784" y="112"/>
              </a:cxn>
            </a:cxnLst>
            <a:rect l="0" t="0" r="r" b="b"/>
            <a:pathLst>
              <a:path w="1785" h="113">
                <a:moveTo>
                  <a:pt x="0" y="0"/>
                </a:moveTo>
                <a:lnTo>
                  <a:pt x="0" y="112"/>
                </a:lnTo>
                <a:lnTo>
                  <a:pt x="1784" y="1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80280" name="Line 24"/>
          <p:cNvSpPr>
            <a:spLocks noChangeShapeType="1"/>
          </p:cNvSpPr>
          <p:nvPr/>
        </p:nvSpPr>
        <p:spPr bwMode="auto">
          <a:xfrm>
            <a:off x="4978400" y="55245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281" name="Freeform 25"/>
          <p:cNvSpPr>
            <a:spLocks/>
          </p:cNvSpPr>
          <p:nvPr/>
        </p:nvSpPr>
        <p:spPr bwMode="auto">
          <a:xfrm>
            <a:off x="6692900" y="2667000"/>
            <a:ext cx="204788" cy="336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2192"/>
              </a:cxn>
            </a:cxnLst>
            <a:rect l="0" t="0" r="r" b="b"/>
            <a:pathLst>
              <a:path w="145" h="2193">
                <a:moveTo>
                  <a:pt x="0" y="0"/>
                </a:moveTo>
                <a:lnTo>
                  <a:pt x="144" y="0"/>
                </a:lnTo>
                <a:lnTo>
                  <a:pt x="144" y="2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122904" name="Group 26"/>
          <p:cNvGrpSpPr>
            <a:grpSpLocks/>
          </p:cNvGrpSpPr>
          <p:nvPr/>
        </p:nvGrpSpPr>
        <p:grpSpPr bwMode="auto">
          <a:xfrm>
            <a:off x="5511800" y="2171700"/>
            <a:ext cx="203200" cy="177800"/>
            <a:chOff x="3936" y="1232"/>
            <a:chExt cx="128" cy="112"/>
          </a:xfrm>
        </p:grpSpPr>
        <p:sp>
          <p:nvSpPr>
            <p:cNvPr id="480283" name="Line 27"/>
            <p:cNvSpPr>
              <a:spLocks noChangeShapeType="1"/>
            </p:cNvSpPr>
            <p:nvPr/>
          </p:nvSpPr>
          <p:spPr bwMode="auto">
            <a:xfrm flipH="1" flipV="1">
              <a:off x="3936" y="12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84" name="Line 28"/>
            <p:cNvSpPr>
              <a:spLocks noChangeShapeType="1"/>
            </p:cNvSpPr>
            <p:nvPr/>
          </p:nvSpPr>
          <p:spPr bwMode="auto">
            <a:xfrm flipV="1">
              <a:off x="4001" y="12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05" name="Group 29"/>
          <p:cNvGrpSpPr>
            <a:grpSpLocks/>
          </p:cNvGrpSpPr>
          <p:nvPr/>
        </p:nvGrpSpPr>
        <p:grpSpPr bwMode="auto">
          <a:xfrm>
            <a:off x="2489200" y="2171700"/>
            <a:ext cx="203200" cy="177800"/>
            <a:chOff x="2032" y="1232"/>
            <a:chExt cx="128" cy="112"/>
          </a:xfrm>
        </p:grpSpPr>
        <p:sp>
          <p:nvSpPr>
            <p:cNvPr id="480286" name="Line 30"/>
            <p:cNvSpPr>
              <a:spLocks noChangeShapeType="1"/>
            </p:cNvSpPr>
            <p:nvPr/>
          </p:nvSpPr>
          <p:spPr bwMode="auto">
            <a:xfrm flipH="1" flipV="1">
              <a:off x="2032" y="12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87" name="Line 31"/>
            <p:cNvSpPr>
              <a:spLocks noChangeShapeType="1"/>
            </p:cNvSpPr>
            <p:nvPr/>
          </p:nvSpPr>
          <p:spPr bwMode="auto">
            <a:xfrm flipV="1">
              <a:off x="2097" y="12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06" name="Group 32"/>
          <p:cNvGrpSpPr>
            <a:grpSpLocks/>
          </p:cNvGrpSpPr>
          <p:nvPr/>
        </p:nvGrpSpPr>
        <p:grpSpPr bwMode="auto">
          <a:xfrm>
            <a:off x="2959100" y="3289300"/>
            <a:ext cx="203200" cy="177800"/>
            <a:chOff x="2328" y="1936"/>
            <a:chExt cx="128" cy="112"/>
          </a:xfrm>
        </p:grpSpPr>
        <p:sp>
          <p:nvSpPr>
            <p:cNvPr id="480289" name="Line 33"/>
            <p:cNvSpPr>
              <a:spLocks noChangeShapeType="1"/>
            </p:cNvSpPr>
            <p:nvPr/>
          </p:nvSpPr>
          <p:spPr bwMode="auto">
            <a:xfrm flipH="1" flipV="1">
              <a:off x="2328" y="193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90" name="Line 34"/>
            <p:cNvSpPr>
              <a:spLocks noChangeShapeType="1"/>
            </p:cNvSpPr>
            <p:nvPr/>
          </p:nvSpPr>
          <p:spPr bwMode="auto">
            <a:xfrm flipV="1">
              <a:off x="2393" y="193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07" name="Group 35"/>
          <p:cNvGrpSpPr>
            <a:grpSpLocks/>
          </p:cNvGrpSpPr>
          <p:nvPr/>
        </p:nvGrpSpPr>
        <p:grpSpPr bwMode="auto">
          <a:xfrm>
            <a:off x="1079500" y="3302000"/>
            <a:ext cx="203200" cy="177800"/>
            <a:chOff x="1144" y="1944"/>
            <a:chExt cx="128" cy="112"/>
          </a:xfrm>
        </p:grpSpPr>
        <p:sp>
          <p:nvSpPr>
            <p:cNvPr id="480292" name="Line 36"/>
            <p:cNvSpPr>
              <a:spLocks noChangeShapeType="1"/>
            </p:cNvSpPr>
            <p:nvPr/>
          </p:nvSpPr>
          <p:spPr bwMode="auto">
            <a:xfrm flipH="1" flipV="1">
              <a:off x="1144" y="194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93" name="Line 37"/>
            <p:cNvSpPr>
              <a:spLocks noChangeShapeType="1"/>
            </p:cNvSpPr>
            <p:nvPr/>
          </p:nvSpPr>
          <p:spPr bwMode="auto">
            <a:xfrm flipV="1">
              <a:off x="1209" y="194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08" name="Group 38"/>
          <p:cNvGrpSpPr>
            <a:grpSpLocks/>
          </p:cNvGrpSpPr>
          <p:nvPr/>
        </p:nvGrpSpPr>
        <p:grpSpPr bwMode="auto">
          <a:xfrm>
            <a:off x="1066800" y="4178300"/>
            <a:ext cx="203200" cy="177800"/>
            <a:chOff x="1136" y="2560"/>
            <a:chExt cx="128" cy="112"/>
          </a:xfrm>
        </p:grpSpPr>
        <p:sp>
          <p:nvSpPr>
            <p:cNvPr id="480295" name="Line 39"/>
            <p:cNvSpPr>
              <a:spLocks noChangeShapeType="1"/>
            </p:cNvSpPr>
            <p:nvPr/>
          </p:nvSpPr>
          <p:spPr bwMode="auto">
            <a:xfrm flipH="1" flipV="1">
              <a:off x="1136" y="256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96" name="Line 40"/>
            <p:cNvSpPr>
              <a:spLocks noChangeShapeType="1"/>
            </p:cNvSpPr>
            <p:nvPr/>
          </p:nvSpPr>
          <p:spPr bwMode="auto">
            <a:xfrm flipV="1">
              <a:off x="1201" y="256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09" name="Group 41"/>
          <p:cNvGrpSpPr>
            <a:grpSpLocks/>
          </p:cNvGrpSpPr>
          <p:nvPr/>
        </p:nvGrpSpPr>
        <p:grpSpPr bwMode="auto">
          <a:xfrm>
            <a:off x="1066800" y="5054600"/>
            <a:ext cx="203200" cy="177800"/>
            <a:chOff x="1136" y="3128"/>
            <a:chExt cx="128" cy="112"/>
          </a:xfrm>
        </p:grpSpPr>
        <p:sp>
          <p:nvSpPr>
            <p:cNvPr id="480298" name="Line 42"/>
            <p:cNvSpPr>
              <a:spLocks noChangeShapeType="1"/>
            </p:cNvSpPr>
            <p:nvPr/>
          </p:nvSpPr>
          <p:spPr bwMode="auto">
            <a:xfrm flipH="1" flipV="1">
              <a:off x="1136" y="3128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299" name="Line 43"/>
            <p:cNvSpPr>
              <a:spLocks noChangeShapeType="1"/>
            </p:cNvSpPr>
            <p:nvPr/>
          </p:nvSpPr>
          <p:spPr bwMode="auto">
            <a:xfrm flipV="1">
              <a:off x="1201" y="3128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10" name="Group 44"/>
          <p:cNvGrpSpPr>
            <a:grpSpLocks/>
          </p:cNvGrpSpPr>
          <p:nvPr/>
        </p:nvGrpSpPr>
        <p:grpSpPr bwMode="auto">
          <a:xfrm>
            <a:off x="4876800" y="5854700"/>
            <a:ext cx="203200" cy="177800"/>
            <a:chOff x="3536" y="3632"/>
            <a:chExt cx="128" cy="112"/>
          </a:xfrm>
        </p:grpSpPr>
        <p:sp>
          <p:nvSpPr>
            <p:cNvPr id="480301" name="Line 45"/>
            <p:cNvSpPr>
              <a:spLocks noChangeShapeType="1"/>
            </p:cNvSpPr>
            <p:nvPr/>
          </p:nvSpPr>
          <p:spPr bwMode="auto">
            <a:xfrm flipH="1" flipV="1">
              <a:off x="3536" y="36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302" name="Line 46"/>
            <p:cNvSpPr>
              <a:spLocks noChangeShapeType="1"/>
            </p:cNvSpPr>
            <p:nvPr/>
          </p:nvSpPr>
          <p:spPr bwMode="auto">
            <a:xfrm flipV="1">
              <a:off x="3601" y="363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11" name="Group 47"/>
          <p:cNvGrpSpPr>
            <a:grpSpLocks/>
          </p:cNvGrpSpPr>
          <p:nvPr/>
        </p:nvGrpSpPr>
        <p:grpSpPr bwMode="auto">
          <a:xfrm>
            <a:off x="6794500" y="5829300"/>
            <a:ext cx="203200" cy="177800"/>
            <a:chOff x="4744" y="3616"/>
            <a:chExt cx="128" cy="112"/>
          </a:xfrm>
        </p:grpSpPr>
        <p:sp>
          <p:nvSpPr>
            <p:cNvPr id="480304" name="Line 48"/>
            <p:cNvSpPr>
              <a:spLocks noChangeShapeType="1"/>
            </p:cNvSpPr>
            <p:nvPr/>
          </p:nvSpPr>
          <p:spPr bwMode="auto">
            <a:xfrm flipH="1" flipV="1">
              <a:off x="4744" y="361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305" name="Line 49"/>
            <p:cNvSpPr>
              <a:spLocks noChangeShapeType="1"/>
            </p:cNvSpPr>
            <p:nvPr/>
          </p:nvSpPr>
          <p:spPr bwMode="auto">
            <a:xfrm flipV="1">
              <a:off x="4809" y="361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12" name="Group 50"/>
          <p:cNvGrpSpPr>
            <a:grpSpLocks/>
          </p:cNvGrpSpPr>
          <p:nvPr/>
        </p:nvGrpSpPr>
        <p:grpSpPr bwMode="auto">
          <a:xfrm>
            <a:off x="3919538" y="5307013"/>
            <a:ext cx="177800" cy="203200"/>
            <a:chOff x="3176" y="3296"/>
            <a:chExt cx="112" cy="128"/>
          </a:xfrm>
        </p:grpSpPr>
        <p:sp>
          <p:nvSpPr>
            <p:cNvPr id="480307" name="Line 51"/>
            <p:cNvSpPr>
              <a:spLocks noChangeShapeType="1"/>
            </p:cNvSpPr>
            <p:nvPr/>
          </p:nvSpPr>
          <p:spPr bwMode="auto">
            <a:xfrm flipH="1" flipV="1">
              <a:off x="3176" y="3296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308" name="Line 52"/>
            <p:cNvSpPr>
              <a:spLocks noChangeShapeType="1"/>
            </p:cNvSpPr>
            <p:nvPr/>
          </p:nvSpPr>
          <p:spPr bwMode="auto">
            <a:xfrm flipH="1">
              <a:off x="3176" y="3361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2913" name="Group 53"/>
          <p:cNvGrpSpPr>
            <a:grpSpLocks/>
          </p:cNvGrpSpPr>
          <p:nvPr/>
        </p:nvGrpSpPr>
        <p:grpSpPr bwMode="auto">
          <a:xfrm>
            <a:off x="2476500" y="3060700"/>
            <a:ext cx="203200" cy="177800"/>
            <a:chOff x="2024" y="1792"/>
            <a:chExt cx="128" cy="112"/>
          </a:xfrm>
        </p:grpSpPr>
        <p:sp>
          <p:nvSpPr>
            <p:cNvPr id="480310" name="Line 54"/>
            <p:cNvSpPr>
              <a:spLocks noChangeShapeType="1"/>
            </p:cNvSpPr>
            <p:nvPr/>
          </p:nvSpPr>
          <p:spPr bwMode="auto">
            <a:xfrm flipH="1" flipV="1">
              <a:off x="2024" y="179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311" name="Line 55"/>
            <p:cNvSpPr>
              <a:spLocks noChangeShapeType="1"/>
            </p:cNvSpPr>
            <p:nvPr/>
          </p:nvSpPr>
          <p:spPr bwMode="auto">
            <a:xfrm flipV="1">
              <a:off x="2089" y="179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0312" name="Line 56"/>
          <p:cNvSpPr>
            <a:spLocks noChangeShapeType="1"/>
          </p:cNvSpPr>
          <p:nvPr/>
        </p:nvSpPr>
        <p:spPr bwMode="auto">
          <a:xfrm>
            <a:off x="3048000" y="4102100"/>
            <a:ext cx="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2915" name="Group 57"/>
          <p:cNvGrpSpPr>
            <a:grpSpLocks/>
          </p:cNvGrpSpPr>
          <p:nvPr/>
        </p:nvGrpSpPr>
        <p:grpSpPr bwMode="auto">
          <a:xfrm>
            <a:off x="2946400" y="5041900"/>
            <a:ext cx="203200" cy="177800"/>
            <a:chOff x="2320" y="3120"/>
            <a:chExt cx="128" cy="112"/>
          </a:xfrm>
        </p:grpSpPr>
        <p:sp>
          <p:nvSpPr>
            <p:cNvPr id="480314" name="Line 58"/>
            <p:cNvSpPr>
              <a:spLocks noChangeShapeType="1"/>
            </p:cNvSpPr>
            <p:nvPr/>
          </p:nvSpPr>
          <p:spPr bwMode="auto">
            <a:xfrm flipH="1" flipV="1">
              <a:off x="2320" y="312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0315" name="Line 59"/>
            <p:cNvSpPr>
              <a:spLocks noChangeShapeType="1"/>
            </p:cNvSpPr>
            <p:nvPr/>
          </p:nvSpPr>
          <p:spPr bwMode="auto">
            <a:xfrm flipV="1">
              <a:off x="2385" y="312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0318" name="Line 62"/>
          <p:cNvSpPr>
            <a:spLocks noChangeShapeType="1"/>
          </p:cNvSpPr>
          <p:nvPr/>
        </p:nvSpPr>
        <p:spPr bwMode="auto">
          <a:xfrm>
            <a:off x="3911600" y="1485900"/>
            <a:ext cx="0" cy="454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319" name="Line 63"/>
          <p:cNvSpPr>
            <a:spLocks noChangeShapeType="1"/>
          </p:cNvSpPr>
          <p:nvPr/>
        </p:nvSpPr>
        <p:spPr bwMode="auto">
          <a:xfrm>
            <a:off x="7124700" y="1460500"/>
            <a:ext cx="0" cy="461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320" name="Line 64"/>
          <p:cNvSpPr>
            <a:spLocks noChangeShapeType="1"/>
          </p:cNvSpPr>
          <p:nvPr/>
        </p:nvSpPr>
        <p:spPr bwMode="auto">
          <a:xfrm>
            <a:off x="4445000" y="60325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0321" name="Rectangle 65"/>
          <p:cNvSpPr>
            <a:spLocks noChangeArrowheads="1"/>
          </p:cNvSpPr>
          <p:nvPr/>
        </p:nvSpPr>
        <p:spPr bwMode="auto">
          <a:xfrm>
            <a:off x="4378325" y="1522413"/>
            <a:ext cx="2328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Automatic Processing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80322" name="Rectangle 66"/>
          <p:cNvSpPr>
            <a:spLocks noChangeArrowheads="1"/>
          </p:cNvSpPr>
          <p:nvPr/>
        </p:nvSpPr>
        <p:spPr bwMode="auto">
          <a:xfrm>
            <a:off x="581025" y="1560513"/>
            <a:ext cx="188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Claim Processing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80323" name="Rectangle 67"/>
          <p:cNvSpPr>
            <a:spLocks noChangeArrowheads="1"/>
          </p:cNvSpPr>
          <p:nvPr/>
        </p:nvSpPr>
        <p:spPr bwMode="auto">
          <a:xfrm>
            <a:off x="7197725" y="1484313"/>
            <a:ext cx="1717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Claim Check</a:t>
            </a:r>
          </a:p>
        </p:txBody>
      </p:sp>
      <p:sp>
        <p:nvSpPr>
          <p:cNvPr id="480325" name="AutoShape 69"/>
          <p:cNvSpPr>
            <a:spLocks noChangeArrowheads="1"/>
          </p:cNvSpPr>
          <p:nvPr/>
        </p:nvSpPr>
        <p:spPr bwMode="auto">
          <a:xfrm>
            <a:off x="4029075" y="4953000"/>
            <a:ext cx="1892300" cy="56515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Check 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plausibility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3376B-DA97-4AC5-8B7F-4515548099B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5718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Activity Diagram</a:t>
            </a: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8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Example (2/2)</a:t>
            </a:r>
          </a:p>
        </p:txBody>
      </p:sp>
      <p:sp>
        <p:nvSpPr>
          <p:cNvPr id="481283" name="AutoShape 3"/>
          <p:cNvSpPr>
            <a:spLocks noChangeArrowheads="1"/>
          </p:cNvSpPr>
          <p:nvPr/>
        </p:nvSpPr>
        <p:spPr bwMode="auto">
          <a:xfrm>
            <a:off x="4705350" y="19113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Compute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</a:p>
        </p:txBody>
      </p:sp>
      <p:sp>
        <p:nvSpPr>
          <p:cNvPr id="481284" name="AutoShape 4"/>
          <p:cNvSpPr>
            <a:spLocks noChangeArrowheads="1"/>
          </p:cNvSpPr>
          <p:nvPr/>
        </p:nvSpPr>
        <p:spPr bwMode="auto">
          <a:xfrm>
            <a:off x="3321050" y="354330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Draw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sample</a:t>
            </a:r>
          </a:p>
        </p:txBody>
      </p:sp>
      <p:sp>
        <p:nvSpPr>
          <p:cNvPr id="481285" name="AutoShape 5"/>
          <p:cNvSpPr>
            <a:spLocks noChangeArrowheads="1"/>
          </p:cNvSpPr>
          <p:nvPr/>
        </p:nvSpPr>
        <p:spPr bwMode="auto">
          <a:xfrm>
            <a:off x="7143750" y="3530600"/>
            <a:ext cx="1549400" cy="723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Authorize</a:t>
            </a:r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t&lt;24h}</a:t>
            </a:r>
          </a:p>
        </p:txBody>
      </p:sp>
      <p:sp>
        <p:nvSpPr>
          <p:cNvPr id="481286" name="AutoShape 6"/>
          <p:cNvSpPr>
            <a:spLocks noChangeArrowheads="1"/>
          </p:cNvSpPr>
          <p:nvPr/>
        </p:nvSpPr>
        <p:spPr bwMode="auto">
          <a:xfrm>
            <a:off x="285750" y="4210050"/>
            <a:ext cx="1549400" cy="5969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Release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1428750" y="5099050"/>
            <a:ext cx="1435100" cy="78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[released]</a:t>
            </a:r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7143750" y="5111750"/>
            <a:ext cx="1435100" cy="78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[authorized]</a:t>
            </a: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3092450" y="2162175"/>
            <a:ext cx="1435100" cy="803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Contract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[computed]</a:t>
            </a:r>
          </a:p>
        </p:txBody>
      </p:sp>
      <p:sp>
        <p:nvSpPr>
          <p:cNvPr id="481290" name="AutoShape 10"/>
          <p:cNvSpPr>
            <a:spLocks noChangeArrowheads="1"/>
          </p:cNvSpPr>
          <p:nvPr/>
        </p:nvSpPr>
        <p:spPr bwMode="auto">
          <a:xfrm>
            <a:off x="5175250" y="3155950"/>
            <a:ext cx="457200" cy="2032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5270500" y="1727200"/>
            <a:ext cx="203200" cy="177800"/>
            <a:chOff x="3320" y="976"/>
            <a:chExt cx="128" cy="112"/>
          </a:xfrm>
        </p:grpSpPr>
        <p:sp>
          <p:nvSpPr>
            <p:cNvPr id="481292" name="Line 12"/>
            <p:cNvSpPr>
              <a:spLocks noChangeShapeType="1"/>
            </p:cNvSpPr>
            <p:nvPr/>
          </p:nvSpPr>
          <p:spPr bwMode="auto">
            <a:xfrm flipH="1" flipV="1">
              <a:off x="3320" y="97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293" name="Line 13"/>
            <p:cNvSpPr>
              <a:spLocks noChangeShapeType="1"/>
            </p:cNvSpPr>
            <p:nvPr/>
          </p:nvSpPr>
          <p:spPr bwMode="auto">
            <a:xfrm flipV="1">
              <a:off x="3385" y="97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1294" name="Line 14"/>
          <p:cNvSpPr>
            <a:spLocks noChangeShapeType="1"/>
          </p:cNvSpPr>
          <p:nvPr/>
        </p:nvSpPr>
        <p:spPr bwMode="auto">
          <a:xfrm>
            <a:off x="5372100" y="15494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295" name="Line 15"/>
          <p:cNvSpPr>
            <a:spLocks noChangeShapeType="1"/>
          </p:cNvSpPr>
          <p:nvPr/>
        </p:nvSpPr>
        <p:spPr bwMode="auto">
          <a:xfrm>
            <a:off x="1003300" y="482600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889000" y="57531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819150" y="5695950"/>
            <a:ext cx="368300" cy="342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299" name="Line 19"/>
          <p:cNvSpPr>
            <a:spLocks noChangeShapeType="1"/>
          </p:cNvSpPr>
          <p:nvPr/>
        </p:nvSpPr>
        <p:spPr bwMode="auto">
          <a:xfrm>
            <a:off x="1511300" y="4826000"/>
            <a:ext cx="88900" cy="26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300" name="Line 20"/>
          <p:cNvSpPr>
            <a:spLocks noChangeShapeType="1"/>
          </p:cNvSpPr>
          <p:nvPr/>
        </p:nvSpPr>
        <p:spPr bwMode="auto">
          <a:xfrm flipH="1">
            <a:off x="4533900" y="2346325"/>
            <a:ext cx="193675" cy="3841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301" name="Freeform 21"/>
          <p:cNvSpPr>
            <a:spLocks/>
          </p:cNvSpPr>
          <p:nvPr/>
        </p:nvSpPr>
        <p:spPr bwMode="auto">
          <a:xfrm>
            <a:off x="3581400" y="3263900"/>
            <a:ext cx="1601788" cy="255588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0" y="0"/>
              </a:cxn>
              <a:cxn ang="0">
                <a:pos x="0" y="160"/>
              </a:cxn>
            </a:cxnLst>
            <a:rect l="0" t="0" r="r" b="b"/>
            <a:pathLst>
              <a:path w="1009" h="161">
                <a:moveTo>
                  <a:pt x="1008" y="0"/>
                </a:move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81302" name="Freeform 22"/>
          <p:cNvSpPr>
            <a:spLocks/>
          </p:cNvSpPr>
          <p:nvPr/>
        </p:nvSpPr>
        <p:spPr bwMode="auto">
          <a:xfrm>
            <a:off x="5613400" y="3263900"/>
            <a:ext cx="2262188" cy="23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" y="0"/>
              </a:cxn>
              <a:cxn ang="0">
                <a:pos x="1424" y="144"/>
              </a:cxn>
            </a:cxnLst>
            <a:rect l="0" t="0" r="r" b="b"/>
            <a:pathLst>
              <a:path w="1425" h="145">
                <a:moveTo>
                  <a:pt x="0" y="0"/>
                </a:moveTo>
                <a:lnTo>
                  <a:pt x="1424" y="0"/>
                </a:lnTo>
                <a:lnTo>
                  <a:pt x="1424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81303" name="Freeform 23"/>
          <p:cNvSpPr>
            <a:spLocks/>
          </p:cNvSpPr>
          <p:nvPr/>
        </p:nvSpPr>
        <p:spPr bwMode="auto">
          <a:xfrm>
            <a:off x="1016000" y="3848100"/>
            <a:ext cx="2274888" cy="357188"/>
          </a:xfrm>
          <a:custGeom>
            <a:avLst/>
            <a:gdLst/>
            <a:ahLst/>
            <a:cxnLst>
              <a:cxn ang="0">
                <a:pos x="1432" y="0"/>
              </a:cxn>
              <a:cxn ang="0">
                <a:pos x="0" y="0"/>
              </a:cxn>
              <a:cxn ang="0">
                <a:pos x="0" y="224"/>
              </a:cxn>
            </a:cxnLst>
            <a:rect l="0" t="0" r="r" b="b"/>
            <a:pathLst>
              <a:path w="1433" h="225">
                <a:moveTo>
                  <a:pt x="1432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81304" name="Freeform 24"/>
          <p:cNvSpPr>
            <a:spLocks/>
          </p:cNvSpPr>
          <p:nvPr/>
        </p:nvSpPr>
        <p:spPr bwMode="auto">
          <a:xfrm>
            <a:off x="1841500" y="4267200"/>
            <a:ext cx="5868988" cy="280988"/>
          </a:xfrm>
          <a:custGeom>
            <a:avLst/>
            <a:gdLst/>
            <a:ahLst/>
            <a:cxnLst>
              <a:cxn ang="0">
                <a:pos x="3696" y="0"/>
              </a:cxn>
              <a:cxn ang="0">
                <a:pos x="3696" y="176"/>
              </a:cxn>
              <a:cxn ang="0">
                <a:pos x="0" y="176"/>
              </a:cxn>
            </a:cxnLst>
            <a:rect l="0" t="0" r="r" b="b"/>
            <a:pathLst>
              <a:path w="3697" h="177">
                <a:moveTo>
                  <a:pt x="3696" y="0"/>
                </a:moveTo>
                <a:lnTo>
                  <a:pt x="3696" y="176"/>
                </a:lnTo>
                <a:lnTo>
                  <a:pt x="0" y="1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123926" name="Group 25"/>
          <p:cNvGrpSpPr>
            <a:grpSpLocks/>
          </p:cNvGrpSpPr>
          <p:nvPr/>
        </p:nvGrpSpPr>
        <p:grpSpPr bwMode="auto">
          <a:xfrm>
            <a:off x="3479800" y="3340100"/>
            <a:ext cx="203200" cy="177800"/>
            <a:chOff x="2192" y="1992"/>
            <a:chExt cx="128" cy="112"/>
          </a:xfrm>
        </p:grpSpPr>
        <p:sp>
          <p:nvSpPr>
            <p:cNvPr id="481306" name="Line 26"/>
            <p:cNvSpPr>
              <a:spLocks noChangeShapeType="1"/>
            </p:cNvSpPr>
            <p:nvPr/>
          </p:nvSpPr>
          <p:spPr bwMode="auto">
            <a:xfrm flipH="1" flipV="1">
              <a:off x="2192" y="199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07" name="Line 27"/>
            <p:cNvSpPr>
              <a:spLocks noChangeShapeType="1"/>
            </p:cNvSpPr>
            <p:nvPr/>
          </p:nvSpPr>
          <p:spPr bwMode="auto">
            <a:xfrm flipV="1">
              <a:off x="2257" y="199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27" name="Group 28"/>
          <p:cNvGrpSpPr>
            <a:grpSpLocks/>
          </p:cNvGrpSpPr>
          <p:nvPr/>
        </p:nvGrpSpPr>
        <p:grpSpPr bwMode="auto">
          <a:xfrm>
            <a:off x="7772400" y="3327400"/>
            <a:ext cx="203200" cy="177800"/>
            <a:chOff x="4912" y="1984"/>
            <a:chExt cx="128" cy="112"/>
          </a:xfrm>
        </p:grpSpPr>
        <p:sp>
          <p:nvSpPr>
            <p:cNvPr id="481309" name="Line 29"/>
            <p:cNvSpPr>
              <a:spLocks noChangeShapeType="1"/>
            </p:cNvSpPr>
            <p:nvPr/>
          </p:nvSpPr>
          <p:spPr bwMode="auto">
            <a:xfrm flipH="1" flipV="1">
              <a:off x="4912" y="198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10" name="Line 30"/>
            <p:cNvSpPr>
              <a:spLocks noChangeShapeType="1"/>
            </p:cNvSpPr>
            <p:nvPr/>
          </p:nvSpPr>
          <p:spPr bwMode="auto">
            <a:xfrm flipV="1">
              <a:off x="4977" y="198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28" name="Group 31"/>
          <p:cNvGrpSpPr>
            <a:grpSpLocks/>
          </p:cNvGrpSpPr>
          <p:nvPr/>
        </p:nvGrpSpPr>
        <p:grpSpPr bwMode="auto">
          <a:xfrm>
            <a:off x="914400" y="4025900"/>
            <a:ext cx="203200" cy="177800"/>
            <a:chOff x="576" y="2424"/>
            <a:chExt cx="128" cy="112"/>
          </a:xfrm>
        </p:grpSpPr>
        <p:sp>
          <p:nvSpPr>
            <p:cNvPr id="481312" name="Line 32"/>
            <p:cNvSpPr>
              <a:spLocks noChangeShapeType="1"/>
            </p:cNvSpPr>
            <p:nvPr/>
          </p:nvSpPr>
          <p:spPr bwMode="auto">
            <a:xfrm flipH="1" flipV="1">
              <a:off x="576" y="242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13" name="Line 33"/>
            <p:cNvSpPr>
              <a:spLocks noChangeShapeType="1"/>
            </p:cNvSpPr>
            <p:nvPr/>
          </p:nvSpPr>
          <p:spPr bwMode="auto">
            <a:xfrm flipV="1">
              <a:off x="641" y="2424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29" name="Group 34"/>
          <p:cNvGrpSpPr>
            <a:grpSpLocks/>
          </p:cNvGrpSpPr>
          <p:nvPr/>
        </p:nvGrpSpPr>
        <p:grpSpPr bwMode="auto">
          <a:xfrm>
            <a:off x="901700" y="5499100"/>
            <a:ext cx="203200" cy="177800"/>
            <a:chOff x="568" y="3352"/>
            <a:chExt cx="128" cy="112"/>
          </a:xfrm>
        </p:grpSpPr>
        <p:sp>
          <p:nvSpPr>
            <p:cNvPr id="481315" name="Line 35"/>
            <p:cNvSpPr>
              <a:spLocks noChangeShapeType="1"/>
            </p:cNvSpPr>
            <p:nvPr/>
          </p:nvSpPr>
          <p:spPr bwMode="auto">
            <a:xfrm flipH="1" flipV="1">
              <a:off x="568" y="335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16" name="Line 36"/>
            <p:cNvSpPr>
              <a:spLocks noChangeShapeType="1"/>
            </p:cNvSpPr>
            <p:nvPr/>
          </p:nvSpPr>
          <p:spPr bwMode="auto">
            <a:xfrm flipV="1">
              <a:off x="633" y="3352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1317" name="Line 37"/>
          <p:cNvSpPr>
            <a:spLocks noChangeShapeType="1"/>
          </p:cNvSpPr>
          <p:nvPr/>
        </p:nvSpPr>
        <p:spPr bwMode="auto">
          <a:xfrm>
            <a:off x="4889500" y="3848100"/>
            <a:ext cx="224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3931" name="Group 38"/>
          <p:cNvGrpSpPr>
            <a:grpSpLocks/>
          </p:cNvGrpSpPr>
          <p:nvPr/>
        </p:nvGrpSpPr>
        <p:grpSpPr bwMode="auto">
          <a:xfrm>
            <a:off x="6972300" y="3746500"/>
            <a:ext cx="177800" cy="203200"/>
            <a:chOff x="4392" y="2248"/>
            <a:chExt cx="112" cy="128"/>
          </a:xfrm>
        </p:grpSpPr>
        <p:sp>
          <p:nvSpPr>
            <p:cNvPr id="481319" name="Line 39"/>
            <p:cNvSpPr>
              <a:spLocks noChangeShapeType="1"/>
            </p:cNvSpPr>
            <p:nvPr/>
          </p:nvSpPr>
          <p:spPr bwMode="auto">
            <a:xfrm flipH="1" flipV="1">
              <a:off x="4392" y="2248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20" name="Line 40"/>
            <p:cNvSpPr>
              <a:spLocks noChangeShapeType="1"/>
            </p:cNvSpPr>
            <p:nvPr/>
          </p:nvSpPr>
          <p:spPr bwMode="auto">
            <a:xfrm flipH="1">
              <a:off x="4392" y="2313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32" name="Group 41"/>
          <p:cNvGrpSpPr>
            <a:grpSpLocks/>
          </p:cNvGrpSpPr>
          <p:nvPr/>
        </p:nvGrpSpPr>
        <p:grpSpPr bwMode="auto">
          <a:xfrm>
            <a:off x="1854200" y="4445000"/>
            <a:ext cx="177800" cy="203200"/>
            <a:chOff x="1168" y="2688"/>
            <a:chExt cx="112" cy="128"/>
          </a:xfrm>
        </p:grpSpPr>
        <p:sp>
          <p:nvSpPr>
            <p:cNvPr id="481322" name="Line 42"/>
            <p:cNvSpPr>
              <a:spLocks noChangeShapeType="1"/>
            </p:cNvSpPr>
            <p:nvPr/>
          </p:nvSpPr>
          <p:spPr bwMode="auto">
            <a:xfrm flipV="1">
              <a:off x="1168" y="2688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23" name="Line 43"/>
            <p:cNvSpPr>
              <a:spLocks noChangeShapeType="1"/>
            </p:cNvSpPr>
            <p:nvPr/>
          </p:nvSpPr>
          <p:spPr bwMode="auto">
            <a:xfrm>
              <a:off x="1168" y="2753"/>
              <a:ext cx="112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33" name="Group 44"/>
          <p:cNvGrpSpPr>
            <a:grpSpLocks/>
          </p:cNvGrpSpPr>
          <p:nvPr/>
        </p:nvGrpSpPr>
        <p:grpSpPr bwMode="auto">
          <a:xfrm>
            <a:off x="4533900" y="2522538"/>
            <a:ext cx="188913" cy="201612"/>
            <a:chOff x="2881" y="1458"/>
            <a:chExt cx="119" cy="127"/>
          </a:xfrm>
        </p:grpSpPr>
        <p:sp>
          <p:nvSpPr>
            <p:cNvPr id="481325" name="Line 45"/>
            <p:cNvSpPr>
              <a:spLocks noChangeShapeType="1"/>
            </p:cNvSpPr>
            <p:nvPr/>
          </p:nvSpPr>
          <p:spPr bwMode="auto">
            <a:xfrm flipV="1">
              <a:off x="2881" y="1458"/>
              <a:ext cx="16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26" name="Line 46"/>
            <p:cNvSpPr>
              <a:spLocks noChangeShapeType="1"/>
            </p:cNvSpPr>
            <p:nvPr/>
          </p:nvSpPr>
          <p:spPr bwMode="auto">
            <a:xfrm flipV="1">
              <a:off x="2883" y="1534"/>
              <a:ext cx="117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23934" name="Group 47"/>
          <p:cNvGrpSpPr>
            <a:grpSpLocks/>
          </p:cNvGrpSpPr>
          <p:nvPr/>
        </p:nvGrpSpPr>
        <p:grpSpPr bwMode="auto">
          <a:xfrm>
            <a:off x="1439863" y="4899025"/>
            <a:ext cx="184150" cy="203200"/>
            <a:chOff x="985" y="3092"/>
            <a:chExt cx="116" cy="128"/>
          </a:xfrm>
        </p:grpSpPr>
        <p:sp>
          <p:nvSpPr>
            <p:cNvPr id="481328" name="Line 48"/>
            <p:cNvSpPr>
              <a:spLocks noChangeShapeType="1"/>
            </p:cNvSpPr>
            <p:nvPr/>
          </p:nvSpPr>
          <p:spPr bwMode="auto">
            <a:xfrm flipV="1">
              <a:off x="1092" y="3092"/>
              <a:ext cx="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29" name="Line 49"/>
            <p:cNvSpPr>
              <a:spLocks noChangeShapeType="1"/>
            </p:cNvSpPr>
            <p:nvPr/>
          </p:nvSpPr>
          <p:spPr bwMode="auto">
            <a:xfrm flipH="1" flipV="1">
              <a:off x="985" y="3146"/>
              <a:ext cx="104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1330" name="Rectangle 50"/>
          <p:cNvSpPr>
            <a:spLocks noChangeArrowheads="1"/>
          </p:cNvSpPr>
          <p:nvPr/>
        </p:nvSpPr>
        <p:spPr bwMode="auto">
          <a:xfrm>
            <a:off x="4391025" y="3019425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[else]</a:t>
            </a:r>
          </a:p>
        </p:txBody>
      </p:sp>
      <p:sp>
        <p:nvSpPr>
          <p:cNvPr id="481331" name="Rectangle 51"/>
          <p:cNvSpPr>
            <a:spLocks noChangeArrowheads="1"/>
          </p:cNvSpPr>
          <p:nvPr/>
        </p:nvSpPr>
        <p:spPr bwMode="auto">
          <a:xfrm>
            <a:off x="5597525" y="2968625"/>
            <a:ext cx="1163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[bonus&gt;500]</a:t>
            </a:r>
          </a:p>
        </p:txBody>
      </p:sp>
      <p:sp>
        <p:nvSpPr>
          <p:cNvPr id="481332" name="Rectangle 52"/>
          <p:cNvSpPr>
            <a:spLocks noChangeArrowheads="1"/>
          </p:cNvSpPr>
          <p:nvPr/>
        </p:nvSpPr>
        <p:spPr bwMode="auto">
          <a:xfrm>
            <a:off x="4822825" y="3540125"/>
            <a:ext cx="1179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[is a sample]</a:t>
            </a:r>
          </a:p>
        </p:txBody>
      </p:sp>
      <p:sp>
        <p:nvSpPr>
          <p:cNvPr id="481333" name="Rectangle 53"/>
          <p:cNvSpPr>
            <a:spLocks noChangeArrowheads="1"/>
          </p:cNvSpPr>
          <p:nvPr/>
        </p:nvSpPr>
        <p:spPr bwMode="auto">
          <a:xfrm>
            <a:off x="2320925" y="3590925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[else]</a:t>
            </a:r>
          </a:p>
        </p:txBody>
      </p:sp>
      <p:sp>
        <p:nvSpPr>
          <p:cNvPr id="481336" name="Line 56"/>
          <p:cNvSpPr>
            <a:spLocks noChangeShapeType="1"/>
          </p:cNvSpPr>
          <p:nvPr/>
        </p:nvSpPr>
        <p:spPr bwMode="auto">
          <a:xfrm>
            <a:off x="4864100" y="1536700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337" name="Line 57"/>
          <p:cNvSpPr>
            <a:spLocks noChangeShapeType="1"/>
          </p:cNvSpPr>
          <p:nvPr/>
        </p:nvSpPr>
        <p:spPr bwMode="auto">
          <a:xfrm>
            <a:off x="3022600" y="1435100"/>
            <a:ext cx="0" cy="474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338" name="Line 58"/>
          <p:cNvSpPr>
            <a:spLocks noChangeShapeType="1"/>
          </p:cNvSpPr>
          <p:nvPr/>
        </p:nvSpPr>
        <p:spPr bwMode="auto">
          <a:xfrm>
            <a:off x="6934200" y="1460500"/>
            <a:ext cx="0" cy="474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81339" name="Line 59"/>
          <p:cNvSpPr>
            <a:spLocks noChangeShapeType="1"/>
          </p:cNvSpPr>
          <p:nvPr/>
        </p:nvSpPr>
        <p:spPr bwMode="auto">
          <a:xfrm flipV="1">
            <a:off x="5397500" y="25146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3943" name="Group 60"/>
          <p:cNvGrpSpPr>
            <a:grpSpLocks/>
          </p:cNvGrpSpPr>
          <p:nvPr/>
        </p:nvGrpSpPr>
        <p:grpSpPr bwMode="auto">
          <a:xfrm>
            <a:off x="5283200" y="2971800"/>
            <a:ext cx="203200" cy="177800"/>
            <a:chOff x="3328" y="1760"/>
            <a:chExt cx="128" cy="112"/>
          </a:xfrm>
        </p:grpSpPr>
        <p:sp>
          <p:nvSpPr>
            <p:cNvPr id="481341" name="Line 61"/>
            <p:cNvSpPr>
              <a:spLocks noChangeShapeType="1"/>
            </p:cNvSpPr>
            <p:nvPr/>
          </p:nvSpPr>
          <p:spPr bwMode="auto">
            <a:xfrm flipH="1" flipV="1">
              <a:off x="3328" y="176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42" name="Line 62"/>
            <p:cNvSpPr>
              <a:spLocks noChangeShapeType="1"/>
            </p:cNvSpPr>
            <p:nvPr/>
          </p:nvSpPr>
          <p:spPr bwMode="auto">
            <a:xfrm flipV="1">
              <a:off x="3393" y="1760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1343" name="Line 63"/>
          <p:cNvSpPr>
            <a:spLocks noChangeShapeType="1"/>
          </p:cNvSpPr>
          <p:nvPr/>
        </p:nvSpPr>
        <p:spPr bwMode="auto">
          <a:xfrm>
            <a:off x="8343900" y="4267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23945" name="Group 64"/>
          <p:cNvGrpSpPr>
            <a:grpSpLocks/>
          </p:cNvGrpSpPr>
          <p:nvPr/>
        </p:nvGrpSpPr>
        <p:grpSpPr bwMode="auto">
          <a:xfrm>
            <a:off x="8242300" y="4914900"/>
            <a:ext cx="203200" cy="177800"/>
            <a:chOff x="5184" y="2976"/>
            <a:chExt cx="128" cy="112"/>
          </a:xfrm>
        </p:grpSpPr>
        <p:sp>
          <p:nvSpPr>
            <p:cNvPr id="481345" name="Line 65"/>
            <p:cNvSpPr>
              <a:spLocks noChangeShapeType="1"/>
            </p:cNvSpPr>
            <p:nvPr/>
          </p:nvSpPr>
          <p:spPr bwMode="auto">
            <a:xfrm flipH="1" flipV="1">
              <a:off x="5184" y="297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1346" name="Line 66"/>
            <p:cNvSpPr>
              <a:spLocks noChangeShapeType="1"/>
            </p:cNvSpPr>
            <p:nvPr/>
          </p:nvSpPr>
          <p:spPr bwMode="auto">
            <a:xfrm flipV="1">
              <a:off x="5249" y="2976"/>
              <a:ext cx="63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81347" name="Rectangle 67"/>
          <p:cNvSpPr>
            <a:spLocks noChangeArrowheads="1"/>
          </p:cNvSpPr>
          <p:nvPr/>
        </p:nvSpPr>
        <p:spPr bwMode="auto">
          <a:xfrm>
            <a:off x="3273425" y="1471613"/>
            <a:ext cx="1277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Automatic </a:t>
            </a:r>
          </a:p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Processing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81348" name="Rectangle 68"/>
          <p:cNvSpPr>
            <a:spLocks noChangeArrowheads="1"/>
          </p:cNvSpPr>
          <p:nvPr/>
        </p:nvSpPr>
        <p:spPr bwMode="auto">
          <a:xfrm>
            <a:off x="631825" y="1471613"/>
            <a:ext cx="188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Claim Processing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81349" name="Rectangle 69"/>
          <p:cNvSpPr>
            <a:spLocks noChangeArrowheads="1"/>
          </p:cNvSpPr>
          <p:nvPr/>
        </p:nvSpPr>
        <p:spPr bwMode="auto">
          <a:xfrm>
            <a:off x="7045325" y="1395413"/>
            <a:ext cx="1403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Specialized</a:t>
            </a:r>
          </a:p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Claim Check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44A63-6F52-4810-B60E-9D3E2E401E8D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Kinds of Events</a:t>
            </a:r>
          </a:p>
        </p:txBody>
      </p:sp>
      <p:sp>
        <p:nvSpPr>
          <p:cNvPr id="105475" name="Rectangle 10"/>
          <p:cNvSpPr>
            <a:spLocks noGrp="1" noChangeArrowheads="1"/>
          </p:cNvSpPr>
          <p:nvPr>
            <p:ph idx="1"/>
          </p:nvPr>
        </p:nvSpPr>
        <p:spPr>
          <a:xfrm>
            <a:off x="701675" y="1730375"/>
            <a:ext cx="8248650" cy="4114800"/>
          </a:xfrm>
        </p:spPr>
        <p:txBody>
          <a:bodyPr/>
          <a:lstStyle/>
          <a:p>
            <a:pPr eaLnBrk="1" hangingPunct="1"/>
            <a:r>
              <a:rPr lang="en-US" sz="2000" b="1" smtClean="0"/>
              <a:t>CallEvent</a:t>
            </a:r>
            <a:r>
              <a:rPr lang="en-US" sz="2000" smtClean="0"/>
              <a:t>: receipt of a message: 	                  cancel</a:t>
            </a:r>
          </a:p>
          <a:p>
            <a:pPr eaLnBrk="1" hangingPunct="1"/>
            <a:r>
              <a:rPr lang="en-US" sz="2000" b="1" smtClean="0"/>
              <a:t>SignalEvent</a:t>
            </a:r>
            <a:r>
              <a:rPr lang="en-US" sz="2000" smtClean="0"/>
              <a:t>: receipt of a signal: 	                  left_button_down</a:t>
            </a:r>
          </a:p>
          <a:p>
            <a:pPr eaLnBrk="1" hangingPunct="1"/>
            <a:r>
              <a:rPr lang="en-US" sz="2000" b="1" smtClean="0"/>
              <a:t>ChangeEvent</a:t>
            </a:r>
            <a:r>
              <a:rPr lang="en-US" sz="2000" smtClean="0"/>
              <a:t>: a condition evaluates to true:    </a:t>
            </a:r>
            <a:r>
              <a:rPr lang="en-US" sz="2000" b="1" smtClean="0"/>
              <a:t>when(</a:t>
            </a:r>
            <a:r>
              <a:rPr lang="en-US" sz="2000" smtClean="0"/>
              <a:t>x&lt;y</a:t>
            </a:r>
            <a:r>
              <a:rPr lang="en-US" sz="2000" b="1" smtClean="0"/>
              <a:t>)</a:t>
            </a:r>
            <a:endParaRPr lang="en-US" sz="2000" smtClean="0"/>
          </a:p>
          <a:p>
            <a:pPr eaLnBrk="1" hangingPunct="1"/>
            <a:r>
              <a:rPr lang="en-US" sz="2000" b="1" smtClean="0"/>
              <a:t>TimeEvent</a:t>
            </a:r>
            <a:r>
              <a:rPr lang="en-US" sz="2000" smtClean="0"/>
              <a:t>: relative or absolute point in time:   </a:t>
            </a:r>
            <a:r>
              <a:rPr lang="en-US" sz="2000" b="1" smtClean="0"/>
              <a:t>after(</a:t>
            </a:r>
            <a:r>
              <a:rPr lang="en-US" sz="2000" smtClean="0"/>
              <a:t>5 sec.</a:t>
            </a:r>
            <a:r>
              <a:rPr lang="en-US" sz="2000" b="1" smtClean="0"/>
              <a:t>)</a:t>
            </a:r>
            <a:endParaRPr lang="en-US" sz="2000" smtClean="0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358775" y="3902075"/>
            <a:ext cx="1503363" cy="165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25" name="Line 5"/>
          <p:cNvSpPr>
            <a:spLocks noChangeShapeType="1"/>
          </p:cNvSpPr>
          <p:nvPr/>
        </p:nvSpPr>
        <p:spPr bwMode="auto">
          <a:xfrm>
            <a:off x="350838" y="4227513"/>
            <a:ext cx="151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333375" y="3895725"/>
            <a:ext cx="1593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</a:p>
        </p:txBody>
      </p:sp>
      <p:sp>
        <p:nvSpPr>
          <p:cNvPr id="465927" name="Line 7"/>
          <p:cNvSpPr>
            <a:spLocks noChangeShapeType="1"/>
          </p:cNvSpPr>
          <p:nvPr/>
        </p:nvSpPr>
        <p:spPr bwMode="auto">
          <a:xfrm flipV="1">
            <a:off x="382588" y="4848225"/>
            <a:ext cx="1487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28" name="Rectangle 8"/>
          <p:cNvSpPr>
            <a:spLocks noChangeArrowheads="1"/>
          </p:cNvSpPr>
          <p:nvPr/>
        </p:nvSpPr>
        <p:spPr bwMode="auto">
          <a:xfrm>
            <a:off x="415925" y="4249738"/>
            <a:ext cx="10096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start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duration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415925" y="4902200"/>
            <a:ext cx="1060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cancel ()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 ()</a:t>
            </a:r>
          </a:p>
        </p:txBody>
      </p:sp>
      <p:sp>
        <p:nvSpPr>
          <p:cNvPr id="465932" name="Oval 12"/>
          <p:cNvSpPr>
            <a:spLocks noChangeArrowheads="1"/>
          </p:cNvSpPr>
          <p:nvPr/>
        </p:nvSpPr>
        <p:spPr bwMode="auto">
          <a:xfrm>
            <a:off x="7356475" y="4554538"/>
            <a:ext cx="130175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33" name="Oval 13"/>
          <p:cNvSpPr>
            <a:spLocks noChangeArrowheads="1"/>
          </p:cNvSpPr>
          <p:nvPr/>
        </p:nvSpPr>
        <p:spPr bwMode="auto">
          <a:xfrm>
            <a:off x="7291388" y="4497388"/>
            <a:ext cx="258762" cy="227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>
            <a:off x="7421563" y="4000500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7418388" y="4059238"/>
            <a:ext cx="736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</a:t>
            </a:r>
          </a:p>
        </p:txBody>
      </p:sp>
      <p:sp>
        <p:nvSpPr>
          <p:cNvPr id="465936" name="Line 16"/>
          <p:cNvSpPr>
            <a:spLocks noChangeShapeType="1"/>
          </p:cNvSpPr>
          <p:nvPr/>
        </p:nvSpPr>
        <p:spPr bwMode="auto">
          <a:xfrm flipV="1">
            <a:off x="7421563" y="4751388"/>
            <a:ext cx="0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>
            <a:off x="7418388" y="4854575"/>
            <a:ext cx="736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</a:t>
            </a:r>
          </a:p>
        </p:txBody>
      </p:sp>
      <p:sp>
        <p:nvSpPr>
          <p:cNvPr id="465938" name="AutoShape 18"/>
          <p:cNvSpPr>
            <a:spLocks noChangeArrowheads="1"/>
          </p:cNvSpPr>
          <p:nvPr/>
        </p:nvSpPr>
        <p:spPr bwMode="auto">
          <a:xfrm>
            <a:off x="5097463" y="4346575"/>
            <a:ext cx="1227137" cy="5318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5321300" y="4418013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Active</a:t>
            </a:r>
          </a:p>
        </p:txBody>
      </p:sp>
      <p:sp>
        <p:nvSpPr>
          <p:cNvPr id="465940" name="Oval 20"/>
          <p:cNvSpPr>
            <a:spLocks noChangeArrowheads="1"/>
          </p:cNvSpPr>
          <p:nvPr/>
        </p:nvSpPr>
        <p:spPr bwMode="auto">
          <a:xfrm>
            <a:off x="2055813" y="4516438"/>
            <a:ext cx="144462" cy="1444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>
            <a:off x="2200275" y="4589463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4557713" y="4589463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43" name="Freeform 23"/>
          <p:cNvSpPr>
            <a:spLocks/>
          </p:cNvSpPr>
          <p:nvPr/>
        </p:nvSpPr>
        <p:spPr bwMode="auto">
          <a:xfrm rot="16200000" flipH="1">
            <a:off x="5892800" y="4733925"/>
            <a:ext cx="620713" cy="944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44" name="Text Box 24"/>
          <p:cNvSpPr txBox="1">
            <a:spLocks noChangeArrowheads="1"/>
          </p:cNvSpPr>
          <p:nvPr/>
        </p:nvSpPr>
        <p:spPr bwMode="auto">
          <a:xfrm>
            <a:off x="2120900" y="4262438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</a:p>
        </p:txBody>
      </p:sp>
      <p:sp>
        <p:nvSpPr>
          <p:cNvPr id="465945" name="AutoShape 25"/>
          <p:cNvSpPr>
            <a:spLocks noChangeArrowheads="1"/>
          </p:cNvSpPr>
          <p:nvPr/>
        </p:nvSpPr>
        <p:spPr bwMode="auto">
          <a:xfrm>
            <a:off x="6904038" y="3467100"/>
            <a:ext cx="1069975" cy="5318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Canceled</a:t>
            </a:r>
          </a:p>
        </p:txBody>
      </p:sp>
      <p:sp>
        <p:nvSpPr>
          <p:cNvPr id="105496" name="Text Box 27"/>
          <p:cNvSpPr txBox="1">
            <a:spLocks noChangeArrowheads="1"/>
          </p:cNvSpPr>
          <p:nvPr/>
        </p:nvSpPr>
        <p:spPr bwMode="auto">
          <a:xfrm>
            <a:off x="5827713" y="336708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sz="1600">
                <a:effectLst/>
                <a:latin typeface="Arial" charset="0"/>
              </a:rPr>
              <a:t>cancel</a:t>
            </a:r>
          </a:p>
        </p:txBody>
      </p:sp>
      <p:sp>
        <p:nvSpPr>
          <p:cNvPr id="465948" name="AutoShape 28"/>
          <p:cNvSpPr>
            <a:spLocks noChangeArrowheads="1"/>
          </p:cNvSpPr>
          <p:nvPr/>
        </p:nvSpPr>
        <p:spPr bwMode="auto">
          <a:xfrm>
            <a:off x="6686550" y="5256213"/>
            <a:ext cx="1627188" cy="5318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6965950" y="5327650"/>
            <a:ext cx="10191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Finished</a:t>
            </a:r>
          </a:p>
        </p:txBody>
      </p:sp>
      <p:sp>
        <p:nvSpPr>
          <p:cNvPr id="465950" name="Freeform 30"/>
          <p:cNvSpPr>
            <a:spLocks/>
          </p:cNvSpPr>
          <p:nvPr/>
        </p:nvSpPr>
        <p:spPr bwMode="auto">
          <a:xfrm rot="5400000" flipH="1" flipV="1">
            <a:off x="6007894" y="3448844"/>
            <a:ext cx="620712" cy="1174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51" name="Text Box 31"/>
          <p:cNvSpPr txBox="1">
            <a:spLocks noChangeArrowheads="1"/>
          </p:cNvSpPr>
          <p:nvPr/>
        </p:nvSpPr>
        <p:spPr bwMode="auto">
          <a:xfrm>
            <a:off x="3910013" y="5545138"/>
            <a:ext cx="26987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(start+duration&lt;=now)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2730500" y="4325938"/>
            <a:ext cx="1831975" cy="5318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53" name="Text Box 33"/>
          <p:cNvSpPr txBox="1">
            <a:spLocks noChangeArrowheads="1"/>
          </p:cNvSpPr>
          <p:nvPr/>
        </p:nvSpPr>
        <p:spPr bwMode="auto">
          <a:xfrm>
            <a:off x="2946400" y="4438650"/>
            <a:ext cx="14271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Enter Details</a:t>
            </a:r>
          </a:p>
        </p:txBody>
      </p:sp>
      <p:sp>
        <p:nvSpPr>
          <p:cNvPr id="465954" name="AutoShape 3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266700" y="5891213"/>
            <a:ext cx="85725" cy="204787"/>
          </a:xfrm>
          <a:prstGeom prst="downArrow">
            <a:avLst>
              <a:gd name="adj1" fmla="val 50000"/>
              <a:gd name="adj2" fmla="val 5972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2132013" y="3482975"/>
            <a:ext cx="2552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“automatic transition”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57" name="Line 37"/>
          <p:cNvSpPr>
            <a:spLocks noChangeShapeType="1"/>
          </p:cNvSpPr>
          <p:nvPr/>
        </p:nvSpPr>
        <p:spPr bwMode="auto">
          <a:xfrm>
            <a:off x="4089400" y="3825875"/>
            <a:ext cx="709613" cy="58896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" name="Date Placeholder 3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02725-15CC-41FA-947C-359A33C4CEF2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State</a:t>
            </a:r>
            <a:endParaRPr lang="en-US" sz="2800" i="1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1475"/>
            <a:ext cx="8442325" cy="4702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2000" b="1" smtClean="0"/>
              <a:t>State</a:t>
            </a:r>
            <a:r>
              <a:rPr lang="en-US" sz="2000" smtClean="0"/>
              <a:t>: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smtClean="0"/>
              <a:t>state (in the strict sense)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smtClean="0"/>
              <a:t>final state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2000" b="1" smtClean="0"/>
              <a:t>Pseudostates</a:t>
            </a:r>
            <a:r>
              <a:rPr lang="en-US" sz="2000" smtClean="0"/>
              <a:t>: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smtClean="0"/>
              <a:t>initial state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smtClean="0"/>
              <a:t>history state, synch state, fork, join etc.</a:t>
            </a:r>
          </a:p>
          <a:p>
            <a:pPr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2000" b="1" smtClean="0"/>
              <a:t>Action </a:t>
            </a:r>
            <a:r>
              <a:rPr lang="en-US" sz="2000" smtClean="0"/>
              <a:t>and</a:t>
            </a:r>
            <a:r>
              <a:rPr lang="en-US" sz="2000" b="1" smtClean="0"/>
              <a:t> Activity:</a:t>
            </a:r>
            <a:endParaRPr lang="en-US" sz="2000" smtClean="0"/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b="1" smtClean="0"/>
              <a:t>action</a:t>
            </a:r>
            <a:r>
              <a:rPr lang="en-US" sz="1800" smtClean="0"/>
              <a:t>: atomic and non-interruptible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b="1" smtClean="0"/>
              <a:t>activity</a:t>
            </a:r>
            <a:r>
              <a:rPr lang="en-US" sz="1800" smtClean="0"/>
              <a:t>: complex (possibly nested statechart diagram) and interruptible</a:t>
            </a:r>
            <a:endParaRPr lang="en-US" sz="1800" b="1" smtClean="0"/>
          </a:p>
          <a:p>
            <a:pPr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2000" b="1" smtClean="0"/>
              <a:t>Action / Activity within a state</a:t>
            </a:r>
            <a:r>
              <a:rPr lang="en-US" sz="2000" smtClean="0"/>
              <a:t>: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b="1" smtClean="0"/>
              <a:t>entry / </a:t>
            </a:r>
            <a:r>
              <a:rPr lang="en-US" sz="1800" i="1" smtClean="0"/>
              <a:t>action</a:t>
            </a:r>
            <a:r>
              <a:rPr lang="en-US" sz="1800" smtClean="0"/>
              <a:t>  	action is executed when entering the state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b="1" smtClean="0"/>
              <a:t>exit /</a:t>
            </a:r>
            <a:r>
              <a:rPr lang="en-US" sz="1800" smtClean="0"/>
              <a:t> </a:t>
            </a:r>
            <a:r>
              <a:rPr lang="en-US" sz="1800" i="1" smtClean="0"/>
              <a:t>action</a:t>
            </a:r>
            <a:r>
              <a:rPr lang="en-US" sz="1800" smtClean="0"/>
              <a:t>     	action is executed when leaving the state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b="1" smtClean="0"/>
              <a:t>do /</a:t>
            </a:r>
            <a:r>
              <a:rPr lang="en-US" sz="1800" smtClean="0"/>
              <a:t> </a:t>
            </a:r>
            <a:r>
              <a:rPr lang="en-US" sz="1800" i="1" smtClean="0"/>
              <a:t>activity</a:t>
            </a:r>
            <a:r>
              <a:rPr lang="en-US" sz="1800" smtClean="0"/>
              <a:t>		activity is executed, parameters are allowed</a:t>
            </a:r>
          </a:p>
          <a:p>
            <a:pPr marL="819150" lvl="1"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z="1800" i="1" smtClean="0"/>
              <a:t>event</a:t>
            </a:r>
            <a:r>
              <a:rPr lang="en-US" sz="1800" smtClean="0"/>
              <a:t> </a:t>
            </a:r>
            <a:r>
              <a:rPr lang="en-US" sz="1800" b="1" smtClean="0"/>
              <a:t> /</a:t>
            </a:r>
            <a:r>
              <a:rPr lang="en-US" sz="1800" smtClean="0"/>
              <a:t> </a:t>
            </a:r>
            <a:r>
              <a:rPr lang="en-US" sz="1800" i="1" smtClean="0"/>
              <a:t>action</a:t>
            </a:r>
            <a:r>
              <a:rPr lang="en-US" sz="1800" smtClean="0"/>
              <a:t>     	event is handled within the state</a:t>
            </a:r>
          </a:p>
        </p:txBody>
      </p:sp>
      <p:sp>
        <p:nvSpPr>
          <p:cNvPr id="466948" name="Oval 4"/>
          <p:cNvSpPr>
            <a:spLocks noChangeArrowheads="1"/>
          </p:cNvSpPr>
          <p:nvPr/>
        </p:nvSpPr>
        <p:spPr bwMode="auto">
          <a:xfrm>
            <a:off x="2906713" y="3017838"/>
            <a:ext cx="188912" cy="1889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06501" name="Group 10"/>
          <p:cNvGrpSpPr>
            <a:grpSpLocks/>
          </p:cNvGrpSpPr>
          <p:nvPr/>
        </p:nvGrpSpPr>
        <p:grpSpPr bwMode="auto">
          <a:xfrm>
            <a:off x="4432300" y="2384425"/>
            <a:ext cx="322263" cy="322263"/>
            <a:chOff x="1924" y="1290"/>
            <a:chExt cx="203" cy="203"/>
          </a:xfrm>
        </p:grpSpPr>
        <p:sp>
          <p:nvSpPr>
            <p:cNvPr id="466949" name="Oval 5"/>
            <p:cNvSpPr>
              <a:spLocks noChangeArrowheads="1"/>
            </p:cNvSpPr>
            <p:nvPr/>
          </p:nvSpPr>
          <p:spPr bwMode="auto">
            <a:xfrm>
              <a:off x="1924" y="1290"/>
              <a:ext cx="203" cy="20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6950" name="Oval 6"/>
            <p:cNvSpPr>
              <a:spLocks noChangeArrowheads="1"/>
            </p:cNvSpPr>
            <p:nvPr/>
          </p:nvSpPr>
          <p:spPr bwMode="auto">
            <a:xfrm>
              <a:off x="1977" y="1349"/>
              <a:ext cx="95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6952" name="AutoShape 8"/>
          <p:cNvSpPr>
            <a:spLocks noChangeArrowheads="1"/>
          </p:cNvSpPr>
          <p:nvPr/>
        </p:nvSpPr>
        <p:spPr bwMode="auto">
          <a:xfrm>
            <a:off x="4213225" y="1949450"/>
            <a:ext cx="762000" cy="330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6E5D01-DC79-4C96-8E16-B99E01E4850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State Transition</a:t>
            </a:r>
            <a:endParaRPr lang="en-US" sz="2800" i="1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727075" y="1787525"/>
            <a:ext cx="8224838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A </a:t>
            </a:r>
            <a:r>
              <a:rPr lang="en-US" sz="2000" b="1" smtClean="0"/>
              <a:t>state transition</a:t>
            </a:r>
            <a:r>
              <a:rPr lang="en-US" sz="2000" smtClean="0"/>
              <a:t> takes place, if</a:t>
            </a:r>
          </a:p>
          <a:p>
            <a:pPr lvl="1" eaLnBrk="1" hangingPunct="1"/>
            <a:r>
              <a:rPr lang="en-US" sz="1800" smtClean="0"/>
              <a:t>the </a:t>
            </a:r>
            <a:r>
              <a:rPr lang="en-US" sz="1800" b="1" smtClean="0"/>
              <a:t>event</a:t>
            </a:r>
            <a:r>
              <a:rPr lang="en-US" sz="1800" smtClean="0"/>
              <a:t> occurs</a:t>
            </a:r>
          </a:p>
          <a:p>
            <a:pPr lvl="1" eaLnBrk="1" hangingPunct="1"/>
            <a:r>
              <a:rPr lang="en-US" sz="1800" u="sng" smtClean="0"/>
              <a:t>and</a:t>
            </a:r>
            <a:r>
              <a:rPr lang="en-US" sz="1800" smtClean="0"/>
              <a:t> the </a:t>
            </a:r>
            <a:r>
              <a:rPr lang="en-US" sz="1800" b="1" smtClean="0"/>
              <a:t>guard</a:t>
            </a:r>
            <a:r>
              <a:rPr lang="en-US" sz="1800" smtClean="0"/>
              <a:t> is true</a:t>
            </a:r>
          </a:p>
          <a:p>
            <a:pPr eaLnBrk="1" hangingPunct="1"/>
            <a:r>
              <a:rPr lang="en-US" sz="2000" b="1" smtClean="0"/>
              <a:t>Default Assumptions</a:t>
            </a:r>
          </a:p>
          <a:p>
            <a:pPr lvl="1" eaLnBrk="1" hangingPunct="1"/>
            <a:r>
              <a:rPr lang="en-US" sz="1800" smtClean="0"/>
              <a:t>the lack of an event corresponds to the event </a:t>
            </a:r>
            <a:r>
              <a:rPr lang="en-US" sz="1800" b="1" smtClean="0"/>
              <a:t>“activity is finished” </a:t>
            </a:r>
            <a:r>
              <a:rPr lang="en-US" sz="1800" smtClean="0"/>
              <a:t>(completion transition)</a:t>
            </a:r>
          </a:p>
          <a:p>
            <a:pPr lvl="1" eaLnBrk="1" hangingPunct="1"/>
            <a:r>
              <a:rPr lang="en-US" sz="1800" smtClean="0"/>
              <a:t>the lack of a condition corresponds to </a:t>
            </a:r>
            <a:r>
              <a:rPr lang="en-US" sz="1800" b="1" smtClean="0"/>
              <a:t>[true]</a:t>
            </a:r>
            <a:endParaRPr lang="en-US" sz="1800" smtClean="0"/>
          </a:p>
          <a:p>
            <a:pPr eaLnBrk="1" hangingPunct="1"/>
            <a:r>
              <a:rPr lang="en-US" sz="2000" b="1" smtClean="0"/>
              <a:t>Actions on state transitions</a:t>
            </a:r>
            <a:r>
              <a:rPr lang="en-US" sz="2000" smtClean="0"/>
              <a:t> are possible</a:t>
            </a:r>
            <a:endParaRPr lang="en-US" sz="700" smtClean="0"/>
          </a:p>
          <a:p>
            <a:pPr lvl="1" eaLnBrk="1" hangingPunct="1"/>
            <a:r>
              <a:rPr lang="en-US" sz="1800" smtClean="0"/>
              <a:t>Special action: </a:t>
            </a:r>
            <a:r>
              <a:rPr lang="en-US" sz="1800" b="1" smtClean="0"/>
              <a:t>Sending a message</a:t>
            </a:r>
            <a:r>
              <a:rPr lang="en-US" sz="1800" smtClean="0"/>
              <a:t> to another object</a:t>
            </a:r>
            <a:br>
              <a:rPr lang="en-US" sz="1800" smtClean="0"/>
            </a:br>
            <a:r>
              <a:rPr lang="de-DE" sz="1800" b="1" smtClean="0"/>
              <a:t>send </a:t>
            </a:r>
            <a:r>
              <a:rPr lang="en-US" sz="1800" b="1" i="1" smtClean="0"/>
              <a:t>receiver</a:t>
            </a:r>
            <a:r>
              <a:rPr lang="en-US" sz="1800" b="1" smtClean="0"/>
              <a:t>.</a:t>
            </a:r>
            <a:r>
              <a:rPr lang="en-US" sz="1800" b="1" i="1" smtClean="0"/>
              <a:t>message</a:t>
            </a:r>
            <a:r>
              <a:rPr lang="en-US" sz="1800" b="1" smtClean="0"/>
              <a:t>()</a:t>
            </a:r>
            <a:endParaRPr lang="en-US" sz="600" smtClean="0"/>
          </a:p>
          <a:p>
            <a:pPr lvl="1" eaLnBrk="1" hangingPunct="1"/>
            <a:r>
              <a:rPr lang="en-US" sz="1800" smtClean="0"/>
              <a:t>Example:</a:t>
            </a:r>
            <a:br>
              <a:rPr lang="en-US" sz="1800" smtClean="0"/>
            </a:br>
            <a:r>
              <a:rPr lang="en-US" sz="1100" smtClean="0"/>
              <a:t>right-mouse-down (loc) </a:t>
            </a:r>
            <a:r>
              <a:rPr lang="en-US" sz="1100" b="1" smtClean="0"/>
              <a:t>[ </a:t>
            </a:r>
            <a:r>
              <a:rPr lang="en-US" sz="1100" smtClean="0"/>
              <a:t>loc in window </a:t>
            </a:r>
            <a:r>
              <a:rPr lang="en-US" sz="1100" b="1" smtClean="0"/>
              <a:t>]</a:t>
            </a:r>
            <a:r>
              <a:rPr lang="en-US" sz="1100" smtClean="0"/>
              <a:t> </a:t>
            </a:r>
            <a:r>
              <a:rPr lang="en-US" sz="1100" b="1" smtClean="0"/>
              <a:t>/</a:t>
            </a:r>
            <a:r>
              <a:rPr lang="en-US" sz="1100" smtClean="0"/>
              <a:t> obj:= pick-obj (loc); </a:t>
            </a:r>
            <a:r>
              <a:rPr lang="de-DE" sz="1100" b="1" smtClean="0"/>
              <a:t>send </a:t>
            </a:r>
            <a:r>
              <a:rPr lang="en-US" sz="1100" b="1" smtClean="0"/>
              <a:t>obj.highlight()</a:t>
            </a:r>
            <a:endParaRPr lang="en-US" sz="1800" smtClean="0"/>
          </a:p>
          <a:p>
            <a:pPr eaLnBrk="1" hangingPunct="1"/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B6376-4A73-441D-B4DF-08646236B6E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Arc 2"/>
          <p:cNvSpPr>
            <a:spLocks/>
          </p:cNvSpPr>
          <p:nvPr/>
        </p:nvSpPr>
        <p:spPr bwMode="auto">
          <a:xfrm rot="10800000">
            <a:off x="1316038" y="4967288"/>
            <a:ext cx="3394075" cy="434975"/>
          </a:xfrm>
          <a:custGeom>
            <a:avLst/>
            <a:gdLst>
              <a:gd name="G0" fmla="+- 10 0 0"/>
              <a:gd name="G1" fmla="+- 21600 0 0"/>
              <a:gd name="G2" fmla="+- 21600 0 0"/>
              <a:gd name="T0" fmla="*/ 0 w 21572"/>
              <a:gd name="T1" fmla="*/ 0 h 21600"/>
              <a:gd name="T2" fmla="*/ 21572 w 21572"/>
              <a:gd name="T3" fmla="*/ 20315 h 21600"/>
              <a:gd name="T4" fmla="*/ 10 w 215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72" h="21600" fill="none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440" y="0"/>
                  <a:pt x="20891" y="8904"/>
                  <a:pt x="21571" y="20315"/>
                </a:cubicBezTo>
              </a:path>
              <a:path w="21572" h="21600" stroke="0" extrusionOk="0">
                <a:moveTo>
                  <a:pt x="0" y="0"/>
                </a:moveTo>
                <a:cubicBezTo>
                  <a:pt x="3" y="0"/>
                  <a:pt x="6" y="-1"/>
                  <a:pt x="10" y="0"/>
                </a:cubicBezTo>
                <a:cubicBezTo>
                  <a:pt x="11440" y="0"/>
                  <a:pt x="20891" y="8904"/>
                  <a:pt x="21571" y="20315"/>
                </a:cubicBezTo>
                <a:lnTo>
                  <a:pt x="1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7971" name="Arc 3"/>
          <p:cNvSpPr>
            <a:spLocks/>
          </p:cNvSpPr>
          <p:nvPr/>
        </p:nvSpPr>
        <p:spPr bwMode="auto">
          <a:xfrm rot="10800000">
            <a:off x="4635500" y="4743450"/>
            <a:ext cx="2673350" cy="657225"/>
          </a:xfrm>
          <a:custGeom>
            <a:avLst/>
            <a:gdLst>
              <a:gd name="G0" fmla="+- 20107 0 0"/>
              <a:gd name="G1" fmla="+- 21600 0 0"/>
              <a:gd name="G2" fmla="+- 21600 0 0"/>
              <a:gd name="T0" fmla="*/ 0 w 20107"/>
              <a:gd name="T1" fmla="*/ 13710 h 21600"/>
              <a:gd name="T2" fmla="*/ 20095 w 20107"/>
              <a:gd name="T3" fmla="*/ 0 h 21600"/>
              <a:gd name="T4" fmla="*/ 20107 w 201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07" h="21600" fill="none" extrusionOk="0">
                <a:moveTo>
                  <a:pt x="-1" y="13709"/>
                </a:moveTo>
                <a:cubicBezTo>
                  <a:pt x="3243" y="5443"/>
                  <a:pt x="11215" y="4"/>
                  <a:pt x="20095" y="0"/>
                </a:cubicBezTo>
              </a:path>
              <a:path w="20107" h="21600" stroke="0" extrusionOk="0">
                <a:moveTo>
                  <a:pt x="-1" y="13709"/>
                </a:moveTo>
                <a:cubicBezTo>
                  <a:pt x="3243" y="5443"/>
                  <a:pt x="11215" y="4"/>
                  <a:pt x="20095" y="0"/>
                </a:cubicBezTo>
                <a:lnTo>
                  <a:pt x="201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467973" name="Line 5"/>
          <p:cNvSpPr>
            <a:spLocks noChangeShapeType="1"/>
          </p:cNvSpPr>
          <p:nvPr/>
        </p:nvSpPr>
        <p:spPr bwMode="auto">
          <a:xfrm>
            <a:off x="2382838" y="4406900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2520950" y="3810000"/>
            <a:ext cx="844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Button</a:t>
            </a:r>
          </a:p>
        </p:txBody>
      </p:sp>
      <p:grpSp>
        <p:nvGrpSpPr>
          <p:cNvPr id="108551" name="Group 9"/>
          <p:cNvGrpSpPr>
            <a:grpSpLocks/>
          </p:cNvGrpSpPr>
          <p:nvPr/>
        </p:nvGrpSpPr>
        <p:grpSpPr bwMode="auto">
          <a:xfrm>
            <a:off x="6892925" y="3857625"/>
            <a:ext cx="158750" cy="130175"/>
            <a:chOff x="4582" y="2838"/>
            <a:chExt cx="100" cy="82"/>
          </a:xfrm>
        </p:grpSpPr>
        <p:sp>
          <p:nvSpPr>
            <p:cNvPr id="467978" name="Line 10"/>
            <p:cNvSpPr>
              <a:spLocks noChangeShapeType="1"/>
            </p:cNvSpPr>
            <p:nvPr/>
          </p:nvSpPr>
          <p:spPr bwMode="auto">
            <a:xfrm>
              <a:off x="4582" y="2843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7979" name="Line 11"/>
            <p:cNvSpPr>
              <a:spLocks noChangeShapeType="1"/>
            </p:cNvSpPr>
            <p:nvPr/>
          </p:nvSpPr>
          <p:spPr bwMode="auto">
            <a:xfrm flipH="1">
              <a:off x="4629" y="2838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6296025" y="3222625"/>
            <a:ext cx="192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 / min:= min+1</a:t>
            </a:r>
          </a:p>
        </p:txBody>
      </p:sp>
      <p:sp>
        <p:nvSpPr>
          <p:cNvPr id="467981" name="Line 13"/>
          <p:cNvSpPr>
            <a:spLocks noChangeShapeType="1"/>
          </p:cNvSpPr>
          <p:nvPr/>
        </p:nvSpPr>
        <p:spPr bwMode="auto">
          <a:xfrm>
            <a:off x="5375275" y="4408488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08554" name="Group 14"/>
          <p:cNvGrpSpPr>
            <a:grpSpLocks/>
          </p:cNvGrpSpPr>
          <p:nvPr/>
        </p:nvGrpSpPr>
        <p:grpSpPr bwMode="auto">
          <a:xfrm>
            <a:off x="6119813" y="4340225"/>
            <a:ext cx="130175" cy="158750"/>
            <a:chOff x="4103" y="3134"/>
            <a:chExt cx="82" cy="100"/>
          </a:xfrm>
        </p:grpSpPr>
        <p:sp>
          <p:nvSpPr>
            <p:cNvPr id="467983" name="Line 15"/>
            <p:cNvSpPr>
              <a:spLocks noChangeShapeType="1"/>
            </p:cNvSpPr>
            <p:nvPr/>
          </p:nvSpPr>
          <p:spPr bwMode="auto">
            <a:xfrm>
              <a:off x="4108" y="3134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7984" name="Line 16"/>
            <p:cNvSpPr>
              <a:spLocks noChangeShapeType="1"/>
            </p:cNvSpPr>
            <p:nvPr/>
          </p:nvSpPr>
          <p:spPr bwMode="auto">
            <a:xfrm flipV="1">
              <a:off x="4103" y="3181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3324225" y="3244850"/>
            <a:ext cx="2330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 / hours:= hours+1</a:t>
            </a: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5381625" y="3797300"/>
            <a:ext cx="844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Button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4000500" y="5454650"/>
            <a:ext cx="1416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modeButton</a:t>
            </a:r>
          </a:p>
        </p:txBody>
      </p:sp>
      <p:grpSp>
        <p:nvGrpSpPr>
          <p:cNvPr id="108558" name="Group 23"/>
          <p:cNvGrpSpPr>
            <a:grpSpLocks/>
          </p:cNvGrpSpPr>
          <p:nvPr/>
        </p:nvGrpSpPr>
        <p:grpSpPr bwMode="auto">
          <a:xfrm>
            <a:off x="3668713" y="1712913"/>
            <a:ext cx="1706562" cy="1001712"/>
            <a:chOff x="2543" y="1335"/>
            <a:chExt cx="1075" cy="663"/>
          </a:xfrm>
        </p:grpSpPr>
        <p:sp>
          <p:nvSpPr>
            <p:cNvPr id="467992" name="Rectangle 24"/>
            <p:cNvSpPr>
              <a:spLocks noChangeArrowheads="1"/>
            </p:cNvSpPr>
            <p:nvPr/>
          </p:nvSpPr>
          <p:spPr bwMode="auto">
            <a:xfrm>
              <a:off x="2547" y="1335"/>
              <a:ext cx="1066" cy="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defTabSz="762000">
                <a:lnSpc>
                  <a:spcPct val="7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DigitalWatch</a:t>
              </a: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/>
              </a:r>
              <a:b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modeButton()</a:t>
              </a: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inc()</a:t>
              </a:r>
            </a:p>
          </p:txBody>
        </p:sp>
        <p:sp>
          <p:nvSpPr>
            <p:cNvPr id="467993" name="Line 25"/>
            <p:cNvSpPr>
              <a:spLocks noChangeShapeType="1"/>
            </p:cNvSpPr>
            <p:nvPr/>
          </p:nvSpPr>
          <p:spPr bwMode="auto">
            <a:xfrm>
              <a:off x="2543" y="152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7994" name="Line 26"/>
            <p:cNvSpPr>
              <a:spLocks noChangeShapeType="1"/>
            </p:cNvSpPr>
            <p:nvPr/>
          </p:nvSpPr>
          <p:spPr bwMode="auto">
            <a:xfrm>
              <a:off x="2544" y="1609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7995" name="AutoShape 27"/>
          <p:cNvSpPr>
            <a:spLocks noChangeArrowheads="1"/>
          </p:cNvSpPr>
          <p:nvPr/>
        </p:nvSpPr>
        <p:spPr bwMode="auto">
          <a:xfrm>
            <a:off x="795338" y="3987800"/>
            <a:ext cx="1577975" cy="9763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Display time</a:t>
            </a:r>
          </a:p>
          <a:p>
            <a:pPr algn="ctr">
              <a:lnSpc>
                <a:spcPct val="60000"/>
              </a:lnSpc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do/ display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current time</a:t>
            </a:r>
          </a:p>
        </p:txBody>
      </p:sp>
      <p:sp>
        <p:nvSpPr>
          <p:cNvPr id="467996" name="Line 28"/>
          <p:cNvSpPr>
            <a:spLocks noChangeShapeType="1"/>
          </p:cNvSpPr>
          <p:nvPr/>
        </p:nvSpPr>
        <p:spPr bwMode="auto">
          <a:xfrm>
            <a:off x="808038" y="4337050"/>
            <a:ext cx="155575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7997" name="AutoShape 29"/>
          <p:cNvSpPr>
            <a:spLocks noChangeArrowheads="1"/>
          </p:cNvSpPr>
          <p:nvPr/>
        </p:nvSpPr>
        <p:spPr bwMode="auto">
          <a:xfrm>
            <a:off x="3449638" y="4000500"/>
            <a:ext cx="1895475" cy="9763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Set hours</a:t>
            </a:r>
          </a:p>
          <a:p>
            <a:pPr algn="ctr">
              <a:lnSpc>
                <a:spcPct val="60000"/>
              </a:lnSpc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entry/ beep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do/ display hours</a:t>
            </a:r>
          </a:p>
        </p:txBody>
      </p:sp>
      <p:grpSp>
        <p:nvGrpSpPr>
          <p:cNvPr id="108562" name="Group 30"/>
          <p:cNvGrpSpPr>
            <a:grpSpLocks/>
          </p:cNvGrpSpPr>
          <p:nvPr/>
        </p:nvGrpSpPr>
        <p:grpSpPr bwMode="auto">
          <a:xfrm>
            <a:off x="3322638" y="4338638"/>
            <a:ext cx="130175" cy="158750"/>
            <a:chOff x="2341" y="3133"/>
            <a:chExt cx="82" cy="100"/>
          </a:xfrm>
        </p:grpSpPr>
        <p:sp>
          <p:nvSpPr>
            <p:cNvPr id="467999" name="Line 31"/>
            <p:cNvSpPr>
              <a:spLocks noChangeShapeType="1"/>
            </p:cNvSpPr>
            <p:nvPr/>
          </p:nvSpPr>
          <p:spPr bwMode="auto">
            <a:xfrm>
              <a:off x="2346" y="3133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8000" name="Line 32"/>
            <p:cNvSpPr>
              <a:spLocks noChangeShapeType="1"/>
            </p:cNvSpPr>
            <p:nvPr/>
          </p:nvSpPr>
          <p:spPr bwMode="auto">
            <a:xfrm flipV="1">
              <a:off x="2341" y="3180"/>
              <a:ext cx="7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8001" name="Line 33"/>
          <p:cNvSpPr>
            <a:spLocks noChangeShapeType="1"/>
          </p:cNvSpPr>
          <p:nvPr/>
        </p:nvSpPr>
        <p:spPr bwMode="auto">
          <a:xfrm>
            <a:off x="3452813" y="4370388"/>
            <a:ext cx="1893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8002" name="AutoShape 34"/>
          <p:cNvSpPr>
            <a:spLocks noChangeArrowheads="1"/>
          </p:cNvSpPr>
          <p:nvPr/>
        </p:nvSpPr>
        <p:spPr bwMode="auto">
          <a:xfrm>
            <a:off x="6230938" y="4000500"/>
            <a:ext cx="2073275" cy="9763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Set minutes</a:t>
            </a:r>
          </a:p>
          <a:p>
            <a:pPr algn="ctr">
              <a:lnSpc>
                <a:spcPct val="60000"/>
              </a:lnSpc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entry/ beep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do/ display minutes</a:t>
            </a:r>
          </a:p>
        </p:txBody>
      </p:sp>
      <p:sp>
        <p:nvSpPr>
          <p:cNvPr id="468003" name="Line 35"/>
          <p:cNvSpPr>
            <a:spLocks noChangeShapeType="1"/>
          </p:cNvSpPr>
          <p:nvPr/>
        </p:nvSpPr>
        <p:spPr bwMode="auto">
          <a:xfrm>
            <a:off x="6234113" y="4357688"/>
            <a:ext cx="208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8004" name="Line 36"/>
          <p:cNvSpPr>
            <a:spLocks noChangeShapeType="1"/>
          </p:cNvSpPr>
          <p:nvPr/>
        </p:nvSpPr>
        <p:spPr bwMode="auto">
          <a:xfrm>
            <a:off x="635000" y="3079750"/>
            <a:ext cx="7980363" cy="0"/>
          </a:xfrm>
          <a:prstGeom prst="line">
            <a:avLst/>
          </a:prstGeom>
          <a:noFill/>
          <a:ln w="12700">
            <a:solidFill>
              <a:srgbClr val="CCCCFF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8005" name="Oval 37"/>
          <p:cNvSpPr>
            <a:spLocks noChangeArrowheads="1"/>
          </p:cNvSpPr>
          <p:nvPr/>
        </p:nvSpPr>
        <p:spPr bwMode="auto">
          <a:xfrm>
            <a:off x="2755900" y="4667250"/>
            <a:ext cx="144463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8006" name="Line 38"/>
          <p:cNvSpPr>
            <a:spLocks noChangeShapeType="1"/>
          </p:cNvSpPr>
          <p:nvPr/>
        </p:nvSpPr>
        <p:spPr bwMode="auto">
          <a:xfrm>
            <a:off x="2900363" y="4725988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8007" name="Rectangle 39"/>
          <p:cNvSpPr>
            <a:spLocks noChangeArrowheads="1"/>
          </p:cNvSpPr>
          <p:nvPr/>
        </p:nvSpPr>
        <p:spPr bwMode="auto">
          <a:xfrm>
            <a:off x="2805113" y="4402138"/>
            <a:ext cx="603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</a:p>
        </p:txBody>
      </p:sp>
      <p:grpSp>
        <p:nvGrpSpPr>
          <p:cNvPr id="108570" name="Group 49"/>
          <p:cNvGrpSpPr>
            <a:grpSpLocks/>
          </p:cNvGrpSpPr>
          <p:nvPr/>
        </p:nvGrpSpPr>
        <p:grpSpPr bwMode="auto">
          <a:xfrm>
            <a:off x="3908425" y="3581400"/>
            <a:ext cx="660400" cy="428625"/>
            <a:chOff x="2462" y="2256"/>
            <a:chExt cx="416" cy="270"/>
          </a:xfrm>
        </p:grpSpPr>
        <p:sp>
          <p:nvSpPr>
            <p:cNvPr id="467986" name="Line 18"/>
            <p:cNvSpPr>
              <a:spLocks noChangeShapeType="1"/>
            </p:cNvSpPr>
            <p:nvPr/>
          </p:nvSpPr>
          <p:spPr bwMode="auto">
            <a:xfrm>
              <a:off x="2462" y="2449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7987" name="Line 19"/>
            <p:cNvSpPr>
              <a:spLocks noChangeShapeType="1"/>
            </p:cNvSpPr>
            <p:nvPr/>
          </p:nvSpPr>
          <p:spPr bwMode="auto">
            <a:xfrm flipH="1">
              <a:off x="2509" y="2444"/>
              <a:ext cx="5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108580" name="Group 48"/>
            <p:cNvGrpSpPr>
              <a:grpSpLocks/>
            </p:cNvGrpSpPr>
            <p:nvPr/>
          </p:nvGrpSpPr>
          <p:grpSpPr bwMode="auto">
            <a:xfrm>
              <a:off x="2499" y="2256"/>
              <a:ext cx="379" cy="258"/>
              <a:chOff x="2499" y="2256"/>
              <a:chExt cx="379" cy="258"/>
            </a:xfrm>
          </p:grpSpPr>
          <p:sp>
            <p:nvSpPr>
              <p:cNvPr id="468009" name="Arc 41"/>
              <p:cNvSpPr>
                <a:spLocks/>
              </p:cNvSpPr>
              <p:nvPr/>
            </p:nvSpPr>
            <p:spPr bwMode="auto">
              <a:xfrm rot="5400000" flipH="1">
                <a:off x="2654" y="2290"/>
                <a:ext cx="258" cy="1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68010" name="Arc 42"/>
              <p:cNvSpPr>
                <a:spLocks/>
              </p:cNvSpPr>
              <p:nvPr/>
            </p:nvSpPr>
            <p:spPr bwMode="auto">
              <a:xfrm rot="5400000" flipH="1" flipV="1">
                <a:off x="2465" y="2290"/>
                <a:ext cx="258" cy="1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grpSp>
        <p:nvGrpSpPr>
          <p:cNvPr id="108571" name="Group 43"/>
          <p:cNvGrpSpPr>
            <a:grpSpLocks/>
          </p:cNvGrpSpPr>
          <p:nvPr/>
        </p:nvGrpSpPr>
        <p:grpSpPr bwMode="auto">
          <a:xfrm rot="5400000" flipH="1">
            <a:off x="7058819" y="3461544"/>
            <a:ext cx="409575" cy="601663"/>
            <a:chOff x="166" y="2227"/>
            <a:chExt cx="286" cy="569"/>
          </a:xfrm>
        </p:grpSpPr>
        <p:sp>
          <p:nvSpPr>
            <p:cNvPr id="468012" name="Arc 44"/>
            <p:cNvSpPr>
              <a:spLocks/>
            </p:cNvSpPr>
            <p:nvPr/>
          </p:nvSpPr>
          <p:spPr bwMode="auto">
            <a:xfrm>
              <a:off x="166" y="2206"/>
              <a:ext cx="286" cy="2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8013" name="Arc 45"/>
            <p:cNvSpPr>
              <a:spLocks/>
            </p:cNvSpPr>
            <p:nvPr/>
          </p:nvSpPr>
          <p:spPr bwMode="auto">
            <a:xfrm flipV="1">
              <a:off x="166" y="2490"/>
              <a:ext cx="286" cy="2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8014" name="Text Box 46"/>
          <p:cNvSpPr txBox="1">
            <a:spLocks noChangeArrowheads="1"/>
          </p:cNvSpPr>
          <p:nvPr/>
        </p:nvSpPr>
        <p:spPr bwMode="auto">
          <a:xfrm>
            <a:off x="803275" y="3136900"/>
            <a:ext cx="18478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“self transition”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8015" name="Line 47"/>
          <p:cNvSpPr>
            <a:spLocks noChangeShapeType="1"/>
          </p:cNvSpPr>
          <p:nvPr/>
        </p:nvSpPr>
        <p:spPr bwMode="auto">
          <a:xfrm>
            <a:off x="2536825" y="3371850"/>
            <a:ext cx="1284288" cy="4095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" name="Date Placeholder 4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56903-9899-4FFD-88A4-7319B26DF05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Refining Statechart Diagrams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717550" y="1568450"/>
            <a:ext cx="5772150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Refinement</a:t>
            </a:r>
            <a:r>
              <a:rPr lang="en-US" sz="2400" smtClean="0"/>
              <a:t> of a state by means of a </a:t>
            </a:r>
            <a:r>
              <a:rPr lang="en-US" sz="2400" b="1" smtClean="0"/>
              <a:t>nested statechart diagram</a:t>
            </a:r>
            <a:endParaRPr lang="en-US" sz="2400" smtClean="0"/>
          </a:p>
          <a:p>
            <a:pPr marL="819150" lvl="1" eaLnBrk="1" hangingPunct="1"/>
            <a:r>
              <a:rPr lang="en-US" sz="2000" b="1" smtClean="0"/>
              <a:t>disjoint substates  </a:t>
            </a:r>
            <a:br>
              <a:rPr lang="en-US" sz="2000" b="1" smtClean="0"/>
            </a:br>
            <a:r>
              <a:rPr lang="en-US" sz="2000" b="1" smtClean="0"/>
              <a:t>(OR-refinement)</a:t>
            </a:r>
            <a:br>
              <a:rPr lang="en-US" sz="2000" b="1" smtClean="0"/>
            </a:br>
            <a:r>
              <a:rPr lang="en-US" sz="2000" smtClean="0"/>
              <a:t>exactly one substate is active in case that the superordinate state (complex state, super state) is active</a:t>
            </a:r>
          </a:p>
          <a:p>
            <a:pPr marL="819150" lvl="1" eaLnBrk="1" hangingPunct="1"/>
            <a:endParaRPr lang="en-US" sz="2000" b="1" smtClean="0"/>
          </a:p>
          <a:p>
            <a:pPr marL="819150" lvl="1" eaLnBrk="1" hangingPunct="1"/>
            <a:r>
              <a:rPr lang="en-US" sz="2000" b="1" smtClean="0"/>
              <a:t>parallel substates</a:t>
            </a:r>
            <a:br>
              <a:rPr lang="en-US" sz="2000" b="1" smtClean="0"/>
            </a:br>
            <a:r>
              <a:rPr lang="en-US" sz="2000" b="1" smtClean="0"/>
              <a:t>(AND-refinement)</a:t>
            </a:r>
            <a:br>
              <a:rPr lang="en-US" sz="2000" b="1" smtClean="0"/>
            </a:br>
            <a:r>
              <a:rPr lang="en-US" sz="2000" smtClean="0"/>
              <a:t>all substates are active in case that the super state is active;</a:t>
            </a:r>
            <a:br>
              <a:rPr lang="en-US" sz="2000" smtClean="0"/>
            </a:br>
            <a:r>
              <a:rPr lang="en-US" sz="2000" smtClean="0"/>
              <a:t>the substates are again or-refined</a:t>
            </a:r>
          </a:p>
        </p:txBody>
      </p:sp>
      <p:sp>
        <p:nvSpPr>
          <p:cNvPr id="470033" name="AutoShape 17"/>
          <p:cNvSpPr>
            <a:spLocks noChangeArrowheads="1"/>
          </p:cNvSpPr>
          <p:nvPr/>
        </p:nvSpPr>
        <p:spPr bwMode="auto">
          <a:xfrm>
            <a:off x="7070725" y="3117850"/>
            <a:ext cx="57785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70037" name="Text Box 21"/>
          <p:cNvSpPr txBox="1">
            <a:spLocks noChangeArrowheads="1"/>
          </p:cNvSpPr>
          <p:nvPr/>
        </p:nvSpPr>
        <p:spPr bwMode="auto">
          <a:xfrm>
            <a:off x="7481888" y="2740025"/>
            <a:ext cx="3079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</a:t>
            </a:r>
            <a:endParaRPr lang="en-US" sz="1600" b="1">
              <a:effectLst/>
              <a:latin typeface="Arial" charset="0"/>
            </a:endParaRPr>
          </a:p>
        </p:txBody>
      </p:sp>
      <p:sp>
        <p:nvSpPr>
          <p:cNvPr id="470038" name="Freeform 22"/>
          <p:cNvSpPr>
            <a:spLocks/>
          </p:cNvSpPr>
          <p:nvPr/>
        </p:nvSpPr>
        <p:spPr bwMode="auto">
          <a:xfrm rot="16200000" flipV="1">
            <a:off x="7568406" y="3393282"/>
            <a:ext cx="382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0" name="AutoShape 24"/>
          <p:cNvSpPr>
            <a:spLocks noChangeArrowheads="1"/>
          </p:cNvSpPr>
          <p:nvPr/>
        </p:nvSpPr>
        <p:spPr bwMode="auto">
          <a:xfrm>
            <a:off x="6492875" y="2770188"/>
            <a:ext cx="2241550" cy="14525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2" name="Oval 26"/>
          <p:cNvSpPr>
            <a:spLocks noChangeArrowheads="1"/>
          </p:cNvSpPr>
          <p:nvPr/>
        </p:nvSpPr>
        <p:spPr bwMode="auto">
          <a:xfrm>
            <a:off x="8421688" y="3873500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3" name="Oval 27"/>
          <p:cNvSpPr>
            <a:spLocks noChangeArrowheads="1"/>
          </p:cNvSpPr>
          <p:nvPr/>
        </p:nvSpPr>
        <p:spPr bwMode="auto">
          <a:xfrm>
            <a:off x="8370888" y="3830638"/>
            <a:ext cx="258762" cy="227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4" name="Line 28"/>
          <p:cNvSpPr>
            <a:spLocks noChangeShapeType="1"/>
          </p:cNvSpPr>
          <p:nvPr/>
        </p:nvSpPr>
        <p:spPr bwMode="auto">
          <a:xfrm>
            <a:off x="8008938" y="3922713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8" name="Oval 32"/>
          <p:cNvSpPr>
            <a:spLocks noChangeArrowheads="1"/>
          </p:cNvSpPr>
          <p:nvPr/>
        </p:nvSpPr>
        <p:spPr bwMode="auto">
          <a:xfrm>
            <a:off x="6608763" y="3308350"/>
            <a:ext cx="144462" cy="1444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49" name="Line 33"/>
          <p:cNvSpPr>
            <a:spLocks noChangeShapeType="1"/>
          </p:cNvSpPr>
          <p:nvPr/>
        </p:nvSpPr>
        <p:spPr bwMode="auto">
          <a:xfrm>
            <a:off x="6753225" y="3367088"/>
            <a:ext cx="285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51" name="AutoShape 35"/>
          <p:cNvSpPr>
            <a:spLocks noChangeArrowheads="1"/>
          </p:cNvSpPr>
          <p:nvPr/>
        </p:nvSpPr>
        <p:spPr bwMode="auto">
          <a:xfrm>
            <a:off x="7419975" y="3705225"/>
            <a:ext cx="57785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470052" name="Freeform 36"/>
          <p:cNvSpPr>
            <a:spLocks/>
          </p:cNvSpPr>
          <p:nvPr/>
        </p:nvSpPr>
        <p:spPr bwMode="auto">
          <a:xfrm rot="16200000" flipH="1">
            <a:off x="7133431" y="3672682"/>
            <a:ext cx="382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0053" name="Line 37"/>
          <p:cNvSpPr>
            <a:spLocks noChangeShapeType="1"/>
          </p:cNvSpPr>
          <p:nvPr/>
        </p:nvSpPr>
        <p:spPr bwMode="auto">
          <a:xfrm>
            <a:off x="6508750" y="3032125"/>
            <a:ext cx="222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09584" name="Group 56"/>
          <p:cNvGrpSpPr>
            <a:grpSpLocks/>
          </p:cNvGrpSpPr>
          <p:nvPr/>
        </p:nvGrpSpPr>
        <p:grpSpPr bwMode="auto">
          <a:xfrm>
            <a:off x="6492875" y="4502150"/>
            <a:ext cx="2241550" cy="1482725"/>
            <a:chOff x="4090" y="2616"/>
            <a:chExt cx="1412" cy="934"/>
          </a:xfrm>
        </p:grpSpPr>
        <p:sp>
          <p:nvSpPr>
            <p:cNvPr id="470055" name="Text Box 39"/>
            <p:cNvSpPr txBox="1">
              <a:spLocks noChangeArrowheads="1"/>
            </p:cNvSpPr>
            <p:nvPr/>
          </p:nvSpPr>
          <p:spPr bwMode="auto">
            <a:xfrm>
              <a:off x="4699" y="2616"/>
              <a:ext cx="19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</a:t>
              </a:r>
            </a:p>
          </p:txBody>
        </p:sp>
        <p:sp>
          <p:nvSpPr>
            <p:cNvPr id="470057" name="AutoShape 41"/>
            <p:cNvSpPr>
              <a:spLocks noChangeArrowheads="1"/>
            </p:cNvSpPr>
            <p:nvPr/>
          </p:nvSpPr>
          <p:spPr bwMode="auto">
            <a:xfrm>
              <a:off x="4090" y="2635"/>
              <a:ext cx="1412" cy="91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0066" name="Line 50"/>
            <p:cNvSpPr>
              <a:spLocks noChangeShapeType="1"/>
            </p:cNvSpPr>
            <p:nvPr/>
          </p:nvSpPr>
          <p:spPr bwMode="auto">
            <a:xfrm>
              <a:off x="4096" y="280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0068" name="Line 52"/>
            <p:cNvSpPr>
              <a:spLocks noChangeShapeType="1"/>
            </p:cNvSpPr>
            <p:nvPr/>
          </p:nvSpPr>
          <p:spPr bwMode="auto">
            <a:xfrm>
              <a:off x="4096" y="316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0069" name="Text Box 53"/>
            <p:cNvSpPr txBox="1">
              <a:spLocks noChangeArrowheads="1"/>
            </p:cNvSpPr>
            <p:nvPr/>
          </p:nvSpPr>
          <p:spPr bwMode="auto">
            <a:xfrm>
              <a:off x="4692" y="2906"/>
              <a:ext cx="20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470070" name="Text Box 54"/>
            <p:cNvSpPr txBox="1">
              <a:spLocks noChangeArrowheads="1"/>
            </p:cNvSpPr>
            <p:nvPr/>
          </p:nvSpPr>
          <p:spPr bwMode="auto">
            <a:xfrm>
              <a:off x="4692" y="3246"/>
              <a:ext cx="20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DB850-ADBC-4141-A6CD-DC82E71D083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Statechart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Diagram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Example “Appointment” (1/2)</a:t>
            </a:r>
          </a:p>
        </p:txBody>
      </p:sp>
      <p:sp>
        <p:nvSpPr>
          <p:cNvPr id="471043" name="AutoShape 3"/>
          <p:cNvSpPr>
            <a:spLocks noChangeArrowheads="1"/>
          </p:cNvSpPr>
          <p:nvPr/>
        </p:nvSpPr>
        <p:spPr bwMode="auto">
          <a:xfrm>
            <a:off x="3967163" y="3203575"/>
            <a:ext cx="1227137" cy="53181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4179888" y="3275013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Active</a:t>
            </a:r>
          </a:p>
        </p:txBody>
      </p:sp>
      <p:sp>
        <p:nvSpPr>
          <p:cNvPr id="471045" name="Line 5"/>
          <p:cNvSpPr>
            <a:spLocks noChangeShapeType="1"/>
          </p:cNvSpPr>
          <p:nvPr/>
        </p:nvSpPr>
        <p:spPr bwMode="auto">
          <a:xfrm>
            <a:off x="3455988" y="3446463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46" name="Freeform 6"/>
          <p:cNvSpPr>
            <a:spLocks/>
          </p:cNvSpPr>
          <p:nvPr/>
        </p:nvSpPr>
        <p:spPr bwMode="auto">
          <a:xfrm rot="16200000" flipH="1">
            <a:off x="4762500" y="3590925"/>
            <a:ext cx="620713" cy="944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110599" name="Group 26"/>
          <p:cNvGrpSpPr>
            <a:grpSpLocks/>
          </p:cNvGrpSpPr>
          <p:nvPr/>
        </p:nvGrpSpPr>
        <p:grpSpPr bwMode="auto">
          <a:xfrm>
            <a:off x="5751513" y="2324100"/>
            <a:ext cx="1143000" cy="531813"/>
            <a:chOff x="3623" y="1464"/>
            <a:chExt cx="720" cy="335"/>
          </a:xfrm>
        </p:grpSpPr>
        <p:sp>
          <p:nvSpPr>
            <p:cNvPr id="471047" name="AutoShape 7"/>
            <p:cNvSpPr>
              <a:spLocks noChangeArrowheads="1"/>
            </p:cNvSpPr>
            <p:nvPr/>
          </p:nvSpPr>
          <p:spPr bwMode="auto">
            <a:xfrm>
              <a:off x="3637" y="1464"/>
              <a:ext cx="674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1048" name="Text Box 8"/>
            <p:cNvSpPr txBox="1">
              <a:spLocks noChangeArrowheads="1"/>
            </p:cNvSpPr>
            <p:nvPr/>
          </p:nvSpPr>
          <p:spPr bwMode="auto">
            <a:xfrm>
              <a:off x="3623" y="1509"/>
              <a:ext cx="72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Cance</a:t>
              </a:r>
              <a:r>
                <a:rPr lang="de-DE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lled</a:t>
              </a:r>
              <a:endPara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4633913" y="2224088"/>
            <a:ext cx="7699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cancel</a:t>
            </a:r>
          </a:p>
        </p:txBody>
      </p:sp>
      <p:sp>
        <p:nvSpPr>
          <p:cNvPr id="471050" name="AutoShape 10"/>
          <p:cNvSpPr>
            <a:spLocks noChangeArrowheads="1"/>
          </p:cNvSpPr>
          <p:nvPr/>
        </p:nvSpPr>
        <p:spPr bwMode="auto">
          <a:xfrm>
            <a:off x="5556250" y="4113213"/>
            <a:ext cx="1576388" cy="5318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5862638" y="4184650"/>
            <a:ext cx="10191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Finished</a:t>
            </a:r>
          </a:p>
        </p:txBody>
      </p:sp>
      <p:sp>
        <p:nvSpPr>
          <p:cNvPr id="471052" name="Freeform 12"/>
          <p:cNvSpPr>
            <a:spLocks/>
          </p:cNvSpPr>
          <p:nvPr/>
        </p:nvSpPr>
        <p:spPr bwMode="auto">
          <a:xfrm rot="5400000" flipH="1" flipV="1">
            <a:off x="4877594" y="2305844"/>
            <a:ext cx="620712" cy="1174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" y="0"/>
              </a:cxn>
              <a:cxn ang="0">
                <a:pos x="1050" y="582"/>
              </a:cxn>
            </a:cxnLst>
            <a:rect l="0" t="0" r="r" b="b"/>
            <a:pathLst>
              <a:path w="1050" h="582">
                <a:moveTo>
                  <a:pt x="0" y="0"/>
                </a:moveTo>
                <a:lnTo>
                  <a:pt x="1050" y="0"/>
                </a:lnTo>
                <a:lnTo>
                  <a:pt x="1050" y="58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53" name="Text Box 13"/>
          <p:cNvSpPr txBox="1">
            <a:spLocks noChangeArrowheads="1"/>
          </p:cNvSpPr>
          <p:nvPr/>
        </p:nvSpPr>
        <p:spPr bwMode="auto">
          <a:xfrm>
            <a:off x="2678113" y="4402138"/>
            <a:ext cx="26987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when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(start+duration&lt;=now)</a:t>
            </a:r>
          </a:p>
        </p:txBody>
      </p:sp>
      <p:sp>
        <p:nvSpPr>
          <p:cNvPr id="471054" name="AutoShape 14"/>
          <p:cNvSpPr>
            <a:spLocks noChangeArrowheads="1"/>
          </p:cNvSpPr>
          <p:nvPr/>
        </p:nvSpPr>
        <p:spPr bwMode="auto">
          <a:xfrm>
            <a:off x="5381625" y="2151063"/>
            <a:ext cx="1828800" cy="27543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57" name="Oval 17"/>
          <p:cNvSpPr>
            <a:spLocks noChangeArrowheads="1"/>
          </p:cNvSpPr>
          <p:nvPr/>
        </p:nvSpPr>
        <p:spPr bwMode="auto">
          <a:xfrm>
            <a:off x="7958138" y="3354388"/>
            <a:ext cx="258762" cy="227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58" name="Line 18"/>
          <p:cNvSpPr>
            <a:spLocks noChangeShapeType="1"/>
          </p:cNvSpPr>
          <p:nvPr/>
        </p:nvSpPr>
        <p:spPr bwMode="auto">
          <a:xfrm>
            <a:off x="7243763" y="3446463"/>
            <a:ext cx="712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7169150" y="3103563"/>
            <a:ext cx="736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</a:t>
            </a:r>
          </a:p>
        </p:txBody>
      </p:sp>
      <p:sp>
        <p:nvSpPr>
          <p:cNvPr id="471060" name="AutoShape 20"/>
          <p:cNvSpPr>
            <a:spLocks noChangeArrowheads="1"/>
          </p:cNvSpPr>
          <p:nvPr/>
        </p:nvSpPr>
        <p:spPr bwMode="auto">
          <a:xfrm>
            <a:off x="1600200" y="3182938"/>
            <a:ext cx="1831975" cy="5318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61" name="Text Box 21"/>
          <p:cNvSpPr txBox="1">
            <a:spLocks noChangeArrowheads="1"/>
          </p:cNvSpPr>
          <p:nvPr/>
        </p:nvSpPr>
        <p:spPr bwMode="auto">
          <a:xfrm>
            <a:off x="1803400" y="3254375"/>
            <a:ext cx="14271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Enter Details</a:t>
            </a:r>
          </a:p>
        </p:txBody>
      </p:sp>
      <p:sp>
        <p:nvSpPr>
          <p:cNvPr id="471062" name="Oval 22"/>
          <p:cNvSpPr>
            <a:spLocks noChangeArrowheads="1"/>
          </p:cNvSpPr>
          <p:nvPr/>
        </p:nvSpPr>
        <p:spPr bwMode="auto">
          <a:xfrm>
            <a:off x="925513" y="3373438"/>
            <a:ext cx="144462" cy="1444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63" name="Line 23"/>
          <p:cNvSpPr>
            <a:spLocks noChangeShapeType="1"/>
          </p:cNvSpPr>
          <p:nvPr/>
        </p:nvSpPr>
        <p:spPr bwMode="auto">
          <a:xfrm>
            <a:off x="1069975" y="3446463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990600" y="3119438"/>
            <a:ext cx="5556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</a:p>
        </p:txBody>
      </p:sp>
      <p:sp>
        <p:nvSpPr>
          <p:cNvPr id="471065" name="Oval 25"/>
          <p:cNvSpPr>
            <a:spLocks noChangeArrowheads="1"/>
          </p:cNvSpPr>
          <p:nvPr/>
        </p:nvSpPr>
        <p:spPr bwMode="auto">
          <a:xfrm>
            <a:off x="8015288" y="3395663"/>
            <a:ext cx="144462" cy="1444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5" name="Date Placeholder 24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D80C4-A0BF-4BEF-A35F-E6863302F12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Statechart Diagram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Example “Appointment” (2/2)</a:t>
            </a:r>
          </a:p>
        </p:txBody>
      </p:sp>
      <p:grpSp>
        <p:nvGrpSpPr>
          <p:cNvPr id="111619" name="Group 67"/>
          <p:cNvGrpSpPr>
            <a:grpSpLocks/>
          </p:cNvGrpSpPr>
          <p:nvPr/>
        </p:nvGrpSpPr>
        <p:grpSpPr bwMode="auto">
          <a:xfrm>
            <a:off x="539750" y="2108200"/>
            <a:ext cx="8183563" cy="3227388"/>
            <a:chOff x="340" y="1014"/>
            <a:chExt cx="5155" cy="2033"/>
          </a:xfrm>
        </p:grpSpPr>
        <p:sp>
          <p:nvSpPr>
            <p:cNvPr id="472070" name="AutoShape 6"/>
            <p:cNvSpPr>
              <a:spLocks noChangeArrowheads="1"/>
            </p:cNvSpPr>
            <p:nvPr/>
          </p:nvSpPr>
          <p:spPr bwMode="auto">
            <a:xfrm>
              <a:off x="2875" y="2258"/>
              <a:ext cx="1281" cy="52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071" name="Line 7"/>
            <p:cNvSpPr>
              <a:spLocks noChangeShapeType="1"/>
            </p:cNvSpPr>
            <p:nvPr/>
          </p:nvSpPr>
          <p:spPr bwMode="auto">
            <a:xfrm>
              <a:off x="2887" y="2458"/>
              <a:ext cx="1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072" name="Text Box 8"/>
            <p:cNvSpPr txBox="1">
              <a:spLocks noChangeArrowheads="1"/>
            </p:cNvSpPr>
            <p:nvPr/>
          </p:nvSpPr>
          <p:spPr bwMode="auto">
            <a:xfrm>
              <a:off x="3116" y="2248"/>
              <a:ext cx="74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Reschedule</a:t>
              </a:r>
            </a:p>
          </p:txBody>
        </p:sp>
        <p:sp>
          <p:nvSpPr>
            <p:cNvPr id="472073" name="Text Box 9"/>
            <p:cNvSpPr txBox="1">
              <a:spLocks noChangeArrowheads="1"/>
            </p:cNvSpPr>
            <p:nvPr/>
          </p:nvSpPr>
          <p:spPr bwMode="auto">
            <a:xfrm>
              <a:off x="2921" y="2475"/>
              <a:ext cx="1202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do/ notify participants </a:t>
              </a:r>
            </a:p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 update views</a:t>
              </a:r>
            </a:p>
          </p:txBody>
        </p:sp>
        <p:sp>
          <p:nvSpPr>
            <p:cNvPr id="472074" name="AutoShape 10"/>
            <p:cNvSpPr>
              <a:spLocks noChangeArrowheads="1"/>
            </p:cNvSpPr>
            <p:nvPr/>
          </p:nvSpPr>
          <p:spPr bwMode="auto">
            <a:xfrm>
              <a:off x="2675" y="1558"/>
              <a:ext cx="491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075" name="Text Box 11"/>
            <p:cNvSpPr txBox="1">
              <a:spLocks noChangeArrowheads="1"/>
            </p:cNvSpPr>
            <p:nvPr/>
          </p:nvSpPr>
          <p:spPr bwMode="auto">
            <a:xfrm>
              <a:off x="2661" y="1620"/>
              <a:ext cx="52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Current</a:t>
              </a:r>
            </a:p>
          </p:txBody>
        </p:sp>
        <p:sp>
          <p:nvSpPr>
            <p:cNvPr id="472079" name="Text Box 15"/>
            <p:cNvSpPr txBox="1">
              <a:spLocks noChangeArrowheads="1"/>
            </p:cNvSpPr>
            <p:nvPr/>
          </p:nvSpPr>
          <p:spPr bwMode="auto">
            <a:xfrm>
              <a:off x="1454" y="2112"/>
              <a:ext cx="1208" cy="4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reschedule (newStart)</a:t>
              </a:r>
            </a:p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[not in Current]</a:t>
              </a:r>
            </a:p>
            <a:p>
              <a:pPr>
                <a:defRPr/>
              </a:pP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/ start:=newStart</a:t>
              </a:r>
            </a:p>
          </p:txBody>
        </p:sp>
        <p:sp>
          <p:nvSpPr>
            <p:cNvPr id="472096" name="Line 32"/>
            <p:cNvSpPr>
              <a:spLocks noChangeShapeType="1"/>
            </p:cNvSpPr>
            <p:nvPr/>
          </p:nvSpPr>
          <p:spPr bwMode="auto">
            <a:xfrm>
              <a:off x="500" y="1720"/>
              <a:ext cx="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097" name="AutoShape 33"/>
            <p:cNvSpPr>
              <a:spLocks noChangeArrowheads="1"/>
            </p:cNvSpPr>
            <p:nvPr/>
          </p:nvSpPr>
          <p:spPr bwMode="auto">
            <a:xfrm>
              <a:off x="607" y="1558"/>
              <a:ext cx="828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098" name="Text Box 34"/>
            <p:cNvSpPr txBox="1">
              <a:spLocks noChangeArrowheads="1"/>
            </p:cNvSpPr>
            <p:nvPr/>
          </p:nvSpPr>
          <p:spPr bwMode="auto">
            <a:xfrm>
              <a:off x="639" y="1620"/>
              <a:ext cx="737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Not Current</a:t>
              </a:r>
            </a:p>
          </p:txBody>
        </p:sp>
        <p:sp>
          <p:nvSpPr>
            <p:cNvPr id="472099" name="Line 35"/>
            <p:cNvSpPr>
              <a:spLocks noChangeShapeType="1"/>
            </p:cNvSpPr>
            <p:nvPr/>
          </p:nvSpPr>
          <p:spPr bwMode="auto">
            <a:xfrm>
              <a:off x="1438" y="1728"/>
              <a:ext cx="12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0" name="Text Box 36"/>
            <p:cNvSpPr txBox="1">
              <a:spLocks noChangeArrowheads="1"/>
            </p:cNvSpPr>
            <p:nvPr/>
          </p:nvSpPr>
          <p:spPr bwMode="auto">
            <a:xfrm>
              <a:off x="1593" y="1536"/>
              <a:ext cx="1027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when</a:t>
              </a: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(start&lt;=now)</a:t>
              </a:r>
            </a:p>
          </p:txBody>
        </p:sp>
        <p:sp>
          <p:nvSpPr>
            <p:cNvPr id="472101" name="Freeform 37"/>
            <p:cNvSpPr>
              <a:spLocks/>
            </p:cNvSpPr>
            <p:nvPr/>
          </p:nvSpPr>
          <p:spPr bwMode="auto">
            <a:xfrm>
              <a:off x="3159" y="1593"/>
              <a:ext cx="1894" cy="148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1493" y="127"/>
                </a:cxn>
                <a:cxn ang="0">
                  <a:pos x="1494" y="0"/>
                </a:cxn>
              </a:cxnLst>
              <a:rect l="0" t="0" r="r" b="b"/>
              <a:pathLst>
                <a:path w="1494" h="127">
                  <a:moveTo>
                    <a:pt x="0" y="127"/>
                  </a:moveTo>
                  <a:lnTo>
                    <a:pt x="1493" y="127"/>
                  </a:lnTo>
                  <a:lnTo>
                    <a:pt x="149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2" name="Text Box 38"/>
            <p:cNvSpPr txBox="1">
              <a:spLocks noChangeArrowheads="1"/>
            </p:cNvSpPr>
            <p:nvPr/>
          </p:nvSpPr>
          <p:spPr bwMode="auto">
            <a:xfrm>
              <a:off x="3156" y="1528"/>
              <a:ext cx="1495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when</a:t>
              </a:r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(start+duration&lt;=now)</a:t>
              </a:r>
            </a:p>
          </p:txBody>
        </p:sp>
        <p:sp>
          <p:nvSpPr>
            <p:cNvPr id="472103" name="AutoShape 39"/>
            <p:cNvSpPr>
              <a:spLocks noChangeArrowheads="1"/>
            </p:cNvSpPr>
            <p:nvPr/>
          </p:nvSpPr>
          <p:spPr bwMode="auto">
            <a:xfrm>
              <a:off x="341" y="1014"/>
              <a:ext cx="4282" cy="203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5" name="Line 41"/>
            <p:cNvSpPr>
              <a:spLocks noChangeShapeType="1"/>
            </p:cNvSpPr>
            <p:nvPr/>
          </p:nvSpPr>
          <p:spPr bwMode="auto">
            <a:xfrm>
              <a:off x="340" y="2048"/>
              <a:ext cx="42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7" name="Line 43"/>
            <p:cNvSpPr>
              <a:spLocks noChangeShapeType="1"/>
            </p:cNvSpPr>
            <p:nvPr/>
          </p:nvSpPr>
          <p:spPr bwMode="auto">
            <a:xfrm>
              <a:off x="509" y="2509"/>
              <a:ext cx="1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8" name="AutoShape 44"/>
            <p:cNvSpPr>
              <a:spLocks noChangeArrowheads="1"/>
            </p:cNvSpPr>
            <p:nvPr/>
          </p:nvSpPr>
          <p:spPr bwMode="auto">
            <a:xfrm>
              <a:off x="632" y="2347"/>
              <a:ext cx="773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09" name="Text Box 45"/>
            <p:cNvSpPr txBox="1">
              <a:spLocks noChangeArrowheads="1"/>
            </p:cNvSpPr>
            <p:nvPr/>
          </p:nvSpPr>
          <p:spPr bwMode="auto">
            <a:xfrm>
              <a:off x="797" y="2409"/>
              <a:ext cx="407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Fixed</a:t>
              </a:r>
            </a:p>
          </p:txBody>
        </p:sp>
        <p:sp>
          <p:nvSpPr>
            <p:cNvPr id="472110" name="Line 46"/>
            <p:cNvSpPr>
              <a:spLocks noChangeShapeType="1"/>
            </p:cNvSpPr>
            <p:nvPr/>
          </p:nvSpPr>
          <p:spPr bwMode="auto">
            <a:xfrm>
              <a:off x="1400" y="2551"/>
              <a:ext cx="1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11" name="Line 47"/>
            <p:cNvSpPr>
              <a:spLocks noChangeShapeType="1"/>
            </p:cNvSpPr>
            <p:nvPr/>
          </p:nvSpPr>
          <p:spPr bwMode="auto">
            <a:xfrm>
              <a:off x="368" y="1319"/>
              <a:ext cx="422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12" name="Text Box 48"/>
            <p:cNvSpPr txBox="1">
              <a:spLocks noChangeArrowheads="1"/>
            </p:cNvSpPr>
            <p:nvPr/>
          </p:nvSpPr>
          <p:spPr bwMode="auto">
            <a:xfrm>
              <a:off x="2283" y="1056"/>
              <a:ext cx="451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Active</a:t>
              </a:r>
            </a:p>
          </p:txBody>
        </p:sp>
        <p:sp>
          <p:nvSpPr>
            <p:cNvPr id="472113" name="Line 49"/>
            <p:cNvSpPr>
              <a:spLocks noChangeShapeType="1"/>
            </p:cNvSpPr>
            <p:nvPr/>
          </p:nvSpPr>
          <p:spPr bwMode="auto">
            <a:xfrm flipH="1">
              <a:off x="1400" y="2624"/>
              <a:ext cx="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14" name="AutoShape 50"/>
            <p:cNvSpPr>
              <a:spLocks noChangeArrowheads="1"/>
            </p:cNvSpPr>
            <p:nvPr/>
          </p:nvSpPr>
          <p:spPr bwMode="auto">
            <a:xfrm>
              <a:off x="4667" y="1258"/>
              <a:ext cx="828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15" name="Text Box 51"/>
            <p:cNvSpPr txBox="1">
              <a:spLocks noChangeArrowheads="1"/>
            </p:cNvSpPr>
            <p:nvPr/>
          </p:nvSpPr>
          <p:spPr bwMode="auto">
            <a:xfrm>
              <a:off x="4815" y="1320"/>
              <a:ext cx="61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Occurred</a:t>
              </a:r>
            </a:p>
          </p:txBody>
        </p:sp>
        <p:sp>
          <p:nvSpPr>
            <p:cNvPr id="472129" name="Oval 65"/>
            <p:cNvSpPr>
              <a:spLocks noChangeArrowheads="1"/>
            </p:cNvSpPr>
            <p:nvPr/>
          </p:nvSpPr>
          <p:spPr bwMode="auto">
            <a:xfrm>
              <a:off x="398" y="1674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30" name="Oval 66"/>
            <p:cNvSpPr>
              <a:spLocks noChangeArrowheads="1"/>
            </p:cNvSpPr>
            <p:nvPr/>
          </p:nvSpPr>
          <p:spPr bwMode="auto">
            <a:xfrm>
              <a:off x="427" y="2463"/>
              <a:ext cx="91" cy="9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11620" name="Group 68"/>
          <p:cNvGrpSpPr>
            <a:grpSpLocks/>
          </p:cNvGrpSpPr>
          <p:nvPr/>
        </p:nvGrpSpPr>
        <p:grpSpPr bwMode="auto">
          <a:xfrm>
            <a:off x="7627938" y="4198938"/>
            <a:ext cx="1143000" cy="531812"/>
            <a:chOff x="3623" y="1464"/>
            <a:chExt cx="720" cy="335"/>
          </a:xfrm>
        </p:grpSpPr>
        <p:sp>
          <p:nvSpPr>
            <p:cNvPr id="472133" name="AutoShape 69"/>
            <p:cNvSpPr>
              <a:spLocks noChangeArrowheads="1"/>
            </p:cNvSpPr>
            <p:nvPr/>
          </p:nvSpPr>
          <p:spPr bwMode="auto">
            <a:xfrm>
              <a:off x="3637" y="1464"/>
              <a:ext cx="674" cy="33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2134" name="Text Box 70"/>
            <p:cNvSpPr txBox="1">
              <a:spLocks noChangeArrowheads="1"/>
            </p:cNvSpPr>
            <p:nvPr/>
          </p:nvSpPr>
          <p:spPr bwMode="auto">
            <a:xfrm>
              <a:off x="3623" y="1509"/>
              <a:ext cx="72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Cance</a:t>
              </a:r>
              <a:r>
                <a:rPr lang="de-DE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lled</a:t>
              </a:r>
              <a:endPara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72135" name="Line 71"/>
          <p:cNvSpPr>
            <a:spLocks noChangeShapeType="1"/>
          </p:cNvSpPr>
          <p:nvPr/>
        </p:nvSpPr>
        <p:spPr bwMode="auto">
          <a:xfrm>
            <a:off x="7339013" y="448151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72136" name="Text Box 72"/>
          <p:cNvSpPr txBox="1">
            <a:spLocks noChangeArrowheads="1"/>
          </p:cNvSpPr>
          <p:nvPr/>
        </p:nvSpPr>
        <p:spPr bwMode="auto">
          <a:xfrm rot="-5400000">
            <a:off x="7104856" y="3939382"/>
            <a:ext cx="7699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cancel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49E1-AB1A-40E6-BF6F-4B32CEBFA7D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5865</TotalTime>
  <Pages>13</Pages>
  <Words>897</Words>
  <Application>Microsoft Office PowerPoint</Application>
  <PresentationFormat>On-screen Show (4:3)</PresentationFormat>
  <Paragraphs>334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 Welcome to  </vt:lpstr>
      <vt:lpstr>Statechart Diagram</vt:lpstr>
      <vt:lpstr>Statechart Diagram  Kinds of Events</vt:lpstr>
      <vt:lpstr>Statechart Diagrams  State</vt:lpstr>
      <vt:lpstr>Statechart Diagram  State Transition</vt:lpstr>
      <vt:lpstr>Statechart Diagram  Example</vt:lpstr>
      <vt:lpstr>Statechart Diagram  Refining Statechart Diagrams</vt:lpstr>
      <vt:lpstr>Statechart Diagram  Example “Appointment” (1/2)</vt:lpstr>
      <vt:lpstr>Statechart Diagram  Example “Appointment” (2/2)</vt:lpstr>
      <vt:lpstr>Statechart Diagram  History State (1/2)</vt:lpstr>
      <vt:lpstr>Statechart Diagram  History State (2/2)</vt:lpstr>
      <vt:lpstr>Statechart Diagram  Semantics of AND-Refinements</vt:lpstr>
      <vt:lpstr>Statechart Diagram Stubbed State</vt:lpstr>
      <vt:lpstr>Statechart Diagram  Synch State</vt:lpstr>
      <vt:lpstr>Activity Diagram Concepts (1/5)</vt:lpstr>
      <vt:lpstr>Activity Diagram Concepts (2/5)</vt:lpstr>
      <vt:lpstr>Activity Diagram Concepts (3/5)</vt:lpstr>
      <vt:lpstr>Activity Diagram Concepts (4/5)</vt:lpstr>
      <vt:lpstr>Activity Diagram Concepts (5/5)</vt:lpstr>
      <vt:lpstr>Activity Diagram Example (1/2)</vt:lpstr>
      <vt:lpstr>Activity Diagram Example (2/2)</vt:lpstr>
    </vt:vector>
  </TitlesOfParts>
  <Company>IFS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UML-Tutorial</dc:title>
  <dc:subject>OOAD with UML</dc:subject>
  <dc:creator>Hitz, Kappel, Retschitzegger</dc:creator>
  <cp:lastModifiedBy>user</cp:lastModifiedBy>
  <cp:revision>8203769</cp:revision>
  <cp:lastPrinted>2000-03-02T15:13:35Z</cp:lastPrinted>
  <dcterms:created xsi:type="dcterms:W3CDTF">1997-04-23T08:28:30Z</dcterms:created>
  <dcterms:modified xsi:type="dcterms:W3CDTF">2015-10-28T13:52:24Z</dcterms:modified>
</cp:coreProperties>
</file>