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94" r:id="rId4"/>
    <p:sldId id="295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89" r:id="rId22"/>
    <p:sldId id="277" r:id="rId23"/>
    <p:sldId id="279" r:id="rId24"/>
    <p:sldId id="287" r:id="rId25"/>
    <p:sldId id="288" r:id="rId26"/>
    <p:sldId id="292" r:id="rId27"/>
    <p:sldId id="280" r:id="rId28"/>
    <p:sldId id="282" r:id="rId29"/>
    <p:sldId id="296" r:id="rId30"/>
    <p:sldId id="297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6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8FA072-D7E2-4D45-835E-1BC2136795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F1A13B-1810-4731-9C62-FC23E454A4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5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E3470-ADCD-47A7-9362-1E53DBF28D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0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9BAF82-1F1C-43DB-8D7F-A3CF81B747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59319-2F5E-4A53-9993-17B37A90AD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66049-E334-4884-99D2-80B6872DD2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2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7B0B6-9317-4EF6-8983-807A00C328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8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A322B-22FC-4417-A997-A8030056BB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8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8B252-E10A-430B-BE81-90AAD94439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C8009-0231-4192-9F8C-41FC28E97A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9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97B8C2-016C-42C6-9DD9-67688F9F73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0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53246-154E-4B20-90D8-E5B9BA58F0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2B02E-CC60-43DD-B7B4-D3E973538E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7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152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CFF60D-4B98-4117-8DF7-B26B178EECF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F22EB1C2-69BE-4181-BDD3-65BECD028237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Syntax Analysis</a:t>
            </a:r>
            <a:br>
              <a:rPr lang="en-US" dirty="0" smtClean="0"/>
            </a:br>
            <a:r>
              <a:rPr lang="en-US" dirty="0" smtClean="0"/>
              <a:t>Part 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635368F-2A89-436E-91C4-49D9802BCC3C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Chomsky Hierarchy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12725" y="2286000"/>
            <a:ext cx="9150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>
                <a:latin typeface="Apple Chancery" charset="0"/>
              </a:rPr>
              <a:t> L</a:t>
            </a:r>
            <a:r>
              <a:rPr lang="en-US"/>
              <a:t>(</a:t>
            </a:r>
            <a:r>
              <a:rPr lang="en-US" i="1"/>
              <a:t>regular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 </a:t>
            </a:r>
            <a:r>
              <a:rPr lang="en-US">
                <a:latin typeface="Apple Chancery" charset="0"/>
              </a:rPr>
              <a:t>L</a:t>
            </a:r>
            <a:r>
              <a:rPr lang="en-US"/>
              <a:t>(</a:t>
            </a:r>
            <a:r>
              <a:rPr lang="en-US" i="1"/>
              <a:t>context free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 </a:t>
            </a:r>
            <a:r>
              <a:rPr lang="en-US">
                <a:latin typeface="Apple Chancery" charset="0"/>
              </a:rPr>
              <a:t>L</a:t>
            </a:r>
            <a:r>
              <a:rPr lang="en-US"/>
              <a:t>(</a:t>
            </a:r>
            <a:r>
              <a:rPr lang="en-US" i="1"/>
              <a:t>context sensitive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 </a:t>
            </a:r>
            <a:r>
              <a:rPr lang="en-US">
                <a:latin typeface="Apple Chancery" charset="0"/>
              </a:rPr>
              <a:t>L</a:t>
            </a:r>
            <a:r>
              <a:rPr lang="en-US"/>
              <a:t>(</a:t>
            </a:r>
            <a:r>
              <a:rPr lang="en-US" i="1"/>
              <a:t>unrestricted</a:t>
            </a:r>
            <a:r>
              <a:rPr lang="en-US"/>
              <a:t>)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043113" y="3200400"/>
            <a:ext cx="48910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Where </a:t>
            </a:r>
            <a:r>
              <a:rPr lang="en-US">
                <a:latin typeface="Apple Chancery" charset="0"/>
              </a:rPr>
              <a:t>L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 = { </a:t>
            </a:r>
            <a:r>
              <a:rPr lang="en-US" i="1"/>
              <a:t>L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| </a:t>
            </a:r>
            <a:r>
              <a:rPr lang="en-US" i="1"/>
              <a:t>G</a:t>
            </a:r>
            <a:r>
              <a:rPr lang="en-US"/>
              <a:t> is of type </a:t>
            </a:r>
            <a:r>
              <a:rPr lang="en-US" i="1"/>
              <a:t>T</a:t>
            </a:r>
            <a:r>
              <a:rPr lang="en-US"/>
              <a:t> }</a:t>
            </a:r>
            <a:br>
              <a:rPr lang="en-US"/>
            </a:br>
            <a:r>
              <a:rPr lang="en-US"/>
              <a:t>That is: the set of all languages</a:t>
            </a:r>
            <a:br>
              <a:rPr lang="en-US"/>
            </a:br>
            <a:r>
              <a:rPr lang="en-US"/>
              <a:t>generated by grammars </a:t>
            </a:r>
            <a:r>
              <a:rPr lang="en-US" i="1"/>
              <a:t>G</a:t>
            </a:r>
            <a:r>
              <a:rPr lang="en-US"/>
              <a:t> of type </a:t>
            </a:r>
            <a:r>
              <a:rPr lang="en-US" i="1"/>
              <a:t>T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1938" y="5638800"/>
            <a:ext cx="438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L</a:t>
            </a:r>
            <a:r>
              <a:rPr lang="en-US" baseline="-25000"/>
              <a:t>1</a:t>
            </a:r>
            <a:r>
              <a:rPr lang="en-US" i="1"/>
              <a:t> </a:t>
            </a:r>
            <a:r>
              <a:rPr lang="en-US"/>
              <a:t>= { </a:t>
            </a:r>
            <a:r>
              <a:rPr lang="en-US" b="1"/>
              <a:t>a</a:t>
            </a:r>
            <a:r>
              <a:rPr lang="en-US" i="1" baseline="30000"/>
              <a:t>n</a:t>
            </a:r>
            <a:r>
              <a:rPr lang="en-US" b="1"/>
              <a:t>b</a:t>
            </a:r>
            <a:r>
              <a:rPr lang="en-US" i="1" baseline="30000"/>
              <a:t>n</a:t>
            </a:r>
            <a:r>
              <a:rPr lang="en-US"/>
              <a:t> |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1 } is context free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71463" y="6096000"/>
            <a:ext cx="5214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L</a:t>
            </a:r>
            <a:r>
              <a:rPr lang="en-US" baseline="-25000"/>
              <a:t>2</a:t>
            </a:r>
            <a:r>
              <a:rPr lang="en-US" i="1"/>
              <a:t> </a:t>
            </a:r>
            <a:r>
              <a:rPr lang="en-US"/>
              <a:t>= { </a:t>
            </a:r>
            <a:r>
              <a:rPr lang="en-US" b="1"/>
              <a:t>a</a:t>
            </a:r>
            <a:r>
              <a:rPr lang="en-US" i="1" baseline="30000"/>
              <a:t>n</a:t>
            </a:r>
            <a:r>
              <a:rPr lang="en-US" b="1"/>
              <a:t>b</a:t>
            </a:r>
            <a:r>
              <a:rPr lang="en-US" i="1" baseline="30000"/>
              <a:t>n</a:t>
            </a:r>
            <a:r>
              <a:rPr lang="en-US" b="1"/>
              <a:t>c</a:t>
            </a:r>
            <a:r>
              <a:rPr lang="en-US" i="1" baseline="30000"/>
              <a:t>n</a:t>
            </a:r>
            <a:r>
              <a:rPr lang="en-US"/>
              <a:t> |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1 } is context sensitive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28600" y="51689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Every</a:t>
            </a:r>
            <a:r>
              <a:rPr lang="en-US" i="1"/>
              <a:t> finite language</a:t>
            </a:r>
            <a:r>
              <a:rPr lang="en-US"/>
              <a:t> is regular! (construct a FSA for strings in </a:t>
            </a:r>
            <a:r>
              <a:rPr lang="en-US" i="1"/>
              <a:t>L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))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07963" y="4724400"/>
            <a:ext cx="146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Examples: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6098CD2-9827-4ACD-8B8B-A81562EC8980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smtClean="0"/>
              <a:t>Universal</a:t>
            </a:r>
            <a:r>
              <a:rPr lang="en-US" sz="2800" smtClean="0"/>
              <a:t> (any C-F grammar)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Cocke-Younger-Kasimi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Earley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smtClean="0"/>
              <a:t>Top-down</a:t>
            </a:r>
            <a:r>
              <a:rPr lang="en-US" sz="2800" smtClean="0"/>
              <a:t> (C-F grammar with restrictions)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Recursive descent (predictive parsing)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LL (Left-to-right, Leftmost derivation) methods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smtClean="0"/>
              <a:t>Bottom-up</a:t>
            </a:r>
            <a:r>
              <a:rPr lang="en-US" sz="2800" smtClean="0"/>
              <a:t> (C-F grammar with restrictions)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Operator precedence parsing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LR (Left-to-right, Rightmost derivation) methods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SLR, canonical LR, LALR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CC1E0260-5C27-404F-A7E8-90943CD75BE9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Top-Down Parsing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LL methods (Left-to-right, Leftmost derivation) and recursive-descent parsing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322513" y="3111500"/>
            <a:ext cx="1487487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T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(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-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id</a:t>
            </a:r>
            <a:endParaRPr lang="en-US">
              <a:sym typeface="Symbol" pitchFamily="18" charset="2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648200" y="3138488"/>
            <a:ext cx="2676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Leftmost derivation: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</a:t>
            </a:r>
            <a:r>
              <a:rPr lang="en-US" i="1" baseline="-25000">
                <a:sym typeface="Symbol" pitchFamily="18" charset="2"/>
              </a:rPr>
              <a:t>lm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T </a:t>
            </a:r>
            <a:r>
              <a:rPr lang="en-US" b="1">
                <a:sym typeface="Symbol" pitchFamily="18" charset="2"/>
              </a:rPr>
              <a:t>+</a:t>
            </a:r>
            <a:r>
              <a:rPr lang="en-US" i="1">
                <a:sym typeface="Symbol" pitchFamily="18" charset="2"/>
              </a:rPr>
              <a:t> T</a:t>
            </a:r>
            <a:br>
              <a:rPr lang="en-US" i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</a:t>
            </a:r>
            <a:r>
              <a:rPr lang="en-US" i="1" baseline="-25000">
                <a:sym typeface="Symbol" pitchFamily="18" charset="2"/>
              </a:rPr>
              <a:t>lm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id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T</a:t>
            </a:r>
            <a:r>
              <a:rPr lang="en-US" b="1">
                <a:sym typeface="Symbol" pitchFamily="18" charset="2"/>
              </a:rPr>
              <a:t/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</a:t>
            </a:r>
            <a:r>
              <a:rPr lang="en-US" i="1" baseline="-25000">
                <a:sym typeface="Symbol" pitchFamily="18" charset="2"/>
              </a:rPr>
              <a:t>lm </a:t>
            </a:r>
            <a:r>
              <a:rPr lang="en-US" b="1">
                <a:sym typeface="Symbol" pitchFamily="18" charset="2"/>
              </a:rPr>
              <a:t>id + id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143000" y="51054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E</a:t>
            </a:r>
            <a:endParaRPr lang="en-US"/>
          </a:p>
        </p:txBody>
      </p:sp>
      <p:sp>
        <p:nvSpPr>
          <p:cNvPr id="29703" name="Text Box 31"/>
          <p:cNvSpPr txBox="1">
            <a:spLocks noChangeArrowheads="1"/>
          </p:cNvSpPr>
          <p:nvPr/>
        </p:nvSpPr>
        <p:spPr bwMode="auto">
          <a:xfrm>
            <a:off x="6019800" y="51054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E</a:t>
            </a:r>
            <a:endParaRPr lang="en-US"/>
          </a:p>
        </p:txBody>
      </p:sp>
      <p:sp>
        <p:nvSpPr>
          <p:cNvPr id="29704" name="Text Box 32"/>
          <p:cNvSpPr txBox="1">
            <a:spLocks noChangeArrowheads="1"/>
          </p:cNvSpPr>
          <p:nvPr/>
        </p:nvSpPr>
        <p:spPr bwMode="auto">
          <a:xfrm>
            <a:off x="6400800" y="579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T</a:t>
            </a:r>
            <a:endParaRPr lang="en-US"/>
          </a:p>
        </p:txBody>
      </p:sp>
      <p:sp>
        <p:nvSpPr>
          <p:cNvPr id="29705" name="Text Box 33"/>
          <p:cNvSpPr txBox="1">
            <a:spLocks noChangeArrowheads="1"/>
          </p:cNvSpPr>
          <p:nvPr/>
        </p:nvSpPr>
        <p:spPr bwMode="auto">
          <a:xfrm>
            <a:off x="6008688" y="6400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+</a:t>
            </a:r>
            <a:endParaRPr lang="en-US"/>
          </a:p>
        </p:txBody>
      </p:sp>
      <p:sp>
        <p:nvSpPr>
          <p:cNvPr id="29706" name="Text Box 34"/>
          <p:cNvSpPr txBox="1">
            <a:spLocks noChangeArrowheads="1"/>
          </p:cNvSpPr>
          <p:nvPr/>
        </p:nvSpPr>
        <p:spPr bwMode="auto">
          <a:xfrm>
            <a:off x="5486400" y="579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T</a:t>
            </a:r>
            <a:endParaRPr lang="en-US"/>
          </a:p>
        </p:txBody>
      </p:sp>
      <p:sp>
        <p:nvSpPr>
          <p:cNvPr id="29707" name="Line 35"/>
          <p:cNvSpPr>
            <a:spLocks noChangeShapeType="1"/>
          </p:cNvSpPr>
          <p:nvPr/>
        </p:nvSpPr>
        <p:spPr bwMode="auto">
          <a:xfrm flipH="1">
            <a:off x="5703888" y="5486400"/>
            <a:ext cx="3254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8" name="Line 36"/>
          <p:cNvSpPr>
            <a:spLocks noChangeShapeType="1"/>
          </p:cNvSpPr>
          <p:nvPr/>
        </p:nvSpPr>
        <p:spPr bwMode="auto">
          <a:xfrm flipH="1">
            <a:off x="6161088" y="5486400"/>
            <a:ext cx="20637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9" name="Line 37"/>
          <p:cNvSpPr>
            <a:spLocks noChangeShapeType="1"/>
          </p:cNvSpPr>
          <p:nvPr/>
        </p:nvSpPr>
        <p:spPr bwMode="auto">
          <a:xfrm>
            <a:off x="6334125" y="5486400"/>
            <a:ext cx="28416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0" name="Line 38"/>
          <p:cNvSpPr>
            <a:spLocks noChangeShapeType="1"/>
          </p:cNvSpPr>
          <p:nvPr/>
        </p:nvSpPr>
        <p:spPr bwMode="auto">
          <a:xfrm>
            <a:off x="6618288" y="617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1" name="Text Box 39"/>
          <p:cNvSpPr txBox="1">
            <a:spLocks noChangeArrowheads="1"/>
          </p:cNvSpPr>
          <p:nvPr/>
        </p:nvSpPr>
        <p:spPr bwMode="auto">
          <a:xfrm>
            <a:off x="6389688" y="6400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id</a:t>
            </a:r>
            <a:endParaRPr lang="en-US"/>
          </a:p>
        </p:txBody>
      </p:sp>
      <p:sp>
        <p:nvSpPr>
          <p:cNvPr id="29712" name="Text Box 40"/>
          <p:cNvSpPr txBox="1">
            <a:spLocks noChangeArrowheads="1"/>
          </p:cNvSpPr>
          <p:nvPr/>
        </p:nvSpPr>
        <p:spPr bwMode="auto">
          <a:xfrm>
            <a:off x="5494338" y="6400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id</a:t>
            </a:r>
            <a:endParaRPr lang="en-US"/>
          </a:p>
        </p:txBody>
      </p:sp>
      <p:sp>
        <p:nvSpPr>
          <p:cNvPr id="29713" name="Line 41"/>
          <p:cNvSpPr>
            <a:spLocks noChangeShapeType="1"/>
          </p:cNvSpPr>
          <p:nvPr/>
        </p:nvSpPr>
        <p:spPr bwMode="auto">
          <a:xfrm>
            <a:off x="5703888" y="617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4" name="Text Box 42"/>
          <p:cNvSpPr txBox="1">
            <a:spLocks noChangeArrowheads="1"/>
          </p:cNvSpPr>
          <p:nvPr/>
        </p:nvSpPr>
        <p:spPr bwMode="auto">
          <a:xfrm>
            <a:off x="2601913" y="51054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E</a:t>
            </a:r>
            <a:endParaRPr lang="en-US"/>
          </a:p>
        </p:txBody>
      </p:sp>
      <p:sp>
        <p:nvSpPr>
          <p:cNvPr id="29715" name="Text Box 43"/>
          <p:cNvSpPr txBox="1">
            <a:spLocks noChangeArrowheads="1"/>
          </p:cNvSpPr>
          <p:nvPr/>
        </p:nvSpPr>
        <p:spPr bwMode="auto">
          <a:xfrm>
            <a:off x="2982913" y="5791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T</a:t>
            </a:r>
            <a:endParaRPr lang="en-US"/>
          </a:p>
        </p:txBody>
      </p:sp>
      <p:sp>
        <p:nvSpPr>
          <p:cNvPr id="29716" name="Text Box 44"/>
          <p:cNvSpPr txBox="1">
            <a:spLocks noChangeArrowheads="1"/>
          </p:cNvSpPr>
          <p:nvPr/>
        </p:nvSpPr>
        <p:spPr bwMode="auto">
          <a:xfrm>
            <a:off x="2068513" y="5791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T</a:t>
            </a:r>
            <a:endParaRPr lang="en-US"/>
          </a:p>
        </p:txBody>
      </p:sp>
      <p:sp>
        <p:nvSpPr>
          <p:cNvPr id="29717" name="Line 45"/>
          <p:cNvSpPr>
            <a:spLocks noChangeShapeType="1"/>
          </p:cNvSpPr>
          <p:nvPr/>
        </p:nvSpPr>
        <p:spPr bwMode="auto">
          <a:xfrm>
            <a:off x="2916238" y="5486400"/>
            <a:ext cx="28416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8" name="Line 46"/>
          <p:cNvSpPr>
            <a:spLocks noChangeShapeType="1"/>
          </p:cNvSpPr>
          <p:nvPr/>
        </p:nvSpPr>
        <p:spPr bwMode="auto">
          <a:xfrm flipH="1">
            <a:off x="2297113" y="5486400"/>
            <a:ext cx="3254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9" name="Text Box 47"/>
          <p:cNvSpPr txBox="1">
            <a:spLocks noChangeArrowheads="1"/>
          </p:cNvSpPr>
          <p:nvPr/>
        </p:nvSpPr>
        <p:spPr bwMode="auto">
          <a:xfrm>
            <a:off x="2601913" y="6400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+</a:t>
            </a:r>
            <a:endParaRPr lang="en-US"/>
          </a:p>
        </p:txBody>
      </p:sp>
      <p:sp>
        <p:nvSpPr>
          <p:cNvPr id="29720" name="Line 48"/>
          <p:cNvSpPr>
            <a:spLocks noChangeShapeType="1"/>
          </p:cNvSpPr>
          <p:nvPr/>
        </p:nvSpPr>
        <p:spPr bwMode="auto">
          <a:xfrm flipH="1">
            <a:off x="2754313" y="5486400"/>
            <a:ext cx="20637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1" name="Text Box 49"/>
          <p:cNvSpPr txBox="1">
            <a:spLocks noChangeArrowheads="1"/>
          </p:cNvSpPr>
          <p:nvPr/>
        </p:nvSpPr>
        <p:spPr bwMode="auto">
          <a:xfrm>
            <a:off x="4354513" y="51054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E</a:t>
            </a:r>
            <a:endParaRPr lang="en-US"/>
          </a:p>
        </p:txBody>
      </p:sp>
      <p:sp>
        <p:nvSpPr>
          <p:cNvPr id="29722" name="Text Box 50"/>
          <p:cNvSpPr txBox="1">
            <a:spLocks noChangeArrowheads="1"/>
          </p:cNvSpPr>
          <p:nvPr/>
        </p:nvSpPr>
        <p:spPr bwMode="auto">
          <a:xfrm>
            <a:off x="4735513" y="5791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T</a:t>
            </a:r>
            <a:endParaRPr lang="en-US"/>
          </a:p>
        </p:txBody>
      </p:sp>
      <p:sp>
        <p:nvSpPr>
          <p:cNvPr id="29723" name="Text Box 51"/>
          <p:cNvSpPr txBox="1">
            <a:spLocks noChangeArrowheads="1"/>
          </p:cNvSpPr>
          <p:nvPr/>
        </p:nvSpPr>
        <p:spPr bwMode="auto">
          <a:xfrm>
            <a:off x="4343400" y="6400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+</a:t>
            </a:r>
            <a:endParaRPr lang="en-US"/>
          </a:p>
        </p:txBody>
      </p:sp>
      <p:sp>
        <p:nvSpPr>
          <p:cNvPr id="29724" name="Text Box 52"/>
          <p:cNvSpPr txBox="1">
            <a:spLocks noChangeArrowheads="1"/>
          </p:cNvSpPr>
          <p:nvPr/>
        </p:nvSpPr>
        <p:spPr bwMode="auto">
          <a:xfrm>
            <a:off x="3821113" y="5791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T</a:t>
            </a:r>
            <a:endParaRPr lang="en-US"/>
          </a:p>
        </p:txBody>
      </p:sp>
      <p:sp>
        <p:nvSpPr>
          <p:cNvPr id="29725" name="Line 53"/>
          <p:cNvSpPr>
            <a:spLocks noChangeShapeType="1"/>
          </p:cNvSpPr>
          <p:nvPr/>
        </p:nvSpPr>
        <p:spPr bwMode="auto">
          <a:xfrm flipH="1">
            <a:off x="4038600" y="5486400"/>
            <a:ext cx="32543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6" name="Line 54"/>
          <p:cNvSpPr>
            <a:spLocks noChangeShapeType="1"/>
          </p:cNvSpPr>
          <p:nvPr/>
        </p:nvSpPr>
        <p:spPr bwMode="auto">
          <a:xfrm flipH="1">
            <a:off x="4495800" y="5486400"/>
            <a:ext cx="20638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7" name="Line 55"/>
          <p:cNvSpPr>
            <a:spLocks noChangeShapeType="1"/>
          </p:cNvSpPr>
          <p:nvPr/>
        </p:nvSpPr>
        <p:spPr bwMode="auto">
          <a:xfrm>
            <a:off x="4668838" y="5486400"/>
            <a:ext cx="28416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8" name="Text Box 58"/>
          <p:cNvSpPr txBox="1">
            <a:spLocks noChangeArrowheads="1"/>
          </p:cNvSpPr>
          <p:nvPr/>
        </p:nvSpPr>
        <p:spPr bwMode="auto">
          <a:xfrm>
            <a:off x="3829050" y="6400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id</a:t>
            </a:r>
            <a:endParaRPr lang="en-US"/>
          </a:p>
        </p:txBody>
      </p:sp>
      <p:sp>
        <p:nvSpPr>
          <p:cNvPr id="29729" name="Line 59"/>
          <p:cNvSpPr>
            <a:spLocks noChangeShapeType="1"/>
          </p:cNvSpPr>
          <p:nvPr/>
        </p:nvSpPr>
        <p:spPr bwMode="auto">
          <a:xfrm>
            <a:off x="4038600" y="617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30" name="AutoShape 60"/>
          <p:cNvSpPr>
            <a:spLocks noChangeArrowheads="1"/>
          </p:cNvSpPr>
          <p:nvPr/>
        </p:nvSpPr>
        <p:spPr bwMode="auto">
          <a:xfrm>
            <a:off x="5029200" y="5181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AutoShape 63"/>
          <p:cNvSpPr>
            <a:spLocks noChangeArrowheads="1"/>
          </p:cNvSpPr>
          <p:nvPr/>
        </p:nvSpPr>
        <p:spPr bwMode="auto">
          <a:xfrm>
            <a:off x="3352800" y="5181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AutoShape 64"/>
          <p:cNvSpPr>
            <a:spLocks noChangeArrowheads="1"/>
          </p:cNvSpPr>
          <p:nvPr/>
        </p:nvSpPr>
        <p:spPr bwMode="auto">
          <a:xfrm>
            <a:off x="1600200" y="5181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2BDCF98D-27BA-4734-9145-6E43BC5D6A7C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3072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Productions of the form</a:t>
            </a:r>
            <a:br>
              <a:rPr lang="en-US" smtClean="0"/>
            </a:br>
            <a:r>
              <a:rPr lang="en-US" smtClean="0"/>
              <a:t> 	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i="1" smtClean="0">
                <a:sym typeface="Symbol" pitchFamily="18" charset="2"/>
              </a:rPr>
              <a:t>A </a:t>
            </a:r>
            <a:r>
              <a:rPr lang="en-US" smtClean="0">
                <a:sym typeface="Symbol" pitchFamily="18" charset="2"/>
              </a:rPr>
              <a:t> 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      </a:t>
            </a:r>
            <a:r>
              <a:rPr lang="en-US" i="1" smtClean="0">
                <a:sym typeface="Symbol" pitchFamily="18" charset="2"/>
              </a:rPr>
              <a:t>|</a:t>
            </a:r>
            <a:r>
              <a:rPr lang="en-US" smtClean="0">
                <a:sym typeface="Symbol" pitchFamily="18" charset="2"/>
              </a:rPr>
              <a:t> 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      | 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are left recursive</a:t>
            </a:r>
          </a:p>
          <a:p>
            <a:pPr eaLnBrk="1" hangingPunct="1"/>
            <a:r>
              <a:rPr lang="en-US" smtClean="0"/>
              <a:t>When one of the productions in a grammar is left recursive then a predictive parser loops forever on certain inputs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Left Recursion (Recap)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1BC27FD-2C76-4853-B712-B1479A75CFB3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General Systematic Left Recursion Elimination Method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66800" y="1887538"/>
            <a:ext cx="689927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>
                <a:sym typeface="Symbol" pitchFamily="18" charset="2"/>
              </a:rPr>
              <a:t>Input: Grammar G with no cycles or </a:t>
            </a:r>
            <a:r>
              <a:rPr lang="en-US">
                <a:sym typeface="Symbol" pitchFamily="18" charset="2"/>
              </a:rPr>
              <a:t>-</a:t>
            </a:r>
            <a:r>
              <a:rPr lang="en-US" i="1">
                <a:sym typeface="Symbol" pitchFamily="18" charset="2"/>
              </a:rPr>
              <a:t>productions</a:t>
            </a:r>
          </a:p>
          <a:p>
            <a:r>
              <a:rPr lang="en-US"/>
              <a:t>Arrange the nonterminals in some order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A</a:t>
            </a:r>
            <a:r>
              <a:rPr lang="en-US" i="1" baseline="-25000"/>
              <a:t>n</a:t>
            </a:r>
            <a:br>
              <a:rPr lang="en-US" i="1" baseline="-25000"/>
            </a:br>
            <a:r>
              <a:rPr lang="en-US" b="1"/>
              <a:t>for</a:t>
            </a:r>
            <a:r>
              <a:rPr lang="en-US"/>
              <a:t> </a:t>
            </a:r>
            <a:r>
              <a:rPr lang="en-US" i="1"/>
              <a:t>i</a:t>
            </a:r>
            <a:r>
              <a:rPr lang="en-US"/>
              <a:t> = 1, …,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 b="1"/>
              <a:t>do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b="1"/>
              <a:t>for</a:t>
            </a:r>
            <a:r>
              <a:rPr lang="en-US"/>
              <a:t> </a:t>
            </a:r>
            <a:r>
              <a:rPr lang="en-US" i="1"/>
              <a:t>j</a:t>
            </a:r>
            <a:r>
              <a:rPr lang="en-US"/>
              <a:t> = 1, …, </a:t>
            </a:r>
            <a:r>
              <a:rPr lang="en-US" i="1"/>
              <a:t>i</a:t>
            </a:r>
            <a:r>
              <a:rPr lang="en-US"/>
              <a:t>-1 </a:t>
            </a:r>
            <a:r>
              <a:rPr lang="en-US" b="1"/>
              <a:t>do</a:t>
            </a:r>
            <a:r>
              <a:rPr lang="en-US"/>
              <a:t/>
            </a:r>
            <a:br>
              <a:rPr lang="en-US"/>
            </a:br>
            <a:r>
              <a:rPr lang="en-US"/>
              <a:t>		replace each</a:t>
            </a:r>
            <a:br>
              <a:rPr lang="en-US"/>
            </a:br>
            <a:r>
              <a:rPr lang="en-US"/>
              <a:t>			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 i="1" baseline="-25000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 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with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	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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 | 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 | … | </a:t>
            </a:r>
            <a:r>
              <a:rPr lang="en-US" i="1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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where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	</a:t>
            </a:r>
            <a:r>
              <a:rPr lang="en-US" i="1">
                <a:sym typeface="Symbol" pitchFamily="18" charset="2"/>
              </a:rPr>
              <a:t>A</a:t>
            </a:r>
            <a:r>
              <a:rPr lang="en-US" i="1" baseline="-25000">
                <a:sym typeface="Symbol" pitchFamily="18" charset="2"/>
              </a:rPr>
              <a:t>j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 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| 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| … | </a:t>
            </a:r>
            <a:r>
              <a:rPr lang="en-US" i="1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</a:t>
            </a:r>
            <a:r>
              <a:rPr lang="en-US" b="1">
                <a:sym typeface="Symbol" pitchFamily="18" charset="2"/>
              </a:rPr>
              <a:t>enddo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eliminate the </a:t>
            </a:r>
            <a:r>
              <a:rPr lang="en-US" i="1">
                <a:sym typeface="Symbol" pitchFamily="18" charset="2"/>
              </a:rPr>
              <a:t>immediate left recursion</a:t>
            </a:r>
            <a:r>
              <a:rPr lang="en-US">
                <a:sym typeface="Symbol" pitchFamily="18" charset="2"/>
              </a:rPr>
              <a:t> in </a:t>
            </a:r>
            <a:r>
              <a:rPr lang="en-US" i="1">
                <a:sym typeface="Symbol" pitchFamily="18" charset="2"/>
              </a:rPr>
              <a:t>A</a:t>
            </a:r>
            <a:r>
              <a:rPr lang="en-US" i="1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enddo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DE360514-62D3-4237-B53C-83B89E67A1BE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Immediate Left-Recursion Elimination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2016125" y="2368550"/>
            <a:ext cx="499427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Rewrite every left-recursive production</a:t>
            </a:r>
            <a:br>
              <a:rPr lang="en-US"/>
            </a:br>
            <a:r>
              <a:rPr lang="en-US"/>
              <a:t>	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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      </a:t>
            </a:r>
            <a:r>
              <a:rPr lang="en-US" i="1">
                <a:sym typeface="Symbol" pitchFamily="18" charset="2"/>
              </a:rPr>
              <a:t>|</a:t>
            </a:r>
            <a:r>
              <a:rPr lang="en-US">
                <a:sym typeface="Symbol" pitchFamily="18" charset="2"/>
              </a:rPr>
              <a:t> 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      | 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      |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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into a right-recursive production: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	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 </a:t>
            </a:r>
            <a:r>
              <a:rPr lang="en-US" i="1">
                <a:sym typeface="Symbol" pitchFamily="18" charset="2"/>
              </a:rPr>
              <a:t>A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      </a:t>
            </a:r>
            <a:r>
              <a:rPr lang="en-US" i="1">
                <a:sym typeface="Symbol" pitchFamily="18" charset="2"/>
              </a:rPr>
              <a:t>|</a:t>
            </a:r>
            <a:r>
              <a:rPr lang="en-US">
                <a:sym typeface="Symbol" pitchFamily="18" charset="2"/>
              </a:rPr>
              <a:t>  </a:t>
            </a:r>
            <a:r>
              <a:rPr lang="en-US" i="1">
                <a:sym typeface="Symbol" pitchFamily="18" charset="2"/>
              </a:rPr>
              <a:t>A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 i="1">
                <a:sym typeface="Symbol" pitchFamily="18" charset="2"/>
              </a:rPr>
              <a:t/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	A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 </a:t>
            </a:r>
            <a:r>
              <a:rPr lang="en-US" i="1">
                <a:sym typeface="Symbol" pitchFamily="18" charset="2"/>
              </a:rPr>
              <a:t>A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 i="1">
                <a:sym typeface="Symbol" pitchFamily="18" charset="2"/>
              </a:rPr>
              <a:t/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	</a:t>
            </a:r>
            <a:r>
              <a:rPr lang="en-US">
                <a:sym typeface="Symbol" pitchFamily="18" charset="2"/>
              </a:rPr>
              <a:t>      </a:t>
            </a:r>
            <a:r>
              <a:rPr lang="en-US" i="1">
                <a:sym typeface="Symbol" pitchFamily="18" charset="2"/>
              </a:rPr>
              <a:t>| </a:t>
            </a:r>
            <a:r>
              <a:rPr lang="en-US">
                <a:sym typeface="Symbol" pitchFamily="18" charset="2"/>
              </a:rPr>
              <a:t></a:t>
            </a:r>
            <a:r>
              <a:rPr lang="en-US" i="1">
                <a:sym typeface="Symbol" pitchFamily="18" charset="2"/>
              </a:rPr>
              <a:t> A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 i="1">
                <a:sym typeface="Symbol" pitchFamily="18" charset="2"/>
              </a:rPr>
              <a:t/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	</a:t>
            </a:r>
            <a:r>
              <a:rPr lang="en-US">
                <a:sym typeface="Symbol" pitchFamily="18" charset="2"/>
              </a:rPr>
              <a:t>      </a:t>
            </a:r>
            <a:r>
              <a:rPr lang="en-US" i="1">
                <a:sym typeface="Symbol" pitchFamily="18" charset="2"/>
              </a:rPr>
              <a:t>|</a:t>
            </a:r>
            <a:r>
              <a:rPr lang="en-US">
                <a:sym typeface="Symbol" pitchFamily="18" charset="2"/>
              </a:rPr>
              <a:t> 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B6A3AA8-A629-4F04-A290-80042033F601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Left Recursion Elim.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376488" y="1143000"/>
            <a:ext cx="23479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| </a:t>
            </a:r>
            <a:r>
              <a:rPr lang="en-US" b="1">
                <a:sym typeface="Symbol" pitchFamily="18" charset="2"/>
              </a:rPr>
              <a:t>a</a:t>
            </a:r>
            <a:br>
              <a:rPr lang="en-US" b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C A </a:t>
            </a:r>
            <a:r>
              <a:rPr lang="en-US">
                <a:sym typeface="Symbol" pitchFamily="18" charset="2"/>
              </a:rPr>
              <a:t>|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b</a:t>
            </a:r>
            <a:br>
              <a:rPr lang="en-US" b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A B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C C</a:t>
            </a:r>
            <a:r>
              <a:rPr lang="en-US">
                <a:sym typeface="Symbol" pitchFamily="18" charset="2"/>
              </a:rPr>
              <a:t> | </a:t>
            </a:r>
            <a:r>
              <a:rPr lang="en-US" b="1">
                <a:sym typeface="Symbol" pitchFamily="18" charset="2"/>
              </a:rPr>
              <a:t>a</a:t>
            </a:r>
            <a:endParaRPr lang="en-US">
              <a:sym typeface="Symbol" pitchFamily="18" charset="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953000" y="1447800"/>
            <a:ext cx="373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Choose arrangement: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, </a:t>
            </a:r>
            <a:r>
              <a:rPr lang="en-US" i="1"/>
              <a:t>C</a:t>
            </a:r>
            <a:endParaRPr 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33400" y="2667000"/>
            <a:ext cx="8331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i</a:t>
            </a:r>
            <a:r>
              <a:rPr lang="en-US"/>
              <a:t> = 1:		nothing to do</a:t>
            </a:r>
            <a:br>
              <a:rPr lang="en-US"/>
            </a:br>
            <a:r>
              <a:rPr lang="en-US" i="1"/>
              <a:t>i</a:t>
            </a:r>
            <a:r>
              <a:rPr lang="en-US"/>
              <a:t> = 2, </a:t>
            </a:r>
            <a:r>
              <a:rPr lang="en-US" i="1"/>
              <a:t>j</a:t>
            </a:r>
            <a:r>
              <a:rPr lang="en-US"/>
              <a:t> = 1:	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 A</a:t>
            </a:r>
            <a:r>
              <a:rPr lang="en-US"/>
              <a:t> | </a:t>
            </a:r>
            <a:r>
              <a:rPr lang="en-US" i="1" u="sng">
                <a:solidFill>
                  <a:srgbClr val="008000"/>
                </a:solidFill>
              </a:rPr>
              <a:t>A</a:t>
            </a:r>
            <a:r>
              <a:rPr lang="en-US"/>
              <a:t> </a:t>
            </a:r>
            <a:r>
              <a:rPr lang="en-US" b="1"/>
              <a:t>b</a:t>
            </a:r>
            <a:br>
              <a:rPr lang="en-US" b="1"/>
            </a:br>
            <a:r>
              <a:rPr lang="en-US" b="1"/>
              <a:t>		</a:t>
            </a:r>
            <a:r>
              <a:rPr lang="en-US">
                <a:sym typeface="Symbol" pitchFamily="18" charset="2"/>
              </a:rPr>
              <a:t></a:t>
            </a:r>
            <a:r>
              <a:rPr lang="en-US" b="1"/>
              <a:t>	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C A</a:t>
            </a:r>
            <a:r>
              <a:rPr lang="en-US">
                <a:sym typeface="Symbol" pitchFamily="18" charset="2"/>
              </a:rPr>
              <a:t> | </a:t>
            </a:r>
            <a:r>
              <a:rPr lang="en-US" i="1" u="sng">
                <a:solidFill>
                  <a:srgbClr val="008000"/>
                </a:solidFill>
                <a:sym typeface="Symbol" pitchFamily="18" charset="2"/>
              </a:rPr>
              <a:t>B</a:t>
            </a:r>
            <a:r>
              <a:rPr lang="en-US" i="1" u="sng">
                <a:sym typeface="Symbol" pitchFamily="18" charset="2"/>
              </a:rPr>
              <a:t> C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| </a:t>
            </a:r>
            <a:r>
              <a:rPr lang="en-US" b="1" u="sng">
                <a:sym typeface="Symbol" pitchFamily="18" charset="2"/>
              </a:rPr>
              <a:t>a</a:t>
            </a:r>
            <a:r>
              <a:rPr lang="en-US" b="1">
                <a:sym typeface="Symbol" pitchFamily="18" charset="2"/>
              </a:rPr>
              <a:t> b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		</a:t>
            </a:r>
            <a:r>
              <a:rPr lang="en-US">
                <a:sym typeface="Symbol" pitchFamily="18" charset="2"/>
              </a:rPr>
              <a:t></a:t>
            </a:r>
            <a:r>
              <a:rPr lang="en-US" baseline="-25000">
                <a:sym typeface="Symbol" pitchFamily="18" charset="2"/>
              </a:rPr>
              <a:t>(imm)</a:t>
            </a:r>
            <a:r>
              <a:rPr lang="en-US">
                <a:sym typeface="Symbol" pitchFamily="18" charset="2"/>
              </a:rPr>
              <a:t>	</a:t>
            </a:r>
            <a:r>
              <a:rPr lang="en-US" i="1">
                <a:sym typeface="Symbol" pitchFamily="18" charset="2"/>
              </a:rPr>
              <a:t>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C A B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| </a:t>
            </a:r>
            <a:r>
              <a:rPr lang="en-US" b="1">
                <a:sym typeface="Symbol" pitchFamily="18" charset="2"/>
              </a:rPr>
              <a:t>a b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B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	</a:t>
            </a:r>
            <a:r>
              <a:rPr lang="en-US" i="1">
                <a:sym typeface="Symbol" pitchFamily="18" charset="2"/>
              </a:rPr>
              <a:t>B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C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B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|  </a:t>
            </a:r>
            <a:r>
              <a:rPr lang="en-US"/>
              <a:t/>
            </a:r>
            <a:br>
              <a:rPr lang="en-US"/>
            </a:br>
            <a:r>
              <a:rPr lang="en-US" i="1"/>
              <a:t>i</a:t>
            </a:r>
            <a:r>
              <a:rPr lang="en-US"/>
              <a:t> = 3, </a:t>
            </a:r>
            <a:r>
              <a:rPr lang="en-US" i="1"/>
              <a:t>j</a:t>
            </a:r>
            <a:r>
              <a:rPr lang="en-US"/>
              <a:t> = 1:	</a:t>
            </a:r>
            <a:r>
              <a:rPr lang="en-US" i="1"/>
              <a:t>C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 u="sng">
                <a:solidFill>
                  <a:srgbClr val="008000"/>
                </a:solidFill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C C</a:t>
            </a:r>
            <a:r>
              <a:rPr lang="en-US">
                <a:sym typeface="Symbol" pitchFamily="18" charset="2"/>
              </a:rPr>
              <a:t> | </a:t>
            </a:r>
            <a:r>
              <a:rPr lang="en-US" b="1">
                <a:sym typeface="Symbol" pitchFamily="18" charset="2"/>
              </a:rPr>
              <a:t>a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		</a:t>
            </a:r>
            <a:r>
              <a:rPr lang="en-US">
                <a:sym typeface="Symbol" pitchFamily="18" charset="2"/>
              </a:rPr>
              <a:t>	</a:t>
            </a:r>
            <a:r>
              <a:rPr lang="en-US" i="1">
                <a:sym typeface="Symbol" pitchFamily="18" charset="2"/>
              </a:rPr>
              <a:t>C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 u="sng">
                <a:sym typeface="Symbol" pitchFamily="18" charset="2"/>
              </a:rPr>
              <a:t>B C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| </a:t>
            </a:r>
            <a:r>
              <a:rPr lang="en-US" b="1" u="sng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C C</a:t>
            </a:r>
            <a:r>
              <a:rPr lang="en-US">
                <a:sym typeface="Symbol" pitchFamily="18" charset="2"/>
              </a:rPr>
              <a:t> | </a:t>
            </a:r>
            <a:r>
              <a:rPr lang="en-US" b="1">
                <a:sym typeface="Symbol" pitchFamily="18" charset="2"/>
              </a:rPr>
              <a:t>a</a:t>
            </a:r>
            <a:br>
              <a:rPr lang="en-US" b="1">
                <a:sym typeface="Symbol" pitchFamily="18" charset="2"/>
              </a:rPr>
            </a:br>
            <a:r>
              <a:rPr lang="en-US" i="1"/>
              <a:t>i</a:t>
            </a:r>
            <a:r>
              <a:rPr lang="en-US"/>
              <a:t> = 3, </a:t>
            </a:r>
            <a:r>
              <a:rPr lang="en-US" i="1"/>
              <a:t>j</a:t>
            </a:r>
            <a:r>
              <a:rPr lang="en-US"/>
              <a:t> = 2:	</a:t>
            </a:r>
            <a:r>
              <a:rPr lang="en-US" i="1">
                <a:sym typeface="Symbol" pitchFamily="18" charset="2"/>
              </a:rPr>
              <a:t>C</a:t>
            </a:r>
            <a:r>
              <a:rPr lang="en-US" b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 u="sng">
                <a:solidFill>
                  <a:srgbClr val="008000"/>
                </a:solidFill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C B</a:t>
            </a:r>
            <a:r>
              <a:rPr lang="en-US">
                <a:sym typeface="Symbol" pitchFamily="18" charset="2"/>
              </a:rPr>
              <a:t> |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C C</a:t>
            </a:r>
            <a:r>
              <a:rPr lang="en-US">
                <a:sym typeface="Symbol" pitchFamily="18" charset="2"/>
              </a:rPr>
              <a:t> | </a:t>
            </a:r>
            <a:r>
              <a:rPr lang="en-US" b="1">
                <a:sym typeface="Symbol" pitchFamily="18" charset="2"/>
              </a:rPr>
              <a:t>a</a:t>
            </a:r>
            <a:r>
              <a:rPr lang="en-US" i="1" baseline="-25000">
                <a:sym typeface="Symbol" pitchFamily="18" charset="2"/>
              </a:rPr>
              <a:t/>
            </a:r>
            <a:br>
              <a:rPr lang="en-US" i="1" baseline="-25000">
                <a:sym typeface="Symbol" pitchFamily="18" charset="2"/>
              </a:rPr>
            </a:br>
            <a:r>
              <a:rPr lang="en-US" i="1" baseline="-25000">
                <a:sym typeface="Symbol" pitchFamily="18" charset="2"/>
              </a:rPr>
              <a:t>		</a:t>
            </a:r>
            <a:r>
              <a:rPr lang="en-US">
                <a:sym typeface="Symbol" pitchFamily="18" charset="2"/>
              </a:rPr>
              <a:t>	</a:t>
            </a:r>
            <a:r>
              <a:rPr lang="en-US" i="1">
                <a:sym typeface="Symbol" pitchFamily="18" charset="2"/>
              </a:rPr>
              <a:t>C</a:t>
            </a:r>
            <a:r>
              <a:rPr lang="en-US" b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 u="sng">
                <a:solidFill>
                  <a:srgbClr val="008000"/>
                </a:solidFill>
                <a:sym typeface="Symbol" pitchFamily="18" charset="2"/>
              </a:rPr>
              <a:t>C</a:t>
            </a:r>
            <a:r>
              <a:rPr lang="en-US" u="sng">
                <a:sym typeface="Symbol" pitchFamily="18" charset="2"/>
              </a:rPr>
              <a:t> </a:t>
            </a:r>
            <a:r>
              <a:rPr lang="en-US" i="1" u="sng">
                <a:sym typeface="Symbol" pitchFamily="18" charset="2"/>
              </a:rPr>
              <a:t>A</a:t>
            </a:r>
            <a:r>
              <a:rPr lang="en-US" u="sng">
                <a:sym typeface="Symbol" pitchFamily="18" charset="2"/>
              </a:rPr>
              <a:t> </a:t>
            </a:r>
            <a:r>
              <a:rPr lang="en-US" i="1" u="sng">
                <a:sym typeface="Symbol" pitchFamily="18" charset="2"/>
              </a:rPr>
              <a:t>B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 i="1">
                <a:sym typeface="Symbol" pitchFamily="18" charset="2"/>
              </a:rPr>
              <a:t> C B</a:t>
            </a:r>
            <a:r>
              <a:rPr lang="en-US">
                <a:sym typeface="Symbol" pitchFamily="18" charset="2"/>
              </a:rPr>
              <a:t> | </a:t>
            </a:r>
            <a:r>
              <a:rPr lang="en-US" b="1" u="sng">
                <a:sym typeface="Symbol" pitchFamily="18" charset="2"/>
              </a:rPr>
              <a:t>a b </a:t>
            </a:r>
            <a:r>
              <a:rPr lang="en-US" i="1" u="sng">
                <a:sym typeface="Symbol" pitchFamily="18" charset="2"/>
              </a:rPr>
              <a:t>B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 b="1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C B</a:t>
            </a:r>
            <a:r>
              <a:rPr lang="en-US">
                <a:sym typeface="Symbol" pitchFamily="18" charset="2"/>
              </a:rPr>
              <a:t> |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C C</a:t>
            </a:r>
            <a:r>
              <a:rPr lang="en-US">
                <a:sym typeface="Symbol" pitchFamily="18" charset="2"/>
              </a:rPr>
              <a:t> | </a:t>
            </a:r>
            <a:r>
              <a:rPr lang="en-US" b="1">
                <a:sym typeface="Symbol" pitchFamily="18" charset="2"/>
              </a:rPr>
              <a:t>a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		</a:t>
            </a:r>
            <a:r>
              <a:rPr lang="en-US">
                <a:sym typeface="Symbol" pitchFamily="18" charset="2"/>
              </a:rPr>
              <a:t></a:t>
            </a:r>
            <a:r>
              <a:rPr lang="en-US" baseline="-25000">
                <a:sym typeface="Symbol" pitchFamily="18" charset="2"/>
              </a:rPr>
              <a:t>(imm)</a:t>
            </a:r>
            <a:r>
              <a:rPr lang="en-US">
                <a:sym typeface="Symbol" pitchFamily="18" charset="2"/>
              </a:rPr>
              <a:t>	</a:t>
            </a:r>
            <a:r>
              <a:rPr lang="en-US" i="1">
                <a:sym typeface="Symbol" pitchFamily="18" charset="2"/>
              </a:rPr>
              <a:t>C</a:t>
            </a:r>
            <a:r>
              <a:rPr lang="en-US" b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 b </a:t>
            </a:r>
            <a:r>
              <a:rPr lang="en-US" i="1">
                <a:sym typeface="Symbol" pitchFamily="18" charset="2"/>
              </a:rPr>
              <a:t>B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 i="1">
                <a:sym typeface="Symbol" pitchFamily="18" charset="2"/>
              </a:rPr>
              <a:t> C B C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|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C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| </a:t>
            </a: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C</a:t>
            </a:r>
            <a:r>
              <a:rPr lang="en-US" i="1" baseline="-25000">
                <a:sym typeface="Symbol" pitchFamily="18" charset="2"/>
              </a:rPr>
              <a:t>R</a:t>
            </a:r>
            <a:br>
              <a:rPr lang="en-US" i="1" baseline="-25000">
                <a:sym typeface="Symbol" pitchFamily="18" charset="2"/>
              </a:rPr>
            </a:br>
            <a:r>
              <a:rPr lang="en-US" i="1" baseline="-25000">
                <a:sym typeface="Symbol" pitchFamily="18" charset="2"/>
              </a:rPr>
              <a:t>			</a:t>
            </a:r>
            <a:r>
              <a:rPr lang="en-US" i="1">
                <a:sym typeface="Symbol" pitchFamily="18" charset="2"/>
              </a:rPr>
              <a:t>C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 b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A B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 i="1">
                <a:sym typeface="Symbol" pitchFamily="18" charset="2"/>
              </a:rPr>
              <a:t> C B C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C C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| </a:t>
            </a:r>
          </a:p>
        </p:txBody>
      </p:sp>
      <p:sp>
        <p:nvSpPr>
          <p:cNvPr id="33798" name="AutoShape 7"/>
          <p:cNvSpPr>
            <a:spLocks/>
          </p:cNvSpPr>
          <p:nvPr/>
        </p:nvSpPr>
        <p:spPr bwMode="auto">
          <a:xfrm>
            <a:off x="4724400" y="1143000"/>
            <a:ext cx="228600" cy="1066800"/>
          </a:xfrm>
          <a:prstGeom prst="rightBrace">
            <a:avLst>
              <a:gd name="adj1" fmla="val 38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2BE2E383-1FF4-4F2F-8489-7A087716469F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Left Factoring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When a nonterminal has two or more productions whose right-hand sides start with the same grammar symbols, the grammar is not LL(1) and cannot be used for predictive parsing</a:t>
            </a:r>
          </a:p>
          <a:p>
            <a:pPr eaLnBrk="1" hangingPunct="1"/>
            <a:r>
              <a:rPr lang="en-US" sz="2800" smtClean="0"/>
              <a:t>Replace productions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i="1" smtClean="0"/>
              <a:t>A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  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i="1" smtClean="0">
                <a:sym typeface="Symbol" pitchFamily="18" charset="2"/>
              </a:rPr>
              <a:t>| </a:t>
            </a:r>
            <a:r>
              <a:rPr lang="en-US" sz="2800" smtClean="0">
                <a:sym typeface="Symbol" pitchFamily="18" charset="2"/>
              </a:rPr>
              <a:t> 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i="1" smtClean="0">
                <a:sym typeface="Symbol" pitchFamily="18" charset="2"/>
              </a:rPr>
              <a:t>|</a:t>
            </a:r>
            <a:r>
              <a:rPr lang="en-US" sz="2800" smtClean="0">
                <a:sym typeface="Symbol" pitchFamily="18" charset="2"/>
              </a:rPr>
              <a:t> … |  </a:t>
            </a:r>
            <a:r>
              <a:rPr lang="en-US" sz="2800" i="1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| 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with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	</a:t>
            </a:r>
            <a:r>
              <a:rPr lang="en-US" sz="2800" i="1" smtClean="0"/>
              <a:t>A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  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i="1" baseline="-25000" smtClean="0">
                <a:sym typeface="Symbol" pitchFamily="18" charset="2"/>
              </a:rPr>
              <a:t>R</a:t>
            </a:r>
            <a:r>
              <a:rPr lang="en-US" sz="2800" i="1" smtClean="0">
                <a:sym typeface="Symbol" pitchFamily="18" charset="2"/>
              </a:rPr>
              <a:t> </a:t>
            </a:r>
            <a:r>
              <a:rPr lang="en-US" sz="2800" smtClean="0">
                <a:sym typeface="Symbol" pitchFamily="18" charset="2"/>
              </a:rPr>
              <a:t>| 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	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i="1" baseline="-25000" smtClean="0">
                <a:sym typeface="Symbol" pitchFamily="18" charset="2"/>
              </a:rPr>
              <a:t>R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 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i="1" smtClean="0">
                <a:sym typeface="Symbol" pitchFamily="18" charset="2"/>
              </a:rPr>
              <a:t>| </a:t>
            </a:r>
            <a:r>
              <a:rPr lang="en-US" sz="2800" smtClean="0">
                <a:sym typeface="Symbol" pitchFamily="18" charset="2"/>
              </a:rPr>
              <a:t></a:t>
            </a:r>
            <a:r>
              <a:rPr lang="en-US" sz="2800" baseline="-25000" smtClean="0">
                <a:sym typeface="Symbol" pitchFamily="18" charset="2"/>
              </a:rPr>
              <a:t>2 </a:t>
            </a:r>
            <a:r>
              <a:rPr lang="en-US" sz="2800" i="1" smtClean="0">
                <a:sym typeface="Symbol" pitchFamily="18" charset="2"/>
              </a:rPr>
              <a:t>| … | </a:t>
            </a:r>
            <a:r>
              <a:rPr lang="en-US" sz="2800" smtClean="0">
                <a:sym typeface="Symbol" pitchFamily="18" charset="2"/>
              </a:rPr>
              <a:t></a:t>
            </a:r>
            <a:r>
              <a:rPr lang="en-US" sz="2800" i="1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90C9F9C-D486-4C8E-8C36-10D027229280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Predictive Parsing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Eliminate left recursion from grammar</a:t>
            </a:r>
          </a:p>
          <a:p>
            <a:pPr eaLnBrk="1" hangingPunct="1"/>
            <a:r>
              <a:rPr lang="en-US" smtClean="0"/>
              <a:t>Left factor the grammar</a:t>
            </a:r>
          </a:p>
          <a:p>
            <a:pPr eaLnBrk="1" hangingPunct="1"/>
            <a:r>
              <a:rPr lang="en-US" smtClean="0"/>
              <a:t>Compute FIRST and FOLLOW</a:t>
            </a:r>
          </a:p>
          <a:p>
            <a:pPr eaLnBrk="1" hangingPunct="1"/>
            <a:r>
              <a:rPr lang="en-US" smtClean="0"/>
              <a:t>Two variants:</a:t>
            </a:r>
          </a:p>
          <a:p>
            <a:pPr lvl="1" eaLnBrk="1" hangingPunct="1"/>
            <a:r>
              <a:rPr lang="en-US" smtClean="0"/>
              <a:t>Recursive (recursive-descent parsing)</a:t>
            </a:r>
          </a:p>
          <a:p>
            <a:pPr lvl="1" eaLnBrk="1" hangingPunct="1"/>
            <a:r>
              <a:rPr lang="en-US" smtClean="0"/>
              <a:t>Non-recursive (table-driven parsing)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09B8B04-DEF0-4FD5-BA94-7EBC48617C31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(Revisited)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FIRST(</a:t>
            </a:r>
            <a:r>
              <a:rPr lang="en-US" sz="2800" smtClean="0">
                <a:sym typeface="Symbol" pitchFamily="18" charset="2"/>
              </a:rPr>
              <a:t></a:t>
            </a:r>
            <a:r>
              <a:rPr lang="en-US" sz="2800" smtClean="0"/>
              <a:t>) = { </a:t>
            </a:r>
            <a:r>
              <a:rPr lang="en-US" sz="2800" i="1" smtClean="0"/>
              <a:t>the set of terminals that begin all</a:t>
            </a:r>
            <a:br>
              <a:rPr lang="en-US" sz="2800" i="1" smtClean="0"/>
            </a:br>
            <a:r>
              <a:rPr lang="en-US" sz="2800" i="1" smtClean="0"/>
              <a:t>				strings derived from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 }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/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FIRST(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) = {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}				if 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  </a:t>
            </a:r>
            <a:r>
              <a:rPr lang="en-US" sz="2800" i="1" smtClean="0">
                <a:sym typeface="Symbol" pitchFamily="18" charset="2"/>
              </a:rPr>
              <a:t>T</a:t>
            </a:r>
            <a:br>
              <a:rPr lang="en-US" sz="2800" i="1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FIRST() = {}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FIRST(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) = </a:t>
            </a:r>
            <a:r>
              <a:rPr lang="en-US" sz="2800" i="1" baseline="-25000" smtClean="0">
                <a:sym typeface="Symbol" pitchFamily="18" charset="2"/>
              </a:rPr>
              <a:t>A</a:t>
            </a:r>
            <a:r>
              <a:rPr lang="en-US" sz="2800" baseline="-25000" smtClean="0">
                <a:sym typeface="Symbol" pitchFamily="18" charset="2"/>
              </a:rPr>
              <a:t></a:t>
            </a:r>
            <a:r>
              <a:rPr lang="en-US" sz="2800" smtClean="0">
                <a:sym typeface="Symbol" pitchFamily="18" charset="2"/>
              </a:rPr>
              <a:t> FIRST()		for 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  </a:t>
            </a:r>
            <a:r>
              <a:rPr lang="en-US" sz="2800" i="1" smtClean="0">
                <a:sym typeface="Symbol" pitchFamily="18" charset="2"/>
              </a:rPr>
              <a:t>P</a:t>
            </a:r>
            <a:r>
              <a:rPr lang="en-US" sz="2800" smtClean="0">
                <a:sym typeface="Symbol" pitchFamily="18" charset="2"/>
              </a:rPr>
              <a:t/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FIRST(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…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i="1" baseline="-25000" smtClean="0">
                <a:sym typeface="Symbol" pitchFamily="18" charset="2"/>
              </a:rPr>
              <a:t>k</a:t>
            </a:r>
            <a:r>
              <a:rPr lang="en-US" sz="2800" smtClean="0">
                <a:sym typeface="Symbol" pitchFamily="18" charset="2"/>
              </a:rPr>
              <a:t>) =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	</a:t>
            </a:r>
            <a:r>
              <a:rPr lang="en-US" sz="2800" b="1" smtClean="0">
                <a:sym typeface="Symbol" pitchFamily="18" charset="2"/>
              </a:rPr>
              <a:t>if</a:t>
            </a:r>
            <a:r>
              <a:rPr lang="en-US" sz="2800" smtClean="0">
                <a:sym typeface="Symbol" pitchFamily="18" charset="2"/>
              </a:rPr>
              <a:t> for all </a:t>
            </a:r>
            <a:r>
              <a:rPr lang="en-US" sz="2800" i="1" smtClean="0">
                <a:sym typeface="Symbol" pitchFamily="18" charset="2"/>
              </a:rPr>
              <a:t>j</a:t>
            </a:r>
            <a:r>
              <a:rPr lang="en-US" sz="2800" smtClean="0">
                <a:sym typeface="Symbol" pitchFamily="18" charset="2"/>
              </a:rPr>
              <a:t> = 1, …, 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-1 :   FIRST(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i="1" baseline="-25000" smtClean="0">
                <a:sym typeface="Symbol" pitchFamily="18" charset="2"/>
              </a:rPr>
              <a:t>j</a:t>
            </a:r>
            <a:r>
              <a:rPr lang="en-US" sz="2800" smtClean="0">
                <a:sym typeface="Symbol" pitchFamily="18" charset="2"/>
              </a:rPr>
              <a:t>) </a:t>
            </a:r>
            <a:r>
              <a:rPr lang="en-US" sz="2800" b="1" smtClean="0">
                <a:sym typeface="Symbol" pitchFamily="18" charset="2"/>
              </a:rPr>
              <a:t>then</a:t>
            </a:r>
            <a:r>
              <a:rPr lang="en-US" sz="2800" smtClean="0">
                <a:sym typeface="Symbol" pitchFamily="18" charset="2"/>
              </a:rPr>
              <a:t/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		add non- in FIRST(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i="1" baseline="-25000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) to FIRST(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…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i="1" baseline="-25000" smtClean="0">
                <a:sym typeface="Symbol" pitchFamily="18" charset="2"/>
              </a:rPr>
              <a:t>k</a:t>
            </a:r>
            <a:r>
              <a:rPr lang="en-US" sz="2800" smtClean="0">
                <a:sym typeface="Symbol" pitchFamily="18" charset="2"/>
              </a:rPr>
              <a:t>)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	</a:t>
            </a:r>
            <a:r>
              <a:rPr lang="en-US" sz="2800" b="1" smtClean="0">
                <a:sym typeface="Symbol" pitchFamily="18" charset="2"/>
              </a:rPr>
              <a:t>if</a:t>
            </a:r>
            <a:r>
              <a:rPr lang="en-US" sz="2800" smtClean="0">
                <a:sym typeface="Symbol" pitchFamily="18" charset="2"/>
              </a:rPr>
              <a:t> for all </a:t>
            </a:r>
            <a:r>
              <a:rPr lang="en-US" sz="2800" i="1" smtClean="0">
                <a:sym typeface="Symbol" pitchFamily="18" charset="2"/>
              </a:rPr>
              <a:t>j</a:t>
            </a:r>
            <a:r>
              <a:rPr lang="en-US" sz="2800" smtClean="0">
                <a:sym typeface="Symbol" pitchFamily="18" charset="2"/>
              </a:rPr>
              <a:t> = 1, …, </a:t>
            </a:r>
            <a:r>
              <a:rPr lang="en-US" sz="2800" i="1" smtClean="0">
                <a:sym typeface="Symbol" pitchFamily="18" charset="2"/>
              </a:rPr>
              <a:t>k </a:t>
            </a:r>
            <a:r>
              <a:rPr lang="en-US" sz="2800" smtClean="0">
                <a:sym typeface="Symbol" pitchFamily="18" charset="2"/>
              </a:rPr>
              <a:t>:   FIRST(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i="1" baseline="-25000" smtClean="0">
                <a:sym typeface="Symbol" pitchFamily="18" charset="2"/>
              </a:rPr>
              <a:t>j</a:t>
            </a:r>
            <a:r>
              <a:rPr lang="en-US" sz="2800" smtClean="0">
                <a:sym typeface="Symbol" pitchFamily="18" charset="2"/>
              </a:rPr>
              <a:t>) </a:t>
            </a:r>
            <a:r>
              <a:rPr lang="en-US" sz="2800" b="1" smtClean="0">
                <a:sym typeface="Symbol" pitchFamily="18" charset="2"/>
              </a:rPr>
              <a:t>then</a:t>
            </a:r>
            <a:r>
              <a:rPr lang="en-US" sz="2800" smtClean="0">
                <a:sym typeface="Symbol" pitchFamily="18" charset="2"/>
              </a:rPr>
              <a:t/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		add  to FIRST(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…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i="1" baseline="-25000" smtClean="0">
                <a:sym typeface="Symbol" pitchFamily="18" charset="2"/>
              </a:rPr>
              <a:t>k</a:t>
            </a:r>
            <a:r>
              <a:rPr lang="en-US" sz="2800" smtClean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A4D64DF3-7737-431C-BE8E-1E0EB80F6313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Position of a Parser in the Compiler Model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457325" y="25146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Lexical</a:t>
            </a:r>
            <a:br>
              <a:rPr lang="en-US"/>
            </a:br>
            <a:r>
              <a:rPr lang="en-US"/>
              <a:t>Analyzer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962525" y="2514600"/>
            <a:ext cx="2209800" cy="1066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sx="110001" sy="110001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Parser</a:t>
            </a:r>
            <a:br>
              <a:rPr lang="en-US">
                <a:ea typeface="ＭＳ Ｐゴシック" charset="0"/>
                <a:cs typeface="ＭＳ Ｐゴシック" charset="0"/>
              </a:rPr>
            </a:br>
            <a:r>
              <a:rPr lang="en-US">
                <a:ea typeface="ＭＳ Ｐゴシック" charset="0"/>
                <a:cs typeface="ＭＳ Ｐゴシック" charset="0"/>
              </a:rPr>
              <a:t>and rest of</a:t>
            </a:r>
            <a:br>
              <a:rPr lang="en-US">
                <a:ea typeface="ＭＳ Ｐゴシック" charset="0"/>
                <a:cs typeface="ＭＳ Ｐゴシック" charset="0"/>
              </a:rPr>
            </a:br>
            <a:r>
              <a:rPr lang="en-US">
                <a:ea typeface="ＭＳ Ｐゴシック" charset="0"/>
                <a:cs typeface="ＭＳ Ｐゴシック" charset="0"/>
              </a:rPr>
              <a:t>front-end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1913" y="2590800"/>
            <a:ext cx="1233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Source</a:t>
            </a:r>
            <a:br>
              <a:rPr lang="en-US"/>
            </a:br>
            <a:r>
              <a:rPr lang="en-US"/>
              <a:t>Program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686175" y="2133600"/>
            <a:ext cx="1231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Token,</a:t>
            </a:r>
            <a:br>
              <a:rPr lang="en-US"/>
            </a:br>
            <a:r>
              <a:rPr lang="en-US"/>
              <a:t>tokenval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667125" y="28956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7172325" y="3048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1076325" y="3048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3057525" y="5105400"/>
            <a:ext cx="2590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Symbol Table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5267325" y="3581400"/>
            <a:ext cx="6858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 flipV="1">
            <a:off x="2676525" y="3581400"/>
            <a:ext cx="8382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3667125" y="32004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3709988" y="3216275"/>
            <a:ext cx="1206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i="1"/>
              <a:t>Get next</a:t>
            </a:r>
            <a:br>
              <a:rPr lang="en-US" i="1"/>
            </a:br>
            <a:r>
              <a:rPr lang="en-US" i="1"/>
              <a:t>token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2295525" y="3581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>
            <a:off x="6486525" y="3581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143000" y="4191000"/>
            <a:ext cx="1763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Lexical error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5711825" y="4191000"/>
            <a:ext cx="1984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Syntax error</a:t>
            </a:r>
            <a:br>
              <a:rPr lang="en-US"/>
            </a:br>
            <a:r>
              <a:rPr lang="en-US"/>
              <a:t>Semantic error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7235825" y="2667000"/>
            <a:ext cx="1908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Intermediate</a:t>
            </a:r>
            <a:br>
              <a:rPr lang="en-US"/>
            </a:br>
            <a:r>
              <a:rPr lang="en-US"/>
              <a:t>representation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F25673BA-D5D2-4F76-8A69-507FE0AFAD4E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FOLLOW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FOLLOW(</a:t>
            </a:r>
            <a:r>
              <a:rPr lang="en-US" sz="2800" i="1" dirty="0" smtClean="0"/>
              <a:t>A</a:t>
            </a:r>
            <a:r>
              <a:rPr lang="en-US" sz="2800" dirty="0" smtClean="0"/>
              <a:t>) = { </a:t>
            </a:r>
            <a:r>
              <a:rPr lang="en-US" sz="2800" i="1" dirty="0" smtClean="0"/>
              <a:t>the set of terminals that can</a:t>
            </a:r>
            <a:br>
              <a:rPr lang="en-US" sz="2800" i="1" dirty="0" smtClean="0"/>
            </a:br>
            <a:r>
              <a:rPr lang="en-US" sz="2800" i="1" dirty="0" smtClean="0"/>
              <a:t>		immediately follow nonterminal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 }</a:t>
            </a: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dirty="0" smtClean="0"/>
              <a:t>FOLLOW(</a:t>
            </a:r>
            <a:r>
              <a:rPr lang="en-US" sz="2800" i="1" dirty="0" smtClean="0"/>
              <a:t>A</a:t>
            </a:r>
            <a:r>
              <a:rPr lang="en-US" sz="2800" dirty="0" smtClean="0"/>
              <a:t>) =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b="1" dirty="0" smtClean="0"/>
              <a:t>for</a:t>
            </a:r>
            <a:r>
              <a:rPr lang="en-US" sz="2800" dirty="0" smtClean="0"/>
              <a:t> all (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  </a:t>
            </a:r>
            <a:r>
              <a:rPr lang="en-US" sz="2800" i="1" dirty="0" smtClean="0"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 )  </a:t>
            </a:r>
            <a:r>
              <a:rPr lang="en-US" sz="2800" i="1" dirty="0" smtClean="0">
                <a:sym typeface="Symbol" pitchFamily="18" charset="2"/>
              </a:rPr>
              <a:t>P</a:t>
            </a:r>
            <a:r>
              <a:rPr lang="en-US" sz="2800" b="1" dirty="0" smtClean="0">
                <a:sym typeface="Symbol" pitchFamily="18" charset="2"/>
              </a:rPr>
              <a:t> do</a:t>
            </a:r>
            <a:r>
              <a:rPr lang="en-US" sz="2800" i="1" dirty="0" smtClean="0">
                <a:sym typeface="Symbol" pitchFamily="18" charset="2"/>
              </a:rPr>
              <a:t/>
            </a:r>
            <a:br>
              <a:rPr lang="en-US" sz="2800" i="1" dirty="0" smtClean="0">
                <a:sym typeface="Symbol" pitchFamily="18" charset="2"/>
              </a:rPr>
            </a:br>
            <a:r>
              <a:rPr lang="en-US" sz="2800" i="1" dirty="0" smtClean="0">
                <a:sym typeface="Symbol" pitchFamily="18" charset="2"/>
              </a:rPr>
              <a:t>		</a:t>
            </a:r>
            <a:r>
              <a:rPr lang="en-US" sz="2800" dirty="0" smtClean="0">
                <a:sym typeface="Symbol" pitchFamily="18" charset="2"/>
              </a:rPr>
              <a:t>add FIRST()\{} to FOLLOW(</a:t>
            </a:r>
            <a:r>
              <a:rPr lang="en-US" sz="2800" i="1" dirty="0" smtClean="0"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)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	</a:t>
            </a:r>
            <a:r>
              <a:rPr lang="en-US" sz="2800" b="1" dirty="0" smtClean="0"/>
              <a:t>for</a:t>
            </a:r>
            <a:r>
              <a:rPr lang="en-US" sz="2800" dirty="0" smtClean="0"/>
              <a:t> all (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  </a:t>
            </a:r>
            <a:r>
              <a:rPr lang="en-US" sz="2800" i="1" dirty="0" smtClean="0"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 )  </a:t>
            </a:r>
            <a:r>
              <a:rPr lang="en-US" sz="2800" i="1" dirty="0" smtClean="0">
                <a:sym typeface="Symbol" pitchFamily="18" charset="2"/>
              </a:rPr>
              <a:t>P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and   FIRST() </a:t>
            </a:r>
            <a:r>
              <a:rPr lang="en-US" sz="2800" b="1" dirty="0" smtClean="0">
                <a:sym typeface="Symbol" pitchFamily="18" charset="2"/>
              </a:rPr>
              <a:t>do</a:t>
            </a:r>
            <a:r>
              <a:rPr lang="en-US" sz="2800" i="1" dirty="0" smtClean="0">
                <a:sym typeface="Symbol" pitchFamily="18" charset="2"/>
              </a:rPr>
              <a:t/>
            </a:r>
            <a:br>
              <a:rPr lang="en-US" sz="2800" i="1" dirty="0" smtClean="0">
                <a:sym typeface="Symbol" pitchFamily="18" charset="2"/>
              </a:rPr>
            </a:br>
            <a:r>
              <a:rPr lang="en-US" sz="2800" i="1" dirty="0" smtClean="0">
                <a:sym typeface="Symbol" pitchFamily="18" charset="2"/>
              </a:rPr>
              <a:t>		</a:t>
            </a:r>
            <a:r>
              <a:rPr lang="en-US" sz="2800" dirty="0" smtClean="0">
                <a:sym typeface="Symbol" pitchFamily="18" charset="2"/>
              </a:rPr>
              <a:t>add FOLLOW(</a:t>
            </a:r>
            <a:r>
              <a:rPr lang="en-US" sz="2800" i="1" dirty="0" smtClean="0">
                <a:sym typeface="Symbol" pitchFamily="18" charset="2"/>
              </a:rPr>
              <a:t>B</a:t>
            </a:r>
            <a:r>
              <a:rPr lang="en-US" sz="2800" dirty="0" smtClean="0">
                <a:sym typeface="Symbol" pitchFamily="18" charset="2"/>
              </a:rPr>
              <a:t>) to FOLLOW(</a:t>
            </a:r>
            <a:r>
              <a:rPr lang="en-US" sz="2800" i="1" dirty="0" smtClean="0"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)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	</a:t>
            </a:r>
            <a:r>
              <a:rPr lang="en-US" sz="2800" b="1" dirty="0" smtClean="0"/>
              <a:t>for</a:t>
            </a:r>
            <a:r>
              <a:rPr lang="en-US" sz="2800" dirty="0" smtClean="0"/>
              <a:t> all (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  </a:t>
            </a:r>
            <a:r>
              <a:rPr lang="en-US" sz="2800" i="1" dirty="0" smtClean="0"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)  </a:t>
            </a:r>
            <a:r>
              <a:rPr lang="en-US" sz="2800" i="1" dirty="0" smtClean="0">
                <a:sym typeface="Symbol" pitchFamily="18" charset="2"/>
              </a:rPr>
              <a:t>P</a:t>
            </a:r>
            <a:r>
              <a:rPr lang="en-US" sz="2800" b="1" dirty="0" smtClean="0">
                <a:sym typeface="Symbol" pitchFamily="18" charset="2"/>
              </a:rPr>
              <a:t> do</a:t>
            </a:r>
            <a:r>
              <a:rPr lang="en-US" sz="2800" i="1" dirty="0" smtClean="0">
                <a:sym typeface="Symbol" pitchFamily="18" charset="2"/>
              </a:rPr>
              <a:t/>
            </a:r>
            <a:br>
              <a:rPr lang="en-US" sz="2800" i="1" dirty="0" smtClean="0">
                <a:sym typeface="Symbol" pitchFamily="18" charset="2"/>
              </a:rPr>
            </a:br>
            <a:r>
              <a:rPr lang="en-US" sz="2800" i="1" dirty="0" smtClean="0">
                <a:sym typeface="Symbol" pitchFamily="18" charset="2"/>
              </a:rPr>
              <a:t>		</a:t>
            </a:r>
            <a:r>
              <a:rPr lang="en-US" sz="2800" dirty="0" smtClean="0">
                <a:sym typeface="Symbol" pitchFamily="18" charset="2"/>
              </a:rPr>
              <a:t>add FOLLOW(</a:t>
            </a:r>
            <a:r>
              <a:rPr lang="en-US" sz="2800" i="1" dirty="0" smtClean="0">
                <a:sym typeface="Symbol" pitchFamily="18" charset="2"/>
              </a:rPr>
              <a:t>B</a:t>
            </a:r>
            <a:r>
              <a:rPr lang="en-US" sz="2800" dirty="0" smtClean="0">
                <a:sym typeface="Symbol" pitchFamily="18" charset="2"/>
              </a:rPr>
              <a:t>) to FOLLOW(</a:t>
            </a:r>
            <a:r>
              <a:rPr lang="en-US" sz="2800" i="1" dirty="0" smtClean="0"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)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	</a:t>
            </a:r>
            <a:r>
              <a:rPr lang="en-US" sz="2800" b="1" dirty="0" smtClean="0">
                <a:sym typeface="Symbol" pitchFamily="18" charset="2"/>
              </a:rPr>
              <a:t>if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dirty="0" smtClean="0"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 is the start symbol </a:t>
            </a:r>
            <a:r>
              <a:rPr lang="en-US" sz="2800" i="1" dirty="0" smtClean="0">
                <a:sym typeface="Symbol" pitchFamily="18" charset="2"/>
              </a:rPr>
              <a:t>S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="1" dirty="0" smtClean="0">
                <a:sym typeface="Symbol" pitchFamily="18" charset="2"/>
              </a:rPr>
              <a:t>then</a:t>
            </a:r>
            <a:r>
              <a:rPr lang="en-US" sz="2800" dirty="0" smtClean="0">
                <a:sym typeface="Symbol" pitchFamily="18" charset="2"/>
              </a:rPr>
              <a:t/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		add </a:t>
            </a:r>
            <a:r>
              <a:rPr lang="en-US" sz="2800" b="1" dirty="0" smtClean="0">
                <a:sym typeface="Symbol" pitchFamily="18" charset="2"/>
              </a:rPr>
              <a:t>$</a:t>
            </a:r>
            <a:r>
              <a:rPr lang="en-US" sz="2800" dirty="0" smtClean="0">
                <a:sym typeface="Symbol" pitchFamily="18" charset="2"/>
              </a:rPr>
              <a:t> to FOLLOW(</a:t>
            </a:r>
            <a:r>
              <a:rPr lang="en-US" sz="2800" i="1" dirty="0" smtClean="0"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369558E-4495-4D13-B853-5248A34ACB94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1148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Table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143000" y="1435100"/>
            <a:ext cx="21732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E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T E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+</a:t>
            </a:r>
            <a:r>
              <a:rPr lang="en-US" b="1" i="1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|  </a:t>
            </a:r>
            <a:r>
              <a:rPr lang="en-US" b="1">
                <a:sym typeface="Symbol" pitchFamily="18" charset="2"/>
              </a:rPr>
              <a:t/>
            </a:r>
            <a:br>
              <a:rPr lang="en-US" b="1">
                <a:sym typeface="Symbol" pitchFamily="18" charset="2"/>
              </a:rPr>
            </a:b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F T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T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*</a:t>
            </a:r>
            <a:r>
              <a:rPr lang="en-US" b="1" i="1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T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|  </a:t>
            </a:r>
            <a:r>
              <a:rPr lang="en-US" b="1">
                <a:sym typeface="Symbol" pitchFamily="18" charset="2"/>
              </a:rPr>
              <a:t/>
            </a:r>
            <a:br>
              <a:rPr lang="en-US" b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F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( </a:t>
            </a:r>
            <a:r>
              <a:rPr lang="en-US" i="1">
                <a:sym typeface="Symbol" pitchFamily="18" charset="2"/>
              </a:rPr>
              <a:t>E </a:t>
            </a:r>
            <a:r>
              <a:rPr lang="en-US" b="1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 | </a:t>
            </a:r>
            <a:r>
              <a:rPr lang="en-US" b="1">
                <a:sym typeface="Symbol" pitchFamily="18" charset="2"/>
              </a:rPr>
              <a:t>id</a:t>
            </a:r>
          </a:p>
        </p:txBody>
      </p:sp>
      <p:graphicFrame>
        <p:nvGraphicFramePr>
          <p:cNvPr id="2" name="Group 4"/>
          <p:cNvGraphicFramePr>
            <a:graphicFrameLocks noGrp="1"/>
          </p:cNvGraphicFramePr>
          <p:nvPr/>
        </p:nvGraphicFramePr>
        <p:xfrm>
          <a:off x="533400" y="4333875"/>
          <a:ext cx="8153400" cy="2381250"/>
        </p:xfrm>
        <a:graphic>
          <a:graphicData uri="http://schemas.openxmlformats.org/drawingml/2006/table">
            <a:tbl>
              <a:tblPr/>
              <a:tblGrid>
                <a:gridCol w="514350"/>
                <a:gridCol w="1466850"/>
                <a:gridCol w="1524000"/>
                <a:gridCol w="1484313"/>
                <a:gridCol w="1195387"/>
                <a:gridCol w="1000125"/>
                <a:gridCol w="968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id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+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*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(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$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E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T 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T 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+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F 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F 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*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id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(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E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18" name="AutoShape 62"/>
          <p:cNvSpPr>
            <a:spLocks noChangeArrowheads="1"/>
          </p:cNvSpPr>
          <p:nvPr/>
        </p:nvSpPr>
        <p:spPr bwMode="auto">
          <a:xfrm rot="8100000">
            <a:off x="3429000" y="3581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9" name="AutoShape 63"/>
          <p:cNvSpPr>
            <a:spLocks noChangeArrowheads="1"/>
          </p:cNvSpPr>
          <p:nvPr/>
        </p:nvSpPr>
        <p:spPr bwMode="auto">
          <a:xfrm>
            <a:off x="3429000" y="2057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Group 64"/>
          <p:cNvGraphicFramePr>
            <a:graphicFrameLocks noGrp="1"/>
          </p:cNvGraphicFramePr>
          <p:nvPr/>
        </p:nvGraphicFramePr>
        <p:xfrm>
          <a:off x="4343400" y="557213"/>
          <a:ext cx="4343400" cy="3571875"/>
        </p:xfrm>
        <a:graphic>
          <a:graphicData uri="http://schemas.openxmlformats.org/drawingml/2006/table">
            <a:tbl>
              <a:tblPr/>
              <a:tblGrid>
                <a:gridCol w="1524000"/>
                <a:gridCol w="1219200"/>
                <a:gridCol w="16002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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FIRST(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FOLLOW(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T 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( id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$ 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+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+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$ 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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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F 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( id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+ $ 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*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*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+ $ 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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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(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E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)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(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* + $ 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id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id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* + $ 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5D1F3177-741E-4904-904D-B960C652685C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Non-Recursive Predictive Parsing: Table-Driven Parsing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43414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Given an LL(1) grammar </a:t>
            </a:r>
            <a:r>
              <a:rPr lang="en-US" i="1" dirty="0" smtClean="0"/>
              <a:t>G </a:t>
            </a:r>
            <a:r>
              <a:rPr lang="en-US" dirty="0" smtClean="0"/>
              <a:t>= 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dirty="0" smtClean="0"/>
              <a:t>) construct a table </a:t>
            </a:r>
            <a:r>
              <a:rPr lang="en-US" i="1" dirty="0" smtClean="0"/>
              <a:t>M</a:t>
            </a:r>
            <a:r>
              <a:rPr lang="en-US" dirty="0" smtClean="0"/>
              <a:t>[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] for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 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  </a:t>
            </a:r>
            <a:r>
              <a:rPr lang="en-US" i="1" dirty="0" smtClean="0">
                <a:sym typeface="Symbol" pitchFamily="18" charset="2"/>
              </a:rPr>
              <a:t>T </a:t>
            </a:r>
            <a:r>
              <a:rPr lang="en-US" dirty="0" smtClean="0">
                <a:sym typeface="Symbol" pitchFamily="18" charset="2"/>
              </a:rPr>
              <a:t>and use a </a:t>
            </a:r>
            <a:r>
              <a:rPr lang="en-US" i="1" dirty="0" smtClean="0">
                <a:sym typeface="Symbol" pitchFamily="18" charset="2"/>
              </a:rPr>
              <a:t>driver program</a:t>
            </a:r>
            <a:r>
              <a:rPr lang="en-US" dirty="0" smtClean="0">
                <a:sym typeface="Symbol" pitchFamily="18" charset="2"/>
              </a:rPr>
              <a:t> with a </a:t>
            </a:r>
            <a:r>
              <a:rPr lang="en-US" i="1" dirty="0" smtClean="0">
                <a:sym typeface="Symbol" pitchFamily="18" charset="2"/>
              </a:rPr>
              <a:t>stack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429000" y="46482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Predictive parsing</a:t>
            </a:r>
            <a:br>
              <a:rPr lang="en-US"/>
            </a:br>
            <a:r>
              <a:rPr lang="en-US"/>
              <a:t>program (driver)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429000" y="59436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Parsing table</a:t>
            </a:r>
            <a:br>
              <a:rPr lang="en-US"/>
            </a:br>
            <a:r>
              <a:rPr lang="en-US" i="1"/>
              <a:t>M</a:t>
            </a:r>
            <a:endParaRPr lang="en-US"/>
          </a:p>
        </p:txBody>
      </p:sp>
      <p:graphicFrame>
        <p:nvGraphicFramePr>
          <p:cNvPr id="32808" name="Group 40"/>
          <p:cNvGraphicFramePr>
            <a:graphicFrameLocks noGrp="1"/>
          </p:cNvGraphicFramePr>
          <p:nvPr/>
        </p:nvGraphicFramePr>
        <p:xfrm>
          <a:off x="3429000" y="3657600"/>
          <a:ext cx="2438400" cy="457200"/>
        </p:xfrm>
        <a:graphic>
          <a:graphicData uri="http://schemas.openxmlformats.org/drawingml/2006/table">
            <a:tbl>
              <a:tblPr/>
              <a:tblGrid>
                <a:gridCol w="487363"/>
                <a:gridCol w="487362"/>
                <a:gridCol w="488950"/>
                <a:gridCol w="487363"/>
                <a:gridCol w="4873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$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818" name="Group 50"/>
          <p:cNvGraphicFramePr>
            <a:graphicFrameLocks noGrp="1"/>
          </p:cNvGraphicFramePr>
          <p:nvPr/>
        </p:nvGraphicFramePr>
        <p:xfrm>
          <a:off x="2438400" y="4883150"/>
          <a:ext cx="381000" cy="18288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$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0" name="Text Box 42"/>
          <p:cNvSpPr txBox="1">
            <a:spLocks noChangeArrowheads="1"/>
          </p:cNvSpPr>
          <p:nvPr/>
        </p:nvSpPr>
        <p:spPr bwMode="auto">
          <a:xfrm>
            <a:off x="2162175" y="44196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stack</a:t>
            </a:r>
          </a:p>
        </p:txBody>
      </p:sp>
      <p:sp>
        <p:nvSpPr>
          <p:cNvPr id="43041" name="Text Box 43"/>
          <p:cNvSpPr txBox="1">
            <a:spLocks noChangeArrowheads="1"/>
          </p:cNvSpPr>
          <p:nvPr/>
        </p:nvSpPr>
        <p:spPr bwMode="auto">
          <a:xfrm>
            <a:off x="2590800" y="36576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input</a:t>
            </a:r>
          </a:p>
        </p:txBody>
      </p:sp>
      <p:sp>
        <p:nvSpPr>
          <p:cNvPr id="43042" name="Text Box 44"/>
          <p:cNvSpPr txBox="1">
            <a:spLocks noChangeArrowheads="1"/>
          </p:cNvSpPr>
          <p:nvPr/>
        </p:nvSpPr>
        <p:spPr bwMode="auto">
          <a:xfrm>
            <a:off x="6477000" y="4800600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output</a:t>
            </a:r>
          </a:p>
        </p:txBody>
      </p:sp>
      <p:sp>
        <p:nvSpPr>
          <p:cNvPr id="43043" name="Line 45"/>
          <p:cNvSpPr>
            <a:spLocks noChangeShapeType="1"/>
          </p:cNvSpPr>
          <p:nvPr/>
        </p:nvSpPr>
        <p:spPr bwMode="auto">
          <a:xfrm flipH="1" flipV="1">
            <a:off x="4648200" y="4114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44" name="Line 46"/>
          <p:cNvSpPr>
            <a:spLocks noChangeShapeType="1"/>
          </p:cNvSpPr>
          <p:nvPr/>
        </p:nvSpPr>
        <p:spPr bwMode="auto">
          <a:xfrm flipH="1">
            <a:off x="4648200" y="5410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45" name="Line 47"/>
          <p:cNvSpPr>
            <a:spLocks noChangeShapeType="1"/>
          </p:cNvSpPr>
          <p:nvPr/>
        </p:nvSpPr>
        <p:spPr bwMode="auto">
          <a:xfrm>
            <a:off x="58674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46" name="Line 48"/>
          <p:cNvSpPr>
            <a:spLocks noChangeShapeType="1"/>
          </p:cNvSpPr>
          <p:nvPr/>
        </p:nvSpPr>
        <p:spPr bwMode="auto">
          <a:xfrm flipH="1" flipV="1">
            <a:off x="28194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3DEDF6B-FEB0-41F3-A9D1-91DC1D7249F1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Constructing an LL(1) Predictive Parsing Table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676400" y="2209800"/>
            <a:ext cx="5727700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for</a:t>
            </a:r>
            <a:r>
              <a:rPr lang="en-US"/>
              <a:t> each production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 </a:t>
            </a:r>
            <a:r>
              <a:rPr lang="en-US" b="1">
                <a:sym typeface="Symbol" pitchFamily="18" charset="2"/>
              </a:rPr>
              <a:t>do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	for </a:t>
            </a:r>
            <a:r>
              <a:rPr lang="en-US">
                <a:sym typeface="Symbol" pitchFamily="18" charset="2"/>
              </a:rPr>
              <a:t>each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</a:t>
            </a:r>
            <a:r>
              <a:rPr lang="en-US">
                <a:sym typeface="Symbol" pitchFamily="18" charset="2"/>
              </a:rPr>
              <a:t> FIRST() </a:t>
            </a:r>
            <a:r>
              <a:rPr lang="en-US" b="1">
                <a:sym typeface="Symbol" pitchFamily="18" charset="2"/>
              </a:rPr>
              <a:t>do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add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 to 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[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,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]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</a:t>
            </a:r>
            <a:r>
              <a:rPr lang="en-US" b="1">
                <a:sym typeface="Symbol" pitchFamily="18" charset="2"/>
              </a:rPr>
              <a:t>enddo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</a:t>
            </a:r>
            <a:r>
              <a:rPr lang="en-US" b="1">
                <a:sym typeface="Symbol" pitchFamily="18" charset="2"/>
              </a:rPr>
              <a:t>if</a:t>
            </a:r>
            <a:r>
              <a:rPr lang="en-US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 </a:t>
            </a:r>
            <a:r>
              <a:rPr lang="en-US">
                <a:sym typeface="Symbol" pitchFamily="18" charset="2"/>
              </a:rPr>
              <a:t> FIRST() </a:t>
            </a:r>
            <a:r>
              <a:rPr lang="en-US" b="1">
                <a:sym typeface="Symbol" pitchFamily="18" charset="2"/>
              </a:rPr>
              <a:t>then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</a:t>
            </a:r>
            <a:r>
              <a:rPr lang="en-US" b="1">
                <a:sym typeface="Symbol" pitchFamily="18" charset="2"/>
              </a:rPr>
              <a:t>for </a:t>
            </a:r>
            <a:r>
              <a:rPr lang="en-US">
                <a:sym typeface="Symbol" pitchFamily="18" charset="2"/>
              </a:rPr>
              <a:t>each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</a:t>
            </a:r>
            <a:r>
              <a:rPr lang="en-US">
                <a:sym typeface="Symbol" pitchFamily="18" charset="2"/>
              </a:rPr>
              <a:t> FOLLOW(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) </a:t>
            </a:r>
            <a:r>
              <a:rPr lang="en-US" b="1">
                <a:sym typeface="Symbol" pitchFamily="18" charset="2"/>
              </a:rPr>
              <a:t>do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	add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 to 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[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,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]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</a:t>
            </a:r>
            <a:r>
              <a:rPr lang="en-US" b="1">
                <a:sym typeface="Symbol" pitchFamily="18" charset="2"/>
              </a:rPr>
              <a:t>enddo</a:t>
            </a:r>
            <a:r>
              <a:rPr lang="en-US">
                <a:sym typeface="Symbol" pitchFamily="18" charset="2"/>
              </a:rPr>
              <a:t>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	</a:t>
            </a:r>
            <a:r>
              <a:rPr lang="en-US" b="1">
                <a:sym typeface="Symbol" pitchFamily="18" charset="2"/>
              </a:rPr>
              <a:t>endif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enddo</a:t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Mark each undefined entry in 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error</a:t>
            </a:r>
            <a:endParaRPr lang="en-US" b="1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F8677537-987F-4D7F-8943-9BB469933A72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LL(1) Grammar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grammar </a:t>
            </a:r>
            <a:r>
              <a:rPr lang="en-US" sz="2800" i="1" smtClean="0"/>
              <a:t>G</a:t>
            </a:r>
            <a:r>
              <a:rPr lang="en-US" sz="2800" smtClean="0"/>
              <a:t> is LL(1) if it is not left recursive and for each collection of productions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i="1" smtClean="0">
                <a:sym typeface="Symbol" pitchFamily="18" charset="2"/>
              </a:rPr>
              <a:t>A </a:t>
            </a:r>
            <a:r>
              <a:rPr lang="en-US" sz="2800" smtClean="0">
                <a:sym typeface="Symbol" pitchFamily="18" charset="2"/>
              </a:rPr>
              <a:t> </a:t>
            </a:r>
            <a:r>
              <a:rPr lang="en-US" sz="2800" baseline="-25000" smtClean="0">
                <a:sym typeface="Symbol" pitchFamily="18" charset="2"/>
              </a:rPr>
              <a:t>1 </a:t>
            </a:r>
            <a:r>
              <a:rPr lang="en-US" sz="2800" smtClean="0">
                <a:sym typeface="Symbol" pitchFamily="18" charset="2"/>
              </a:rPr>
              <a:t>|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</a:t>
            </a:r>
            <a:r>
              <a:rPr lang="en-US" sz="2800" baseline="-25000" smtClean="0">
                <a:sym typeface="Symbol" pitchFamily="18" charset="2"/>
              </a:rPr>
              <a:t>2 </a:t>
            </a:r>
            <a:r>
              <a:rPr lang="en-US" sz="2800" smtClean="0">
                <a:sym typeface="Symbol" pitchFamily="18" charset="2"/>
              </a:rPr>
              <a:t>|</a:t>
            </a:r>
            <a:r>
              <a:rPr lang="en-US" sz="2800" smtClean="0"/>
              <a:t> … | </a:t>
            </a:r>
            <a:r>
              <a:rPr lang="en-US" sz="2800" smtClean="0">
                <a:sym typeface="Symbol" pitchFamily="18" charset="2"/>
              </a:rPr>
              <a:t></a:t>
            </a:r>
            <a:r>
              <a:rPr lang="en-US" sz="2800" i="1" baseline="-25000" smtClean="0">
                <a:sym typeface="Symbol" pitchFamily="18" charset="2"/>
              </a:rPr>
              <a:t>n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for nonterminal </a:t>
            </a:r>
            <a:r>
              <a:rPr lang="en-US" sz="2800" i="1" smtClean="0"/>
              <a:t>A</a:t>
            </a:r>
            <a:r>
              <a:rPr lang="en-US" sz="2800" smtClean="0"/>
              <a:t> the following holds: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1.	FIRST(</a:t>
            </a:r>
            <a:r>
              <a:rPr lang="en-US" sz="2800" smtClean="0">
                <a:sym typeface="Symbol" pitchFamily="18" charset="2"/>
              </a:rPr>
              <a:t></a:t>
            </a:r>
            <a:r>
              <a:rPr lang="en-US" sz="2800" i="1" baseline="-25000" smtClean="0">
                <a:sym typeface="Symbol" pitchFamily="18" charset="2"/>
              </a:rPr>
              <a:t>i</a:t>
            </a:r>
            <a:r>
              <a:rPr lang="en-US" sz="2800" smtClean="0"/>
              <a:t>) </a:t>
            </a:r>
            <a:r>
              <a:rPr lang="en-US" sz="2800" smtClean="0">
                <a:sym typeface="Symbol" pitchFamily="18" charset="2"/>
              </a:rPr>
              <a:t> </a:t>
            </a:r>
            <a:r>
              <a:rPr lang="en-US" sz="2800" smtClean="0"/>
              <a:t>FIRST(</a:t>
            </a:r>
            <a:r>
              <a:rPr lang="en-US" sz="2800" smtClean="0">
                <a:sym typeface="Symbol" pitchFamily="18" charset="2"/>
              </a:rPr>
              <a:t></a:t>
            </a:r>
            <a:r>
              <a:rPr lang="en-US" sz="2800" i="1" baseline="-25000" smtClean="0">
                <a:sym typeface="Symbol" pitchFamily="18" charset="2"/>
              </a:rPr>
              <a:t>j</a:t>
            </a:r>
            <a:r>
              <a:rPr lang="en-US" sz="2800" smtClean="0"/>
              <a:t>) = </a:t>
            </a:r>
            <a:r>
              <a:rPr lang="en-US" sz="2800" smtClean="0">
                <a:sym typeface="Symbol" pitchFamily="18" charset="2"/>
              </a:rPr>
              <a:t> for all </a:t>
            </a:r>
            <a:r>
              <a:rPr lang="en-US" sz="2800" i="1" smtClean="0">
                <a:sym typeface="Symbol" pitchFamily="18" charset="2"/>
              </a:rPr>
              <a:t>i </a:t>
            </a:r>
            <a:r>
              <a:rPr lang="en-US" sz="2800" smtClean="0">
                <a:sym typeface="Symbol" pitchFamily="18" charset="2"/>
              </a:rPr>
              <a:t> </a:t>
            </a:r>
            <a:r>
              <a:rPr lang="en-US" sz="2800" i="1" smtClean="0">
                <a:sym typeface="Symbol" pitchFamily="18" charset="2"/>
              </a:rPr>
              <a:t>j</a:t>
            </a:r>
            <a:r>
              <a:rPr lang="en-US" sz="2800" smtClean="0">
                <a:sym typeface="Symbol" pitchFamily="18" charset="2"/>
              </a:rPr>
              <a:t/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2.	if </a:t>
            </a:r>
            <a:r>
              <a:rPr lang="en-US" sz="2800" i="1" baseline="-25000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 </a:t>
            </a:r>
            <a:r>
              <a:rPr lang="en-US" sz="2800" baseline="30000" smtClean="0">
                <a:sym typeface="Symbol" pitchFamily="18" charset="2"/>
              </a:rPr>
              <a:t>*</a:t>
            </a:r>
            <a:r>
              <a:rPr lang="en-US" sz="2800" smtClean="0">
                <a:sym typeface="Symbol" pitchFamily="18" charset="2"/>
              </a:rPr>
              <a:t>  then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	2.a.	</a:t>
            </a:r>
            <a:r>
              <a:rPr lang="en-US" sz="2800" i="1" baseline="-25000" smtClean="0">
                <a:sym typeface="Symbol" pitchFamily="18" charset="2"/>
              </a:rPr>
              <a:t>j</a:t>
            </a:r>
            <a:r>
              <a:rPr lang="en-US" sz="2800" smtClean="0">
                <a:sym typeface="Symbol" pitchFamily="18" charset="2"/>
              </a:rPr>
              <a:t> </a:t>
            </a:r>
            <a:r>
              <a:rPr lang="en-US" sz="2800" baseline="30000" smtClean="0">
                <a:sym typeface="Symbol" pitchFamily="18" charset="2"/>
              </a:rPr>
              <a:t>*</a:t>
            </a:r>
            <a:r>
              <a:rPr lang="en-US" sz="2800" smtClean="0">
                <a:sym typeface="Symbol" pitchFamily="18" charset="2"/>
              </a:rPr>
              <a:t>  for all </a:t>
            </a:r>
            <a:r>
              <a:rPr lang="en-US" sz="2800" i="1" smtClean="0">
                <a:sym typeface="Symbol" pitchFamily="18" charset="2"/>
              </a:rPr>
              <a:t>i </a:t>
            </a:r>
            <a:r>
              <a:rPr lang="en-US" sz="2800" smtClean="0">
                <a:sym typeface="Symbol" pitchFamily="18" charset="2"/>
              </a:rPr>
              <a:t> </a:t>
            </a:r>
            <a:r>
              <a:rPr lang="en-US" sz="2800" i="1" smtClean="0">
                <a:sym typeface="Symbol" pitchFamily="18" charset="2"/>
              </a:rPr>
              <a:t>j</a:t>
            </a:r>
            <a:br>
              <a:rPr lang="en-US" sz="2800" i="1" smtClean="0">
                <a:sym typeface="Symbol" pitchFamily="18" charset="2"/>
              </a:rPr>
            </a:br>
            <a:r>
              <a:rPr lang="en-US" sz="2800" i="1" smtClean="0">
                <a:sym typeface="Symbol" pitchFamily="18" charset="2"/>
              </a:rPr>
              <a:t>	</a:t>
            </a:r>
            <a:r>
              <a:rPr lang="en-US" sz="2800" smtClean="0">
                <a:sym typeface="Symbol" pitchFamily="18" charset="2"/>
              </a:rPr>
              <a:t>2.b.	FIRST(</a:t>
            </a:r>
            <a:r>
              <a:rPr lang="en-US" sz="2800" i="1" baseline="-25000" smtClean="0">
                <a:sym typeface="Symbol" pitchFamily="18" charset="2"/>
              </a:rPr>
              <a:t>j</a:t>
            </a:r>
            <a:r>
              <a:rPr lang="en-US" sz="2800" smtClean="0">
                <a:sym typeface="Symbol" pitchFamily="18" charset="2"/>
              </a:rPr>
              <a:t>)  </a:t>
            </a:r>
            <a:r>
              <a:rPr lang="en-US" sz="2800" smtClean="0"/>
              <a:t>FOLLOW(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/>
              <a:t>) = </a:t>
            </a:r>
            <a:r>
              <a:rPr lang="en-US" sz="2800" smtClean="0">
                <a:sym typeface="Symbol" pitchFamily="18" charset="2"/>
              </a:rPr>
              <a:t>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			 for all </a:t>
            </a:r>
            <a:r>
              <a:rPr lang="en-US" sz="2800" i="1" smtClean="0">
                <a:sym typeface="Symbol" pitchFamily="18" charset="2"/>
              </a:rPr>
              <a:t>i </a:t>
            </a:r>
            <a:r>
              <a:rPr lang="en-US" sz="2800" smtClean="0">
                <a:sym typeface="Symbol" pitchFamily="18" charset="2"/>
              </a:rPr>
              <a:t> </a:t>
            </a:r>
            <a:r>
              <a:rPr lang="en-US" sz="2800" i="1" smtClean="0">
                <a:sym typeface="Symbol" pitchFamily="18" charset="2"/>
              </a:rPr>
              <a:t>j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H="1">
            <a:off x="3048000" y="4724400"/>
            <a:ext cx="2286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51193404-CF7F-4910-A717-0A3DA49F204C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Non-LL(1) Examples</a:t>
            </a:r>
          </a:p>
        </p:txBody>
      </p:sp>
      <p:graphicFrame>
        <p:nvGraphicFramePr>
          <p:cNvPr id="44069" name="Group 37"/>
          <p:cNvGraphicFramePr>
            <a:graphicFrameLocks noGrp="1"/>
          </p:cNvGraphicFramePr>
          <p:nvPr/>
        </p:nvGraphicFramePr>
        <p:xfrm>
          <a:off x="1143000" y="2554288"/>
          <a:ext cx="6858000" cy="3017570"/>
        </p:xfrm>
        <a:graphic>
          <a:graphicData uri="http://schemas.openxmlformats.org/drawingml/2006/table">
            <a:tbl>
              <a:tblPr/>
              <a:tblGrid>
                <a:gridCol w="2514600"/>
                <a:gridCol w="434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Grammar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25" marB="4572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Not LL(1) because: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S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a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|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a</a:t>
                      </a:r>
                    </a:p>
                  </a:txBody>
                  <a:tcPr marT="45725" marB="4572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Left recursive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S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a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|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a</a:t>
                      </a:r>
                    </a:p>
                  </a:txBody>
                  <a:tcPr marT="45725" marB="4572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FIRST(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a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 FIRST(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a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)  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S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a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| 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</a:b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| </a:t>
                      </a:r>
                    </a:p>
                  </a:txBody>
                  <a:tcPr marT="45725" marB="4572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For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: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S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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*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 and  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*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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S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a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a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</a:b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| </a:t>
                      </a:r>
                    </a:p>
                  </a:txBody>
                  <a:tcPr marT="45725" marB="4572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For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R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: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FIRST(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 FOLLOW(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)   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DEFA9E4-00EB-41F4-8D4D-EF2080466E64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LL(1) Grammars are Unambiguous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2781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Ambiguous grammar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S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i </a:t>
            </a:r>
            <a:r>
              <a:rPr lang="en-US" i="1">
                <a:sym typeface="Symbol" pitchFamily="18" charset="2"/>
              </a:rPr>
              <a:t>E </a:t>
            </a:r>
            <a:r>
              <a:rPr lang="en-US" b="1">
                <a:sym typeface="Symbol" pitchFamily="18" charset="2"/>
              </a:rPr>
              <a:t>t</a:t>
            </a:r>
            <a:r>
              <a:rPr lang="en-US" i="1">
                <a:sym typeface="Symbol" pitchFamily="18" charset="2"/>
              </a:rPr>
              <a:t> S S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|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 i="1" baseline="-25000">
                <a:sym typeface="Symbol" pitchFamily="18" charset="2"/>
              </a:rPr>
              <a:t>R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|  </a:t>
            </a:r>
            <a:r>
              <a:rPr lang="en-US" b="1">
                <a:sym typeface="Symbol" pitchFamily="18" charset="2"/>
              </a:rPr>
              <a:t/>
            </a:r>
            <a:br>
              <a:rPr lang="en-US" b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b</a:t>
            </a:r>
            <a:endParaRPr lang="en-US">
              <a:sym typeface="Symbol" pitchFamily="18" charset="2"/>
            </a:endParaRPr>
          </a:p>
        </p:txBody>
      </p:sp>
      <p:graphicFrame>
        <p:nvGraphicFramePr>
          <p:cNvPr id="48264" name="Group 136"/>
          <p:cNvGraphicFramePr>
            <a:graphicFrameLocks noGrp="1"/>
          </p:cNvGraphicFramePr>
          <p:nvPr/>
        </p:nvGraphicFramePr>
        <p:xfrm>
          <a:off x="533400" y="4800600"/>
          <a:ext cx="8153400" cy="1891635"/>
        </p:xfrm>
        <a:graphic>
          <a:graphicData uri="http://schemas.openxmlformats.org/drawingml/2006/table">
            <a:tbl>
              <a:tblPr/>
              <a:tblGrid>
                <a:gridCol w="514350"/>
                <a:gridCol w="1162050"/>
                <a:gridCol w="1143000"/>
                <a:gridCol w="1447800"/>
                <a:gridCol w="1917700"/>
                <a:gridCol w="1000125"/>
                <a:gridCol w="968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e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t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$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S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a</a:t>
                      </a:r>
                      <a:endParaRPr kumimoji="0" lang="en-US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  <a:sym typeface="Symbol" pitchFamily="18" charset="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i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E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S S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  <a:sym typeface="Symbol" pitchFamily="18" charset="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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S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  <a:sym typeface="Symbol" pitchFamily="18" charset="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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  <a:sym typeface="Symbol" pitchFamily="18" charset="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b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  <a:sym typeface="Symbol" pitchFamily="18" charset="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6" name="AutoShape 62"/>
          <p:cNvSpPr>
            <a:spLocks noChangeArrowheads="1"/>
          </p:cNvSpPr>
          <p:nvPr/>
        </p:nvSpPr>
        <p:spPr bwMode="auto">
          <a:xfrm rot="8100000">
            <a:off x="3276600" y="3581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AutoShape 63"/>
          <p:cNvSpPr>
            <a:spLocks noChangeArrowheads="1"/>
          </p:cNvSpPr>
          <p:nvPr/>
        </p:nvSpPr>
        <p:spPr bwMode="auto">
          <a:xfrm>
            <a:off x="3276600" y="2514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266" name="Group 138"/>
          <p:cNvGraphicFramePr>
            <a:graphicFrameLocks noGrp="1"/>
          </p:cNvGraphicFramePr>
          <p:nvPr/>
        </p:nvGraphicFramePr>
        <p:xfrm>
          <a:off x="4191000" y="2047875"/>
          <a:ext cx="4495800" cy="2381250"/>
        </p:xfrm>
        <a:graphic>
          <a:graphicData uri="http://schemas.openxmlformats.org/drawingml/2006/table">
            <a:tbl>
              <a:tblPr/>
              <a:tblGrid>
                <a:gridCol w="1676400"/>
                <a:gridCol w="1219200"/>
                <a:gridCol w="16002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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FIRST(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FOLLOW(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i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E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t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S S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e $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a</a:t>
                      </a:r>
                      <a:endParaRPr kumimoji="0" lang="en-US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  <a:sym typeface="Symbol" pitchFamily="18" charset="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  <a:sym typeface="Symbol" pitchFamily="18" charset="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  <a:sym typeface="Symbol" pitchFamily="18" charset="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e $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R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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E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  <a:sym typeface="Symbol" pitchFamily="18" charset="2"/>
                        </a:rPr>
                        <a:t>b</a:t>
                      </a:r>
                      <a:endParaRPr kumimoji="0" lang="en-US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  <a:sym typeface="Symbol" pitchFamily="18" charset="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56" name="Oval 139"/>
          <p:cNvSpPr>
            <a:spLocks noChangeArrowheads="1"/>
          </p:cNvSpPr>
          <p:nvPr/>
        </p:nvSpPr>
        <p:spPr bwMode="auto">
          <a:xfrm>
            <a:off x="3276600" y="5562600"/>
            <a:ext cx="1600200" cy="762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7" name="Text Box 140"/>
          <p:cNvSpPr txBox="1">
            <a:spLocks noChangeArrowheads="1"/>
          </p:cNvSpPr>
          <p:nvPr/>
        </p:nvSpPr>
        <p:spPr bwMode="auto">
          <a:xfrm>
            <a:off x="457200" y="4267200"/>
            <a:ext cx="347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Error: duplicate table entry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0E6FE0FB-FB65-4B05-B414-EE4640BACC89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Predictive Parsing Program (Driver)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5800" y="1654175"/>
            <a:ext cx="82962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push(</a:t>
            </a:r>
            <a:r>
              <a:rPr lang="en-US" b="1"/>
              <a:t>$</a:t>
            </a:r>
            <a:r>
              <a:rPr lang="en-US"/>
              <a:t>)</a:t>
            </a:r>
            <a:br>
              <a:rPr lang="en-US"/>
            </a:br>
            <a:r>
              <a:rPr lang="en-US"/>
              <a:t>push(</a:t>
            </a:r>
            <a:r>
              <a:rPr lang="en-US" i="1"/>
              <a:t>S</a:t>
            </a:r>
            <a:r>
              <a:rPr lang="en-US"/>
              <a:t>)</a:t>
            </a:r>
            <a:br>
              <a:rPr lang="en-US"/>
            </a:br>
            <a:r>
              <a:rPr lang="en-US" i="1"/>
              <a:t>a</a:t>
            </a:r>
            <a:r>
              <a:rPr lang="en-US"/>
              <a:t> := </a:t>
            </a:r>
            <a:r>
              <a:rPr lang="en-US" i="1"/>
              <a:t>lookahead</a:t>
            </a:r>
            <a:endParaRPr lang="en-US"/>
          </a:p>
          <a:p>
            <a:r>
              <a:rPr lang="en-US" b="1"/>
              <a:t>repeat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i="1"/>
              <a:t>X</a:t>
            </a:r>
            <a:r>
              <a:rPr lang="en-US"/>
              <a:t> := pop()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if </a:t>
            </a:r>
            <a:r>
              <a:rPr lang="en-US" i="1"/>
              <a:t>X</a:t>
            </a:r>
            <a:r>
              <a:rPr lang="en-US"/>
              <a:t> is a terminal or </a:t>
            </a:r>
            <a:r>
              <a:rPr lang="en-US" i="1"/>
              <a:t>X </a:t>
            </a:r>
            <a:r>
              <a:rPr lang="en-US"/>
              <a:t>= </a:t>
            </a:r>
            <a:r>
              <a:rPr lang="en-US" b="1"/>
              <a:t>$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/>
            </a:r>
            <a:br>
              <a:rPr lang="en-US"/>
            </a:br>
            <a:r>
              <a:rPr lang="en-US"/>
              <a:t>		match(</a:t>
            </a:r>
            <a:r>
              <a:rPr lang="en-US" i="1"/>
              <a:t>X</a:t>
            </a:r>
            <a:r>
              <a:rPr lang="en-US"/>
              <a:t>) // </a:t>
            </a:r>
            <a:r>
              <a:rPr lang="en-US" i="1"/>
              <a:t>moves to next token and a</a:t>
            </a:r>
            <a:r>
              <a:rPr lang="en-US"/>
              <a:t> := </a:t>
            </a:r>
            <a:r>
              <a:rPr lang="en-US" i="1"/>
              <a:t>lookahead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b="1"/>
              <a:t>else if </a:t>
            </a:r>
            <a:r>
              <a:rPr lang="en-US" i="1"/>
              <a:t>M</a:t>
            </a:r>
            <a:r>
              <a:rPr lang="en-US"/>
              <a:t>[</a:t>
            </a:r>
            <a:r>
              <a:rPr lang="en-US" i="1"/>
              <a:t>X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/>
              <a:t>] = </a:t>
            </a:r>
            <a:r>
              <a:rPr lang="en-US" i="1"/>
              <a:t>X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Y</a:t>
            </a:r>
            <a:r>
              <a:rPr lang="en-US" baseline="-25000"/>
              <a:t>1</a:t>
            </a:r>
            <a:r>
              <a:rPr lang="en-US" i="1"/>
              <a:t>Y</a:t>
            </a:r>
            <a:r>
              <a:rPr lang="en-US" baseline="-25000"/>
              <a:t>2</a:t>
            </a:r>
            <a:r>
              <a:rPr lang="en-US"/>
              <a:t>…</a:t>
            </a:r>
            <a:r>
              <a:rPr lang="en-US" i="1"/>
              <a:t>Y</a:t>
            </a:r>
            <a:r>
              <a:rPr lang="en-US" i="1" baseline="-25000"/>
              <a:t>k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/>
            </a:r>
            <a:br>
              <a:rPr lang="en-US"/>
            </a:br>
            <a:r>
              <a:rPr lang="en-US"/>
              <a:t>		push(</a:t>
            </a:r>
            <a:r>
              <a:rPr lang="en-US" i="1"/>
              <a:t>Y</a:t>
            </a:r>
            <a:r>
              <a:rPr lang="en-US" i="1" baseline="-25000"/>
              <a:t>k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 i="1" baseline="-25000"/>
              <a:t>k</a:t>
            </a:r>
            <a:r>
              <a:rPr lang="en-US" baseline="-25000"/>
              <a:t>-1</a:t>
            </a:r>
            <a:r>
              <a:rPr lang="en-US"/>
              <a:t>,</a:t>
            </a:r>
            <a:r>
              <a:rPr lang="en-US" baseline="-25000"/>
              <a:t> </a:t>
            </a:r>
            <a:r>
              <a:rPr lang="en-US"/>
              <a:t>…, </a:t>
            </a:r>
            <a:r>
              <a:rPr lang="en-US" i="1"/>
              <a:t>Y</a:t>
            </a:r>
            <a:r>
              <a:rPr lang="en-US" baseline="-25000"/>
              <a:t>2</a:t>
            </a:r>
            <a:r>
              <a:rPr lang="en-US"/>
              <a:t>,</a:t>
            </a:r>
            <a:r>
              <a:rPr lang="en-US" i="1" baseline="-25000"/>
              <a:t> </a:t>
            </a:r>
            <a:r>
              <a:rPr lang="en-US" i="1"/>
              <a:t>Y</a:t>
            </a:r>
            <a:r>
              <a:rPr lang="en-US" baseline="-25000"/>
              <a:t>1</a:t>
            </a:r>
            <a:r>
              <a:rPr lang="en-US"/>
              <a:t>) // </a:t>
            </a:r>
            <a:r>
              <a:rPr lang="en-US" i="1"/>
              <a:t>such that Y</a:t>
            </a:r>
            <a:r>
              <a:rPr lang="en-US" baseline="-25000"/>
              <a:t>1</a:t>
            </a:r>
            <a:r>
              <a:rPr lang="en-US" i="1"/>
              <a:t> is on top</a:t>
            </a:r>
            <a:br>
              <a:rPr lang="en-US" i="1"/>
            </a:br>
            <a:r>
              <a:rPr lang="en-US" i="1"/>
              <a:t>		… </a:t>
            </a:r>
            <a:r>
              <a:rPr lang="en-US"/>
              <a:t>invoke actions and/or produce IR output …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else	</a:t>
            </a:r>
            <a:r>
              <a:rPr lang="en-US"/>
              <a:t>error()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endif</a:t>
            </a:r>
            <a:br>
              <a:rPr lang="en-US" b="1"/>
            </a:br>
            <a:r>
              <a:rPr lang="en-US" b="1"/>
              <a:t>until</a:t>
            </a:r>
            <a:r>
              <a:rPr lang="en-US"/>
              <a:t> </a:t>
            </a:r>
            <a:r>
              <a:rPr lang="en-US" i="1"/>
              <a:t>X </a:t>
            </a:r>
            <a:r>
              <a:rPr lang="en-US"/>
              <a:t>= </a:t>
            </a:r>
            <a:r>
              <a:rPr lang="en-US" b="1"/>
              <a:t>$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16A6554-B542-4FDF-9C03-80AC6090986B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Table-Driven Parsing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335213" y="1143000"/>
            <a:ext cx="1093787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Stack</a:t>
            </a:r>
          </a:p>
          <a:p>
            <a:r>
              <a:rPr lang="en-US" sz="2000" b="1"/>
              <a:t>$</a:t>
            </a:r>
            <a:r>
              <a:rPr lang="en-US" sz="2000" i="1" u="sng"/>
              <a:t>E</a:t>
            </a:r>
            <a:endParaRPr lang="en-US" sz="2000"/>
          </a:p>
          <a:p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i="1" baseline="-25000"/>
              <a:t>R</a:t>
            </a:r>
            <a:r>
              <a:rPr lang="en-US" sz="2000" i="1" u="sng"/>
              <a:t>T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i="1" baseline="-25000"/>
              <a:t>R</a:t>
            </a:r>
            <a:r>
              <a:rPr lang="en-US" sz="2000" i="1"/>
              <a:t>T</a:t>
            </a:r>
            <a:r>
              <a:rPr lang="en-US" sz="2000" i="1" baseline="-25000"/>
              <a:t>R</a:t>
            </a:r>
            <a:r>
              <a:rPr lang="en-US" sz="2000" i="1" u="sng"/>
              <a:t>F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i="1" baseline="-25000"/>
              <a:t>R</a:t>
            </a:r>
            <a:r>
              <a:rPr lang="en-US" sz="2000" i="1"/>
              <a:t>T</a:t>
            </a:r>
            <a:r>
              <a:rPr lang="en-US" sz="2000" i="1" baseline="-25000"/>
              <a:t>R</a:t>
            </a:r>
            <a:r>
              <a:rPr lang="en-US" sz="2000" b="1" u="sng"/>
              <a:t>id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i="1" baseline="-25000"/>
              <a:t>R</a:t>
            </a:r>
            <a:r>
              <a:rPr lang="en-US" sz="2000" i="1" u="sng"/>
              <a:t>T</a:t>
            </a:r>
            <a:r>
              <a:rPr lang="en-US" sz="2000" i="1" baseline="-25000"/>
              <a:t>R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 u="sng"/>
              <a:t>E</a:t>
            </a:r>
            <a:r>
              <a:rPr lang="en-US" sz="2000" i="1" baseline="-25000"/>
              <a:t>R</a:t>
            </a:r>
            <a:br>
              <a:rPr lang="en-US" sz="2000" i="1" baseline="-25000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i="1" baseline="-25000"/>
              <a:t>R</a:t>
            </a:r>
            <a:r>
              <a:rPr lang="en-US" sz="2000" i="1"/>
              <a:t>T</a:t>
            </a:r>
            <a:r>
              <a:rPr lang="en-US" sz="2000" b="1" u="sng"/>
              <a:t>+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i="1" baseline="-25000"/>
              <a:t>R</a:t>
            </a:r>
            <a:r>
              <a:rPr lang="en-US" sz="2000" i="1" u="sng"/>
              <a:t>T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i="1" baseline="-25000"/>
              <a:t>R</a:t>
            </a:r>
            <a:r>
              <a:rPr lang="en-US" sz="2000" i="1"/>
              <a:t>T</a:t>
            </a:r>
            <a:r>
              <a:rPr lang="en-US" sz="2000" i="1" baseline="-25000"/>
              <a:t>R</a:t>
            </a:r>
            <a:r>
              <a:rPr lang="en-US" sz="2000" i="1" u="sng"/>
              <a:t>F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i="1" baseline="-25000"/>
              <a:t>R</a:t>
            </a:r>
            <a:r>
              <a:rPr lang="en-US" sz="2000" i="1"/>
              <a:t>T</a:t>
            </a:r>
            <a:r>
              <a:rPr lang="en-US" sz="2000" i="1" baseline="-25000"/>
              <a:t>R</a:t>
            </a:r>
            <a:r>
              <a:rPr lang="en-US" sz="2000" b="1" u="sng"/>
              <a:t>id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i="1" baseline="-25000"/>
              <a:t>R</a:t>
            </a:r>
            <a:r>
              <a:rPr lang="en-US" sz="2000" i="1" u="sng"/>
              <a:t>T</a:t>
            </a:r>
            <a:r>
              <a:rPr lang="en-US" sz="2000" i="1" baseline="-25000"/>
              <a:t>R</a:t>
            </a:r>
          </a:p>
          <a:p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i="1" baseline="-25000"/>
              <a:t>R</a:t>
            </a:r>
            <a:r>
              <a:rPr lang="en-US" sz="2000" i="1"/>
              <a:t>T</a:t>
            </a:r>
            <a:r>
              <a:rPr lang="en-US" sz="2000" i="1" baseline="-25000"/>
              <a:t>R</a:t>
            </a:r>
            <a:r>
              <a:rPr lang="en-US" sz="2000" i="1"/>
              <a:t>F</a:t>
            </a:r>
            <a:r>
              <a:rPr lang="en-US" sz="2000" b="1" i="1" u="sng"/>
              <a:t>*</a:t>
            </a:r>
            <a:r>
              <a:rPr lang="en-US" sz="2000" b="1" i="1"/>
              <a:t/>
            </a:r>
            <a:br>
              <a:rPr lang="en-US" sz="2000" b="1" i="1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i="1" baseline="-25000"/>
              <a:t>R</a:t>
            </a:r>
            <a:r>
              <a:rPr lang="en-US" sz="2000" i="1"/>
              <a:t>T</a:t>
            </a:r>
            <a:r>
              <a:rPr lang="en-US" sz="2000" i="1" baseline="-25000"/>
              <a:t>R</a:t>
            </a:r>
            <a:r>
              <a:rPr lang="en-US" sz="2000" i="1" u="sng"/>
              <a:t>F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i="1" baseline="-25000"/>
              <a:t>R</a:t>
            </a:r>
            <a:r>
              <a:rPr lang="en-US" sz="2000" i="1"/>
              <a:t>T</a:t>
            </a:r>
            <a:r>
              <a:rPr lang="en-US" sz="2000" i="1" baseline="-25000"/>
              <a:t>R</a:t>
            </a:r>
            <a:r>
              <a:rPr lang="en-US" sz="2000" b="1" u="sng"/>
              <a:t>id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i="1" baseline="-25000"/>
              <a:t>R</a:t>
            </a:r>
            <a:r>
              <a:rPr lang="en-US" sz="2000" i="1" u="sng"/>
              <a:t>T</a:t>
            </a:r>
            <a:r>
              <a:rPr lang="en-US" sz="2000" i="1" baseline="-25000"/>
              <a:t>R</a:t>
            </a:r>
            <a:br>
              <a:rPr lang="en-US" sz="2000" i="1" baseline="-25000"/>
            </a:br>
            <a:r>
              <a:rPr lang="en-US" sz="2000" b="1"/>
              <a:t>$</a:t>
            </a:r>
            <a:r>
              <a:rPr lang="en-US" sz="2000" i="1" u="sng"/>
              <a:t>E</a:t>
            </a:r>
            <a:r>
              <a:rPr lang="en-US" sz="2000" i="1" baseline="-25000"/>
              <a:t>R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 u="sng"/>
              <a:t>$</a:t>
            </a:r>
            <a:endParaRPr lang="en-US" sz="2000" b="1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432175" y="1143000"/>
            <a:ext cx="1216025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/>
            <a:r>
              <a:rPr lang="en-US" sz="2000"/>
              <a:t>Input</a:t>
            </a:r>
            <a:endParaRPr lang="en-US" sz="2000" b="1"/>
          </a:p>
          <a:p>
            <a:pPr algn="r"/>
            <a:r>
              <a:rPr lang="en-US" sz="2000" b="1" u="sng"/>
              <a:t>id</a:t>
            </a:r>
            <a:r>
              <a:rPr lang="en-US" sz="2000" b="1"/>
              <a:t>+id*id$</a:t>
            </a:r>
            <a:br>
              <a:rPr lang="en-US" sz="2000" b="1"/>
            </a:br>
            <a:r>
              <a:rPr lang="en-US" sz="2000" b="1" u="sng"/>
              <a:t>id</a:t>
            </a:r>
            <a:r>
              <a:rPr lang="en-US" sz="2000" b="1"/>
              <a:t>+id*id$</a:t>
            </a:r>
            <a:br>
              <a:rPr lang="en-US" sz="2000" b="1"/>
            </a:br>
            <a:r>
              <a:rPr lang="en-US" sz="2000" b="1" u="sng"/>
              <a:t>id</a:t>
            </a:r>
            <a:r>
              <a:rPr lang="en-US" sz="2000" b="1"/>
              <a:t>+id*id$</a:t>
            </a:r>
            <a:br>
              <a:rPr lang="en-US" sz="2000" b="1"/>
            </a:br>
            <a:r>
              <a:rPr lang="en-US" sz="2000" b="1" u="sng"/>
              <a:t>id</a:t>
            </a:r>
            <a:r>
              <a:rPr lang="en-US" sz="2000" b="1"/>
              <a:t>+id*id$</a:t>
            </a:r>
            <a:br>
              <a:rPr lang="en-US" sz="2000" b="1"/>
            </a:br>
            <a:r>
              <a:rPr lang="en-US" sz="2000" b="1" u="sng"/>
              <a:t>+</a:t>
            </a:r>
            <a:r>
              <a:rPr lang="en-US" sz="2000" b="1"/>
              <a:t>id*id$</a:t>
            </a:r>
            <a:br>
              <a:rPr lang="en-US" sz="2000" b="1"/>
            </a:br>
            <a:r>
              <a:rPr lang="en-US" sz="2000" b="1" u="sng"/>
              <a:t>+</a:t>
            </a:r>
            <a:r>
              <a:rPr lang="en-US" sz="2000" b="1"/>
              <a:t>id*id$</a:t>
            </a:r>
            <a:br>
              <a:rPr lang="en-US" sz="2000" b="1"/>
            </a:br>
            <a:r>
              <a:rPr lang="en-US" sz="2000" b="1" u="sng"/>
              <a:t>+</a:t>
            </a:r>
            <a:r>
              <a:rPr lang="en-US" sz="2000" b="1"/>
              <a:t>id*id$</a:t>
            </a:r>
            <a:br>
              <a:rPr lang="en-US" sz="2000" b="1"/>
            </a:br>
            <a:r>
              <a:rPr lang="en-US" sz="2000" b="1" u="sng"/>
              <a:t>id</a:t>
            </a:r>
            <a:r>
              <a:rPr lang="en-US" sz="2000" b="1"/>
              <a:t>*id$</a:t>
            </a:r>
            <a:br>
              <a:rPr lang="en-US" sz="2000" b="1"/>
            </a:br>
            <a:r>
              <a:rPr lang="en-US" sz="2000" b="1" u="sng"/>
              <a:t>id</a:t>
            </a:r>
            <a:r>
              <a:rPr lang="en-US" sz="2000" b="1"/>
              <a:t>*id$</a:t>
            </a:r>
            <a:br>
              <a:rPr lang="en-US" sz="2000" b="1"/>
            </a:br>
            <a:r>
              <a:rPr lang="en-US" sz="2000" b="1" u="sng"/>
              <a:t>id</a:t>
            </a:r>
            <a:r>
              <a:rPr lang="en-US" sz="2000" b="1"/>
              <a:t>*id$</a:t>
            </a:r>
            <a:br>
              <a:rPr lang="en-US" sz="2000" b="1"/>
            </a:br>
            <a:r>
              <a:rPr lang="en-US" sz="2000" b="1" u="sng"/>
              <a:t>*</a:t>
            </a:r>
            <a:r>
              <a:rPr lang="en-US" sz="2000" b="1"/>
              <a:t>id$</a:t>
            </a:r>
            <a:br>
              <a:rPr lang="en-US" sz="2000" b="1"/>
            </a:br>
            <a:r>
              <a:rPr lang="en-US" sz="2000" b="1" u="sng"/>
              <a:t>*</a:t>
            </a:r>
            <a:r>
              <a:rPr lang="en-US" sz="2000" b="1"/>
              <a:t>id$</a:t>
            </a:r>
            <a:br>
              <a:rPr lang="en-US" sz="2000" b="1"/>
            </a:br>
            <a:r>
              <a:rPr lang="en-US" sz="2000" b="1" u="sng"/>
              <a:t>id</a:t>
            </a:r>
            <a:r>
              <a:rPr lang="en-US" sz="2000" b="1"/>
              <a:t>$</a:t>
            </a:r>
            <a:br>
              <a:rPr lang="en-US" sz="2000" b="1"/>
            </a:br>
            <a:r>
              <a:rPr lang="en-US" sz="2000" b="1" u="sng"/>
              <a:t>id</a:t>
            </a:r>
            <a:r>
              <a:rPr lang="en-US" sz="2000" b="1"/>
              <a:t>$</a:t>
            </a:r>
            <a:br>
              <a:rPr lang="en-US" sz="2000" b="1"/>
            </a:br>
            <a:r>
              <a:rPr lang="en-US" sz="2000" b="1" u="sng"/>
              <a:t>$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 u="sng"/>
              <a:t>$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 u="sng"/>
              <a:t>$</a:t>
            </a:r>
            <a:endParaRPr lang="en-US" sz="2000" b="1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4675188" y="1157288"/>
            <a:ext cx="2106612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2000"/>
              <a:t>Production applied</a:t>
            </a:r>
            <a:r>
              <a:rPr lang="en-US" sz="2000" i="1">
                <a:sym typeface="Symbol" pitchFamily="18" charset="2"/>
              </a:rPr>
              <a:t/>
            </a:r>
            <a:br>
              <a:rPr lang="en-US" sz="2000" i="1">
                <a:sym typeface="Symbol" pitchFamily="18" charset="2"/>
              </a:rPr>
            </a:br>
            <a:r>
              <a:rPr lang="en-US" sz="2000" i="1">
                <a:sym typeface="Symbol" pitchFamily="18" charset="2"/>
              </a:rPr>
              <a:t>E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 i="1">
                <a:sym typeface="Symbol" pitchFamily="18" charset="2"/>
              </a:rPr>
              <a:t> T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 i="1" baseline="-25000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/>
            </a:r>
            <a:br>
              <a:rPr lang="en-US" sz="2000">
                <a:sym typeface="Symbol" pitchFamily="18" charset="2"/>
              </a:rPr>
            </a:br>
            <a:r>
              <a:rPr lang="en-US" sz="2000" i="1">
                <a:sym typeface="Symbol" pitchFamily="18" charset="2"/>
              </a:rPr>
              <a:t>T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 i="1">
                <a:sym typeface="Symbol" pitchFamily="18" charset="2"/>
              </a:rPr>
              <a:t> F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 i="1" baseline="-25000">
                <a:sym typeface="Symbol" pitchFamily="18" charset="2"/>
              </a:rPr>
              <a:t>R</a:t>
            </a:r>
            <a:br>
              <a:rPr lang="en-US" sz="2000" i="1" baseline="-25000">
                <a:sym typeface="Symbol" pitchFamily="18" charset="2"/>
              </a:rPr>
            </a:br>
            <a:r>
              <a:rPr lang="en-US" sz="2000" i="1">
                <a:sym typeface="Symbol" pitchFamily="18" charset="2"/>
              </a:rPr>
              <a:t>F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 b="1">
                <a:sym typeface="Symbol" pitchFamily="18" charset="2"/>
              </a:rPr>
              <a:t>id</a:t>
            </a:r>
            <a:br>
              <a:rPr lang="en-US" sz="2000" b="1">
                <a:sym typeface="Symbol" pitchFamily="18" charset="2"/>
              </a:rPr>
            </a:b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 i="1">
                <a:sym typeface="Symbol" pitchFamily="18" charset="2"/>
              </a:rPr>
              <a:t>T</a:t>
            </a:r>
            <a:r>
              <a:rPr lang="en-US" sz="2000" i="1" baseline="-25000">
                <a:sym typeface="Symbol" pitchFamily="18" charset="2"/>
              </a:rPr>
              <a:t>R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>
                <a:sym typeface="Symbol" pitchFamily="18" charset="2"/>
              </a:rPr>
              <a:t></a:t>
            </a:r>
            <a:br>
              <a:rPr lang="en-US" sz="2000">
                <a:sym typeface="Symbol" pitchFamily="18" charset="2"/>
              </a:rPr>
            </a:br>
            <a:r>
              <a:rPr lang="en-US" sz="2000" i="1">
                <a:sym typeface="Symbol" pitchFamily="18" charset="2"/>
              </a:rPr>
              <a:t>E</a:t>
            </a:r>
            <a:r>
              <a:rPr lang="en-US" sz="2000" i="1" baseline="-25000">
                <a:sym typeface="Symbol" pitchFamily="18" charset="2"/>
              </a:rPr>
              <a:t>R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 b="1">
                <a:sym typeface="Symbol" pitchFamily="18" charset="2"/>
              </a:rPr>
              <a:t>+</a:t>
            </a:r>
            <a:r>
              <a:rPr lang="en-US" sz="2000" b="1" i="1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 i="1" baseline="-25000">
                <a:sym typeface="Symbol" pitchFamily="18" charset="2"/>
              </a:rPr>
              <a:t>R</a:t>
            </a:r>
            <a:endParaRPr lang="en-US" sz="2000" b="1" i="1" baseline="-25000">
              <a:sym typeface="Symbol" pitchFamily="18" charset="2"/>
            </a:endParaRPr>
          </a:p>
          <a:p>
            <a:pPr algn="ctr"/>
            <a:r>
              <a:rPr lang="en-US" sz="2000">
                <a:sym typeface="Symbol" pitchFamily="18" charset="2"/>
              </a:rPr>
              <a:t> </a:t>
            </a:r>
            <a:endParaRPr lang="en-US" sz="2000" b="1" i="1" baseline="-25000">
              <a:sym typeface="Symbol" pitchFamily="18" charset="2"/>
            </a:endParaRPr>
          </a:p>
          <a:p>
            <a:pPr algn="ctr"/>
            <a:r>
              <a:rPr lang="en-US" sz="2000" i="1">
                <a:sym typeface="Symbol" pitchFamily="18" charset="2"/>
              </a:rPr>
              <a:t>T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 i="1">
                <a:sym typeface="Symbol" pitchFamily="18" charset="2"/>
              </a:rPr>
              <a:t> F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 i="1" baseline="-25000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/>
            </a:r>
            <a:br>
              <a:rPr lang="en-US" sz="2000">
                <a:sym typeface="Symbol" pitchFamily="18" charset="2"/>
              </a:rPr>
            </a:br>
            <a:r>
              <a:rPr lang="en-US" sz="2000" i="1">
                <a:sym typeface="Symbol" pitchFamily="18" charset="2"/>
              </a:rPr>
              <a:t>F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 b="1">
                <a:sym typeface="Symbol" pitchFamily="18" charset="2"/>
              </a:rPr>
              <a:t>id</a:t>
            </a:r>
            <a:br>
              <a:rPr lang="en-US" sz="2000" b="1">
                <a:sym typeface="Symbol" pitchFamily="18" charset="2"/>
              </a:rPr>
            </a:br>
            <a:endParaRPr lang="en-US" sz="2000" b="1">
              <a:sym typeface="Symbol" pitchFamily="18" charset="2"/>
            </a:endParaRPr>
          </a:p>
          <a:p>
            <a:pPr algn="ctr"/>
            <a:r>
              <a:rPr lang="en-US" sz="2000" i="1">
                <a:sym typeface="Symbol" pitchFamily="18" charset="2"/>
              </a:rPr>
              <a:t>T</a:t>
            </a:r>
            <a:r>
              <a:rPr lang="en-US" sz="2000" i="1" baseline="-25000">
                <a:sym typeface="Symbol" pitchFamily="18" charset="2"/>
              </a:rPr>
              <a:t>R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 b="1">
                <a:sym typeface="Symbol" pitchFamily="18" charset="2"/>
              </a:rPr>
              <a:t>*</a:t>
            </a:r>
            <a:r>
              <a:rPr lang="en-US" sz="2000" b="1" i="1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F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 i="1" baseline="-25000">
                <a:sym typeface="Symbol" pitchFamily="18" charset="2"/>
              </a:rPr>
              <a:t>R</a:t>
            </a:r>
            <a:br>
              <a:rPr lang="en-US" sz="2000" i="1" baseline="-25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 </a:t>
            </a:r>
            <a:r>
              <a:rPr lang="en-US" sz="2000" i="1" baseline="-25000">
                <a:sym typeface="Symbol" pitchFamily="18" charset="2"/>
              </a:rPr>
              <a:t> </a:t>
            </a:r>
          </a:p>
          <a:p>
            <a:pPr algn="ctr"/>
            <a:r>
              <a:rPr lang="en-US" sz="2000" i="1">
                <a:sym typeface="Symbol" pitchFamily="18" charset="2"/>
              </a:rPr>
              <a:t>F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 b="1">
                <a:sym typeface="Symbol" pitchFamily="18" charset="2"/>
              </a:rPr>
              <a:t>id</a:t>
            </a:r>
            <a:br>
              <a:rPr lang="en-US" sz="2000" b="1">
                <a:sym typeface="Symbol" pitchFamily="18" charset="2"/>
              </a:rPr>
            </a:br>
            <a:r>
              <a:rPr lang="en-US" sz="2000" b="1">
                <a:sym typeface="Symbol" pitchFamily="18" charset="2"/>
              </a:rPr>
              <a:t> </a:t>
            </a:r>
            <a:br>
              <a:rPr lang="en-US" sz="2000" b="1">
                <a:sym typeface="Symbol" pitchFamily="18" charset="2"/>
              </a:rPr>
            </a:br>
            <a:r>
              <a:rPr lang="en-US" sz="2000" i="1">
                <a:sym typeface="Symbol" pitchFamily="18" charset="2"/>
              </a:rPr>
              <a:t>T</a:t>
            </a:r>
            <a:r>
              <a:rPr lang="en-US" sz="2000" i="1" baseline="-25000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>
                <a:sym typeface="Symbol" pitchFamily="18" charset="2"/>
              </a:rPr>
              <a:t></a:t>
            </a:r>
            <a:br>
              <a:rPr lang="en-US" sz="2000">
                <a:sym typeface="Symbol" pitchFamily="18" charset="2"/>
              </a:rPr>
            </a:br>
            <a:r>
              <a:rPr lang="en-US" sz="2000" i="1">
                <a:sym typeface="Symbol" pitchFamily="18" charset="2"/>
              </a:rPr>
              <a:t>E</a:t>
            </a:r>
            <a:r>
              <a:rPr lang="en-US" sz="2000" i="1" baseline="-25000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>
                <a:sym typeface="Symbol" pitchFamily="18" charset="2"/>
              </a:rPr>
              <a:t>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3429000" y="12192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4648200" y="12192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286000" y="1524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2286000" y="12192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6858000" y="12192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86000" y="1219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0" name="Line 13"/>
          <p:cNvSpPr>
            <a:spLocks noChangeShapeType="1"/>
          </p:cNvSpPr>
          <p:nvPr/>
        </p:nvSpPr>
        <p:spPr bwMode="auto">
          <a:xfrm>
            <a:off x="2286000" y="6705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 the LL(1)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ε</a:t>
            </a:r>
            <a:endParaRPr lang="en-IN" dirty="0"/>
          </a:p>
          <a:p>
            <a:r>
              <a:rPr lang="en-US" dirty="0"/>
              <a:t>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A</a:t>
            </a:r>
            <a:endParaRPr lang="en-IN" dirty="0"/>
          </a:p>
          <a:p>
            <a:r>
              <a:rPr lang="en-US" dirty="0"/>
              <a:t>A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err="1"/>
              <a:t>aA</a:t>
            </a:r>
            <a:endParaRPr lang="en-IN" dirty="0"/>
          </a:p>
          <a:p>
            <a:r>
              <a:rPr lang="en-US" dirty="0"/>
              <a:t>A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err="1"/>
              <a:t>aAb</a:t>
            </a:r>
            <a:endParaRPr lang="en-IN" dirty="0"/>
          </a:p>
          <a:p>
            <a:r>
              <a:rPr lang="en-US" dirty="0"/>
              <a:t>A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a</a:t>
            </a:r>
            <a:endParaRPr lang="en-IN" dirty="0"/>
          </a:p>
          <a:p>
            <a:r>
              <a:rPr lang="en-US" dirty="0"/>
              <a:t>A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err="1"/>
              <a:t>ab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6049-E334-4884-99D2-80B6872DD24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3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50B402F0-D3FD-4320-B65A-A7A27FA97AA1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Parser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800" smtClean="0"/>
              <a:t>A parser implements a C-F grammar as a recognizer of strings</a:t>
            </a:r>
          </a:p>
          <a:p>
            <a:pPr marL="609600" indent="-609600" eaLnBrk="1" hangingPunct="1"/>
            <a:r>
              <a:rPr lang="en-US" sz="2800" smtClean="0"/>
              <a:t>The role of the parser in a compiler is twofold:</a:t>
            </a:r>
          </a:p>
          <a:p>
            <a:pPr marL="1009650" lvl="1" indent="-609600" eaLnBrk="1" hangingPunct="1">
              <a:buFontTx/>
              <a:buAutoNum type="arabicPeriod"/>
            </a:pPr>
            <a:r>
              <a:rPr lang="en-US" sz="2400" smtClean="0"/>
              <a:t>To check syntax (= string recognizer)</a:t>
            </a:r>
          </a:p>
          <a:p>
            <a:pPr marL="1390650" lvl="2" indent="-533400" eaLnBrk="1" hangingPunct="1"/>
            <a:r>
              <a:rPr lang="en-US" sz="2000" smtClean="0"/>
              <a:t>And to report syntax errors accurately</a:t>
            </a:r>
          </a:p>
          <a:p>
            <a:pPr marL="1009650" lvl="1" indent="-609600" eaLnBrk="1" hangingPunct="1">
              <a:buFontTx/>
              <a:buAutoNum type="arabicPeriod"/>
            </a:pPr>
            <a:r>
              <a:rPr lang="en-US" sz="2400" smtClean="0"/>
              <a:t>To invoke semantic actions</a:t>
            </a:r>
          </a:p>
          <a:p>
            <a:pPr marL="1390650" lvl="2" indent="-533400" eaLnBrk="1" hangingPunct="1"/>
            <a:r>
              <a:rPr lang="en-US" sz="2000" smtClean="0"/>
              <a:t>For static semantics checking, e.g. type checking of expressions, functions, etc.</a:t>
            </a:r>
          </a:p>
          <a:p>
            <a:pPr marL="1390650" lvl="2" indent="-533400" eaLnBrk="1" hangingPunct="1"/>
            <a:r>
              <a:rPr lang="en-US" sz="2000" smtClean="0"/>
              <a:t>For syntax-directed translation of the source code to an intermediate representation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the LL(1)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 </a:t>
            </a:r>
            <a:r>
              <a:rPr lang="en-US" dirty="0">
                <a:sym typeface="Symbol"/>
              </a:rPr>
              <a:t></a:t>
            </a:r>
            <a:r>
              <a:rPr lang="fr-FR" dirty="0" smtClean="0"/>
              <a:t> </a:t>
            </a:r>
            <a:r>
              <a:rPr lang="fr-FR" dirty="0"/>
              <a:t>[L] </a:t>
            </a:r>
            <a:r>
              <a:rPr lang="fr-FR" dirty="0" smtClean="0"/>
              <a:t>| </a:t>
            </a:r>
            <a:r>
              <a:rPr lang="fr-FR" dirty="0"/>
              <a:t>a</a:t>
            </a:r>
          </a:p>
          <a:p>
            <a:pPr marL="0" indent="0">
              <a:buNone/>
            </a:pPr>
            <a:r>
              <a:rPr lang="fr-FR" dirty="0"/>
              <a:t>L </a:t>
            </a:r>
            <a:r>
              <a:rPr lang="en-US" dirty="0">
                <a:sym typeface="Symbol"/>
              </a:rPr>
              <a:t></a:t>
            </a:r>
            <a:r>
              <a:rPr lang="fr-FR" dirty="0" smtClean="0"/>
              <a:t> </a:t>
            </a:r>
            <a:r>
              <a:rPr lang="fr-FR" dirty="0"/>
              <a:t>ET</a:t>
            </a:r>
          </a:p>
          <a:p>
            <a:pPr marL="0" indent="0">
              <a:buNone/>
            </a:pPr>
            <a:r>
              <a:rPr lang="fr-FR" dirty="0"/>
              <a:t>T </a:t>
            </a:r>
            <a:r>
              <a:rPr lang="en-US" dirty="0">
                <a:sym typeface="Symbol"/>
              </a:rPr>
              <a:t></a:t>
            </a:r>
            <a:r>
              <a:rPr lang="fr-FR" dirty="0" smtClean="0"/>
              <a:t> </a:t>
            </a:r>
            <a:r>
              <a:rPr lang="fr-FR" dirty="0"/>
              <a:t>; L </a:t>
            </a:r>
            <a:r>
              <a:rPr lang="fr-FR" dirty="0" smtClean="0"/>
              <a:t>| </a:t>
            </a:r>
            <a:r>
              <a:rPr lang="en-US" dirty="0"/>
              <a:t>ε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6049-E334-4884-99D2-80B6872DD24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F3C30678-05CE-48B4-9DE0-BEE77685CF4F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Syntax-Directed Translation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One of the major roles of the parser is to produce an </a:t>
            </a:r>
            <a:r>
              <a:rPr lang="en-US" sz="2800" i="1" smtClean="0"/>
              <a:t>intermediate representation </a:t>
            </a:r>
            <a:r>
              <a:rPr lang="en-US" sz="2800" smtClean="0"/>
              <a:t>(IR) of the source program using </a:t>
            </a:r>
            <a:r>
              <a:rPr lang="en-US" sz="2800" i="1" smtClean="0"/>
              <a:t>syntax-directed translation </a:t>
            </a:r>
            <a:r>
              <a:rPr lang="en-US" sz="2800" smtClean="0"/>
              <a:t>methods</a:t>
            </a:r>
          </a:p>
          <a:p>
            <a:pPr eaLnBrk="1" hangingPunct="1"/>
            <a:r>
              <a:rPr lang="en-US" sz="2800" smtClean="0"/>
              <a:t>Possible IR output:</a:t>
            </a:r>
          </a:p>
          <a:p>
            <a:pPr lvl="1" eaLnBrk="1" hangingPunct="1"/>
            <a:r>
              <a:rPr lang="en-US" sz="2400" smtClean="0"/>
              <a:t>Abstract syntax trees (ASTs)</a:t>
            </a:r>
          </a:p>
          <a:p>
            <a:pPr lvl="1" eaLnBrk="1" hangingPunct="1"/>
            <a:r>
              <a:rPr lang="en-US" sz="2400" smtClean="0"/>
              <a:t>Control-flow graphs (CFGs) with triples, three-address code, or register transfer list notation</a:t>
            </a:r>
          </a:p>
          <a:p>
            <a:pPr lvl="1" eaLnBrk="1" hangingPunct="1"/>
            <a:r>
              <a:rPr lang="en-US" sz="2400" smtClean="0"/>
              <a:t>WHIRL (SGI Pro64 compiler) has 5 IR levels!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7C20768-9482-41C2-9498-4E56A2EF68A0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Grammars (Recap)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Context-free grammar is a 4-tuple</a:t>
            </a:r>
            <a:br>
              <a:rPr lang="en-US" smtClean="0"/>
            </a:br>
            <a:r>
              <a:rPr lang="en-US" i="1" smtClean="0"/>
              <a:t>G </a:t>
            </a:r>
            <a:r>
              <a:rPr lang="en-US" smtClean="0"/>
              <a:t>= (</a:t>
            </a:r>
            <a:r>
              <a:rPr lang="en-US" i="1" smtClean="0"/>
              <a:t>N</a:t>
            </a:r>
            <a:r>
              <a:rPr lang="en-US" smtClean="0"/>
              <a:t>, </a:t>
            </a:r>
            <a:r>
              <a:rPr lang="en-US" i="1" smtClean="0"/>
              <a:t>T</a:t>
            </a:r>
            <a:r>
              <a:rPr lang="en-US" smtClean="0"/>
              <a:t>, </a:t>
            </a:r>
            <a:r>
              <a:rPr lang="en-US" i="1" smtClean="0"/>
              <a:t>P</a:t>
            </a:r>
            <a:r>
              <a:rPr lang="en-US" smtClean="0"/>
              <a:t>, </a:t>
            </a:r>
            <a:r>
              <a:rPr lang="en-US" i="1" smtClean="0"/>
              <a:t>S</a:t>
            </a:r>
            <a:r>
              <a:rPr lang="en-US" smtClean="0"/>
              <a:t>) where</a:t>
            </a:r>
          </a:p>
          <a:p>
            <a:pPr lvl="1" eaLnBrk="1" hangingPunct="1"/>
            <a:r>
              <a:rPr lang="en-US" i="1" smtClean="0"/>
              <a:t>T</a:t>
            </a:r>
            <a:r>
              <a:rPr lang="en-US" smtClean="0"/>
              <a:t> is a finite set of tokens (</a:t>
            </a:r>
            <a:r>
              <a:rPr lang="en-US" i="1" smtClean="0"/>
              <a:t>terminal</a:t>
            </a:r>
            <a:r>
              <a:rPr lang="en-US" smtClean="0"/>
              <a:t> symbols)</a:t>
            </a:r>
          </a:p>
          <a:p>
            <a:pPr lvl="1" eaLnBrk="1" hangingPunct="1"/>
            <a:r>
              <a:rPr lang="en-US" i="1" smtClean="0"/>
              <a:t>N</a:t>
            </a:r>
            <a:r>
              <a:rPr lang="en-US" smtClean="0"/>
              <a:t> is a finite set of </a:t>
            </a:r>
            <a:r>
              <a:rPr lang="en-US" i="1" smtClean="0"/>
              <a:t>nonterminals</a:t>
            </a:r>
          </a:p>
          <a:p>
            <a:pPr lvl="1" eaLnBrk="1" hangingPunct="1"/>
            <a:r>
              <a:rPr lang="en-US" i="1" smtClean="0"/>
              <a:t>P</a:t>
            </a:r>
            <a:r>
              <a:rPr lang="en-US" smtClean="0"/>
              <a:t> is a finite set of </a:t>
            </a:r>
            <a:r>
              <a:rPr lang="en-US" i="1" smtClean="0"/>
              <a:t>productions </a:t>
            </a:r>
            <a:r>
              <a:rPr lang="en-US" smtClean="0"/>
              <a:t>of the form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i="1" smtClean="0"/>
              <a:t>	</a:t>
            </a:r>
            <a:r>
              <a:rPr lang="en-US" smtClean="0">
                <a:sym typeface="Symbol" pitchFamily="18" charset="2"/>
              </a:rPr>
              <a:t>  </a:t>
            </a:r>
            <a:r>
              <a:rPr lang="en-US" i="1" smtClean="0">
                <a:sym typeface="Symbol" pitchFamily="18" charset="2"/>
              </a:rPr>
              <a:t/>
            </a:r>
            <a:br>
              <a:rPr lang="en-US" i="1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where   (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i="1" smtClean="0">
                <a:sym typeface="Symbol" pitchFamily="18" charset="2"/>
              </a:rPr>
              <a:t>T</a:t>
            </a:r>
            <a:r>
              <a:rPr lang="en-US" smtClean="0">
                <a:sym typeface="Symbol" pitchFamily="18" charset="2"/>
              </a:rPr>
              <a:t>)* </a:t>
            </a:r>
            <a:r>
              <a:rPr lang="en-US" i="1" smtClean="0">
                <a:sym typeface="Symbol" pitchFamily="18" charset="2"/>
              </a:rPr>
              <a:t>N 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i="1" smtClean="0">
                <a:sym typeface="Symbol" pitchFamily="18" charset="2"/>
              </a:rPr>
              <a:t>T</a:t>
            </a:r>
            <a:r>
              <a:rPr lang="en-US" smtClean="0">
                <a:sym typeface="Symbol" pitchFamily="18" charset="2"/>
              </a:rPr>
              <a:t>)* and   (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i="1" smtClean="0">
                <a:sym typeface="Symbol" pitchFamily="18" charset="2"/>
              </a:rPr>
              <a:t>T</a:t>
            </a:r>
            <a:r>
              <a:rPr lang="en-US" smtClean="0">
                <a:sym typeface="Symbol" pitchFamily="18" charset="2"/>
              </a:rPr>
              <a:t>)*</a:t>
            </a:r>
            <a:endParaRPr lang="en-US" i="1" smtClean="0"/>
          </a:p>
          <a:p>
            <a:pPr lvl="1" eaLnBrk="1" hangingPunct="1"/>
            <a:r>
              <a:rPr lang="en-US" i="1" smtClean="0"/>
              <a:t>S </a:t>
            </a:r>
            <a:r>
              <a:rPr lang="en-US" smtClean="0">
                <a:sym typeface="Symbol" pitchFamily="18" charset="2"/>
              </a:rPr>
              <a:t>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/>
              <a:t> is a designated </a:t>
            </a:r>
            <a:r>
              <a:rPr lang="en-US" i="1" smtClean="0"/>
              <a:t>start symbol</a:t>
            </a:r>
            <a:endParaRPr lang="en-US" i="1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6757779-25D7-4460-BF6D-CE6F287F292C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Notational Conventions Used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Terminals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i="1" smtClean="0"/>
              <a:t>a,b,c,… </a:t>
            </a:r>
            <a:r>
              <a:rPr lang="en-US" sz="2800" smtClean="0">
                <a:sym typeface="Symbol" pitchFamily="18" charset="2"/>
              </a:rPr>
              <a:t> </a:t>
            </a:r>
            <a:r>
              <a:rPr lang="en-US" sz="2800" i="1" smtClean="0">
                <a:sym typeface="Symbol" pitchFamily="18" charset="2"/>
              </a:rPr>
              <a:t>T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	specific terminals: </a:t>
            </a:r>
            <a:r>
              <a:rPr lang="en-US" sz="2800" b="1" smtClean="0"/>
              <a:t>0</a:t>
            </a:r>
            <a:r>
              <a:rPr lang="en-US" sz="2800" smtClean="0"/>
              <a:t>, </a:t>
            </a:r>
            <a:r>
              <a:rPr lang="en-US" sz="2800" b="1" smtClean="0"/>
              <a:t>1</a:t>
            </a:r>
            <a:r>
              <a:rPr lang="en-US" sz="2800" smtClean="0"/>
              <a:t>, </a:t>
            </a:r>
            <a:r>
              <a:rPr lang="en-US" sz="2800" b="1" smtClean="0"/>
              <a:t>id</a:t>
            </a:r>
            <a:r>
              <a:rPr lang="en-US" sz="2800" smtClean="0"/>
              <a:t>, </a:t>
            </a:r>
            <a:r>
              <a:rPr lang="en-US" sz="2800" b="1" smtClean="0"/>
              <a:t>+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Nonterminals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i="1" smtClean="0"/>
              <a:t>A,B,C,… </a:t>
            </a:r>
            <a:r>
              <a:rPr lang="en-US" sz="2800" smtClean="0">
                <a:sym typeface="Symbol" pitchFamily="18" charset="2"/>
              </a:rPr>
              <a:t> </a:t>
            </a:r>
            <a:r>
              <a:rPr lang="en-US" sz="2800" i="1" smtClean="0">
                <a:sym typeface="Symbol" pitchFamily="18" charset="2"/>
              </a:rPr>
              <a:t>N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	specific nonterminals: </a:t>
            </a:r>
            <a:r>
              <a:rPr lang="en-US" sz="2800" i="1" smtClean="0"/>
              <a:t>expr</a:t>
            </a:r>
            <a:r>
              <a:rPr lang="en-US" sz="2800" smtClean="0"/>
              <a:t>, </a:t>
            </a:r>
            <a:r>
              <a:rPr lang="en-US" sz="2800" i="1" smtClean="0"/>
              <a:t>term</a:t>
            </a:r>
            <a:r>
              <a:rPr lang="en-US" sz="2800" smtClean="0"/>
              <a:t>, </a:t>
            </a:r>
            <a:r>
              <a:rPr lang="en-US" sz="2800" i="1" smtClean="0"/>
              <a:t>stmt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Grammar symbols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i="1" smtClean="0"/>
              <a:t>X,Y,Z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 (</a:t>
            </a:r>
            <a:r>
              <a:rPr lang="en-US" sz="2800" i="1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i="1" smtClean="0">
                <a:sym typeface="Symbol" pitchFamily="18" charset="2"/>
              </a:rPr>
              <a:t>T</a:t>
            </a:r>
            <a:r>
              <a:rPr lang="en-US" sz="2800" smtClean="0">
                <a:sym typeface="Symbol" pitchFamily="18" charset="2"/>
              </a:rPr>
              <a:t>)</a:t>
            </a:r>
            <a:endParaRPr lang="en-US" sz="2800" i="1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Strings of terminals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	</a:t>
            </a:r>
            <a:r>
              <a:rPr lang="en-US" sz="2800" i="1" smtClean="0">
                <a:sym typeface="Symbol" pitchFamily="18" charset="2"/>
              </a:rPr>
              <a:t>u,v,w,x,y,z </a:t>
            </a:r>
            <a:r>
              <a:rPr lang="en-US" sz="2800" smtClean="0">
                <a:sym typeface="Symbol" pitchFamily="18" charset="2"/>
              </a:rPr>
              <a:t> </a:t>
            </a:r>
            <a:r>
              <a:rPr lang="en-US" sz="2800" i="1" smtClean="0">
                <a:sym typeface="Symbol" pitchFamily="18" charset="2"/>
              </a:rPr>
              <a:t>T</a:t>
            </a:r>
            <a:r>
              <a:rPr lang="en-US" sz="2800" smtClean="0">
                <a:sym typeface="Symbol" pitchFamily="18" charset="2"/>
              </a:rPr>
              <a:t>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Strings of grammar symbols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	,,  (</a:t>
            </a:r>
            <a:r>
              <a:rPr lang="en-US" sz="2800" i="1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i="1" smtClean="0">
                <a:sym typeface="Symbol" pitchFamily="18" charset="2"/>
              </a:rPr>
              <a:t>T</a:t>
            </a:r>
            <a:r>
              <a:rPr lang="en-US" sz="2800" smtClean="0">
                <a:sym typeface="Symbol" pitchFamily="18" charset="2"/>
              </a:rPr>
              <a:t>)*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1D4E2A2-6A9E-486F-8B95-9E6AAB540E56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Derivations (Recap)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i="1" smtClean="0"/>
              <a:t>one-step derivation</a:t>
            </a:r>
            <a:r>
              <a:rPr lang="en-US" sz="2800" smtClean="0"/>
              <a:t> is defined by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smtClean="0">
                <a:sym typeface="Symbol" pitchFamily="18" charset="2"/>
              </a:rPr>
              <a:t></a:t>
            </a:r>
            <a:r>
              <a:rPr lang="en-US" sz="2800" i="1" smtClean="0"/>
              <a:t> A </a:t>
            </a:r>
            <a:r>
              <a:rPr lang="en-US" sz="2800" smtClean="0">
                <a:sym typeface="Symbol" pitchFamily="18" charset="2"/>
              </a:rPr>
              <a:t>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   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where 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   is a production in the grammar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In addition, we define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 is</a:t>
            </a:r>
            <a:r>
              <a:rPr lang="en-US" sz="2400" i="1" smtClean="0">
                <a:sym typeface="Symbol" pitchFamily="18" charset="2"/>
              </a:rPr>
              <a:t> leftmost</a:t>
            </a:r>
            <a:r>
              <a:rPr lang="en-US" sz="2400" smtClean="0">
                <a:sym typeface="Symbol" pitchFamily="18" charset="2"/>
              </a:rPr>
              <a:t> </a:t>
            </a:r>
            <a:r>
              <a:rPr lang="en-US" sz="2400" i="1" baseline="-25000" smtClean="0">
                <a:sym typeface="Symbol" pitchFamily="18" charset="2"/>
              </a:rPr>
              <a:t>lm</a:t>
            </a:r>
            <a:r>
              <a:rPr lang="en-US" sz="2400" smtClean="0">
                <a:sym typeface="Symbol" pitchFamily="18" charset="2"/>
              </a:rPr>
              <a:t> if  does not contain a nonterminal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 is</a:t>
            </a:r>
            <a:r>
              <a:rPr lang="en-US" sz="2400" i="1" smtClean="0">
                <a:sym typeface="Symbol" pitchFamily="18" charset="2"/>
              </a:rPr>
              <a:t> rightmost</a:t>
            </a:r>
            <a:r>
              <a:rPr lang="en-US" sz="2400" smtClean="0">
                <a:sym typeface="Symbol" pitchFamily="18" charset="2"/>
              </a:rPr>
              <a:t> </a:t>
            </a:r>
            <a:r>
              <a:rPr lang="en-US" sz="2400" i="1" baseline="-25000" smtClean="0">
                <a:sym typeface="Symbol" pitchFamily="18" charset="2"/>
              </a:rPr>
              <a:t>rm</a:t>
            </a:r>
            <a:r>
              <a:rPr lang="en-US" sz="2400" smtClean="0">
                <a:sym typeface="Symbol" pitchFamily="18" charset="2"/>
              </a:rPr>
              <a:t> if  does not contain a nonterminal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Transitive closure </a:t>
            </a:r>
            <a:r>
              <a:rPr lang="en-US" sz="2400" baseline="30000" smtClean="0">
                <a:sym typeface="Symbol" pitchFamily="18" charset="2"/>
              </a:rPr>
              <a:t>*</a:t>
            </a:r>
            <a:r>
              <a:rPr lang="en-US" sz="2400" smtClean="0">
                <a:sym typeface="Symbol" pitchFamily="18" charset="2"/>
              </a:rPr>
              <a:t> (zero or more steps)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Positive closure </a:t>
            </a:r>
            <a:r>
              <a:rPr lang="en-US" sz="2400" baseline="30000" smtClean="0">
                <a:sym typeface="Symbol" pitchFamily="18" charset="2"/>
              </a:rPr>
              <a:t>+</a:t>
            </a:r>
            <a:r>
              <a:rPr lang="en-US" sz="2400" smtClean="0">
                <a:sym typeface="Symbol" pitchFamily="18" charset="2"/>
              </a:rPr>
              <a:t> (one or more steps)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The </a:t>
            </a:r>
            <a:r>
              <a:rPr lang="en-US" sz="2800" i="1" smtClean="0">
                <a:sym typeface="Symbol" pitchFamily="18" charset="2"/>
              </a:rPr>
              <a:t>language generated by G</a:t>
            </a:r>
            <a:r>
              <a:rPr lang="en-US" sz="2800" smtClean="0">
                <a:sym typeface="Symbol" pitchFamily="18" charset="2"/>
              </a:rPr>
              <a:t> is defined by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	</a:t>
            </a:r>
            <a:r>
              <a:rPr lang="en-US" sz="2800" i="1" smtClean="0">
                <a:sym typeface="Symbol" pitchFamily="18" charset="2"/>
              </a:rPr>
              <a:t>L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i="1" smtClean="0">
                <a:sym typeface="Symbol" pitchFamily="18" charset="2"/>
              </a:rPr>
              <a:t>G</a:t>
            </a:r>
            <a:r>
              <a:rPr lang="en-US" sz="2800" smtClean="0">
                <a:sym typeface="Symbol" pitchFamily="18" charset="2"/>
              </a:rPr>
              <a:t>) = {</a:t>
            </a:r>
            <a:r>
              <a:rPr lang="en-US" sz="2800" i="1" smtClean="0">
                <a:sym typeface="Symbol" pitchFamily="18" charset="2"/>
              </a:rPr>
              <a:t>w </a:t>
            </a:r>
            <a:r>
              <a:rPr lang="en-US" sz="2800" smtClean="0">
                <a:sym typeface="Symbol" pitchFamily="18" charset="2"/>
              </a:rPr>
              <a:t> </a:t>
            </a:r>
            <a:r>
              <a:rPr lang="en-US" sz="2800" i="1" smtClean="0">
                <a:sym typeface="Symbol" pitchFamily="18" charset="2"/>
              </a:rPr>
              <a:t>T</a:t>
            </a:r>
            <a:r>
              <a:rPr lang="en-US" sz="2800" smtClean="0">
                <a:sym typeface="Symbol" pitchFamily="18" charset="2"/>
              </a:rPr>
              <a:t>* | </a:t>
            </a:r>
            <a:r>
              <a:rPr lang="en-US" sz="2800" i="1" smtClean="0">
                <a:sym typeface="Symbol" pitchFamily="18" charset="2"/>
              </a:rPr>
              <a:t>S</a:t>
            </a:r>
            <a:r>
              <a:rPr lang="en-US" sz="2800" smtClean="0">
                <a:sym typeface="Symbol" pitchFamily="18" charset="2"/>
              </a:rPr>
              <a:t> </a:t>
            </a:r>
            <a:r>
              <a:rPr lang="en-US" sz="2800" baseline="30000" smtClean="0">
                <a:sym typeface="Symbol" pitchFamily="18" charset="2"/>
              </a:rPr>
              <a:t>+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i="1" smtClean="0">
                <a:sym typeface="Symbol" pitchFamily="18" charset="2"/>
              </a:rPr>
              <a:t>w</a:t>
            </a:r>
            <a:r>
              <a:rPr lang="en-US" sz="2800" smtClean="0"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2414F70-B43F-494F-80CE-770F8E3A3FCB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Derivation (Example)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057400" y="1752600"/>
            <a:ext cx="56911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 </a:t>
            </a:r>
            <a:r>
              <a:rPr lang="en-US" i="1">
                <a:sym typeface="Symbol" pitchFamily="18" charset="2"/>
              </a:rPr>
              <a:t>G = </a:t>
            </a:r>
            <a:r>
              <a:rPr lang="en-US">
                <a:sym typeface="Symbol" pitchFamily="18" charset="2"/>
              </a:rPr>
              <a:t>({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}, {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,</a:t>
            </a:r>
            <a:r>
              <a:rPr lang="en-US" b="1">
                <a:sym typeface="Symbol" pitchFamily="18" charset="2"/>
              </a:rPr>
              <a:t>*</a:t>
            </a:r>
            <a:r>
              <a:rPr lang="en-US">
                <a:sym typeface="Symbol" pitchFamily="18" charset="2"/>
              </a:rPr>
              <a:t>,</a:t>
            </a:r>
            <a:r>
              <a:rPr lang="en-US" b="1">
                <a:sym typeface="Symbol" pitchFamily="18" charset="2"/>
              </a:rPr>
              <a:t>(</a:t>
            </a:r>
            <a:r>
              <a:rPr lang="en-US">
                <a:sym typeface="Symbol" pitchFamily="18" charset="2"/>
              </a:rPr>
              <a:t>,</a:t>
            </a:r>
            <a:r>
              <a:rPr lang="en-US" b="1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,</a:t>
            </a:r>
            <a:r>
              <a:rPr lang="en-US" b="1">
                <a:sym typeface="Symbol" pitchFamily="18" charset="2"/>
              </a:rPr>
              <a:t>-</a:t>
            </a:r>
            <a:r>
              <a:rPr lang="en-US">
                <a:sym typeface="Symbol" pitchFamily="18" charset="2"/>
              </a:rPr>
              <a:t>,</a:t>
            </a:r>
            <a:r>
              <a:rPr lang="en-US" b="1">
                <a:sym typeface="Symbol" pitchFamily="18" charset="2"/>
              </a:rPr>
              <a:t>id</a:t>
            </a:r>
            <a:r>
              <a:rPr lang="en-US">
                <a:sym typeface="Symbol" pitchFamily="18" charset="2"/>
              </a:rPr>
              <a:t>},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) with</a:t>
            </a:r>
            <a:r>
              <a:rPr lang="en-US" i="1">
                <a:sym typeface="Symbol" pitchFamily="18" charset="2"/>
              </a:rPr>
              <a:t/>
            </a:r>
            <a:br>
              <a:rPr lang="en-US" i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productions</a:t>
            </a:r>
            <a:r>
              <a:rPr lang="en-US" i="1">
                <a:sym typeface="Symbol" pitchFamily="18" charset="2"/>
              </a:rPr>
              <a:t> P =	E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			E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*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	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(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	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-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	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id</a:t>
            </a:r>
            <a:endParaRPr lang="en-US">
              <a:sym typeface="Symbol" pitchFamily="18" charset="2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2057400" y="4419600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 </a:t>
            </a:r>
            <a:r>
              <a:rPr lang="en-US" b="1">
                <a:sym typeface="Symbol" pitchFamily="18" charset="2"/>
              </a:rPr>
              <a:t>-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 </a:t>
            </a:r>
            <a:r>
              <a:rPr lang="en-US">
                <a:sym typeface="Symbol" pitchFamily="18" charset="2"/>
              </a:rPr>
              <a:t> </a:t>
            </a:r>
            <a:r>
              <a:rPr lang="en-US" b="1">
                <a:sym typeface="Symbol" pitchFamily="18" charset="2"/>
              </a:rPr>
              <a:t>-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id</a:t>
            </a:r>
            <a:endParaRPr lang="en-US">
              <a:sym typeface="Symbol" pitchFamily="18" charset="2"/>
            </a:endParaRP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057400" y="5334000"/>
            <a:ext cx="1109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</a:t>
            </a:r>
            <a:r>
              <a:rPr lang="en-US" baseline="30000">
                <a:sym typeface="Symbol" pitchFamily="18" charset="2"/>
              </a:rPr>
              <a:t>*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endParaRPr lang="en-US">
              <a:sym typeface="Symbol" pitchFamily="18" charset="2"/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2057400" y="6248400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</a:t>
            </a:r>
            <a:r>
              <a:rPr lang="en-US" baseline="30000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id * id + id</a:t>
            </a:r>
            <a:endParaRPr lang="en-US">
              <a:sym typeface="Symbol" pitchFamily="18" charset="2"/>
            </a:endParaRP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2057400" y="4876800"/>
            <a:ext cx="467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</a:t>
            </a:r>
            <a:r>
              <a:rPr lang="en-US" i="1" baseline="-25000">
                <a:sym typeface="Symbol" pitchFamily="18" charset="2"/>
              </a:rPr>
              <a:t>rm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 </a:t>
            </a:r>
            <a:r>
              <a:rPr lang="en-US" b="1">
                <a:sym typeface="Symbol" pitchFamily="18" charset="2"/>
              </a:rPr>
              <a:t>+</a:t>
            </a:r>
            <a:r>
              <a:rPr lang="en-US" i="1">
                <a:sym typeface="Symbol" pitchFamily="18" charset="2"/>
              </a:rPr>
              <a:t> E </a:t>
            </a:r>
            <a:r>
              <a:rPr lang="en-US">
                <a:sym typeface="Symbol" pitchFamily="18" charset="2"/>
              </a:rPr>
              <a:t></a:t>
            </a:r>
            <a:r>
              <a:rPr lang="en-US" i="1" baseline="-25000">
                <a:sym typeface="Symbol" pitchFamily="18" charset="2"/>
              </a:rPr>
              <a:t>rm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id </a:t>
            </a:r>
            <a:r>
              <a:rPr lang="en-US">
                <a:sym typeface="Symbol" pitchFamily="18" charset="2"/>
              </a:rPr>
              <a:t></a:t>
            </a:r>
            <a:r>
              <a:rPr lang="en-US" i="1" baseline="-25000">
                <a:sym typeface="Symbol" pitchFamily="18" charset="2"/>
              </a:rPr>
              <a:t>rm </a:t>
            </a:r>
            <a:r>
              <a:rPr lang="en-US" b="1">
                <a:sym typeface="Symbol" pitchFamily="18" charset="2"/>
              </a:rPr>
              <a:t>id + id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2057400" y="3962400"/>
            <a:ext cx="277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Example derivations:</a:t>
            </a:r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2052638" y="5791200"/>
            <a:ext cx="175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</a:t>
            </a:r>
            <a:r>
              <a:rPr lang="en-US" baseline="30000">
                <a:sym typeface="Symbol" pitchFamily="18" charset="2"/>
              </a:rPr>
              <a:t>*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id + id</a:t>
            </a:r>
            <a:endParaRPr lang="en-US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471B791-FDD3-44A0-864D-0DC660CC6C6C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Chomsky Hierarchy: Language Classification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grammar </a:t>
            </a:r>
            <a:r>
              <a:rPr lang="en-US" sz="2800" i="1" smtClean="0"/>
              <a:t>G</a:t>
            </a:r>
            <a:r>
              <a:rPr lang="en-US" sz="2800" smtClean="0"/>
              <a:t> is said to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Regular</a:t>
            </a:r>
            <a:r>
              <a:rPr lang="en-US" sz="2400" smtClean="0"/>
              <a:t> if it is </a:t>
            </a:r>
            <a:r>
              <a:rPr lang="en-US" sz="2400" i="1" smtClean="0"/>
              <a:t>right linear</a:t>
            </a:r>
            <a:r>
              <a:rPr lang="en-US" sz="2400" smtClean="0"/>
              <a:t> where each production is of the form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  </a:t>
            </a:r>
            <a:r>
              <a:rPr lang="en-US" sz="2400" i="1" smtClean="0">
                <a:sym typeface="Symbol" pitchFamily="18" charset="2"/>
              </a:rPr>
              <a:t>w B	</a:t>
            </a:r>
            <a:r>
              <a:rPr lang="en-US" sz="2400" smtClean="0">
                <a:sym typeface="Symbol" pitchFamily="18" charset="2"/>
              </a:rPr>
              <a:t>or</a:t>
            </a:r>
            <a:r>
              <a:rPr lang="en-US" sz="2400" i="1" smtClean="0">
                <a:sym typeface="Symbol" pitchFamily="18" charset="2"/>
              </a:rPr>
              <a:t>	 A</a:t>
            </a:r>
            <a:r>
              <a:rPr lang="en-US" sz="2400" smtClean="0">
                <a:sym typeface="Symbol" pitchFamily="18" charset="2"/>
              </a:rPr>
              <a:t>  </a:t>
            </a:r>
            <a:r>
              <a:rPr lang="en-US" sz="2400" i="1" smtClean="0">
                <a:sym typeface="Symbol" pitchFamily="18" charset="2"/>
              </a:rPr>
              <a:t>w</a:t>
            </a:r>
            <a:br>
              <a:rPr lang="en-US" sz="2400" i="1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or </a:t>
            </a:r>
            <a:r>
              <a:rPr lang="en-US" sz="2400" i="1" smtClean="0">
                <a:sym typeface="Symbol" pitchFamily="18" charset="2"/>
              </a:rPr>
              <a:t>left linear</a:t>
            </a:r>
            <a:r>
              <a:rPr lang="en-US" sz="2400" smtClean="0">
                <a:sym typeface="Symbol" pitchFamily="18" charset="2"/>
              </a:rPr>
              <a:t> where each production is of the form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	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  </a:t>
            </a:r>
            <a:r>
              <a:rPr lang="en-US" sz="2400" i="1" smtClean="0">
                <a:sym typeface="Symbol" pitchFamily="18" charset="2"/>
              </a:rPr>
              <a:t>B w	</a:t>
            </a:r>
            <a:r>
              <a:rPr lang="en-US" sz="2400" smtClean="0">
                <a:sym typeface="Symbol" pitchFamily="18" charset="2"/>
              </a:rPr>
              <a:t>or</a:t>
            </a:r>
            <a:r>
              <a:rPr lang="en-US" sz="2400" i="1" smtClean="0">
                <a:sym typeface="Symbol" pitchFamily="18" charset="2"/>
              </a:rPr>
              <a:t>	 A</a:t>
            </a:r>
            <a:r>
              <a:rPr lang="en-US" sz="2400" smtClean="0">
                <a:sym typeface="Symbol" pitchFamily="18" charset="2"/>
              </a:rPr>
              <a:t>  </a:t>
            </a:r>
            <a:r>
              <a:rPr lang="en-US" sz="2400" i="1" smtClean="0">
                <a:sym typeface="Symbol" pitchFamily="18" charset="2"/>
              </a:rPr>
              <a:t>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>
                <a:sym typeface="Symbol" pitchFamily="18" charset="2"/>
              </a:rPr>
              <a:t>Context free</a:t>
            </a:r>
            <a:r>
              <a:rPr lang="en-US" sz="2400" smtClean="0">
                <a:sym typeface="Symbol" pitchFamily="18" charset="2"/>
              </a:rPr>
              <a:t> if each production is of the form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	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  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where </a:t>
            </a:r>
            <a:r>
              <a:rPr lang="en-US" sz="2400" i="1" smtClean="0"/>
              <a:t>A </a:t>
            </a:r>
            <a:r>
              <a:rPr lang="en-US" sz="2400" smtClean="0">
                <a:sym typeface="Symbol" pitchFamily="18" charset="2"/>
              </a:rPr>
              <a:t> </a:t>
            </a:r>
            <a:r>
              <a:rPr lang="en-US" sz="2400" i="1" smtClean="0">
                <a:sym typeface="Symbol" pitchFamily="18" charset="2"/>
              </a:rPr>
              <a:t>N</a:t>
            </a:r>
            <a:r>
              <a:rPr lang="en-US" sz="2400" smtClean="0">
                <a:sym typeface="Symbol" pitchFamily="18" charset="2"/>
              </a:rPr>
              <a:t> and   (</a:t>
            </a:r>
            <a:r>
              <a:rPr lang="en-US" sz="2400" i="1" smtClean="0">
                <a:sym typeface="Symbol" pitchFamily="18" charset="2"/>
              </a:rPr>
              <a:t>N</a:t>
            </a:r>
            <a:r>
              <a:rPr lang="en-US" sz="2400" smtClean="0">
                <a:sym typeface="Symbol" pitchFamily="18" charset="2"/>
              </a:rPr>
              <a:t>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smtClean="0">
                <a:sym typeface="Symbol" pitchFamily="18" charset="2"/>
              </a:rPr>
              <a:t>)*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>
                <a:sym typeface="Symbol" pitchFamily="18" charset="2"/>
              </a:rPr>
              <a:t>Context sensitive </a:t>
            </a:r>
            <a:r>
              <a:rPr lang="en-US" sz="2400" smtClean="0">
                <a:sym typeface="Symbol" pitchFamily="18" charset="2"/>
              </a:rPr>
              <a:t>if each production is of the form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	</a:t>
            </a:r>
            <a:r>
              <a:rPr lang="en-US" sz="2400" i="1" smtClean="0"/>
              <a:t> A </a:t>
            </a:r>
            <a:r>
              <a:rPr lang="en-US" sz="2400" smtClean="0">
                <a:sym typeface="Symbol" pitchFamily="18" charset="2"/>
              </a:rPr>
              <a:t>    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where </a:t>
            </a:r>
            <a:r>
              <a:rPr lang="en-US" sz="2400" i="1" smtClean="0"/>
              <a:t>A </a:t>
            </a:r>
            <a:r>
              <a:rPr lang="en-US" sz="2400" smtClean="0">
                <a:sym typeface="Symbol" pitchFamily="18" charset="2"/>
              </a:rPr>
              <a:t> </a:t>
            </a:r>
            <a:r>
              <a:rPr lang="en-US" sz="2400" i="1" smtClean="0">
                <a:sym typeface="Symbol" pitchFamily="18" charset="2"/>
              </a:rPr>
              <a:t>N, </a:t>
            </a:r>
            <a:r>
              <a:rPr lang="en-US" sz="2400" smtClean="0">
                <a:sym typeface="Symbol" pitchFamily="18" charset="2"/>
              </a:rPr>
              <a:t>,,  (</a:t>
            </a:r>
            <a:r>
              <a:rPr lang="en-US" sz="2400" i="1" smtClean="0">
                <a:sym typeface="Symbol" pitchFamily="18" charset="2"/>
              </a:rPr>
              <a:t>N</a:t>
            </a:r>
            <a:r>
              <a:rPr lang="en-US" sz="2400" smtClean="0">
                <a:sym typeface="Symbol" pitchFamily="18" charset="2"/>
              </a:rPr>
              <a:t>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smtClean="0">
                <a:sym typeface="Symbol" pitchFamily="18" charset="2"/>
              </a:rPr>
              <a:t>)*, || &gt;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>
                <a:sym typeface="Symbol" pitchFamily="18" charset="2"/>
              </a:rPr>
              <a:t>Unrestricted</a:t>
            </a:r>
            <a:endParaRPr lang="en-US" sz="240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</TotalTime>
  <Words>1044</Words>
  <Application>Microsoft Office PowerPoint</Application>
  <PresentationFormat>On-screen Show (4:3)</PresentationFormat>
  <Paragraphs>293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MS PGothic</vt:lpstr>
      <vt:lpstr>MS PGothic</vt:lpstr>
      <vt:lpstr>Apple Chancery</vt:lpstr>
      <vt:lpstr>Symbol</vt:lpstr>
      <vt:lpstr>Times</vt:lpstr>
      <vt:lpstr>Blank Presentation</vt:lpstr>
      <vt:lpstr>Syntax Analysis Part I</vt:lpstr>
      <vt:lpstr>Position of a Parser in the Compiler Model</vt:lpstr>
      <vt:lpstr>The Parser</vt:lpstr>
      <vt:lpstr>Syntax-Directed Translation</vt:lpstr>
      <vt:lpstr>Grammars (Recap)</vt:lpstr>
      <vt:lpstr>Notational Conventions Used</vt:lpstr>
      <vt:lpstr>Derivations (Recap)</vt:lpstr>
      <vt:lpstr>Derivation (Example)</vt:lpstr>
      <vt:lpstr>Chomsky Hierarchy: Language Classification</vt:lpstr>
      <vt:lpstr>Chomsky Hierarchy</vt:lpstr>
      <vt:lpstr>Parsing</vt:lpstr>
      <vt:lpstr>Top-Down Parsing</vt:lpstr>
      <vt:lpstr>Left Recursion (Recap)</vt:lpstr>
      <vt:lpstr>A General Systematic Left Recursion Elimination Method</vt:lpstr>
      <vt:lpstr>Immediate Left-Recursion Elimination</vt:lpstr>
      <vt:lpstr>Example Left Recursion Elim.</vt:lpstr>
      <vt:lpstr>Left Factoring</vt:lpstr>
      <vt:lpstr>Predictive Parsing</vt:lpstr>
      <vt:lpstr>FIRST (Revisited)</vt:lpstr>
      <vt:lpstr>FOLLOW</vt:lpstr>
      <vt:lpstr>Example Table</vt:lpstr>
      <vt:lpstr>Non-Recursive Predictive Parsing: Table-Driven Parsing</vt:lpstr>
      <vt:lpstr>Constructing an LL(1) Predictive Parsing Table</vt:lpstr>
      <vt:lpstr>LL(1) Grammar</vt:lpstr>
      <vt:lpstr>Non-LL(1) Examples</vt:lpstr>
      <vt:lpstr>LL(1) Grammars are Unambiguous</vt:lpstr>
      <vt:lpstr>Predictive Parsing Program (Driver)</vt:lpstr>
      <vt:lpstr>Example Table-Driven Parsing</vt:lpstr>
      <vt:lpstr>Construct the LL(1) Table</vt:lpstr>
      <vt:lpstr>Construct the LL(1) Table</vt:lpstr>
    </vt:vector>
  </TitlesOfParts>
  <Company>Florida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Robert van Engelen</dc:creator>
  <cp:lastModifiedBy>Gopal Goel</cp:lastModifiedBy>
  <cp:revision>98</cp:revision>
  <cp:lastPrinted>2009-09-17T16:20:45Z</cp:lastPrinted>
  <dcterms:created xsi:type="dcterms:W3CDTF">2009-09-17T16:20:23Z</dcterms:created>
  <dcterms:modified xsi:type="dcterms:W3CDTF">2016-09-20T18:55:03Z</dcterms:modified>
</cp:coreProperties>
</file>