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63" r:id="rId3"/>
    <p:sldId id="264" r:id="rId4"/>
    <p:sldId id="265" r:id="rId5"/>
    <p:sldId id="266" r:id="rId6"/>
    <p:sldId id="311" r:id="rId7"/>
    <p:sldId id="268" r:id="rId8"/>
    <p:sldId id="267" r:id="rId9"/>
    <p:sldId id="269" r:id="rId10"/>
    <p:sldId id="271" r:id="rId11"/>
    <p:sldId id="316" r:id="rId12"/>
    <p:sldId id="317" r:id="rId13"/>
    <p:sldId id="318" r:id="rId14"/>
    <p:sldId id="319" r:id="rId15"/>
    <p:sldId id="320" r:id="rId16"/>
    <p:sldId id="272" r:id="rId17"/>
    <p:sldId id="273" r:id="rId18"/>
    <p:sldId id="321" r:id="rId19"/>
    <p:sldId id="274" r:id="rId20"/>
    <p:sldId id="275" r:id="rId21"/>
    <p:sldId id="309" r:id="rId22"/>
    <p:sldId id="312" r:id="rId23"/>
    <p:sldId id="310" r:id="rId24"/>
    <p:sldId id="276" r:id="rId25"/>
    <p:sldId id="278" r:id="rId26"/>
    <p:sldId id="277" r:id="rId27"/>
    <p:sldId id="279" r:id="rId28"/>
    <p:sldId id="280" r:id="rId29"/>
    <p:sldId id="281" r:id="rId30"/>
    <p:sldId id="283" r:id="rId31"/>
    <p:sldId id="282" r:id="rId32"/>
    <p:sldId id="284" r:id="rId33"/>
    <p:sldId id="285" r:id="rId34"/>
    <p:sldId id="286" r:id="rId35"/>
    <p:sldId id="307" r:id="rId36"/>
    <p:sldId id="308" r:id="rId37"/>
    <p:sldId id="289" r:id="rId38"/>
    <p:sldId id="290" r:id="rId39"/>
    <p:sldId id="291" r:id="rId40"/>
    <p:sldId id="288" r:id="rId41"/>
    <p:sldId id="299" r:id="rId42"/>
    <p:sldId id="292" r:id="rId43"/>
    <p:sldId id="293" r:id="rId44"/>
    <p:sldId id="304" r:id="rId45"/>
    <p:sldId id="306" r:id="rId46"/>
    <p:sldId id="294" r:id="rId47"/>
    <p:sldId id="300" r:id="rId48"/>
    <p:sldId id="298" r:id="rId49"/>
    <p:sldId id="302" r:id="rId50"/>
    <p:sldId id="305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2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C77530-A81D-45FA-AF8D-7EB99CC575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52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94A3E5-4A59-4014-93E8-A617844E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08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B5BF7FAE-DDA1-470E-AAA9-0C6058DBAD5F}" type="slidenum">
              <a:rPr lang="en-US" sz="1200"/>
              <a:pPr/>
              <a:t>17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62FBB-EE62-4994-8C3D-BE5AAB9F3E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0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4267B-B515-4E80-8FB6-E6B33585A3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21C398-4DB3-4AC0-8CCC-473B78DAB4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1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28C3F-D72A-4997-A48A-EDBD96943A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0C7053-3032-4729-941C-45B85C82E4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3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B0391-35F0-4A8F-AD61-0BBDAF20BF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6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E7736-1F59-4780-9C37-CD0D0728A2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0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3D9E1E-3FC9-4589-8579-99D13EC9C6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0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3AD5B5-6F1A-44BC-A9A6-934D9C252B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3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36C03A-99F1-4676-9DB1-8B2DA272EF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8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4C834D-5D0C-4AD6-BA05-B503E2BE8C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2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152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22E1C0-2FFD-47FF-98FA-132B75650B2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5F2D1334-0493-4602-9D82-D75A7D4CA225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Syntax Analysis</a:t>
            </a:r>
            <a:br>
              <a:rPr lang="en-US" smtClean="0"/>
            </a:br>
            <a:r>
              <a:rPr lang="en-US" smtClean="0"/>
              <a:t>Part II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381F019A-3CFD-4238-AA6A-452C8325D50A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for Shift/Reduce Decisions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783013" y="2713038"/>
            <a:ext cx="1320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Stack</a:t>
            </a:r>
          </a:p>
          <a:p>
            <a:r>
              <a:rPr lang="en-US" sz="2000" b="1"/>
              <a:t>$ </a:t>
            </a:r>
            <a:r>
              <a:rPr lang="en-US" sz="2000"/>
              <a:t>0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$ </a:t>
            </a:r>
            <a:r>
              <a:rPr lang="en-US" sz="2000" u="sng"/>
              <a:t>0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b="1"/>
              <a:t>a </a:t>
            </a:r>
            <a:r>
              <a:rPr lang="en-US" sz="2000"/>
              <a:t>3</a:t>
            </a:r>
            <a:r>
              <a:rPr lang="en-US" sz="2000" b="1" u="sng"/>
              <a:t/>
            </a:r>
            <a:br>
              <a:rPr lang="en-US" sz="2000" b="1" u="sng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A</a:t>
            </a:r>
            <a:r>
              <a:rPr lang="en-US" sz="2000"/>
              <a:t> 2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A </a:t>
            </a:r>
            <a:r>
              <a:rPr lang="en-US" sz="2000"/>
              <a:t>2</a:t>
            </a:r>
            <a:r>
              <a:rPr lang="en-US" sz="2000" i="1"/>
              <a:t> </a:t>
            </a:r>
            <a:r>
              <a:rPr lang="en-US" sz="2000" b="1"/>
              <a:t>a</a:t>
            </a:r>
            <a:r>
              <a:rPr lang="en-US" sz="2000"/>
              <a:t> 5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A</a:t>
            </a:r>
            <a:r>
              <a:rPr lang="en-US" sz="2000"/>
              <a:t> 2 </a:t>
            </a:r>
            <a:r>
              <a:rPr lang="en-US" sz="2000" i="1"/>
              <a:t>B</a:t>
            </a:r>
            <a:r>
              <a:rPr lang="en-US" sz="2000"/>
              <a:t> 4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C</a:t>
            </a:r>
            <a:r>
              <a:rPr lang="en-US" sz="2000"/>
              <a:t> 1</a:t>
            </a:r>
            <a:endParaRPr lang="en-US" sz="2000" i="1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76863" y="2713038"/>
            <a:ext cx="719137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/>
            <a:r>
              <a:rPr lang="en-US" sz="2000"/>
              <a:t>Input</a:t>
            </a:r>
            <a:endParaRPr lang="en-US" sz="2000" b="1"/>
          </a:p>
          <a:p>
            <a:pPr algn="r"/>
            <a:r>
              <a:rPr lang="en-US" sz="2000" b="1"/>
              <a:t>aa$</a:t>
            </a:r>
            <a:br>
              <a:rPr lang="en-US" sz="2000" b="1"/>
            </a:br>
            <a:r>
              <a:rPr lang="en-US" sz="2000" b="1" u="sng"/>
              <a:t>a</a:t>
            </a:r>
            <a:r>
              <a:rPr lang="en-US" sz="2000" b="1"/>
              <a:t>a$</a:t>
            </a:r>
            <a:br>
              <a:rPr lang="en-US" sz="2000" b="1"/>
            </a:br>
            <a:r>
              <a:rPr lang="en-US" sz="2000" b="1"/>
              <a:t>a$</a:t>
            </a:r>
            <a:br>
              <a:rPr lang="en-US" sz="2000" b="1"/>
            </a:br>
            <a:r>
              <a:rPr lang="en-US" sz="2000" b="1"/>
              <a:t>a$</a:t>
            </a:r>
            <a:br>
              <a:rPr lang="en-US" sz="2000" b="1"/>
            </a:br>
            <a:r>
              <a:rPr lang="en-US" sz="2000" b="1"/>
              <a:t>$</a:t>
            </a:r>
            <a:br>
              <a:rPr lang="en-US" sz="2000" b="1"/>
            </a:br>
            <a:r>
              <a:rPr lang="en-US" sz="2000" b="1"/>
              <a:t>$</a:t>
            </a:r>
            <a:br>
              <a:rPr lang="en-US" sz="2000" b="1"/>
            </a:br>
            <a:r>
              <a:rPr lang="en-US" sz="2000" b="1"/>
              <a:t>$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172200" y="2727325"/>
            <a:ext cx="2655888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Action</a:t>
            </a:r>
            <a:br>
              <a:rPr lang="en-US" sz="2000"/>
            </a:br>
            <a:r>
              <a:rPr lang="en-US" sz="2000"/>
              <a:t>start in state 0</a:t>
            </a:r>
            <a:br>
              <a:rPr lang="en-US" sz="2000"/>
            </a:br>
            <a:r>
              <a:rPr lang="en-US" sz="2000"/>
              <a:t>shift (and goto state 3)</a:t>
            </a:r>
            <a:br>
              <a:rPr lang="en-US" sz="2000"/>
            </a:br>
            <a:r>
              <a:rPr lang="en-US" sz="2000"/>
              <a:t>reduce 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b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(goto 2)</a:t>
            </a:r>
            <a:r>
              <a:rPr lang="en-US" sz="2000" b="1">
                <a:sym typeface="Symbol" pitchFamily="18" charset="2"/>
              </a:rPr>
              <a:t/>
            </a:r>
            <a:br>
              <a:rPr lang="en-US" sz="2000" b="1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shift (goto 5)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reduce </a:t>
            </a:r>
            <a:r>
              <a:rPr lang="en-US" sz="2000" i="1">
                <a:sym typeface="Symbol" pitchFamily="18" charset="2"/>
              </a:rPr>
              <a:t>B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b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(goto 4)</a:t>
            </a:r>
            <a:r>
              <a:rPr lang="en-US" sz="2000" b="1">
                <a:sym typeface="Symbol" pitchFamily="18" charset="2"/>
              </a:rPr>
              <a:t/>
            </a:r>
            <a:br>
              <a:rPr lang="en-US" sz="2000" b="1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reduce </a:t>
            </a:r>
            <a:r>
              <a:rPr lang="en-US" sz="2000" i="1">
                <a:sym typeface="Symbol" pitchFamily="18" charset="2"/>
              </a:rPr>
              <a:t>C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i="1">
                <a:sym typeface="Symbol" pitchFamily="18" charset="2"/>
              </a:rPr>
              <a:t>AB</a:t>
            </a:r>
            <a:r>
              <a:rPr lang="en-US" sz="2000">
                <a:sym typeface="Symbol" pitchFamily="18" charset="2"/>
              </a:rPr>
              <a:t> (goto 1)</a:t>
            </a:r>
            <a:r>
              <a:rPr lang="en-US" sz="2000" b="1">
                <a:sym typeface="Symbol" pitchFamily="18" charset="2"/>
              </a:rPr>
              <a:t/>
            </a:r>
            <a:br>
              <a:rPr lang="en-US" sz="2000" b="1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accept (</a:t>
            </a:r>
            <a:r>
              <a:rPr lang="en-US" sz="2000" i="1">
                <a:sym typeface="Symbol" pitchFamily="18" charset="2"/>
              </a:rPr>
              <a:t>S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i="1">
                <a:sym typeface="Symbol" pitchFamily="18" charset="2"/>
              </a:rPr>
              <a:t>C</a:t>
            </a:r>
            <a:r>
              <a:rPr lang="en-US" sz="2000">
                <a:sym typeface="Symbol" pitchFamily="18" charset="2"/>
              </a:rPr>
              <a:t>)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181600" y="2789238"/>
            <a:ext cx="0" cy="3687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6096000" y="2789238"/>
            <a:ext cx="0" cy="3687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3733800" y="3094038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3733800" y="2789238"/>
            <a:ext cx="0" cy="3687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915400" y="2789238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733800" y="2789238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V="1">
            <a:off x="3733800" y="6446838"/>
            <a:ext cx="5181600" cy="30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381000" y="2057400"/>
            <a:ext cx="14351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Grammar: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C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 B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 </a:t>
            </a:r>
            <a:r>
              <a:rPr lang="en-US">
                <a:sym typeface="Symbol" pitchFamily="18" charset="2"/>
              </a:rPr>
              <a:t>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a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2438400" y="1676400"/>
            <a:ext cx="6457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2800"/>
              <a:t>The states of the DFA are used to determine</a:t>
            </a:r>
            <a:br>
              <a:rPr lang="en-US" sz="2800"/>
            </a:br>
            <a:r>
              <a:rPr lang="en-US" sz="2800"/>
              <a:t>if a handle is on top of the stack</a:t>
            </a:r>
          </a:p>
        </p:txBody>
      </p:sp>
      <p:sp>
        <p:nvSpPr>
          <p:cNvPr id="25615" name="Rectangle 20"/>
          <p:cNvSpPr>
            <a:spLocks noChangeArrowheads="1"/>
          </p:cNvSpPr>
          <p:nvPr/>
        </p:nvSpPr>
        <p:spPr bwMode="auto">
          <a:xfrm>
            <a:off x="381000" y="4267200"/>
            <a:ext cx="140335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•</a:t>
            </a: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•</a:t>
            </a:r>
            <a:r>
              <a:rPr lang="en-US" i="1">
                <a:sym typeface="Symbol" pitchFamily="18" charset="2"/>
              </a:rPr>
              <a:t>A B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 </a:t>
            </a:r>
            <a:r>
              <a:rPr lang="en-US">
                <a:sym typeface="Symbol" pitchFamily="18" charset="2"/>
              </a:rPr>
              <a:t> •</a:t>
            </a:r>
            <a:r>
              <a:rPr lang="en-US" b="1">
                <a:sym typeface="Symbol" pitchFamily="18" charset="2"/>
              </a:rPr>
              <a:t>a</a:t>
            </a:r>
          </a:p>
        </p:txBody>
      </p:sp>
      <p:sp>
        <p:nvSpPr>
          <p:cNvPr id="25616" name="Rectangle 21"/>
          <p:cNvSpPr>
            <a:spLocks noChangeArrowheads="1"/>
          </p:cNvSpPr>
          <p:nvPr/>
        </p:nvSpPr>
        <p:spPr bwMode="auto">
          <a:xfrm>
            <a:off x="2209800" y="4648200"/>
            <a:ext cx="11652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3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 </a:t>
            </a:r>
            <a:r>
              <a:rPr lang="en-US">
                <a:sym typeface="Symbol" pitchFamily="18" charset="2"/>
              </a:rPr>
              <a:t>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•</a:t>
            </a:r>
          </a:p>
        </p:txBody>
      </p:sp>
      <p:sp>
        <p:nvSpPr>
          <p:cNvPr id="25617" name="Line 22"/>
          <p:cNvSpPr>
            <a:spLocks noChangeShapeType="1"/>
          </p:cNvSpPr>
          <p:nvPr/>
        </p:nvSpPr>
        <p:spPr bwMode="auto">
          <a:xfrm>
            <a:off x="1828800" y="50292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8" name="Text Box 23"/>
          <p:cNvSpPr txBox="1">
            <a:spLocks noChangeArrowheads="1"/>
          </p:cNvSpPr>
          <p:nvPr/>
        </p:nvSpPr>
        <p:spPr bwMode="auto">
          <a:xfrm>
            <a:off x="1828800" y="4191000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goto</a:t>
            </a:r>
            <a:r>
              <a:rPr lang="en-US"/>
              <a:t>(</a:t>
            </a:r>
            <a:r>
              <a:rPr lang="en-US" i="1"/>
              <a:t>I</a:t>
            </a:r>
            <a:r>
              <a:rPr lang="en-US" baseline="-25000"/>
              <a:t>0</a:t>
            </a:r>
            <a:r>
              <a:rPr lang="en-US"/>
              <a:t>,</a:t>
            </a:r>
            <a:r>
              <a:rPr lang="en-US" b="1"/>
              <a:t>a</a:t>
            </a:r>
            <a:r>
              <a:rPr lang="en-US"/>
              <a:t>)</a:t>
            </a:r>
          </a:p>
        </p:txBody>
      </p:sp>
      <p:sp>
        <p:nvSpPr>
          <p:cNvPr id="25619" name="AutoShape 25"/>
          <p:cNvSpPr>
            <a:spLocks noChangeArrowheads="1"/>
          </p:cNvSpPr>
          <p:nvPr/>
        </p:nvSpPr>
        <p:spPr bwMode="auto">
          <a:xfrm>
            <a:off x="228600" y="4038600"/>
            <a:ext cx="3276600" cy="1981200"/>
          </a:xfrm>
          <a:prstGeom prst="wedgeRoundRectCallout">
            <a:avLst>
              <a:gd name="adj1" fmla="val 57315"/>
              <a:gd name="adj2" fmla="val -76042"/>
              <a:gd name="adj3" fmla="val 1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C7E13962-4004-4F5B-A075-50B8D318A869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for Shift/Reduce Decisions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783013" y="2713038"/>
            <a:ext cx="1320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Stack</a:t>
            </a:r>
          </a:p>
          <a:p>
            <a:r>
              <a:rPr lang="en-US" sz="2000" b="1"/>
              <a:t>$ </a:t>
            </a:r>
            <a:r>
              <a:rPr lang="en-US" sz="2000"/>
              <a:t>0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$ </a:t>
            </a:r>
            <a:r>
              <a:rPr lang="en-US" sz="2000"/>
              <a:t>0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$ </a:t>
            </a:r>
            <a:r>
              <a:rPr lang="en-US" sz="2000" u="sng"/>
              <a:t>0</a:t>
            </a:r>
            <a:r>
              <a:rPr lang="en-US" sz="2000"/>
              <a:t> </a:t>
            </a:r>
            <a:r>
              <a:rPr lang="en-US" sz="2000" b="1" u="sng"/>
              <a:t>a</a:t>
            </a:r>
            <a:r>
              <a:rPr lang="en-US" sz="2000" b="1"/>
              <a:t> </a:t>
            </a:r>
            <a:r>
              <a:rPr lang="en-US" sz="2000"/>
              <a:t>3</a:t>
            </a:r>
            <a:r>
              <a:rPr lang="en-US" sz="2000" b="1" u="sng"/>
              <a:t/>
            </a:r>
            <a:br>
              <a:rPr lang="en-US" sz="2000" b="1" u="sng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A</a:t>
            </a:r>
            <a:r>
              <a:rPr lang="en-US" sz="2000"/>
              <a:t> 2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A </a:t>
            </a:r>
            <a:r>
              <a:rPr lang="en-US" sz="2000"/>
              <a:t>2</a:t>
            </a:r>
            <a:r>
              <a:rPr lang="en-US" sz="2000" i="1"/>
              <a:t> </a:t>
            </a:r>
            <a:r>
              <a:rPr lang="en-US" sz="2000" b="1"/>
              <a:t>a</a:t>
            </a:r>
            <a:r>
              <a:rPr lang="en-US" sz="2000"/>
              <a:t> 5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A</a:t>
            </a:r>
            <a:r>
              <a:rPr lang="en-US" sz="2000"/>
              <a:t> 2 </a:t>
            </a:r>
            <a:r>
              <a:rPr lang="en-US" sz="2000" i="1"/>
              <a:t>B</a:t>
            </a:r>
            <a:r>
              <a:rPr lang="en-US" sz="2000"/>
              <a:t> 4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C</a:t>
            </a:r>
            <a:r>
              <a:rPr lang="en-US" sz="2000"/>
              <a:t> 1</a:t>
            </a:r>
            <a:endParaRPr lang="en-US" sz="2000" i="1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76863" y="2713038"/>
            <a:ext cx="719137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/>
            <a:r>
              <a:rPr lang="en-US" sz="2000"/>
              <a:t>Input</a:t>
            </a:r>
            <a:endParaRPr lang="en-US" sz="2000" b="1"/>
          </a:p>
          <a:p>
            <a:pPr algn="r"/>
            <a:r>
              <a:rPr lang="en-US" sz="2000" b="1"/>
              <a:t>aa$</a:t>
            </a:r>
            <a:br>
              <a:rPr lang="en-US" sz="2000" b="1"/>
            </a:br>
            <a:r>
              <a:rPr lang="en-US" sz="2000" b="1"/>
              <a:t>aa$</a:t>
            </a:r>
            <a:br>
              <a:rPr lang="en-US" sz="2000" b="1"/>
            </a:br>
            <a:r>
              <a:rPr lang="en-US" sz="2000" b="1"/>
              <a:t>a$</a:t>
            </a:r>
            <a:br>
              <a:rPr lang="en-US" sz="2000" b="1"/>
            </a:br>
            <a:r>
              <a:rPr lang="en-US" sz="2000" b="1"/>
              <a:t>a$</a:t>
            </a:r>
            <a:br>
              <a:rPr lang="en-US" sz="2000" b="1"/>
            </a:br>
            <a:r>
              <a:rPr lang="en-US" sz="2000" b="1"/>
              <a:t>$</a:t>
            </a:r>
            <a:br>
              <a:rPr lang="en-US" sz="2000" b="1"/>
            </a:br>
            <a:r>
              <a:rPr lang="en-US" sz="2000" b="1"/>
              <a:t>$</a:t>
            </a:r>
            <a:br>
              <a:rPr lang="en-US" sz="2000" b="1"/>
            </a:br>
            <a:r>
              <a:rPr lang="en-US" sz="2000" b="1"/>
              <a:t>$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172200" y="2727325"/>
            <a:ext cx="2655888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Action</a:t>
            </a:r>
            <a:br>
              <a:rPr lang="en-US" sz="2000"/>
            </a:br>
            <a:r>
              <a:rPr lang="en-US" sz="2000"/>
              <a:t>start in state 0</a:t>
            </a:r>
            <a:br>
              <a:rPr lang="en-US" sz="2000"/>
            </a:br>
            <a:r>
              <a:rPr lang="en-US" sz="2000"/>
              <a:t>shift (and goto state 3)</a:t>
            </a:r>
            <a:br>
              <a:rPr lang="en-US" sz="2000"/>
            </a:br>
            <a:r>
              <a:rPr lang="en-US" sz="2000"/>
              <a:t>reduce 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b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(goto 2)</a:t>
            </a:r>
            <a:r>
              <a:rPr lang="en-US" sz="2000" b="1">
                <a:sym typeface="Symbol" pitchFamily="18" charset="2"/>
              </a:rPr>
              <a:t/>
            </a:r>
            <a:br>
              <a:rPr lang="en-US" sz="2000" b="1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shift (goto 5)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reduce </a:t>
            </a:r>
            <a:r>
              <a:rPr lang="en-US" sz="2000" i="1">
                <a:sym typeface="Symbol" pitchFamily="18" charset="2"/>
              </a:rPr>
              <a:t>B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b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(goto 4)</a:t>
            </a:r>
            <a:r>
              <a:rPr lang="en-US" sz="2000" b="1">
                <a:sym typeface="Symbol" pitchFamily="18" charset="2"/>
              </a:rPr>
              <a:t/>
            </a:r>
            <a:br>
              <a:rPr lang="en-US" sz="2000" b="1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reduce </a:t>
            </a:r>
            <a:r>
              <a:rPr lang="en-US" sz="2000" i="1">
                <a:sym typeface="Symbol" pitchFamily="18" charset="2"/>
              </a:rPr>
              <a:t>C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i="1">
                <a:sym typeface="Symbol" pitchFamily="18" charset="2"/>
              </a:rPr>
              <a:t>AB</a:t>
            </a:r>
            <a:r>
              <a:rPr lang="en-US" sz="2000">
                <a:sym typeface="Symbol" pitchFamily="18" charset="2"/>
              </a:rPr>
              <a:t> (goto 1)</a:t>
            </a:r>
            <a:r>
              <a:rPr lang="en-US" sz="2000" b="1">
                <a:sym typeface="Symbol" pitchFamily="18" charset="2"/>
              </a:rPr>
              <a:t/>
            </a:r>
            <a:br>
              <a:rPr lang="en-US" sz="2000" b="1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accept (</a:t>
            </a:r>
            <a:r>
              <a:rPr lang="en-US" sz="2000" i="1">
                <a:sym typeface="Symbol" pitchFamily="18" charset="2"/>
              </a:rPr>
              <a:t>S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i="1">
                <a:sym typeface="Symbol" pitchFamily="18" charset="2"/>
              </a:rPr>
              <a:t>C</a:t>
            </a:r>
            <a:r>
              <a:rPr lang="en-US" sz="2000">
                <a:sym typeface="Symbol" pitchFamily="18" charset="2"/>
              </a:rPr>
              <a:t>) 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5181600" y="2789238"/>
            <a:ext cx="0" cy="3687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096000" y="2789238"/>
            <a:ext cx="0" cy="3687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3733800" y="3094038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3733800" y="2789238"/>
            <a:ext cx="0" cy="3687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8915400" y="2789238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733800" y="2789238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V="1">
            <a:off x="3733800" y="6446838"/>
            <a:ext cx="5181600" cy="30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381000" y="2057400"/>
            <a:ext cx="14351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Grammar: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C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 B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 </a:t>
            </a:r>
            <a:r>
              <a:rPr lang="en-US">
                <a:sym typeface="Symbol" pitchFamily="18" charset="2"/>
              </a:rPr>
              <a:t>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a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2438400" y="1676400"/>
            <a:ext cx="6457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2800"/>
              <a:t>The states of the DFA are used to determine</a:t>
            </a:r>
            <a:br>
              <a:rPr lang="en-US" sz="2800"/>
            </a:br>
            <a:r>
              <a:rPr lang="en-US" sz="2800"/>
              <a:t>if a handle is on top of the stack</a:t>
            </a:r>
          </a:p>
        </p:txBody>
      </p:sp>
      <p:sp>
        <p:nvSpPr>
          <p:cNvPr id="26639" name="AutoShape 19"/>
          <p:cNvSpPr>
            <a:spLocks noChangeArrowheads="1"/>
          </p:cNvSpPr>
          <p:nvPr/>
        </p:nvSpPr>
        <p:spPr bwMode="auto">
          <a:xfrm>
            <a:off x="228600" y="4343400"/>
            <a:ext cx="3276600" cy="1981200"/>
          </a:xfrm>
          <a:prstGeom prst="wedgeRoundRectCallout">
            <a:avLst>
              <a:gd name="adj1" fmla="val 57315"/>
              <a:gd name="adj2" fmla="val -76042"/>
              <a:gd name="adj3" fmla="val 1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6640" name="Rectangle 20"/>
          <p:cNvSpPr>
            <a:spLocks noChangeArrowheads="1"/>
          </p:cNvSpPr>
          <p:nvPr/>
        </p:nvSpPr>
        <p:spPr bwMode="auto">
          <a:xfrm>
            <a:off x="381000" y="4533900"/>
            <a:ext cx="140335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•</a:t>
            </a: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•</a:t>
            </a:r>
            <a:r>
              <a:rPr lang="en-US" i="1">
                <a:sym typeface="Symbol" pitchFamily="18" charset="2"/>
              </a:rPr>
              <a:t>A B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 </a:t>
            </a:r>
            <a:r>
              <a:rPr lang="en-US">
                <a:sym typeface="Symbol" pitchFamily="18" charset="2"/>
              </a:rPr>
              <a:t> •</a:t>
            </a:r>
            <a:r>
              <a:rPr lang="en-US" b="1">
                <a:sym typeface="Symbol" pitchFamily="18" charset="2"/>
              </a:rPr>
              <a:t>a</a:t>
            </a:r>
          </a:p>
        </p:txBody>
      </p:sp>
      <p:sp>
        <p:nvSpPr>
          <p:cNvPr id="26641" name="Rectangle 21"/>
          <p:cNvSpPr>
            <a:spLocks noChangeArrowheads="1"/>
          </p:cNvSpPr>
          <p:nvPr/>
        </p:nvSpPr>
        <p:spPr bwMode="auto">
          <a:xfrm>
            <a:off x="2057400" y="4876800"/>
            <a:ext cx="132715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•</a:t>
            </a:r>
            <a:r>
              <a:rPr lang="en-US" i="1">
                <a:sym typeface="Symbol" pitchFamily="18" charset="2"/>
              </a:rPr>
              <a:t>B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 •</a:t>
            </a:r>
            <a:r>
              <a:rPr lang="en-US" b="1">
                <a:sym typeface="Symbol" pitchFamily="18" charset="2"/>
              </a:rPr>
              <a:t>a</a:t>
            </a:r>
          </a:p>
        </p:txBody>
      </p:sp>
      <p:sp>
        <p:nvSpPr>
          <p:cNvPr id="26642" name="Text Box 22"/>
          <p:cNvSpPr txBox="1">
            <a:spLocks noChangeArrowheads="1"/>
          </p:cNvSpPr>
          <p:nvPr/>
        </p:nvSpPr>
        <p:spPr bwMode="auto">
          <a:xfrm>
            <a:off x="1828800" y="4419600"/>
            <a:ext cx="139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goto</a:t>
            </a:r>
            <a:r>
              <a:rPr lang="en-US"/>
              <a:t>(</a:t>
            </a:r>
            <a:r>
              <a:rPr lang="en-US" i="1"/>
              <a:t>I</a:t>
            </a:r>
            <a:r>
              <a:rPr lang="en-US" baseline="-25000"/>
              <a:t>0</a:t>
            </a:r>
            <a:r>
              <a:rPr lang="en-US"/>
              <a:t>,</a:t>
            </a:r>
            <a:r>
              <a:rPr lang="en-US" i="1"/>
              <a:t>A</a:t>
            </a:r>
            <a:r>
              <a:rPr lang="en-US"/>
              <a:t>)</a:t>
            </a:r>
          </a:p>
        </p:txBody>
      </p:sp>
      <p:sp>
        <p:nvSpPr>
          <p:cNvPr id="26643" name="Line 23"/>
          <p:cNvSpPr>
            <a:spLocks noChangeShapeType="1"/>
          </p:cNvSpPr>
          <p:nvPr/>
        </p:nvSpPr>
        <p:spPr bwMode="auto">
          <a:xfrm flipV="1">
            <a:off x="1828800" y="53340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32F119F5-E65C-4765-80E3-CAD6BB36D514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for Shift/Reduce Decisions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783013" y="2713038"/>
            <a:ext cx="1320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Stack</a:t>
            </a:r>
          </a:p>
          <a:p>
            <a:r>
              <a:rPr lang="en-US" sz="2000" b="1"/>
              <a:t>$ </a:t>
            </a:r>
            <a:r>
              <a:rPr lang="en-US" sz="2000"/>
              <a:t>0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$ </a:t>
            </a:r>
            <a:r>
              <a:rPr lang="en-US" sz="2000"/>
              <a:t>0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b="1"/>
              <a:t>a </a:t>
            </a:r>
            <a:r>
              <a:rPr lang="en-US" sz="2000"/>
              <a:t>3</a:t>
            </a:r>
            <a:r>
              <a:rPr lang="en-US" sz="2000" b="1" u="sng"/>
              <a:t/>
            </a:r>
            <a:br>
              <a:rPr lang="en-US" sz="2000" b="1" u="sng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A</a:t>
            </a:r>
            <a:r>
              <a:rPr lang="en-US" sz="2000"/>
              <a:t> </a:t>
            </a:r>
            <a:r>
              <a:rPr lang="en-US" sz="2000" u="sng"/>
              <a:t>2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A </a:t>
            </a:r>
            <a:r>
              <a:rPr lang="en-US" sz="2000"/>
              <a:t>2</a:t>
            </a:r>
            <a:r>
              <a:rPr lang="en-US" sz="2000" i="1"/>
              <a:t> </a:t>
            </a:r>
            <a:r>
              <a:rPr lang="en-US" sz="2000" b="1"/>
              <a:t>a</a:t>
            </a:r>
            <a:r>
              <a:rPr lang="en-US" sz="2000"/>
              <a:t> 5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A</a:t>
            </a:r>
            <a:r>
              <a:rPr lang="en-US" sz="2000"/>
              <a:t> 2 </a:t>
            </a:r>
            <a:r>
              <a:rPr lang="en-US" sz="2000" i="1"/>
              <a:t>B</a:t>
            </a:r>
            <a:r>
              <a:rPr lang="en-US" sz="2000"/>
              <a:t> 4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C</a:t>
            </a:r>
            <a:r>
              <a:rPr lang="en-US" sz="2000"/>
              <a:t> 1</a:t>
            </a:r>
            <a:endParaRPr lang="en-US" sz="2000" i="1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376863" y="2713038"/>
            <a:ext cx="719137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/>
            <a:r>
              <a:rPr lang="en-US" sz="2000"/>
              <a:t>Input</a:t>
            </a:r>
            <a:endParaRPr lang="en-US" sz="2000" b="1"/>
          </a:p>
          <a:p>
            <a:pPr algn="r"/>
            <a:r>
              <a:rPr lang="en-US" sz="2000" b="1"/>
              <a:t>aa$</a:t>
            </a:r>
            <a:br>
              <a:rPr lang="en-US" sz="2000" b="1"/>
            </a:br>
            <a:r>
              <a:rPr lang="en-US" sz="2000" b="1"/>
              <a:t>aa$</a:t>
            </a:r>
            <a:br>
              <a:rPr lang="en-US" sz="2000" b="1"/>
            </a:br>
            <a:r>
              <a:rPr lang="en-US" sz="2000" b="1"/>
              <a:t>a$</a:t>
            </a:r>
            <a:br>
              <a:rPr lang="en-US" sz="2000" b="1"/>
            </a:br>
            <a:r>
              <a:rPr lang="en-US" sz="2000" b="1" u="sng"/>
              <a:t>a</a:t>
            </a:r>
            <a:r>
              <a:rPr lang="en-US" sz="2000" b="1"/>
              <a:t>$</a:t>
            </a:r>
            <a:br>
              <a:rPr lang="en-US" sz="2000" b="1"/>
            </a:br>
            <a:r>
              <a:rPr lang="en-US" sz="2000" b="1"/>
              <a:t>$</a:t>
            </a:r>
            <a:br>
              <a:rPr lang="en-US" sz="2000" b="1"/>
            </a:br>
            <a:r>
              <a:rPr lang="en-US" sz="2000" b="1"/>
              <a:t>$</a:t>
            </a:r>
            <a:br>
              <a:rPr lang="en-US" sz="2000" b="1"/>
            </a:br>
            <a:r>
              <a:rPr lang="en-US" sz="2000" b="1"/>
              <a:t>$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172200" y="2727325"/>
            <a:ext cx="2655888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Action</a:t>
            </a:r>
            <a:br>
              <a:rPr lang="en-US" sz="2000"/>
            </a:br>
            <a:r>
              <a:rPr lang="en-US" sz="2000"/>
              <a:t>start in state 0</a:t>
            </a:r>
            <a:br>
              <a:rPr lang="en-US" sz="2000"/>
            </a:br>
            <a:r>
              <a:rPr lang="en-US" sz="2000"/>
              <a:t>shift (and goto state 3)</a:t>
            </a:r>
            <a:br>
              <a:rPr lang="en-US" sz="2000"/>
            </a:br>
            <a:r>
              <a:rPr lang="en-US" sz="2000"/>
              <a:t>reduce 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b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(goto 2)</a:t>
            </a:r>
            <a:r>
              <a:rPr lang="en-US" sz="2000" b="1">
                <a:sym typeface="Symbol" pitchFamily="18" charset="2"/>
              </a:rPr>
              <a:t/>
            </a:r>
            <a:br>
              <a:rPr lang="en-US" sz="2000" b="1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shift (goto 5)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reduce </a:t>
            </a:r>
            <a:r>
              <a:rPr lang="en-US" sz="2000" i="1">
                <a:sym typeface="Symbol" pitchFamily="18" charset="2"/>
              </a:rPr>
              <a:t>B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b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(goto 4)</a:t>
            </a:r>
            <a:r>
              <a:rPr lang="en-US" sz="2000" b="1">
                <a:sym typeface="Symbol" pitchFamily="18" charset="2"/>
              </a:rPr>
              <a:t/>
            </a:r>
            <a:br>
              <a:rPr lang="en-US" sz="2000" b="1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reduce </a:t>
            </a:r>
            <a:r>
              <a:rPr lang="en-US" sz="2000" i="1">
                <a:sym typeface="Symbol" pitchFamily="18" charset="2"/>
              </a:rPr>
              <a:t>C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i="1">
                <a:sym typeface="Symbol" pitchFamily="18" charset="2"/>
              </a:rPr>
              <a:t>AB</a:t>
            </a:r>
            <a:r>
              <a:rPr lang="en-US" sz="2000">
                <a:sym typeface="Symbol" pitchFamily="18" charset="2"/>
              </a:rPr>
              <a:t> (goto 1)</a:t>
            </a:r>
            <a:r>
              <a:rPr lang="en-US" sz="2000" b="1">
                <a:sym typeface="Symbol" pitchFamily="18" charset="2"/>
              </a:rPr>
              <a:t/>
            </a:r>
            <a:br>
              <a:rPr lang="en-US" sz="2000" b="1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accept (</a:t>
            </a:r>
            <a:r>
              <a:rPr lang="en-US" sz="2000" i="1">
                <a:sym typeface="Symbol" pitchFamily="18" charset="2"/>
              </a:rPr>
              <a:t>S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i="1">
                <a:sym typeface="Symbol" pitchFamily="18" charset="2"/>
              </a:rPr>
              <a:t>C</a:t>
            </a:r>
            <a:r>
              <a:rPr lang="en-US" sz="2000">
                <a:sym typeface="Symbol" pitchFamily="18" charset="2"/>
              </a:rPr>
              <a:t>)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5181600" y="2789238"/>
            <a:ext cx="0" cy="3687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6096000" y="2789238"/>
            <a:ext cx="0" cy="3687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3733800" y="3094038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3733800" y="2789238"/>
            <a:ext cx="0" cy="3687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8915400" y="2789238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3733800" y="2789238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V="1">
            <a:off x="3733800" y="6446838"/>
            <a:ext cx="5181600" cy="30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381000" y="2057400"/>
            <a:ext cx="14351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Grammar: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C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 B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 </a:t>
            </a:r>
            <a:r>
              <a:rPr lang="en-US">
                <a:sym typeface="Symbol" pitchFamily="18" charset="2"/>
              </a:rPr>
              <a:t>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a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2438400" y="1676400"/>
            <a:ext cx="6457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2800"/>
              <a:t>The states of the DFA are used to determine</a:t>
            </a:r>
            <a:br>
              <a:rPr lang="en-US" sz="2800"/>
            </a:br>
            <a:r>
              <a:rPr lang="en-US" sz="2800"/>
              <a:t>if a handle is on top of the stack</a:t>
            </a:r>
          </a:p>
        </p:txBody>
      </p:sp>
      <p:sp>
        <p:nvSpPr>
          <p:cNvPr id="27663" name="AutoShape 15"/>
          <p:cNvSpPr>
            <a:spLocks noChangeArrowheads="1"/>
          </p:cNvSpPr>
          <p:nvPr/>
        </p:nvSpPr>
        <p:spPr bwMode="auto">
          <a:xfrm>
            <a:off x="228600" y="4648200"/>
            <a:ext cx="3276600" cy="1981200"/>
          </a:xfrm>
          <a:prstGeom prst="wedgeRoundRectCallout">
            <a:avLst>
              <a:gd name="adj1" fmla="val 57315"/>
              <a:gd name="adj2" fmla="val -76042"/>
              <a:gd name="adj3" fmla="val 1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664" name="Rectangle 17"/>
          <p:cNvSpPr>
            <a:spLocks noChangeArrowheads="1"/>
          </p:cNvSpPr>
          <p:nvPr/>
        </p:nvSpPr>
        <p:spPr bwMode="auto">
          <a:xfrm>
            <a:off x="349250" y="5051425"/>
            <a:ext cx="132715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•</a:t>
            </a:r>
            <a:r>
              <a:rPr lang="en-US" i="1">
                <a:sym typeface="Symbol" pitchFamily="18" charset="2"/>
              </a:rPr>
              <a:t>B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 •</a:t>
            </a:r>
            <a:r>
              <a:rPr lang="en-US" b="1">
                <a:sym typeface="Symbol" pitchFamily="18" charset="2"/>
              </a:rPr>
              <a:t>a</a:t>
            </a:r>
          </a:p>
        </p:txBody>
      </p:sp>
      <p:sp>
        <p:nvSpPr>
          <p:cNvPr id="27665" name="Line 19"/>
          <p:cNvSpPr>
            <a:spLocks noChangeShapeType="1"/>
          </p:cNvSpPr>
          <p:nvPr/>
        </p:nvSpPr>
        <p:spPr bwMode="auto">
          <a:xfrm flipV="1">
            <a:off x="1676400" y="57912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Rectangle 20"/>
          <p:cNvSpPr>
            <a:spLocks noChangeArrowheads="1"/>
          </p:cNvSpPr>
          <p:nvPr/>
        </p:nvSpPr>
        <p:spPr bwMode="auto">
          <a:xfrm>
            <a:off x="2209800" y="5410200"/>
            <a:ext cx="11652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5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•</a:t>
            </a:r>
          </a:p>
        </p:txBody>
      </p:sp>
      <p:sp>
        <p:nvSpPr>
          <p:cNvPr id="27667" name="Text Box 22"/>
          <p:cNvSpPr txBox="1">
            <a:spLocks noChangeArrowheads="1"/>
          </p:cNvSpPr>
          <p:nvPr/>
        </p:nvSpPr>
        <p:spPr bwMode="auto">
          <a:xfrm>
            <a:off x="1828800" y="4876800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goto</a:t>
            </a:r>
            <a:r>
              <a:rPr lang="en-US"/>
              <a:t>(</a:t>
            </a:r>
            <a:r>
              <a:rPr lang="en-US" i="1"/>
              <a:t>I</a:t>
            </a:r>
            <a:r>
              <a:rPr lang="en-US" baseline="-25000"/>
              <a:t>2</a:t>
            </a:r>
            <a:r>
              <a:rPr lang="en-US"/>
              <a:t>,</a:t>
            </a:r>
            <a:r>
              <a:rPr lang="en-US" b="1"/>
              <a:t>a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8D3800DF-6821-46FB-B16E-9B0090216112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for Shift/Reduce Decisions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783013" y="2713038"/>
            <a:ext cx="1320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Stack</a:t>
            </a:r>
          </a:p>
          <a:p>
            <a:r>
              <a:rPr lang="en-US" sz="2000" b="1"/>
              <a:t>$ </a:t>
            </a:r>
            <a:r>
              <a:rPr lang="en-US" sz="2000"/>
              <a:t>0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$ </a:t>
            </a:r>
            <a:r>
              <a:rPr lang="en-US" sz="2000"/>
              <a:t>0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b="1"/>
              <a:t>a </a:t>
            </a:r>
            <a:r>
              <a:rPr lang="en-US" sz="2000"/>
              <a:t>3</a:t>
            </a:r>
            <a:r>
              <a:rPr lang="en-US" sz="2000" b="1" u="sng"/>
              <a:t/>
            </a:r>
            <a:br>
              <a:rPr lang="en-US" sz="2000" b="1" u="sng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A</a:t>
            </a:r>
            <a:r>
              <a:rPr lang="en-US" sz="2000"/>
              <a:t> 2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A </a:t>
            </a:r>
            <a:r>
              <a:rPr lang="en-US" sz="2000" u="sng"/>
              <a:t>2</a:t>
            </a:r>
            <a:r>
              <a:rPr lang="en-US" sz="2000" i="1"/>
              <a:t> </a:t>
            </a:r>
            <a:r>
              <a:rPr lang="en-US" sz="2000" b="1" u="sng"/>
              <a:t>a</a:t>
            </a:r>
            <a:r>
              <a:rPr lang="en-US" sz="2000"/>
              <a:t> 5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A</a:t>
            </a:r>
            <a:r>
              <a:rPr lang="en-US" sz="2000"/>
              <a:t> 2 </a:t>
            </a:r>
            <a:r>
              <a:rPr lang="en-US" sz="2000" i="1"/>
              <a:t>B</a:t>
            </a:r>
            <a:r>
              <a:rPr lang="en-US" sz="2000"/>
              <a:t> 4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C</a:t>
            </a:r>
            <a:r>
              <a:rPr lang="en-US" sz="2000"/>
              <a:t> 1</a:t>
            </a:r>
            <a:endParaRPr lang="en-US" sz="2000" i="1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376863" y="2713038"/>
            <a:ext cx="719137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/>
            <a:r>
              <a:rPr lang="en-US" sz="2000"/>
              <a:t>Input</a:t>
            </a:r>
            <a:endParaRPr lang="en-US" sz="2000" b="1"/>
          </a:p>
          <a:p>
            <a:pPr algn="r"/>
            <a:r>
              <a:rPr lang="en-US" sz="2000" b="1"/>
              <a:t>aa$</a:t>
            </a:r>
            <a:br>
              <a:rPr lang="en-US" sz="2000" b="1"/>
            </a:br>
            <a:r>
              <a:rPr lang="en-US" sz="2000" b="1"/>
              <a:t>aa$</a:t>
            </a:r>
            <a:br>
              <a:rPr lang="en-US" sz="2000" b="1"/>
            </a:br>
            <a:r>
              <a:rPr lang="en-US" sz="2000" b="1"/>
              <a:t>a$</a:t>
            </a:r>
            <a:br>
              <a:rPr lang="en-US" sz="2000" b="1"/>
            </a:br>
            <a:r>
              <a:rPr lang="en-US" sz="2000" b="1"/>
              <a:t>a$</a:t>
            </a:r>
            <a:br>
              <a:rPr lang="en-US" sz="2000" b="1"/>
            </a:br>
            <a:r>
              <a:rPr lang="en-US" sz="2000" b="1"/>
              <a:t>$</a:t>
            </a:r>
            <a:br>
              <a:rPr lang="en-US" sz="2000" b="1"/>
            </a:br>
            <a:r>
              <a:rPr lang="en-US" sz="2000" b="1"/>
              <a:t>$</a:t>
            </a:r>
            <a:br>
              <a:rPr lang="en-US" sz="2000" b="1"/>
            </a:br>
            <a:r>
              <a:rPr lang="en-US" sz="2000" b="1"/>
              <a:t>$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172200" y="2727325"/>
            <a:ext cx="2655888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Action</a:t>
            </a:r>
            <a:br>
              <a:rPr lang="en-US" sz="2000"/>
            </a:br>
            <a:r>
              <a:rPr lang="en-US" sz="2000"/>
              <a:t>start in state 0</a:t>
            </a:r>
            <a:br>
              <a:rPr lang="en-US" sz="2000"/>
            </a:br>
            <a:r>
              <a:rPr lang="en-US" sz="2000"/>
              <a:t>shift (and goto state 3)</a:t>
            </a:r>
            <a:br>
              <a:rPr lang="en-US" sz="2000"/>
            </a:br>
            <a:r>
              <a:rPr lang="en-US" sz="2000"/>
              <a:t>reduce 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b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(goto 2)</a:t>
            </a:r>
            <a:r>
              <a:rPr lang="en-US" sz="2000" b="1">
                <a:sym typeface="Symbol" pitchFamily="18" charset="2"/>
              </a:rPr>
              <a:t/>
            </a:r>
            <a:br>
              <a:rPr lang="en-US" sz="2000" b="1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shift (goto 5)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reduce </a:t>
            </a:r>
            <a:r>
              <a:rPr lang="en-US" sz="2000" i="1">
                <a:sym typeface="Symbol" pitchFamily="18" charset="2"/>
              </a:rPr>
              <a:t>B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b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(goto 4)</a:t>
            </a:r>
            <a:r>
              <a:rPr lang="en-US" sz="2000" b="1">
                <a:sym typeface="Symbol" pitchFamily="18" charset="2"/>
              </a:rPr>
              <a:t/>
            </a:r>
            <a:br>
              <a:rPr lang="en-US" sz="2000" b="1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reduce </a:t>
            </a:r>
            <a:r>
              <a:rPr lang="en-US" sz="2000" i="1">
                <a:sym typeface="Symbol" pitchFamily="18" charset="2"/>
              </a:rPr>
              <a:t>C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i="1">
                <a:sym typeface="Symbol" pitchFamily="18" charset="2"/>
              </a:rPr>
              <a:t>AB</a:t>
            </a:r>
            <a:r>
              <a:rPr lang="en-US" sz="2000">
                <a:sym typeface="Symbol" pitchFamily="18" charset="2"/>
              </a:rPr>
              <a:t> (goto 1)</a:t>
            </a:r>
            <a:r>
              <a:rPr lang="en-US" sz="2000" b="1">
                <a:sym typeface="Symbol" pitchFamily="18" charset="2"/>
              </a:rPr>
              <a:t/>
            </a:r>
            <a:br>
              <a:rPr lang="en-US" sz="2000" b="1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accept (</a:t>
            </a:r>
            <a:r>
              <a:rPr lang="en-US" sz="2000" i="1">
                <a:sym typeface="Symbol" pitchFamily="18" charset="2"/>
              </a:rPr>
              <a:t>S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i="1">
                <a:sym typeface="Symbol" pitchFamily="18" charset="2"/>
              </a:rPr>
              <a:t>C</a:t>
            </a:r>
            <a:r>
              <a:rPr lang="en-US" sz="2000">
                <a:sym typeface="Symbol" pitchFamily="18" charset="2"/>
              </a:rPr>
              <a:t>)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5181600" y="2789238"/>
            <a:ext cx="0" cy="3687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6096000" y="2789238"/>
            <a:ext cx="0" cy="3687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3733800" y="3094038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3733800" y="2789238"/>
            <a:ext cx="0" cy="3687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8915400" y="2789238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3733800" y="2789238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V="1">
            <a:off x="3733800" y="6446838"/>
            <a:ext cx="5181600" cy="30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381000" y="2057400"/>
            <a:ext cx="14351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Grammar: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C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 B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 </a:t>
            </a:r>
            <a:r>
              <a:rPr lang="en-US">
                <a:sym typeface="Symbol" pitchFamily="18" charset="2"/>
              </a:rPr>
              <a:t>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a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2438400" y="1676400"/>
            <a:ext cx="6457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2800"/>
              <a:t>The states of the DFA are used to determine</a:t>
            </a:r>
            <a:br>
              <a:rPr lang="en-US" sz="2800"/>
            </a:br>
            <a:r>
              <a:rPr lang="en-US" sz="2800"/>
              <a:t>if a handle is on top of the stack</a:t>
            </a:r>
          </a:p>
        </p:txBody>
      </p:sp>
      <p:sp>
        <p:nvSpPr>
          <p:cNvPr id="28687" name="AutoShape 15"/>
          <p:cNvSpPr>
            <a:spLocks noChangeArrowheads="1"/>
          </p:cNvSpPr>
          <p:nvPr/>
        </p:nvSpPr>
        <p:spPr bwMode="auto">
          <a:xfrm>
            <a:off x="228600" y="4648200"/>
            <a:ext cx="3276600" cy="1981200"/>
          </a:xfrm>
          <a:prstGeom prst="wedgeRoundRectCallout">
            <a:avLst>
              <a:gd name="adj1" fmla="val 58819"/>
              <a:gd name="adj2" fmla="val -62500"/>
              <a:gd name="adj3" fmla="val 1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349250" y="5051425"/>
            <a:ext cx="132715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•</a:t>
            </a:r>
            <a:r>
              <a:rPr lang="en-US" i="1">
                <a:sym typeface="Symbol" pitchFamily="18" charset="2"/>
              </a:rPr>
              <a:t>B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 •</a:t>
            </a:r>
            <a:r>
              <a:rPr lang="en-US" b="1">
                <a:sym typeface="Symbol" pitchFamily="18" charset="2"/>
              </a:rPr>
              <a:t>a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1676400" y="5791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0" name="Rectangle 20"/>
          <p:cNvSpPr>
            <a:spLocks noChangeArrowheads="1"/>
          </p:cNvSpPr>
          <p:nvPr/>
        </p:nvSpPr>
        <p:spPr bwMode="auto">
          <a:xfrm>
            <a:off x="1981200" y="5410200"/>
            <a:ext cx="140335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4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A B</a:t>
            </a:r>
            <a:r>
              <a:rPr lang="en-US">
                <a:sym typeface="Symbol" pitchFamily="18" charset="2"/>
              </a:rPr>
              <a:t>•</a:t>
            </a:r>
          </a:p>
        </p:txBody>
      </p:sp>
      <p:sp>
        <p:nvSpPr>
          <p:cNvPr id="28691" name="Text Box 21"/>
          <p:cNvSpPr txBox="1">
            <a:spLocks noChangeArrowheads="1"/>
          </p:cNvSpPr>
          <p:nvPr/>
        </p:nvSpPr>
        <p:spPr bwMode="auto">
          <a:xfrm>
            <a:off x="1828800" y="4876800"/>
            <a:ext cx="139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goto</a:t>
            </a:r>
            <a:r>
              <a:rPr lang="en-US"/>
              <a:t>(</a:t>
            </a:r>
            <a:r>
              <a:rPr lang="en-US" i="1"/>
              <a:t>I</a:t>
            </a:r>
            <a:r>
              <a:rPr lang="en-US" baseline="-25000"/>
              <a:t>2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219A30FF-9EC7-4C88-A32A-75C99AC34EAC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for Shift/Reduce Decisions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783013" y="2713038"/>
            <a:ext cx="1320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Stack</a:t>
            </a:r>
          </a:p>
          <a:p>
            <a:r>
              <a:rPr lang="en-US" sz="2000" b="1"/>
              <a:t>$ </a:t>
            </a:r>
            <a:r>
              <a:rPr lang="en-US" sz="2000"/>
              <a:t>0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$ </a:t>
            </a:r>
            <a:r>
              <a:rPr lang="en-US" sz="2000"/>
              <a:t>0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b="1"/>
              <a:t>a </a:t>
            </a:r>
            <a:r>
              <a:rPr lang="en-US" sz="2000"/>
              <a:t>3</a:t>
            </a:r>
            <a:r>
              <a:rPr lang="en-US" sz="2000" b="1" u="sng"/>
              <a:t/>
            </a:r>
            <a:br>
              <a:rPr lang="en-US" sz="2000" b="1" u="sng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A</a:t>
            </a:r>
            <a:r>
              <a:rPr lang="en-US" sz="2000"/>
              <a:t> 2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A </a:t>
            </a:r>
            <a:r>
              <a:rPr lang="en-US" sz="2000"/>
              <a:t>2</a:t>
            </a:r>
            <a:r>
              <a:rPr lang="en-US" sz="2000" i="1"/>
              <a:t> </a:t>
            </a:r>
            <a:r>
              <a:rPr lang="en-US" sz="2000" b="1"/>
              <a:t>a</a:t>
            </a:r>
            <a:r>
              <a:rPr lang="en-US" sz="2000"/>
              <a:t> 5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$ </a:t>
            </a:r>
            <a:r>
              <a:rPr lang="en-US" sz="2000" u="sng"/>
              <a:t>0</a:t>
            </a:r>
            <a:r>
              <a:rPr lang="en-US" sz="2000"/>
              <a:t> </a:t>
            </a:r>
            <a:r>
              <a:rPr lang="en-US" sz="2000" i="1" u="sng"/>
              <a:t>A</a:t>
            </a:r>
            <a:r>
              <a:rPr lang="en-US" sz="2000"/>
              <a:t> 2 </a:t>
            </a:r>
            <a:r>
              <a:rPr lang="en-US" sz="2000" i="1" u="sng"/>
              <a:t>B</a:t>
            </a:r>
            <a:r>
              <a:rPr lang="en-US" sz="2000"/>
              <a:t> 4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C</a:t>
            </a:r>
            <a:r>
              <a:rPr lang="en-US" sz="2000"/>
              <a:t> 1</a:t>
            </a:r>
            <a:endParaRPr lang="en-US" sz="2000" i="1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376863" y="2713038"/>
            <a:ext cx="719137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/>
            <a:r>
              <a:rPr lang="en-US" sz="2000"/>
              <a:t>Input</a:t>
            </a:r>
            <a:endParaRPr lang="en-US" sz="2000" b="1"/>
          </a:p>
          <a:p>
            <a:pPr algn="r"/>
            <a:r>
              <a:rPr lang="en-US" sz="2000" b="1"/>
              <a:t>aa$</a:t>
            </a:r>
            <a:br>
              <a:rPr lang="en-US" sz="2000" b="1"/>
            </a:br>
            <a:r>
              <a:rPr lang="en-US" sz="2000" b="1"/>
              <a:t>aa$</a:t>
            </a:r>
            <a:br>
              <a:rPr lang="en-US" sz="2000" b="1"/>
            </a:br>
            <a:r>
              <a:rPr lang="en-US" sz="2000" b="1"/>
              <a:t>a$</a:t>
            </a:r>
            <a:br>
              <a:rPr lang="en-US" sz="2000" b="1"/>
            </a:br>
            <a:r>
              <a:rPr lang="en-US" sz="2000" b="1"/>
              <a:t>a$</a:t>
            </a:r>
            <a:br>
              <a:rPr lang="en-US" sz="2000" b="1"/>
            </a:br>
            <a:r>
              <a:rPr lang="en-US" sz="2000" b="1"/>
              <a:t>$</a:t>
            </a:r>
            <a:br>
              <a:rPr lang="en-US" sz="2000" b="1"/>
            </a:br>
            <a:r>
              <a:rPr lang="en-US" sz="2000" b="1"/>
              <a:t>$</a:t>
            </a:r>
            <a:br>
              <a:rPr lang="en-US" sz="2000" b="1"/>
            </a:br>
            <a:r>
              <a:rPr lang="en-US" sz="2000" b="1"/>
              <a:t>$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172200" y="2727325"/>
            <a:ext cx="2655888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Action</a:t>
            </a:r>
            <a:br>
              <a:rPr lang="en-US" sz="2000"/>
            </a:br>
            <a:r>
              <a:rPr lang="en-US" sz="2000"/>
              <a:t>start in state 0</a:t>
            </a:r>
            <a:br>
              <a:rPr lang="en-US" sz="2000"/>
            </a:br>
            <a:r>
              <a:rPr lang="en-US" sz="2000"/>
              <a:t>shift (and goto state 3)</a:t>
            </a:r>
            <a:br>
              <a:rPr lang="en-US" sz="2000"/>
            </a:br>
            <a:r>
              <a:rPr lang="en-US" sz="2000"/>
              <a:t>reduce 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b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(goto 2)</a:t>
            </a:r>
            <a:r>
              <a:rPr lang="en-US" sz="2000" b="1">
                <a:sym typeface="Symbol" pitchFamily="18" charset="2"/>
              </a:rPr>
              <a:t/>
            </a:r>
            <a:br>
              <a:rPr lang="en-US" sz="2000" b="1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shift (goto 5)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reduce </a:t>
            </a:r>
            <a:r>
              <a:rPr lang="en-US" sz="2000" i="1">
                <a:sym typeface="Symbol" pitchFamily="18" charset="2"/>
              </a:rPr>
              <a:t>B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b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(goto 4)</a:t>
            </a:r>
            <a:r>
              <a:rPr lang="en-US" sz="2000" b="1">
                <a:sym typeface="Symbol" pitchFamily="18" charset="2"/>
              </a:rPr>
              <a:t/>
            </a:r>
            <a:br>
              <a:rPr lang="en-US" sz="2000" b="1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reduce </a:t>
            </a:r>
            <a:r>
              <a:rPr lang="en-US" sz="2000" i="1">
                <a:sym typeface="Symbol" pitchFamily="18" charset="2"/>
              </a:rPr>
              <a:t>C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i="1">
                <a:sym typeface="Symbol" pitchFamily="18" charset="2"/>
              </a:rPr>
              <a:t>AB</a:t>
            </a:r>
            <a:r>
              <a:rPr lang="en-US" sz="2000">
                <a:sym typeface="Symbol" pitchFamily="18" charset="2"/>
              </a:rPr>
              <a:t> (goto 1)</a:t>
            </a:r>
            <a:r>
              <a:rPr lang="en-US" sz="2000" b="1">
                <a:sym typeface="Symbol" pitchFamily="18" charset="2"/>
              </a:rPr>
              <a:t/>
            </a:r>
            <a:br>
              <a:rPr lang="en-US" sz="2000" b="1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accept (</a:t>
            </a:r>
            <a:r>
              <a:rPr lang="en-US" sz="2000" i="1">
                <a:sym typeface="Symbol" pitchFamily="18" charset="2"/>
              </a:rPr>
              <a:t>S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i="1">
                <a:sym typeface="Symbol" pitchFamily="18" charset="2"/>
              </a:rPr>
              <a:t>C</a:t>
            </a:r>
            <a:r>
              <a:rPr lang="en-US" sz="2000">
                <a:sym typeface="Symbol" pitchFamily="18" charset="2"/>
              </a:rPr>
              <a:t>)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5181600" y="2789238"/>
            <a:ext cx="0" cy="3687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6096000" y="2789238"/>
            <a:ext cx="0" cy="3687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3733800" y="3094038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3733800" y="2789238"/>
            <a:ext cx="0" cy="3687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8915400" y="2789238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3733800" y="2789238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V="1">
            <a:off x="3733800" y="6446838"/>
            <a:ext cx="5181600" cy="30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381000" y="2057400"/>
            <a:ext cx="14351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Grammar: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C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 B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 </a:t>
            </a:r>
            <a:r>
              <a:rPr lang="en-US">
                <a:sym typeface="Symbol" pitchFamily="18" charset="2"/>
              </a:rPr>
              <a:t>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a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2438400" y="1676400"/>
            <a:ext cx="6457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2800"/>
              <a:t>The states of the DFA are used to determine</a:t>
            </a:r>
            <a:br>
              <a:rPr lang="en-US" sz="2800"/>
            </a:br>
            <a:r>
              <a:rPr lang="en-US" sz="2800"/>
              <a:t>if a handle is on top of the stack</a:t>
            </a:r>
          </a:p>
        </p:txBody>
      </p:sp>
      <p:sp>
        <p:nvSpPr>
          <p:cNvPr id="29711" name="AutoShape 15"/>
          <p:cNvSpPr>
            <a:spLocks noChangeArrowheads="1"/>
          </p:cNvSpPr>
          <p:nvPr/>
        </p:nvSpPr>
        <p:spPr bwMode="auto">
          <a:xfrm>
            <a:off x="228600" y="4648200"/>
            <a:ext cx="3276600" cy="1981200"/>
          </a:xfrm>
          <a:prstGeom prst="wedgeRoundRectCallout">
            <a:avLst>
              <a:gd name="adj1" fmla="val 59495"/>
              <a:gd name="adj2" fmla="val -43671"/>
              <a:gd name="adj3" fmla="val 1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12" name="Line 17"/>
          <p:cNvSpPr>
            <a:spLocks noChangeShapeType="1"/>
          </p:cNvSpPr>
          <p:nvPr/>
        </p:nvSpPr>
        <p:spPr bwMode="auto">
          <a:xfrm flipV="1">
            <a:off x="1828800" y="5638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713" name="Rectangle 20"/>
          <p:cNvSpPr>
            <a:spLocks noChangeArrowheads="1"/>
          </p:cNvSpPr>
          <p:nvPr/>
        </p:nvSpPr>
        <p:spPr bwMode="auto">
          <a:xfrm>
            <a:off x="381000" y="4876800"/>
            <a:ext cx="140335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•</a:t>
            </a: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•</a:t>
            </a:r>
            <a:r>
              <a:rPr lang="en-US" i="1">
                <a:sym typeface="Symbol" pitchFamily="18" charset="2"/>
              </a:rPr>
              <a:t>A B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 </a:t>
            </a:r>
            <a:r>
              <a:rPr lang="en-US">
                <a:sym typeface="Symbol" pitchFamily="18" charset="2"/>
              </a:rPr>
              <a:t> •</a:t>
            </a:r>
            <a:r>
              <a:rPr lang="en-US" b="1">
                <a:sym typeface="Symbol" pitchFamily="18" charset="2"/>
              </a:rPr>
              <a:t>a</a:t>
            </a:r>
          </a:p>
        </p:txBody>
      </p:sp>
      <p:sp>
        <p:nvSpPr>
          <p:cNvPr id="29714" name="Rectangle 21"/>
          <p:cNvSpPr>
            <a:spLocks noChangeArrowheads="1"/>
          </p:cNvSpPr>
          <p:nvPr/>
        </p:nvSpPr>
        <p:spPr bwMode="auto">
          <a:xfrm>
            <a:off x="2209800" y="5257800"/>
            <a:ext cx="11652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•</a:t>
            </a:r>
            <a:endParaRPr lang="en-US" b="1">
              <a:sym typeface="Symbol" pitchFamily="18" charset="2"/>
            </a:endParaRPr>
          </a:p>
        </p:txBody>
      </p:sp>
      <p:sp>
        <p:nvSpPr>
          <p:cNvPr id="29715" name="Text Box 22"/>
          <p:cNvSpPr txBox="1">
            <a:spLocks noChangeArrowheads="1"/>
          </p:cNvSpPr>
          <p:nvPr/>
        </p:nvSpPr>
        <p:spPr bwMode="auto">
          <a:xfrm>
            <a:off x="1905000" y="4724400"/>
            <a:ext cx="1411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goto</a:t>
            </a:r>
            <a:r>
              <a:rPr lang="en-US"/>
              <a:t>(</a:t>
            </a:r>
            <a:r>
              <a:rPr lang="en-US" i="1"/>
              <a:t>I</a:t>
            </a:r>
            <a:r>
              <a:rPr lang="en-US" baseline="-25000"/>
              <a:t>0</a:t>
            </a:r>
            <a:r>
              <a:rPr lang="en-US"/>
              <a:t>,</a:t>
            </a:r>
            <a:r>
              <a:rPr lang="en-US" i="1"/>
              <a:t>C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A68969F8-2A6D-48D9-BAFC-98323BAC30C8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for Shift/Reduce Decisions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783013" y="2713038"/>
            <a:ext cx="1320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Stack</a:t>
            </a:r>
          </a:p>
          <a:p>
            <a:r>
              <a:rPr lang="en-US" sz="2000" b="1"/>
              <a:t>$ </a:t>
            </a:r>
            <a:r>
              <a:rPr lang="en-US" sz="2000"/>
              <a:t>0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$ </a:t>
            </a:r>
            <a:r>
              <a:rPr lang="en-US" sz="2000"/>
              <a:t>0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b="1"/>
              <a:t>a </a:t>
            </a:r>
            <a:r>
              <a:rPr lang="en-US" sz="2000"/>
              <a:t>3</a:t>
            </a:r>
            <a:r>
              <a:rPr lang="en-US" sz="2000" b="1" u="sng"/>
              <a:t/>
            </a:r>
            <a:br>
              <a:rPr lang="en-US" sz="2000" b="1" u="sng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A</a:t>
            </a:r>
            <a:r>
              <a:rPr lang="en-US" sz="2000"/>
              <a:t> 2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A </a:t>
            </a:r>
            <a:r>
              <a:rPr lang="en-US" sz="2000"/>
              <a:t>2</a:t>
            </a:r>
            <a:r>
              <a:rPr lang="en-US" sz="2000" i="1"/>
              <a:t> </a:t>
            </a:r>
            <a:r>
              <a:rPr lang="en-US" sz="2000" b="1"/>
              <a:t>a</a:t>
            </a:r>
            <a:r>
              <a:rPr lang="en-US" sz="2000"/>
              <a:t> 5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A</a:t>
            </a:r>
            <a:r>
              <a:rPr lang="en-US" sz="2000"/>
              <a:t> 2 </a:t>
            </a:r>
            <a:r>
              <a:rPr lang="en-US" sz="2000" i="1"/>
              <a:t>B</a:t>
            </a:r>
            <a:r>
              <a:rPr lang="en-US" sz="2000"/>
              <a:t> 4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C</a:t>
            </a:r>
            <a:r>
              <a:rPr lang="en-US" sz="2000"/>
              <a:t> </a:t>
            </a:r>
            <a:r>
              <a:rPr lang="en-US" sz="2000" u="sng"/>
              <a:t>1</a:t>
            </a:r>
            <a:endParaRPr lang="en-US" sz="2000" i="1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376863" y="2713038"/>
            <a:ext cx="719137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/>
            <a:r>
              <a:rPr lang="en-US" sz="2000"/>
              <a:t>Input</a:t>
            </a:r>
            <a:endParaRPr lang="en-US" sz="2000" b="1"/>
          </a:p>
          <a:p>
            <a:pPr algn="r"/>
            <a:r>
              <a:rPr lang="en-US" sz="2000" b="1"/>
              <a:t>aa$</a:t>
            </a:r>
            <a:br>
              <a:rPr lang="en-US" sz="2000" b="1"/>
            </a:br>
            <a:r>
              <a:rPr lang="en-US" sz="2000" b="1"/>
              <a:t>aa$</a:t>
            </a:r>
            <a:br>
              <a:rPr lang="en-US" sz="2000" b="1"/>
            </a:br>
            <a:r>
              <a:rPr lang="en-US" sz="2000" b="1"/>
              <a:t>a$</a:t>
            </a:r>
            <a:br>
              <a:rPr lang="en-US" sz="2000" b="1"/>
            </a:br>
            <a:r>
              <a:rPr lang="en-US" sz="2000" b="1"/>
              <a:t>a$</a:t>
            </a:r>
            <a:br>
              <a:rPr lang="en-US" sz="2000" b="1"/>
            </a:br>
            <a:r>
              <a:rPr lang="en-US" sz="2000" b="1"/>
              <a:t>$</a:t>
            </a:r>
            <a:br>
              <a:rPr lang="en-US" sz="2000" b="1"/>
            </a:br>
            <a:r>
              <a:rPr lang="en-US" sz="2000" b="1"/>
              <a:t>$</a:t>
            </a:r>
            <a:br>
              <a:rPr lang="en-US" sz="2000" b="1"/>
            </a:br>
            <a:r>
              <a:rPr lang="en-US" sz="2000" b="1" u="sng"/>
              <a:t>$</a:t>
            </a:r>
            <a:endParaRPr lang="en-US" sz="2000" b="1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172200" y="2727325"/>
            <a:ext cx="2655888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Action</a:t>
            </a:r>
            <a:br>
              <a:rPr lang="en-US" sz="2000"/>
            </a:br>
            <a:r>
              <a:rPr lang="en-US" sz="2000"/>
              <a:t>start in state 0</a:t>
            </a:r>
            <a:br>
              <a:rPr lang="en-US" sz="2000"/>
            </a:br>
            <a:r>
              <a:rPr lang="en-US" sz="2000"/>
              <a:t>shift (and goto state 3)</a:t>
            </a:r>
            <a:br>
              <a:rPr lang="en-US" sz="2000"/>
            </a:br>
            <a:r>
              <a:rPr lang="en-US" sz="2000"/>
              <a:t>reduce 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b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(goto 2)</a:t>
            </a:r>
            <a:r>
              <a:rPr lang="en-US" sz="2000" b="1">
                <a:sym typeface="Symbol" pitchFamily="18" charset="2"/>
              </a:rPr>
              <a:t/>
            </a:r>
            <a:br>
              <a:rPr lang="en-US" sz="2000" b="1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shift (goto 5)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reduce </a:t>
            </a:r>
            <a:r>
              <a:rPr lang="en-US" sz="2000" i="1">
                <a:sym typeface="Symbol" pitchFamily="18" charset="2"/>
              </a:rPr>
              <a:t>B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b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(goto 4)</a:t>
            </a:r>
            <a:r>
              <a:rPr lang="en-US" sz="2000" b="1">
                <a:sym typeface="Symbol" pitchFamily="18" charset="2"/>
              </a:rPr>
              <a:t/>
            </a:r>
            <a:br>
              <a:rPr lang="en-US" sz="2000" b="1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reduce </a:t>
            </a:r>
            <a:r>
              <a:rPr lang="en-US" sz="2000" i="1">
                <a:sym typeface="Symbol" pitchFamily="18" charset="2"/>
              </a:rPr>
              <a:t>C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i="1">
                <a:sym typeface="Symbol" pitchFamily="18" charset="2"/>
              </a:rPr>
              <a:t>AB</a:t>
            </a:r>
            <a:r>
              <a:rPr lang="en-US" sz="2000">
                <a:sym typeface="Symbol" pitchFamily="18" charset="2"/>
              </a:rPr>
              <a:t> (goto 1)</a:t>
            </a:r>
            <a:r>
              <a:rPr lang="en-US" sz="2000" b="1">
                <a:sym typeface="Symbol" pitchFamily="18" charset="2"/>
              </a:rPr>
              <a:t/>
            </a:r>
            <a:br>
              <a:rPr lang="en-US" sz="2000" b="1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accept (</a:t>
            </a:r>
            <a:r>
              <a:rPr lang="en-US" sz="2000" i="1">
                <a:sym typeface="Symbol" pitchFamily="18" charset="2"/>
              </a:rPr>
              <a:t>S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i="1">
                <a:sym typeface="Symbol" pitchFamily="18" charset="2"/>
              </a:rPr>
              <a:t>C</a:t>
            </a:r>
            <a:r>
              <a:rPr lang="en-US" sz="2000">
                <a:sym typeface="Symbol" pitchFamily="18" charset="2"/>
              </a:rPr>
              <a:t>)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5181600" y="2789238"/>
            <a:ext cx="0" cy="3687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6096000" y="2789238"/>
            <a:ext cx="0" cy="3687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3733800" y="3094038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3733800" y="2789238"/>
            <a:ext cx="0" cy="3687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8915400" y="2789238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3733800" y="2789238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V="1">
            <a:off x="3733800" y="6446838"/>
            <a:ext cx="5181600" cy="30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381000" y="2057400"/>
            <a:ext cx="14351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Grammar: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C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 B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 </a:t>
            </a:r>
            <a:r>
              <a:rPr lang="en-US">
                <a:sym typeface="Symbol" pitchFamily="18" charset="2"/>
              </a:rPr>
              <a:t>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a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2438400" y="1676400"/>
            <a:ext cx="6457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2800"/>
              <a:t>The states of the DFA are used to determine</a:t>
            </a:r>
            <a:br>
              <a:rPr lang="en-US" sz="2800"/>
            </a:br>
            <a:r>
              <a:rPr lang="en-US" sz="2800"/>
              <a:t>if a handle is on top of the stack</a:t>
            </a:r>
          </a:p>
        </p:txBody>
      </p:sp>
      <p:sp>
        <p:nvSpPr>
          <p:cNvPr id="30735" name="AutoShape 15"/>
          <p:cNvSpPr>
            <a:spLocks noChangeArrowheads="1"/>
          </p:cNvSpPr>
          <p:nvPr/>
        </p:nvSpPr>
        <p:spPr bwMode="auto">
          <a:xfrm>
            <a:off x="228600" y="4648200"/>
            <a:ext cx="3276600" cy="1981200"/>
          </a:xfrm>
          <a:prstGeom prst="wedgeRoundRectCallout">
            <a:avLst>
              <a:gd name="adj1" fmla="val 59495"/>
              <a:gd name="adj2" fmla="val -29486"/>
              <a:gd name="adj3" fmla="val 1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V="1">
            <a:off x="1828800" y="5638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381000" y="4876800"/>
            <a:ext cx="140335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•</a:t>
            </a: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•</a:t>
            </a:r>
            <a:r>
              <a:rPr lang="en-US" i="1">
                <a:sym typeface="Symbol" pitchFamily="18" charset="2"/>
              </a:rPr>
              <a:t>A B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 </a:t>
            </a:r>
            <a:r>
              <a:rPr lang="en-US">
                <a:sym typeface="Symbol" pitchFamily="18" charset="2"/>
              </a:rPr>
              <a:t> •</a:t>
            </a:r>
            <a:r>
              <a:rPr lang="en-US" b="1">
                <a:sym typeface="Symbol" pitchFamily="18" charset="2"/>
              </a:rPr>
              <a:t>a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2209800" y="5257800"/>
            <a:ext cx="1193800" cy="8604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•</a:t>
            </a:r>
            <a:endParaRPr lang="en-US" b="1">
              <a:sym typeface="Symbol" pitchFamily="18" charset="2"/>
            </a:endParaRP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1905000" y="4724400"/>
            <a:ext cx="1411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goto</a:t>
            </a:r>
            <a:r>
              <a:rPr lang="en-US"/>
              <a:t>(</a:t>
            </a:r>
            <a:r>
              <a:rPr lang="en-US" i="1"/>
              <a:t>I</a:t>
            </a:r>
            <a:r>
              <a:rPr lang="en-US" baseline="-25000"/>
              <a:t>0</a:t>
            </a:r>
            <a:r>
              <a:rPr lang="en-US"/>
              <a:t>,</a:t>
            </a:r>
            <a:r>
              <a:rPr lang="en-US" i="1"/>
              <a:t>C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0830A17B-2FC6-4018-AE53-AA63461FBB83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 of an LR Parser</a:t>
            </a:r>
          </a:p>
        </p:txBody>
      </p:sp>
      <p:graphicFrame>
        <p:nvGraphicFramePr>
          <p:cNvPr id="101436" name="Group 60"/>
          <p:cNvGraphicFramePr>
            <a:graphicFrameLocks noGrp="1"/>
          </p:cNvGraphicFramePr>
          <p:nvPr/>
        </p:nvGraphicFramePr>
        <p:xfrm>
          <a:off x="2438400" y="2143125"/>
          <a:ext cx="4267200" cy="4572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a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a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a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i</a:t>
                      </a: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a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$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65" name="Rectangle 22"/>
          <p:cNvSpPr>
            <a:spLocks noChangeArrowheads="1"/>
          </p:cNvSpPr>
          <p:nvPr/>
        </p:nvSpPr>
        <p:spPr bwMode="auto">
          <a:xfrm>
            <a:off x="3200400" y="3209925"/>
            <a:ext cx="2743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LR Parsing Program</a:t>
            </a:r>
            <a:br>
              <a:rPr lang="en-US"/>
            </a:br>
            <a:r>
              <a:rPr lang="en-US"/>
              <a:t>(driver)</a:t>
            </a:r>
          </a:p>
        </p:txBody>
      </p:sp>
      <p:graphicFrame>
        <p:nvGraphicFramePr>
          <p:cNvPr id="101408" name="Group 32"/>
          <p:cNvGraphicFramePr>
            <a:graphicFrameLocks noGrp="1"/>
          </p:cNvGraphicFramePr>
          <p:nvPr/>
        </p:nvGraphicFramePr>
        <p:xfrm>
          <a:off x="3200400" y="4962525"/>
          <a:ext cx="2743200" cy="6858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action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  <a:cs typeface="ＭＳ Ｐゴシック" charset="0"/>
                        </a:rPr>
                        <a:t>goto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1434" name="Group 58"/>
          <p:cNvGraphicFramePr>
            <a:graphicFrameLocks noGrp="1"/>
          </p:cNvGraphicFramePr>
          <p:nvPr/>
        </p:nvGraphicFramePr>
        <p:xfrm>
          <a:off x="1752600" y="3590925"/>
          <a:ext cx="685800" cy="2743200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s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m</a:t>
                      </a:r>
                      <a:endPara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X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s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-1</a:t>
                      </a:r>
                      <a:endParaRPr kumimoji="0" lang="en-US" sz="24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X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-1</a:t>
                      </a:r>
                      <a:endParaRPr kumimoji="0" lang="en-US" sz="24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MS PGothic" pitchFamily="34" charset="-128"/>
                        </a:rPr>
                        <a:t>0</a:t>
                      </a:r>
                      <a:endParaRPr kumimoji="0" lang="en-US" sz="24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MS PGothic" pitchFamily="34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90" name="Text Box 61"/>
          <p:cNvSpPr txBox="1">
            <a:spLocks noChangeArrowheads="1"/>
          </p:cNvSpPr>
          <p:nvPr/>
        </p:nvSpPr>
        <p:spPr bwMode="auto">
          <a:xfrm>
            <a:off x="6705600" y="3590925"/>
            <a:ext cx="96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output</a:t>
            </a:r>
          </a:p>
        </p:txBody>
      </p:sp>
      <p:sp>
        <p:nvSpPr>
          <p:cNvPr id="31791" name="Line 63"/>
          <p:cNvSpPr>
            <a:spLocks noChangeShapeType="1"/>
          </p:cNvSpPr>
          <p:nvPr/>
        </p:nvSpPr>
        <p:spPr bwMode="auto">
          <a:xfrm flipV="1">
            <a:off x="4572000" y="26003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92" name="Line 64"/>
          <p:cNvSpPr>
            <a:spLocks noChangeShapeType="1"/>
          </p:cNvSpPr>
          <p:nvPr/>
        </p:nvSpPr>
        <p:spPr bwMode="auto">
          <a:xfrm>
            <a:off x="3962400" y="43529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93" name="Line 65"/>
          <p:cNvSpPr>
            <a:spLocks noChangeShapeType="1"/>
          </p:cNvSpPr>
          <p:nvPr/>
        </p:nvSpPr>
        <p:spPr bwMode="auto">
          <a:xfrm>
            <a:off x="5181600" y="43529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94" name="Line 66"/>
          <p:cNvSpPr>
            <a:spLocks noChangeShapeType="1"/>
          </p:cNvSpPr>
          <p:nvPr/>
        </p:nvSpPr>
        <p:spPr bwMode="auto">
          <a:xfrm flipV="1">
            <a:off x="5943600" y="3819525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95" name="Line 67"/>
          <p:cNvSpPr>
            <a:spLocks noChangeShapeType="1"/>
          </p:cNvSpPr>
          <p:nvPr/>
        </p:nvSpPr>
        <p:spPr bwMode="auto">
          <a:xfrm flipH="1" flipV="1">
            <a:off x="2438400" y="3819525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796" name="Text Box 68"/>
          <p:cNvSpPr txBox="1">
            <a:spLocks noChangeArrowheads="1"/>
          </p:cNvSpPr>
          <p:nvPr/>
        </p:nvSpPr>
        <p:spPr bwMode="auto">
          <a:xfrm>
            <a:off x="1600200" y="31242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stack</a:t>
            </a:r>
          </a:p>
        </p:txBody>
      </p:sp>
      <p:sp>
        <p:nvSpPr>
          <p:cNvPr id="31797" name="Text Box 69"/>
          <p:cNvSpPr txBox="1">
            <a:spLocks noChangeArrowheads="1"/>
          </p:cNvSpPr>
          <p:nvPr/>
        </p:nvSpPr>
        <p:spPr bwMode="auto">
          <a:xfrm>
            <a:off x="1600200" y="21336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input</a:t>
            </a:r>
          </a:p>
        </p:txBody>
      </p:sp>
      <p:sp>
        <p:nvSpPr>
          <p:cNvPr id="31798" name="Text Box 70"/>
          <p:cNvSpPr txBox="1">
            <a:spLocks noChangeArrowheads="1"/>
          </p:cNvSpPr>
          <p:nvPr/>
        </p:nvSpPr>
        <p:spPr bwMode="auto">
          <a:xfrm>
            <a:off x="4953000" y="57150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800"/>
              <a:t>DFA</a:t>
            </a:r>
          </a:p>
        </p:txBody>
      </p:sp>
      <p:sp>
        <p:nvSpPr>
          <p:cNvPr id="31799" name="Text Box 71"/>
          <p:cNvSpPr txBox="1">
            <a:spLocks noChangeArrowheads="1"/>
          </p:cNvSpPr>
          <p:nvPr/>
        </p:nvSpPr>
        <p:spPr bwMode="auto">
          <a:xfrm>
            <a:off x="3505200" y="5667375"/>
            <a:ext cx="793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1800"/>
              <a:t>shift</a:t>
            </a:r>
            <a:br>
              <a:rPr lang="en-US" sz="1800"/>
            </a:br>
            <a:r>
              <a:rPr lang="en-US" sz="1800"/>
              <a:t>reduce</a:t>
            </a:r>
            <a:br>
              <a:rPr lang="en-US" sz="1800"/>
            </a:br>
            <a:r>
              <a:rPr lang="en-US" sz="1800"/>
              <a:t>accept</a:t>
            </a:r>
            <a:br>
              <a:rPr lang="en-US" sz="1800"/>
            </a:br>
            <a:r>
              <a:rPr lang="en-US" sz="1800"/>
              <a:t>error</a:t>
            </a:r>
          </a:p>
        </p:txBody>
      </p:sp>
      <p:sp>
        <p:nvSpPr>
          <p:cNvPr id="31800" name="AutoShape 90"/>
          <p:cNvSpPr>
            <a:spLocks/>
          </p:cNvSpPr>
          <p:nvPr/>
        </p:nvSpPr>
        <p:spPr bwMode="auto">
          <a:xfrm>
            <a:off x="6324600" y="4953000"/>
            <a:ext cx="457200" cy="1752600"/>
          </a:xfrm>
          <a:prstGeom prst="rightBrace">
            <a:avLst>
              <a:gd name="adj1" fmla="val 3194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1" name="Text Box 91"/>
          <p:cNvSpPr txBox="1">
            <a:spLocks noChangeArrowheads="1"/>
          </p:cNvSpPr>
          <p:nvPr/>
        </p:nvSpPr>
        <p:spPr bwMode="auto">
          <a:xfrm>
            <a:off x="6858000" y="5105400"/>
            <a:ext cx="17907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800"/>
              <a:t>Constructed with</a:t>
            </a:r>
          </a:p>
          <a:p>
            <a:r>
              <a:rPr lang="en-US" sz="1800"/>
              <a:t>LR(0) method,</a:t>
            </a:r>
          </a:p>
          <a:p>
            <a:r>
              <a:rPr lang="en-US" sz="1800"/>
              <a:t>SLR method,</a:t>
            </a:r>
          </a:p>
          <a:p>
            <a:r>
              <a:rPr lang="en-US" sz="1800"/>
              <a:t>LR(1) method, or</a:t>
            </a:r>
          </a:p>
          <a:p>
            <a:r>
              <a:rPr lang="en-US" sz="1800"/>
              <a:t>LALR(1)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17509A8E-8313-4920-B33B-7D25325907F3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 Parsing (Driver)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057400" y="2438400"/>
            <a:ext cx="4981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(</a:t>
            </a:r>
            <a:r>
              <a:rPr lang="en-US" i="1"/>
              <a:t>s</a:t>
            </a:r>
            <a:r>
              <a:rPr lang="en-US" baseline="-25000"/>
              <a:t>0</a:t>
            </a:r>
            <a:r>
              <a:rPr lang="en-US"/>
              <a:t> 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 i="1"/>
              <a:t> s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 i="1"/>
              <a:t>X</a:t>
            </a:r>
            <a:r>
              <a:rPr lang="en-US" baseline="-25000"/>
              <a:t>2</a:t>
            </a:r>
            <a:r>
              <a:rPr lang="en-US" i="1"/>
              <a:t> s</a:t>
            </a:r>
            <a:r>
              <a:rPr lang="en-US" baseline="-25000"/>
              <a:t>2</a:t>
            </a:r>
            <a:r>
              <a:rPr lang="en-US" i="1"/>
              <a:t> … X</a:t>
            </a:r>
            <a:r>
              <a:rPr lang="en-US" i="1" baseline="-25000"/>
              <a:t>m</a:t>
            </a:r>
            <a:r>
              <a:rPr lang="en-US" i="1"/>
              <a:t> s</a:t>
            </a:r>
            <a:r>
              <a:rPr lang="en-US" i="1" baseline="-25000"/>
              <a:t>m</a:t>
            </a:r>
            <a:r>
              <a:rPr lang="en-US"/>
              <a:t>,   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/>
              <a:t> 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 baseline="-25000"/>
              <a:t>+1</a:t>
            </a:r>
            <a:r>
              <a:rPr lang="en-US"/>
              <a:t> …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/>
              <a:t> </a:t>
            </a:r>
            <a:r>
              <a:rPr lang="en-US" b="1"/>
              <a:t>$</a:t>
            </a:r>
            <a:r>
              <a:rPr lang="en-US"/>
              <a:t>)</a:t>
            </a:r>
          </a:p>
        </p:txBody>
      </p:sp>
      <p:sp>
        <p:nvSpPr>
          <p:cNvPr id="32772" name="AutoShape 4"/>
          <p:cNvSpPr>
            <a:spLocks/>
          </p:cNvSpPr>
          <p:nvPr/>
        </p:nvSpPr>
        <p:spPr bwMode="auto">
          <a:xfrm rot="5400000">
            <a:off x="3444875" y="1752600"/>
            <a:ext cx="228600" cy="2667000"/>
          </a:xfrm>
          <a:prstGeom prst="rightBrace">
            <a:avLst>
              <a:gd name="adj1" fmla="val 972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AutoShape 5"/>
          <p:cNvSpPr>
            <a:spLocks/>
          </p:cNvSpPr>
          <p:nvPr/>
        </p:nvSpPr>
        <p:spPr bwMode="auto">
          <a:xfrm rot="5400000">
            <a:off x="5943600" y="2286000"/>
            <a:ext cx="228600" cy="16002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140075" y="31242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stack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5638800" y="31242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input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2286000" y="1905000"/>
            <a:ext cx="442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Configuration ( = LR parser state):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573088" y="3581400"/>
            <a:ext cx="80216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b="1"/>
              <a:t>If</a:t>
            </a:r>
            <a:r>
              <a:rPr lang="en-US"/>
              <a:t> </a:t>
            </a:r>
            <a:r>
              <a:rPr lang="en-US" i="1"/>
              <a:t>action</a:t>
            </a:r>
            <a:r>
              <a:rPr lang="en-US"/>
              <a:t>[</a:t>
            </a:r>
            <a:r>
              <a:rPr lang="en-US" i="1"/>
              <a:t>s</a:t>
            </a:r>
            <a:r>
              <a:rPr lang="en-US" i="1" baseline="-25000"/>
              <a:t>m</a:t>
            </a:r>
            <a:r>
              <a:rPr lang="en-US"/>
              <a:t>,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/>
              <a:t>] = shift </a:t>
            </a:r>
            <a:r>
              <a:rPr lang="en-US" i="1"/>
              <a:t>s</a:t>
            </a:r>
            <a:r>
              <a:rPr lang="en-US"/>
              <a:t> </a:t>
            </a:r>
            <a:r>
              <a:rPr lang="en-US" b="1"/>
              <a:t>then</a:t>
            </a:r>
            <a:r>
              <a:rPr lang="en-US"/>
              <a:t> push 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/>
              <a:t>, push </a:t>
            </a:r>
            <a:r>
              <a:rPr lang="en-US" i="1"/>
              <a:t>s</a:t>
            </a:r>
            <a:r>
              <a:rPr lang="en-US"/>
              <a:t>, and advance input:</a:t>
            </a:r>
            <a:br>
              <a:rPr lang="en-US"/>
            </a:br>
            <a:r>
              <a:rPr lang="en-US"/>
              <a:t>	(</a:t>
            </a:r>
            <a:r>
              <a:rPr lang="en-US" i="1"/>
              <a:t>s</a:t>
            </a:r>
            <a:r>
              <a:rPr lang="en-US" baseline="-25000"/>
              <a:t>0</a:t>
            </a:r>
            <a:r>
              <a:rPr lang="en-US"/>
              <a:t> 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 i="1"/>
              <a:t> s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 i="1"/>
              <a:t>X</a:t>
            </a:r>
            <a:r>
              <a:rPr lang="en-US" baseline="-25000"/>
              <a:t>2</a:t>
            </a:r>
            <a:r>
              <a:rPr lang="en-US" i="1"/>
              <a:t> s</a:t>
            </a:r>
            <a:r>
              <a:rPr lang="en-US" baseline="-25000"/>
              <a:t>2</a:t>
            </a:r>
            <a:r>
              <a:rPr lang="en-US" i="1"/>
              <a:t> … X</a:t>
            </a:r>
            <a:r>
              <a:rPr lang="en-US" i="1" baseline="-25000"/>
              <a:t>m</a:t>
            </a:r>
            <a:r>
              <a:rPr lang="en-US" i="1"/>
              <a:t> s</a:t>
            </a:r>
            <a:r>
              <a:rPr lang="en-US" i="1" baseline="-25000"/>
              <a:t>m</a:t>
            </a:r>
            <a:r>
              <a:rPr lang="en-US"/>
              <a:t> 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/>
              <a:t>,   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 baseline="-25000"/>
              <a:t>+1</a:t>
            </a:r>
            <a:r>
              <a:rPr lang="en-US"/>
              <a:t> …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/>
              <a:t> </a:t>
            </a:r>
            <a:r>
              <a:rPr lang="en-US" b="1"/>
              <a:t>$</a:t>
            </a:r>
            <a:r>
              <a:rPr lang="en-US"/>
              <a:t>)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60388" y="4572000"/>
            <a:ext cx="84248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b="1"/>
              <a:t>If</a:t>
            </a:r>
            <a:r>
              <a:rPr lang="en-US"/>
              <a:t> </a:t>
            </a:r>
            <a:r>
              <a:rPr lang="en-US" i="1"/>
              <a:t>action</a:t>
            </a:r>
            <a:r>
              <a:rPr lang="en-US"/>
              <a:t>[</a:t>
            </a:r>
            <a:r>
              <a:rPr lang="en-US" i="1"/>
              <a:t>s</a:t>
            </a:r>
            <a:r>
              <a:rPr lang="en-US" i="1" baseline="-25000"/>
              <a:t>m</a:t>
            </a:r>
            <a:r>
              <a:rPr lang="en-US"/>
              <a:t>,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/>
              <a:t>] = reduce A </a:t>
            </a:r>
            <a:r>
              <a:rPr lang="en-US">
                <a:sym typeface="Symbol" pitchFamily="18" charset="2"/>
              </a:rPr>
              <a:t> </a:t>
            </a:r>
            <a:r>
              <a:rPr lang="en-US"/>
              <a:t> and </a:t>
            </a:r>
            <a:r>
              <a:rPr lang="en-US" i="1"/>
              <a:t>goto</a:t>
            </a:r>
            <a:r>
              <a:rPr lang="en-US"/>
              <a:t>[</a:t>
            </a:r>
            <a:r>
              <a:rPr lang="en-US" i="1"/>
              <a:t>s</a:t>
            </a:r>
            <a:r>
              <a:rPr lang="en-US" i="1" baseline="-25000"/>
              <a:t>m-r</a:t>
            </a:r>
            <a:r>
              <a:rPr lang="en-US"/>
              <a:t>,</a:t>
            </a:r>
            <a:r>
              <a:rPr lang="en-US" i="1"/>
              <a:t>A</a:t>
            </a:r>
            <a:r>
              <a:rPr lang="en-US"/>
              <a:t>] = </a:t>
            </a:r>
            <a:r>
              <a:rPr lang="en-US" i="1"/>
              <a:t>s</a:t>
            </a:r>
            <a:r>
              <a:rPr lang="en-US"/>
              <a:t> with </a:t>
            </a:r>
            <a:r>
              <a:rPr lang="en-US" i="1"/>
              <a:t>r</a:t>
            </a:r>
            <a:r>
              <a:rPr lang="en-US"/>
              <a:t>=|</a:t>
            </a:r>
            <a:r>
              <a:rPr lang="en-US">
                <a:sym typeface="Symbol" pitchFamily="18" charset="2"/>
              </a:rPr>
              <a:t></a:t>
            </a:r>
            <a:r>
              <a:rPr lang="en-US"/>
              <a:t>| </a:t>
            </a:r>
            <a:r>
              <a:rPr lang="en-US" b="1"/>
              <a:t>then</a:t>
            </a:r>
            <a:r>
              <a:rPr lang="en-US"/>
              <a:t/>
            </a:r>
            <a:br>
              <a:rPr lang="en-US"/>
            </a:br>
            <a:r>
              <a:rPr lang="en-US"/>
              <a:t>pop 2</a:t>
            </a:r>
            <a:r>
              <a:rPr lang="en-US" i="1"/>
              <a:t>r</a:t>
            </a:r>
            <a:r>
              <a:rPr lang="en-US"/>
              <a:t> symbols, push </a:t>
            </a:r>
            <a:r>
              <a:rPr lang="en-US" i="1"/>
              <a:t>A</a:t>
            </a:r>
            <a:r>
              <a:rPr lang="en-US"/>
              <a:t>, and push </a:t>
            </a:r>
            <a:r>
              <a:rPr lang="en-US" i="1"/>
              <a:t>s</a:t>
            </a:r>
            <a:r>
              <a:rPr lang="en-US"/>
              <a:t>:</a:t>
            </a:r>
            <a:br>
              <a:rPr lang="en-US"/>
            </a:br>
            <a:r>
              <a:rPr lang="en-US"/>
              <a:t>	(</a:t>
            </a:r>
            <a:r>
              <a:rPr lang="en-US" i="1"/>
              <a:t>s</a:t>
            </a:r>
            <a:r>
              <a:rPr lang="en-US" baseline="-25000"/>
              <a:t>0</a:t>
            </a:r>
            <a:r>
              <a:rPr lang="en-US"/>
              <a:t> 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 i="1"/>
              <a:t> s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 i="1"/>
              <a:t>X</a:t>
            </a:r>
            <a:r>
              <a:rPr lang="en-US" baseline="-25000"/>
              <a:t>2</a:t>
            </a:r>
            <a:r>
              <a:rPr lang="en-US" i="1"/>
              <a:t> s</a:t>
            </a:r>
            <a:r>
              <a:rPr lang="en-US" baseline="-25000"/>
              <a:t>2</a:t>
            </a:r>
            <a:r>
              <a:rPr lang="en-US" i="1"/>
              <a:t> … X</a:t>
            </a:r>
            <a:r>
              <a:rPr lang="en-US" i="1" baseline="-25000"/>
              <a:t>m-r</a:t>
            </a:r>
            <a:r>
              <a:rPr lang="en-US" i="1"/>
              <a:t> s</a:t>
            </a:r>
            <a:r>
              <a:rPr lang="en-US" i="1" baseline="-25000"/>
              <a:t>m-r</a:t>
            </a:r>
            <a:r>
              <a:rPr lang="en-US"/>
              <a:t>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/>
              <a:t>,   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/>
              <a:t> 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 baseline="-25000"/>
              <a:t>+1</a:t>
            </a:r>
            <a:r>
              <a:rPr lang="en-US"/>
              <a:t> …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/>
              <a:t> </a:t>
            </a:r>
            <a:r>
              <a:rPr lang="en-US" b="1"/>
              <a:t>$</a:t>
            </a:r>
            <a:r>
              <a:rPr lang="en-US"/>
              <a:t>)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533400" y="5791200"/>
            <a:ext cx="433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b="1"/>
              <a:t>If</a:t>
            </a:r>
            <a:r>
              <a:rPr lang="en-US"/>
              <a:t> </a:t>
            </a:r>
            <a:r>
              <a:rPr lang="en-US" i="1"/>
              <a:t>action</a:t>
            </a:r>
            <a:r>
              <a:rPr lang="en-US"/>
              <a:t>[</a:t>
            </a:r>
            <a:r>
              <a:rPr lang="en-US" i="1"/>
              <a:t>s</a:t>
            </a:r>
            <a:r>
              <a:rPr lang="en-US" i="1" baseline="-25000"/>
              <a:t>m</a:t>
            </a:r>
            <a:r>
              <a:rPr lang="en-US"/>
              <a:t>,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/>
              <a:t>] = accept </a:t>
            </a:r>
            <a:r>
              <a:rPr lang="en-US" b="1"/>
              <a:t>then</a:t>
            </a:r>
            <a:r>
              <a:rPr lang="en-US"/>
              <a:t> stop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549275" y="6324600"/>
            <a:ext cx="569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b="1"/>
              <a:t>If</a:t>
            </a:r>
            <a:r>
              <a:rPr lang="en-US"/>
              <a:t> </a:t>
            </a:r>
            <a:r>
              <a:rPr lang="en-US" i="1"/>
              <a:t>action</a:t>
            </a:r>
            <a:r>
              <a:rPr lang="en-US"/>
              <a:t>[</a:t>
            </a:r>
            <a:r>
              <a:rPr lang="en-US" i="1"/>
              <a:t>s</a:t>
            </a:r>
            <a:r>
              <a:rPr lang="en-US" i="1" baseline="-25000"/>
              <a:t>m</a:t>
            </a:r>
            <a:r>
              <a:rPr lang="en-US"/>
              <a:t>,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/>
              <a:t>] = error </a:t>
            </a:r>
            <a:r>
              <a:rPr lang="en-US" b="1"/>
              <a:t>then</a:t>
            </a:r>
            <a:r>
              <a:rPr lang="en-US"/>
              <a:t> attempt recovery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A11569EE-D25D-4E3B-B0FD-EAD76C169936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LR(0) Parsing Table</a:t>
            </a:r>
          </a:p>
        </p:txBody>
      </p:sp>
      <p:graphicFrame>
        <p:nvGraphicFramePr>
          <p:cNvPr id="115878" name="Group 166"/>
          <p:cNvGraphicFramePr>
            <a:graphicFrameLocks noGrp="1"/>
          </p:cNvGraphicFramePr>
          <p:nvPr/>
        </p:nvGraphicFramePr>
        <p:xfrm>
          <a:off x="4648200" y="4038600"/>
          <a:ext cx="1143000" cy="2378076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5872" name="Group 160"/>
          <p:cNvGraphicFramePr>
            <a:graphicFrameLocks noGrp="1"/>
          </p:cNvGraphicFramePr>
          <p:nvPr/>
        </p:nvGraphicFramePr>
        <p:xfrm>
          <a:off x="4648200" y="3657600"/>
          <a:ext cx="1143000" cy="396875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5875" name="Group 163"/>
          <p:cNvGraphicFramePr>
            <a:graphicFrameLocks noGrp="1"/>
          </p:cNvGraphicFramePr>
          <p:nvPr/>
        </p:nvGraphicFramePr>
        <p:xfrm>
          <a:off x="4191000" y="4038600"/>
          <a:ext cx="457200" cy="2378076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5874" name="Group 162"/>
          <p:cNvGraphicFramePr>
            <a:graphicFrameLocks noGrp="1"/>
          </p:cNvGraphicFramePr>
          <p:nvPr/>
        </p:nvGraphicFramePr>
        <p:xfrm>
          <a:off x="5791200" y="3657600"/>
          <a:ext cx="1524000" cy="396875"/>
        </p:xfrm>
        <a:graphic>
          <a:graphicData uri="http://schemas.openxmlformats.org/drawingml/2006/table">
            <a:tbl>
              <a:tblPr/>
              <a:tblGrid>
                <a:gridCol w="531813"/>
                <a:gridCol w="530225"/>
                <a:gridCol w="461962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5876" name="Group 164"/>
          <p:cNvGraphicFramePr>
            <a:graphicFrameLocks noGrp="1"/>
          </p:cNvGraphicFramePr>
          <p:nvPr/>
        </p:nvGraphicFramePr>
        <p:xfrm>
          <a:off x="5791200" y="4038600"/>
          <a:ext cx="1524000" cy="2378076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85" name="Rectangle 167"/>
          <p:cNvSpPr>
            <a:spLocks noChangeArrowheads="1"/>
          </p:cNvSpPr>
          <p:nvPr/>
        </p:nvSpPr>
        <p:spPr bwMode="auto">
          <a:xfrm>
            <a:off x="304800" y="1905000"/>
            <a:ext cx="140335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ja-JP" altLang="en-US">
                <a:sym typeface="Symbol" pitchFamily="18" charset="2"/>
              </a:rPr>
              <a:t>’</a:t>
            </a:r>
            <a:r>
              <a:rPr lang="en-US" altLang="ja-JP">
                <a:sym typeface="Symbol" pitchFamily="18" charset="2"/>
              </a:rPr>
              <a:t>  •</a:t>
            </a:r>
            <a:r>
              <a:rPr lang="en-US" altLang="ja-JP" i="1">
                <a:sym typeface="Symbol" pitchFamily="18" charset="2"/>
              </a:rPr>
              <a:t>C</a:t>
            </a:r>
            <a:r>
              <a:rPr lang="en-US" altLang="ja-JP">
                <a:sym typeface="Symbol" pitchFamily="18" charset="2"/>
              </a:rPr>
              <a:t> </a:t>
            </a:r>
            <a:br>
              <a:rPr lang="en-US" altLang="ja-JP">
                <a:sym typeface="Symbol" pitchFamily="18" charset="2"/>
              </a:rPr>
            </a:br>
            <a:r>
              <a:rPr lang="en-US" altLang="ja-JP" i="1">
                <a:sym typeface="Symbol" pitchFamily="18" charset="2"/>
              </a:rPr>
              <a:t>C</a:t>
            </a:r>
            <a:r>
              <a:rPr lang="en-US" altLang="ja-JP">
                <a:sym typeface="Symbol" pitchFamily="18" charset="2"/>
              </a:rPr>
              <a:t>  •</a:t>
            </a:r>
            <a:r>
              <a:rPr lang="en-US" altLang="ja-JP" i="1">
                <a:sym typeface="Symbol" pitchFamily="18" charset="2"/>
              </a:rPr>
              <a:t>A B</a:t>
            </a:r>
            <a:br>
              <a:rPr lang="en-US" altLang="ja-JP" i="1">
                <a:sym typeface="Symbol" pitchFamily="18" charset="2"/>
              </a:rPr>
            </a:br>
            <a:r>
              <a:rPr lang="en-US" altLang="ja-JP" i="1">
                <a:sym typeface="Symbol" pitchFamily="18" charset="2"/>
              </a:rPr>
              <a:t>A </a:t>
            </a:r>
            <a:r>
              <a:rPr lang="en-US" altLang="ja-JP">
                <a:sym typeface="Symbol" pitchFamily="18" charset="2"/>
              </a:rPr>
              <a:t> •</a:t>
            </a:r>
            <a:r>
              <a:rPr lang="en-US" altLang="ja-JP" b="1">
                <a:sym typeface="Symbol" pitchFamily="18" charset="2"/>
              </a:rPr>
              <a:t>a</a:t>
            </a:r>
            <a:endParaRPr lang="en-US" b="1">
              <a:sym typeface="Symbol" pitchFamily="18" charset="2"/>
            </a:endParaRPr>
          </a:p>
        </p:txBody>
      </p:sp>
      <p:sp>
        <p:nvSpPr>
          <p:cNvPr id="34886" name="Rectangle 168"/>
          <p:cNvSpPr>
            <a:spLocks noChangeArrowheads="1"/>
          </p:cNvSpPr>
          <p:nvPr/>
        </p:nvSpPr>
        <p:spPr bwMode="auto">
          <a:xfrm>
            <a:off x="1835150" y="1905000"/>
            <a:ext cx="1289050" cy="8604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ja-JP" altLang="en-US">
                <a:sym typeface="Symbol" pitchFamily="18" charset="2"/>
              </a:rPr>
              <a:t>’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i="1">
                <a:sym typeface="Symbol" pitchFamily="18" charset="2"/>
              </a:rPr>
              <a:t>C</a:t>
            </a:r>
            <a:r>
              <a:rPr lang="en-US" altLang="ja-JP">
                <a:sym typeface="Symbol" pitchFamily="18" charset="2"/>
              </a:rPr>
              <a:t>•</a:t>
            </a:r>
            <a:endParaRPr lang="en-US">
              <a:sym typeface="Symbol" pitchFamily="18" charset="2"/>
            </a:endParaRPr>
          </a:p>
        </p:txBody>
      </p:sp>
      <p:sp>
        <p:nvSpPr>
          <p:cNvPr id="34887" name="Rectangle 169"/>
          <p:cNvSpPr>
            <a:spLocks noChangeArrowheads="1"/>
          </p:cNvSpPr>
          <p:nvPr/>
        </p:nvSpPr>
        <p:spPr bwMode="auto">
          <a:xfrm>
            <a:off x="3321050" y="1905000"/>
            <a:ext cx="132715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•</a:t>
            </a:r>
            <a:r>
              <a:rPr lang="en-US" i="1">
                <a:sym typeface="Symbol" pitchFamily="18" charset="2"/>
              </a:rPr>
              <a:t>B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 •</a:t>
            </a:r>
            <a:r>
              <a:rPr lang="en-US" b="1">
                <a:sym typeface="Symbol" pitchFamily="18" charset="2"/>
              </a:rPr>
              <a:t>a</a:t>
            </a:r>
          </a:p>
        </p:txBody>
      </p:sp>
      <p:sp>
        <p:nvSpPr>
          <p:cNvPr id="34888" name="Rectangle 170"/>
          <p:cNvSpPr>
            <a:spLocks noChangeArrowheads="1"/>
          </p:cNvSpPr>
          <p:nvPr/>
        </p:nvSpPr>
        <p:spPr bwMode="auto">
          <a:xfrm>
            <a:off x="4778375" y="1905000"/>
            <a:ext cx="11652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3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 </a:t>
            </a:r>
            <a:r>
              <a:rPr lang="en-US">
                <a:sym typeface="Symbol" pitchFamily="18" charset="2"/>
              </a:rPr>
              <a:t>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•</a:t>
            </a:r>
          </a:p>
        </p:txBody>
      </p:sp>
      <p:sp>
        <p:nvSpPr>
          <p:cNvPr id="34889" name="Rectangle 171"/>
          <p:cNvSpPr>
            <a:spLocks noChangeArrowheads="1"/>
          </p:cNvSpPr>
          <p:nvPr/>
        </p:nvSpPr>
        <p:spPr bwMode="auto">
          <a:xfrm>
            <a:off x="6064250" y="1905000"/>
            <a:ext cx="140335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4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A B</a:t>
            </a:r>
            <a:r>
              <a:rPr lang="en-US">
                <a:sym typeface="Symbol" pitchFamily="18" charset="2"/>
              </a:rPr>
              <a:t>•</a:t>
            </a:r>
          </a:p>
        </p:txBody>
      </p:sp>
      <p:sp>
        <p:nvSpPr>
          <p:cNvPr id="34890" name="Rectangle 172"/>
          <p:cNvSpPr>
            <a:spLocks noChangeArrowheads="1"/>
          </p:cNvSpPr>
          <p:nvPr/>
        </p:nvSpPr>
        <p:spPr bwMode="auto">
          <a:xfrm>
            <a:off x="7597775" y="1905000"/>
            <a:ext cx="11652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5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•</a:t>
            </a:r>
          </a:p>
        </p:txBody>
      </p:sp>
      <p:sp>
        <p:nvSpPr>
          <p:cNvPr id="34891" name="Oval 186"/>
          <p:cNvSpPr>
            <a:spLocks noChangeArrowheads="1"/>
          </p:cNvSpPr>
          <p:nvPr/>
        </p:nvSpPr>
        <p:spPr bwMode="auto">
          <a:xfrm>
            <a:off x="1905000" y="41148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34892" name="Oval 187"/>
          <p:cNvSpPr>
            <a:spLocks noChangeArrowheads="1"/>
          </p:cNvSpPr>
          <p:nvPr/>
        </p:nvSpPr>
        <p:spPr bwMode="auto">
          <a:xfrm>
            <a:off x="1905000" y="50149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34893" name="Line 188"/>
          <p:cNvSpPr>
            <a:spLocks noChangeShapeType="1"/>
          </p:cNvSpPr>
          <p:nvPr/>
        </p:nvSpPr>
        <p:spPr bwMode="auto">
          <a:xfrm flipV="1">
            <a:off x="2209800" y="47244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94" name="Line 189"/>
          <p:cNvSpPr>
            <a:spLocks noChangeShapeType="1"/>
          </p:cNvSpPr>
          <p:nvPr/>
        </p:nvSpPr>
        <p:spPr bwMode="auto">
          <a:xfrm>
            <a:off x="1295400" y="51673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95" name="Oval 190"/>
          <p:cNvSpPr>
            <a:spLocks noChangeArrowheads="1"/>
          </p:cNvSpPr>
          <p:nvPr/>
        </p:nvSpPr>
        <p:spPr bwMode="auto">
          <a:xfrm>
            <a:off x="28194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34896" name="Oval 191"/>
          <p:cNvSpPr>
            <a:spLocks noChangeArrowheads="1"/>
          </p:cNvSpPr>
          <p:nvPr/>
        </p:nvSpPr>
        <p:spPr bwMode="auto">
          <a:xfrm>
            <a:off x="2819400" y="548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34897" name="Oval 192"/>
          <p:cNvSpPr>
            <a:spLocks noChangeArrowheads="1"/>
          </p:cNvSpPr>
          <p:nvPr/>
        </p:nvSpPr>
        <p:spPr bwMode="auto">
          <a:xfrm>
            <a:off x="1905000" y="5943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34898" name="Line 193"/>
          <p:cNvSpPr>
            <a:spLocks noChangeShapeType="1"/>
          </p:cNvSpPr>
          <p:nvPr/>
        </p:nvSpPr>
        <p:spPr bwMode="auto">
          <a:xfrm>
            <a:off x="2209800" y="5257800"/>
            <a:ext cx="609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99" name="Line 194"/>
          <p:cNvSpPr>
            <a:spLocks noChangeShapeType="1"/>
          </p:cNvSpPr>
          <p:nvPr/>
        </p:nvSpPr>
        <p:spPr bwMode="auto">
          <a:xfrm flipV="1">
            <a:off x="1219200" y="4343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900" name="Oval 195"/>
          <p:cNvSpPr>
            <a:spLocks noChangeArrowheads="1"/>
          </p:cNvSpPr>
          <p:nvPr/>
        </p:nvSpPr>
        <p:spPr bwMode="auto">
          <a:xfrm>
            <a:off x="990600" y="5029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0</a:t>
            </a:r>
          </a:p>
        </p:txBody>
      </p:sp>
      <p:sp>
        <p:nvSpPr>
          <p:cNvPr id="34901" name="Line 196"/>
          <p:cNvSpPr>
            <a:spLocks noChangeShapeType="1"/>
          </p:cNvSpPr>
          <p:nvPr/>
        </p:nvSpPr>
        <p:spPr bwMode="auto">
          <a:xfrm>
            <a:off x="1219200" y="53340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902" name="Line 197"/>
          <p:cNvSpPr>
            <a:spLocks noChangeShapeType="1"/>
          </p:cNvSpPr>
          <p:nvPr/>
        </p:nvSpPr>
        <p:spPr bwMode="auto">
          <a:xfrm>
            <a:off x="381000" y="51673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903" name="Text Box 198"/>
          <p:cNvSpPr txBox="1">
            <a:spLocks noChangeArrowheads="1"/>
          </p:cNvSpPr>
          <p:nvPr/>
        </p:nvSpPr>
        <p:spPr bwMode="auto">
          <a:xfrm>
            <a:off x="304800" y="48006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800"/>
              <a:t>start</a:t>
            </a:r>
          </a:p>
        </p:txBody>
      </p:sp>
      <p:sp>
        <p:nvSpPr>
          <p:cNvPr id="34904" name="Rectangle 199"/>
          <p:cNvSpPr>
            <a:spLocks noChangeArrowheads="1"/>
          </p:cNvSpPr>
          <p:nvPr/>
        </p:nvSpPr>
        <p:spPr bwMode="auto">
          <a:xfrm>
            <a:off x="1295400" y="55578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a</a:t>
            </a:r>
            <a:endParaRPr lang="en-US" sz="2000">
              <a:sym typeface="Symbol" pitchFamily="18" charset="2"/>
            </a:endParaRPr>
          </a:p>
        </p:txBody>
      </p:sp>
      <p:sp>
        <p:nvSpPr>
          <p:cNvPr id="34905" name="Rectangle 200"/>
          <p:cNvSpPr>
            <a:spLocks noChangeArrowheads="1"/>
          </p:cNvSpPr>
          <p:nvPr/>
        </p:nvSpPr>
        <p:spPr bwMode="auto">
          <a:xfrm>
            <a:off x="1371600" y="481647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ym typeface="Symbol" pitchFamily="18" charset="2"/>
              </a:rPr>
              <a:t>A</a:t>
            </a:r>
            <a:endParaRPr lang="en-US" sz="2000">
              <a:sym typeface="Symbol" pitchFamily="18" charset="2"/>
            </a:endParaRPr>
          </a:p>
        </p:txBody>
      </p:sp>
      <p:sp>
        <p:nvSpPr>
          <p:cNvPr id="34906" name="Rectangle 201"/>
          <p:cNvSpPr>
            <a:spLocks noChangeArrowheads="1"/>
          </p:cNvSpPr>
          <p:nvPr/>
        </p:nvSpPr>
        <p:spPr bwMode="auto">
          <a:xfrm>
            <a:off x="1260475" y="442912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ym typeface="Symbol" pitchFamily="18" charset="2"/>
              </a:rPr>
              <a:t>C</a:t>
            </a:r>
            <a:endParaRPr lang="en-US" sz="2000">
              <a:sym typeface="Symbol" pitchFamily="18" charset="2"/>
            </a:endParaRPr>
          </a:p>
        </p:txBody>
      </p:sp>
      <p:sp>
        <p:nvSpPr>
          <p:cNvPr id="34907" name="Rectangle 202"/>
          <p:cNvSpPr>
            <a:spLocks noChangeArrowheads="1"/>
          </p:cNvSpPr>
          <p:nvPr/>
        </p:nvSpPr>
        <p:spPr bwMode="auto">
          <a:xfrm>
            <a:off x="2209800" y="45720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ym typeface="Symbol" pitchFamily="18" charset="2"/>
              </a:rPr>
              <a:t>B</a:t>
            </a:r>
            <a:endParaRPr lang="en-US" sz="2000">
              <a:sym typeface="Symbol" pitchFamily="18" charset="2"/>
            </a:endParaRPr>
          </a:p>
        </p:txBody>
      </p:sp>
      <p:sp>
        <p:nvSpPr>
          <p:cNvPr id="34908" name="Rectangle 203"/>
          <p:cNvSpPr>
            <a:spLocks noChangeArrowheads="1"/>
          </p:cNvSpPr>
          <p:nvPr/>
        </p:nvSpPr>
        <p:spPr bwMode="auto">
          <a:xfrm>
            <a:off x="2279650" y="53181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a</a:t>
            </a:r>
            <a:endParaRPr lang="en-US" sz="2000">
              <a:sym typeface="Symbol" pitchFamily="18" charset="2"/>
            </a:endParaRPr>
          </a:p>
        </p:txBody>
      </p:sp>
      <p:sp>
        <p:nvSpPr>
          <p:cNvPr id="34909" name="AutoShape 204"/>
          <p:cNvSpPr>
            <a:spLocks noChangeArrowheads="1"/>
          </p:cNvSpPr>
          <p:nvPr/>
        </p:nvSpPr>
        <p:spPr bwMode="auto">
          <a:xfrm>
            <a:off x="3352800" y="48768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910" name="AutoShape 205"/>
          <p:cNvSpPr>
            <a:spLocks noChangeArrowheads="1"/>
          </p:cNvSpPr>
          <p:nvPr/>
        </p:nvSpPr>
        <p:spPr bwMode="auto">
          <a:xfrm rot="2700000">
            <a:off x="3733800" y="31750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911" name="Rectangle 206"/>
          <p:cNvSpPr>
            <a:spLocks noChangeArrowheads="1"/>
          </p:cNvSpPr>
          <p:nvPr/>
        </p:nvSpPr>
        <p:spPr bwMode="auto">
          <a:xfrm>
            <a:off x="7551738" y="4191000"/>
            <a:ext cx="1592262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Grammar: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1. </a:t>
            </a:r>
            <a:r>
              <a:rPr lang="en-US" i="1">
                <a:sym typeface="Symbol" pitchFamily="18" charset="2"/>
              </a:rPr>
              <a:t>C</a:t>
            </a:r>
            <a:r>
              <a:rPr lang="ja-JP" altLang="en-US">
                <a:sym typeface="Symbol" pitchFamily="18" charset="2"/>
              </a:rPr>
              <a:t>’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i="1">
                <a:sym typeface="Symbol" pitchFamily="18" charset="2"/>
              </a:rPr>
              <a:t>C</a:t>
            </a:r>
            <a:r>
              <a:rPr lang="en-US" altLang="ja-JP">
                <a:sym typeface="Symbol" pitchFamily="18" charset="2"/>
              </a:rPr>
              <a:t/>
            </a:r>
            <a:br>
              <a:rPr lang="en-US" altLang="ja-JP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2. </a:t>
            </a:r>
            <a:r>
              <a:rPr lang="en-US" altLang="ja-JP" i="1">
                <a:sym typeface="Symbol" pitchFamily="18" charset="2"/>
              </a:rPr>
              <a:t>C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i="1">
                <a:sym typeface="Symbol" pitchFamily="18" charset="2"/>
              </a:rPr>
              <a:t>A B</a:t>
            </a:r>
            <a:br>
              <a:rPr lang="en-US" altLang="ja-JP" i="1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3. </a:t>
            </a:r>
            <a:r>
              <a:rPr lang="en-US" altLang="ja-JP" i="1">
                <a:sym typeface="Symbol" pitchFamily="18" charset="2"/>
              </a:rPr>
              <a:t>A </a:t>
            </a:r>
            <a:r>
              <a:rPr lang="en-US" altLang="ja-JP">
                <a:sym typeface="Symbol" pitchFamily="18" charset="2"/>
              </a:rPr>
              <a:t> </a:t>
            </a:r>
            <a:r>
              <a:rPr lang="en-US" altLang="ja-JP" b="1">
                <a:sym typeface="Symbol" pitchFamily="18" charset="2"/>
              </a:rPr>
              <a:t>a</a:t>
            </a:r>
            <a:r>
              <a:rPr lang="en-US" altLang="ja-JP">
                <a:sym typeface="Symbol" pitchFamily="18" charset="2"/>
              </a:rPr>
              <a:t/>
            </a:r>
            <a:br>
              <a:rPr lang="en-US" altLang="ja-JP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4. </a:t>
            </a:r>
            <a:r>
              <a:rPr lang="en-US" altLang="ja-JP" i="1">
                <a:sym typeface="Symbol" pitchFamily="18" charset="2"/>
              </a:rPr>
              <a:t>B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b="1">
                <a:sym typeface="Symbol" pitchFamily="18" charset="2"/>
              </a:rPr>
              <a:t>a</a:t>
            </a:r>
            <a:endParaRPr lang="en-US" b="1">
              <a:sym typeface="Symbol" pitchFamily="18" charset="2"/>
            </a:endParaRPr>
          </a:p>
        </p:txBody>
      </p:sp>
      <p:sp>
        <p:nvSpPr>
          <p:cNvPr id="34912" name="Text Box 653"/>
          <p:cNvSpPr txBox="1">
            <a:spLocks noChangeArrowheads="1"/>
          </p:cNvSpPr>
          <p:nvPr/>
        </p:nvSpPr>
        <p:spPr bwMode="auto">
          <a:xfrm>
            <a:off x="4724400" y="3200400"/>
            <a:ext cx="944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action</a:t>
            </a:r>
            <a:endParaRPr lang="en-US"/>
          </a:p>
        </p:txBody>
      </p:sp>
      <p:sp>
        <p:nvSpPr>
          <p:cNvPr id="34913" name="Text Box 654"/>
          <p:cNvSpPr txBox="1">
            <a:spLocks noChangeArrowheads="1"/>
          </p:cNvSpPr>
          <p:nvPr/>
        </p:nvSpPr>
        <p:spPr bwMode="auto">
          <a:xfrm>
            <a:off x="6172200" y="3200400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goto</a:t>
            </a:r>
            <a:endParaRPr lang="en-US"/>
          </a:p>
        </p:txBody>
      </p:sp>
      <p:sp>
        <p:nvSpPr>
          <p:cNvPr id="34914" name="Text Box 655"/>
          <p:cNvSpPr txBox="1">
            <a:spLocks noChangeArrowheads="1"/>
          </p:cNvSpPr>
          <p:nvPr/>
        </p:nvSpPr>
        <p:spPr bwMode="auto">
          <a:xfrm>
            <a:off x="3889375" y="3581400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state</a:t>
            </a:r>
          </a:p>
        </p:txBody>
      </p:sp>
      <p:sp>
        <p:nvSpPr>
          <p:cNvPr id="34915" name="Text Box 649"/>
          <p:cNvSpPr txBox="1">
            <a:spLocks noChangeArrowheads="1"/>
          </p:cNvSpPr>
          <p:nvPr/>
        </p:nvSpPr>
        <p:spPr bwMode="auto">
          <a:xfrm>
            <a:off x="2057400" y="3657600"/>
            <a:ext cx="1511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800"/>
              <a:t>Shift &amp; goto 3</a:t>
            </a:r>
          </a:p>
        </p:txBody>
      </p:sp>
      <p:sp>
        <p:nvSpPr>
          <p:cNvPr id="34916" name="Text Box 650"/>
          <p:cNvSpPr txBox="1">
            <a:spLocks noChangeArrowheads="1"/>
          </p:cNvSpPr>
          <p:nvPr/>
        </p:nvSpPr>
        <p:spPr bwMode="auto">
          <a:xfrm>
            <a:off x="2667000" y="5943600"/>
            <a:ext cx="1473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1800"/>
              <a:t>Reduce by</a:t>
            </a:r>
            <a:br>
              <a:rPr lang="en-US" sz="1800"/>
            </a:br>
            <a:r>
              <a:rPr lang="en-US" sz="1800"/>
              <a:t>production #2</a:t>
            </a:r>
          </a:p>
        </p:txBody>
      </p:sp>
      <p:sp>
        <p:nvSpPr>
          <p:cNvPr id="34917" name="Line 651"/>
          <p:cNvSpPr>
            <a:spLocks noChangeShapeType="1"/>
          </p:cNvSpPr>
          <p:nvPr/>
        </p:nvSpPr>
        <p:spPr bwMode="auto">
          <a:xfrm>
            <a:off x="3505200" y="3962400"/>
            <a:ext cx="1295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918" name="Line 651"/>
          <p:cNvSpPr>
            <a:spLocks noChangeShapeType="1"/>
          </p:cNvSpPr>
          <p:nvPr/>
        </p:nvSpPr>
        <p:spPr bwMode="auto">
          <a:xfrm flipV="1">
            <a:off x="4038600" y="5943600"/>
            <a:ext cx="762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919" name="Oval 648"/>
          <p:cNvSpPr>
            <a:spLocks noChangeArrowheads="1"/>
          </p:cNvSpPr>
          <p:nvPr/>
        </p:nvSpPr>
        <p:spPr bwMode="auto">
          <a:xfrm>
            <a:off x="4724400" y="4114800"/>
            <a:ext cx="457200" cy="381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" name="Oval 648"/>
          <p:cNvSpPr>
            <a:spLocks noChangeArrowheads="1"/>
          </p:cNvSpPr>
          <p:nvPr/>
        </p:nvSpPr>
        <p:spPr bwMode="auto">
          <a:xfrm>
            <a:off x="4724400" y="5638800"/>
            <a:ext cx="457200" cy="381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1E9776BD-952F-4B9A-AC24-8D32351D505B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Another Example LR Parse Table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73038" y="1447800"/>
            <a:ext cx="1808162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Grammar: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1.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T</a:t>
            </a:r>
            <a:br>
              <a:rPr lang="en-US" i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2.</a:t>
            </a:r>
            <a:r>
              <a:rPr lang="en-US" i="1">
                <a:sym typeface="Symbol" pitchFamily="18" charset="2"/>
              </a:rPr>
              <a:t> E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T</a:t>
            </a:r>
            <a:br>
              <a:rPr lang="en-US" i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3. </a:t>
            </a: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*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4. </a:t>
            </a: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5.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(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6.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id</a:t>
            </a:r>
          </a:p>
        </p:txBody>
      </p:sp>
      <p:graphicFrame>
        <p:nvGraphicFramePr>
          <p:cNvPr id="104069" name="Group 645"/>
          <p:cNvGraphicFramePr>
            <a:graphicFrameLocks noGrp="1"/>
          </p:cNvGraphicFramePr>
          <p:nvPr/>
        </p:nvGraphicFramePr>
        <p:xfrm>
          <a:off x="3429000" y="1962150"/>
          <a:ext cx="3429000" cy="4754688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s6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s7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s6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s11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s7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724" name="Group 300"/>
          <p:cNvGraphicFramePr>
            <a:graphicFrameLocks noGrp="1"/>
          </p:cNvGraphicFramePr>
          <p:nvPr/>
        </p:nvGraphicFramePr>
        <p:xfrm>
          <a:off x="3429000" y="1581150"/>
          <a:ext cx="3429000" cy="396875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801" name="Group 377"/>
          <p:cNvGraphicFramePr>
            <a:graphicFrameLocks noGrp="1"/>
          </p:cNvGraphicFramePr>
          <p:nvPr/>
        </p:nvGraphicFramePr>
        <p:xfrm>
          <a:off x="2971800" y="1962150"/>
          <a:ext cx="457200" cy="4754688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39621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067" name="Group 643"/>
          <p:cNvGraphicFramePr>
            <a:graphicFrameLocks noGrp="1"/>
          </p:cNvGraphicFramePr>
          <p:nvPr/>
        </p:nvGraphicFramePr>
        <p:xfrm>
          <a:off x="6858000" y="1581150"/>
          <a:ext cx="1524000" cy="396875"/>
        </p:xfrm>
        <a:graphic>
          <a:graphicData uri="http://schemas.openxmlformats.org/drawingml/2006/table">
            <a:tbl>
              <a:tblPr/>
              <a:tblGrid>
                <a:gridCol w="531813"/>
                <a:gridCol w="530225"/>
                <a:gridCol w="461962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4058" name="Group 634"/>
          <p:cNvGraphicFramePr>
            <a:graphicFrameLocks noGrp="1"/>
          </p:cNvGraphicFramePr>
          <p:nvPr/>
        </p:nvGraphicFramePr>
        <p:xfrm>
          <a:off x="6858000" y="1962150"/>
          <a:ext cx="1524000" cy="4754688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</a:tblGrid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</a:t>
                      </a:r>
                    </a:p>
                  </a:txBody>
                  <a:tcPr marT="45712" marB="4571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998" name="AutoShape 646"/>
          <p:cNvSpPr>
            <a:spLocks noChangeArrowheads="1"/>
          </p:cNvSpPr>
          <p:nvPr/>
        </p:nvSpPr>
        <p:spPr bwMode="auto">
          <a:xfrm>
            <a:off x="2133600" y="25908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99" name="Oval 647"/>
          <p:cNvSpPr>
            <a:spLocks noChangeArrowheads="1"/>
          </p:cNvSpPr>
          <p:nvPr/>
        </p:nvSpPr>
        <p:spPr bwMode="auto">
          <a:xfrm>
            <a:off x="4038600" y="5562600"/>
            <a:ext cx="457200" cy="381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00" name="Oval 648"/>
          <p:cNvSpPr>
            <a:spLocks noChangeArrowheads="1"/>
          </p:cNvSpPr>
          <p:nvPr/>
        </p:nvSpPr>
        <p:spPr bwMode="auto">
          <a:xfrm>
            <a:off x="3505200" y="4343400"/>
            <a:ext cx="457200" cy="381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001" name="Text Box 649"/>
          <p:cNvSpPr txBox="1">
            <a:spLocks noChangeArrowheads="1"/>
          </p:cNvSpPr>
          <p:nvPr/>
        </p:nvSpPr>
        <p:spPr bwMode="auto">
          <a:xfrm>
            <a:off x="228600" y="4724400"/>
            <a:ext cx="193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Shift &amp; goto 5</a:t>
            </a:r>
          </a:p>
        </p:txBody>
      </p:sp>
      <p:sp>
        <p:nvSpPr>
          <p:cNvPr id="36002" name="Text Box 650"/>
          <p:cNvSpPr txBox="1">
            <a:spLocks noChangeArrowheads="1"/>
          </p:cNvSpPr>
          <p:nvPr/>
        </p:nvSpPr>
        <p:spPr bwMode="auto">
          <a:xfrm>
            <a:off x="228600" y="5715000"/>
            <a:ext cx="18843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/>
              <a:t>Reduce by</a:t>
            </a:r>
            <a:br>
              <a:rPr lang="en-US"/>
            </a:br>
            <a:r>
              <a:rPr lang="en-US"/>
              <a:t>production #1</a:t>
            </a:r>
          </a:p>
        </p:txBody>
      </p:sp>
      <p:sp>
        <p:nvSpPr>
          <p:cNvPr id="36003" name="Line 651"/>
          <p:cNvSpPr>
            <a:spLocks noChangeShapeType="1"/>
          </p:cNvSpPr>
          <p:nvPr/>
        </p:nvSpPr>
        <p:spPr bwMode="auto">
          <a:xfrm flipV="1">
            <a:off x="2133600" y="4648200"/>
            <a:ext cx="1371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004" name="Line 652"/>
          <p:cNvSpPr>
            <a:spLocks noChangeShapeType="1"/>
          </p:cNvSpPr>
          <p:nvPr/>
        </p:nvSpPr>
        <p:spPr bwMode="auto">
          <a:xfrm flipV="1">
            <a:off x="1905000" y="5791200"/>
            <a:ext cx="2133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005" name="Text Box 653"/>
          <p:cNvSpPr txBox="1">
            <a:spLocks noChangeArrowheads="1"/>
          </p:cNvSpPr>
          <p:nvPr/>
        </p:nvSpPr>
        <p:spPr bwMode="auto">
          <a:xfrm>
            <a:off x="4724400" y="1143000"/>
            <a:ext cx="944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action</a:t>
            </a:r>
            <a:endParaRPr lang="en-US"/>
          </a:p>
        </p:txBody>
      </p:sp>
      <p:sp>
        <p:nvSpPr>
          <p:cNvPr id="36006" name="Text Box 654"/>
          <p:cNvSpPr txBox="1">
            <a:spLocks noChangeArrowheads="1"/>
          </p:cNvSpPr>
          <p:nvPr/>
        </p:nvSpPr>
        <p:spPr bwMode="auto">
          <a:xfrm>
            <a:off x="7315200" y="1143000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goto</a:t>
            </a:r>
            <a:endParaRPr lang="en-US"/>
          </a:p>
        </p:txBody>
      </p:sp>
      <p:sp>
        <p:nvSpPr>
          <p:cNvPr id="36007" name="Text Box 655"/>
          <p:cNvSpPr txBox="1">
            <a:spLocks noChangeArrowheads="1"/>
          </p:cNvSpPr>
          <p:nvPr/>
        </p:nvSpPr>
        <p:spPr bwMode="auto">
          <a:xfrm>
            <a:off x="2590800" y="1524000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C9EBA480-7A55-4983-8BCB-5EA0EFBF1CB4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Bottom-Up Parsing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LR methods (Left-to-right, Rightmost derivation)</a:t>
            </a:r>
          </a:p>
          <a:p>
            <a:pPr lvl="1" eaLnBrk="1" hangingPunct="1"/>
            <a:r>
              <a:rPr lang="en-US" smtClean="0"/>
              <a:t>SLR, Canonical LR, LALR</a:t>
            </a:r>
          </a:p>
          <a:p>
            <a:pPr eaLnBrk="1" hangingPunct="1"/>
            <a:r>
              <a:rPr lang="en-US" smtClean="0"/>
              <a:t>Other special cases:</a:t>
            </a:r>
          </a:p>
          <a:p>
            <a:pPr lvl="1" eaLnBrk="1" hangingPunct="1"/>
            <a:r>
              <a:rPr lang="en-US" smtClean="0"/>
              <a:t>Shift-reduce parsing</a:t>
            </a:r>
          </a:p>
          <a:p>
            <a:pPr lvl="1" eaLnBrk="1" hangingPunct="1"/>
            <a:r>
              <a:rPr lang="en-US" smtClean="0"/>
              <a:t>Operator-precedence parsing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A87C2A3B-28C8-43E9-BEE9-DAF7C0D948B1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LR Shift-Reduce Parsing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792413" y="1812925"/>
            <a:ext cx="1814512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Stack</a:t>
            </a:r>
          </a:p>
          <a:p>
            <a:r>
              <a:rPr lang="en-US" sz="2000" b="1"/>
              <a:t>$ </a:t>
            </a:r>
            <a:r>
              <a:rPr lang="en-US" sz="2000"/>
              <a:t>0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b="1"/>
              <a:t>id</a:t>
            </a:r>
            <a:r>
              <a:rPr lang="en-US" sz="2000"/>
              <a:t> 5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F</a:t>
            </a:r>
            <a:r>
              <a:rPr lang="en-US" sz="2000" b="1"/>
              <a:t> </a:t>
            </a:r>
            <a:r>
              <a:rPr lang="en-US" sz="2000"/>
              <a:t>3</a:t>
            </a:r>
            <a:r>
              <a:rPr lang="en-US" sz="2000" b="1" u="sng"/>
              <a:t/>
            </a:r>
            <a:br>
              <a:rPr lang="en-US" sz="2000" b="1" u="sng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T</a:t>
            </a:r>
            <a:r>
              <a:rPr lang="en-US" sz="2000"/>
              <a:t> 2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T </a:t>
            </a:r>
            <a:r>
              <a:rPr lang="en-US" sz="2000"/>
              <a:t>2 </a:t>
            </a:r>
            <a:r>
              <a:rPr lang="en-US" sz="2000" b="1"/>
              <a:t>*</a:t>
            </a:r>
            <a:r>
              <a:rPr lang="en-US" sz="2000"/>
              <a:t> 7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T</a:t>
            </a:r>
            <a:r>
              <a:rPr lang="en-US" sz="2000"/>
              <a:t> 2 </a:t>
            </a:r>
            <a:r>
              <a:rPr lang="en-US" sz="2000" b="1"/>
              <a:t>*</a:t>
            </a:r>
            <a:r>
              <a:rPr lang="en-US" sz="2000"/>
              <a:t> 7 </a:t>
            </a:r>
            <a:r>
              <a:rPr lang="en-US" sz="2000" b="1"/>
              <a:t>id</a:t>
            </a:r>
            <a:r>
              <a:rPr lang="en-US" sz="2000"/>
              <a:t> 5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T</a:t>
            </a:r>
            <a:r>
              <a:rPr lang="en-US" sz="2000"/>
              <a:t> 2 </a:t>
            </a:r>
            <a:r>
              <a:rPr lang="en-US" sz="2000" b="1"/>
              <a:t>*</a:t>
            </a:r>
            <a:r>
              <a:rPr lang="en-US" sz="2000"/>
              <a:t> 7 </a:t>
            </a:r>
            <a:r>
              <a:rPr lang="en-US" sz="2000" i="1"/>
              <a:t>F</a:t>
            </a:r>
            <a:r>
              <a:rPr lang="en-US" sz="2000"/>
              <a:t> 10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T</a:t>
            </a:r>
            <a:r>
              <a:rPr lang="en-US" sz="2000"/>
              <a:t> 2</a:t>
            </a:r>
            <a:br>
              <a:rPr lang="en-US" sz="2000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E</a:t>
            </a:r>
            <a:r>
              <a:rPr lang="en-US" sz="2000"/>
              <a:t> 1</a:t>
            </a:r>
            <a:br>
              <a:rPr lang="en-US" sz="2000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E</a:t>
            </a:r>
            <a:r>
              <a:rPr lang="en-US" sz="2000"/>
              <a:t> 1 </a:t>
            </a:r>
            <a:r>
              <a:rPr lang="en-US" sz="2000" b="1"/>
              <a:t>+</a:t>
            </a:r>
            <a:r>
              <a:rPr lang="en-US" sz="2000"/>
              <a:t> 6</a:t>
            </a:r>
            <a:br>
              <a:rPr lang="en-US" sz="2000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E</a:t>
            </a:r>
            <a:r>
              <a:rPr lang="en-US" sz="2000"/>
              <a:t> 1 </a:t>
            </a:r>
            <a:r>
              <a:rPr lang="en-US" sz="2000" b="1"/>
              <a:t>+</a:t>
            </a:r>
            <a:r>
              <a:rPr lang="en-US" sz="2000"/>
              <a:t> 6 </a:t>
            </a:r>
            <a:r>
              <a:rPr lang="en-US" sz="2000" b="1"/>
              <a:t>id</a:t>
            </a:r>
            <a:r>
              <a:rPr lang="en-US" sz="2000"/>
              <a:t> 5</a:t>
            </a:r>
            <a:br>
              <a:rPr lang="en-US" sz="2000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E</a:t>
            </a:r>
            <a:r>
              <a:rPr lang="en-US" sz="2000"/>
              <a:t> 1 </a:t>
            </a:r>
            <a:r>
              <a:rPr lang="en-US" sz="2000" b="1"/>
              <a:t>+</a:t>
            </a:r>
            <a:r>
              <a:rPr lang="en-US" sz="2000"/>
              <a:t> 6 </a:t>
            </a:r>
            <a:r>
              <a:rPr lang="en-US" sz="2000" i="1"/>
              <a:t>F</a:t>
            </a:r>
            <a:r>
              <a:rPr lang="en-US" sz="2000"/>
              <a:t> 3</a:t>
            </a:r>
            <a:br>
              <a:rPr lang="en-US" sz="2000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E</a:t>
            </a:r>
            <a:r>
              <a:rPr lang="en-US" sz="2000"/>
              <a:t> 1 </a:t>
            </a:r>
            <a:r>
              <a:rPr lang="en-US" sz="2000" b="1"/>
              <a:t>+</a:t>
            </a:r>
            <a:r>
              <a:rPr lang="en-US" sz="2000"/>
              <a:t> 6 </a:t>
            </a:r>
            <a:r>
              <a:rPr lang="en-US" sz="2000" i="1"/>
              <a:t>T</a:t>
            </a:r>
            <a:r>
              <a:rPr lang="en-US" sz="2000"/>
              <a:t> 9</a:t>
            </a:r>
            <a:br>
              <a:rPr lang="en-US" sz="2000"/>
            </a:br>
            <a:r>
              <a:rPr lang="en-US" sz="2000" b="1"/>
              <a:t>$ </a:t>
            </a:r>
            <a:r>
              <a:rPr lang="en-US" sz="2000"/>
              <a:t>0 </a:t>
            </a:r>
            <a:r>
              <a:rPr lang="en-US" sz="2000" i="1"/>
              <a:t>E</a:t>
            </a:r>
            <a:r>
              <a:rPr lang="en-US" sz="2000"/>
              <a:t> 1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876800" y="1812925"/>
            <a:ext cx="1216025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/>
            <a:r>
              <a:rPr lang="en-US" sz="2000"/>
              <a:t>Input</a:t>
            </a:r>
            <a:endParaRPr lang="en-US" sz="2000" b="1"/>
          </a:p>
          <a:p>
            <a:pPr algn="r"/>
            <a:r>
              <a:rPr lang="en-US" sz="2000" b="1"/>
              <a:t>id*id+id$</a:t>
            </a:r>
            <a:br>
              <a:rPr lang="en-US" sz="2000" b="1"/>
            </a:br>
            <a:r>
              <a:rPr lang="en-US" sz="2000" b="1"/>
              <a:t>*id+id$</a:t>
            </a:r>
            <a:br>
              <a:rPr lang="en-US" sz="2000" b="1"/>
            </a:br>
            <a:r>
              <a:rPr lang="en-US" sz="2000" b="1"/>
              <a:t>*id+id$</a:t>
            </a:r>
            <a:br>
              <a:rPr lang="en-US" sz="2000" b="1"/>
            </a:br>
            <a:r>
              <a:rPr lang="en-US" sz="2000" b="1"/>
              <a:t>*id+id$</a:t>
            </a:r>
            <a:br>
              <a:rPr lang="en-US" sz="2000" b="1"/>
            </a:br>
            <a:r>
              <a:rPr lang="en-US" sz="2000" b="1"/>
              <a:t>id+id$</a:t>
            </a:r>
            <a:br>
              <a:rPr lang="en-US" sz="2000" b="1"/>
            </a:br>
            <a:r>
              <a:rPr lang="en-US" sz="2000" b="1"/>
              <a:t>+id$</a:t>
            </a:r>
            <a:br>
              <a:rPr lang="en-US" sz="2000" b="1"/>
            </a:br>
            <a:r>
              <a:rPr lang="en-US" sz="2000" b="1"/>
              <a:t>+id$</a:t>
            </a:r>
            <a:br>
              <a:rPr lang="en-US" sz="2000" b="1"/>
            </a:br>
            <a:r>
              <a:rPr lang="en-US" sz="2000" b="1"/>
              <a:t>+id$</a:t>
            </a:r>
            <a:br>
              <a:rPr lang="en-US" sz="2000" b="1"/>
            </a:br>
            <a:r>
              <a:rPr lang="en-US" sz="2000" b="1"/>
              <a:t> +id$</a:t>
            </a:r>
            <a:br>
              <a:rPr lang="en-US" sz="2000" b="1"/>
            </a:br>
            <a:r>
              <a:rPr lang="en-US" sz="2000" b="1"/>
              <a:t> id$</a:t>
            </a:r>
            <a:br>
              <a:rPr lang="en-US" sz="2000" b="1"/>
            </a:br>
            <a:r>
              <a:rPr lang="en-US" sz="2000" b="1"/>
              <a:t>$</a:t>
            </a:r>
            <a:br>
              <a:rPr lang="en-US" sz="2000" b="1"/>
            </a:br>
            <a:r>
              <a:rPr lang="en-US" sz="2000" b="1"/>
              <a:t>$</a:t>
            </a:r>
            <a:br>
              <a:rPr lang="en-US" sz="2000" b="1"/>
            </a:br>
            <a:r>
              <a:rPr lang="en-US" sz="2000" b="1"/>
              <a:t>$</a:t>
            </a:r>
            <a:br>
              <a:rPr lang="en-US" sz="2000" b="1"/>
            </a:br>
            <a:r>
              <a:rPr lang="en-US" sz="2000" b="1"/>
              <a:t>$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6172200" y="1812925"/>
            <a:ext cx="1882775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Action</a:t>
            </a:r>
            <a:br>
              <a:rPr lang="en-US" sz="2000"/>
            </a:br>
            <a:r>
              <a:rPr lang="en-US" sz="2000"/>
              <a:t>shift 5</a:t>
            </a:r>
            <a:br>
              <a:rPr lang="en-US" sz="2000"/>
            </a:br>
            <a:r>
              <a:rPr lang="en-US" sz="2000"/>
              <a:t>reduce 6 goto 3</a:t>
            </a:r>
            <a:br>
              <a:rPr lang="en-US" sz="2000"/>
            </a:br>
            <a:r>
              <a:rPr lang="en-US" sz="2000"/>
              <a:t>reduce 4 goto 2</a:t>
            </a:r>
            <a:br>
              <a:rPr lang="en-US" sz="2000"/>
            </a:br>
            <a:r>
              <a:rPr lang="en-US" sz="2000"/>
              <a:t>shift 7</a:t>
            </a:r>
            <a:br>
              <a:rPr lang="en-US" sz="2000"/>
            </a:br>
            <a:r>
              <a:rPr lang="en-US" sz="2000"/>
              <a:t>shift 5</a:t>
            </a:r>
            <a:br>
              <a:rPr lang="en-US" sz="2000"/>
            </a:br>
            <a:r>
              <a:rPr lang="en-US" sz="2000"/>
              <a:t>reduce 6 goto 10</a:t>
            </a:r>
            <a:br>
              <a:rPr lang="en-US" sz="2000"/>
            </a:br>
            <a:r>
              <a:rPr lang="en-US" sz="2000"/>
              <a:t>reduce 3 goto 2</a:t>
            </a:r>
            <a:br>
              <a:rPr lang="en-US" sz="2000"/>
            </a:br>
            <a:r>
              <a:rPr lang="en-US" sz="2000"/>
              <a:t>reduce 2 goto 1</a:t>
            </a:r>
            <a:br>
              <a:rPr lang="en-US" sz="2000"/>
            </a:br>
            <a:r>
              <a:rPr lang="en-US" sz="2000"/>
              <a:t>shift 6</a:t>
            </a:r>
            <a:br>
              <a:rPr lang="en-US" sz="2000"/>
            </a:br>
            <a:r>
              <a:rPr lang="en-US" sz="2000"/>
              <a:t>shift 5</a:t>
            </a:r>
            <a:br>
              <a:rPr lang="en-US" sz="2000"/>
            </a:br>
            <a:r>
              <a:rPr lang="en-US" sz="2000"/>
              <a:t>reduce 6 goto 3</a:t>
            </a:r>
            <a:br>
              <a:rPr lang="en-US" sz="2000"/>
            </a:br>
            <a:r>
              <a:rPr lang="en-US" sz="2000"/>
              <a:t>reduce 4 goto 9</a:t>
            </a:r>
            <a:br>
              <a:rPr lang="en-US" sz="2000"/>
            </a:br>
            <a:r>
              <a:rPr lang="en-US" sz="2000"/>
              <a:t>reduce 1 goto 1</a:t>
            </a:r>
            <a:br>
              <a:rPr lang="en-US" sz="2000"/>
            </a:br>
            <a:r>
              <a:rPr lang="en-US" sz="2000"/>
              <a:t>accept</a:t>
            </a:r>
            <a:endParaRPr lang="en-US" sz="2000" b="1">
              <a:sym typeface="Symbol" pitchFamily="18" charset="2"/>
            </a:endParaRP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724400" y="1889125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6172200" y="1889125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2743200" y="2193925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2743200" y="1889125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8153400" y="1889125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2743200" y="1889125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V="1">
            <a:off x="2743200" y="6384925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401638" y="2743200"/>
            <a:ext cx="1808162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Grammar: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1.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T</a:t>
            </a:r>
            <a:br>
              <a:rPr lang="en-US" i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2.</a:t>
            </a:r>
            <a:r>
              <a:rPr lang="en-US" i="1">
                <a:sym typeface="Symbol" pitchFamily="18" charset="2"/>
              </a:rPr>
              <a:t> E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T</a:t>
            </a:r>
            <a:br>
              <a:rPr lang="en-US" i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3. </a:t>
            </a: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*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4. </a:t>
            </a: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5.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(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6.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C3E27C8A-B8DF-4EFE-BA55-AF2F7C1B8471}" type="slidenum">
              <a:rPr lang="en-US" sz="1400"/>
              <a:pPr/>
              <a:t>21</a:t>
            </a:fld>
            <a:endParaRPr lang="en-US" sz="1400"/>
          </a:p>
        </p:txBody>
      </p:sp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SLR Grammars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SLR (Simple LR): SLR is a simple extension of LR(0) shift-reduce parsing</a:t>
            </a:r>
          </a:p>
          <a:p>
            <a:pPr eaLnBrk="1" hangingPunct="1"/>
            <a:r>
              <a:rPr lang="en-US" smtClean="0"/>
              <a:t>SLR eliminates some conflicts by populating the parsing table with reductions </a:t>
            </a:r>
            <a:r>
              <a:rPr lang="en-US" i="1" smtClean="0"/>
              <a:t>A</a:t>
            </a:r>
            <a:r>
              <a:rPr lang="en-US" smtClean="0">
                <a:sym typeface="Symbol" pitchFamily="18" charset="2"/>
              </a:rPr>
              <a:t></a:t>
            </a:r>
            <a:r>
              <a:rPr lang="en-US" smtClean="0"/>
              <a:t> on symbols in FOLLOW(</a:t>
            </a:r>
            <a:r>
              <a:rPr lang="en-US" i="1" smtClean="0"/>
              <a:t>A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76200" y="5257800"/>
            <a:ext cx="15875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</a:t>
            </a:r>
            <a:r>
              <a:rPr lang="en-US" i="1">
                <a:sym typeface="Symbol" pitchFamily="18" charset="2"/>
              </a:rPr>
              <a:t> E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id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id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2362200" y="4876800"/>
            <a:ext cx="1703388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•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 •</a:t>
            </a:r>
            <a:r>
              <a:rPr lang="en-US" b="1">
                <a:sym typeface="Symbol" pitchFamily="18" charset="2"/>
              </a:rPr>
              <a:t>id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E </a:t>
            </a:r>
            <a:r>
              <a:rPr lang="en-US">
                <a:sym typeface="Symbol" pitchFamily="18" charset="2"/>
              </a:rPr>
              <a:t> •</a:t>
            </a:r>
            <a:r>
              <a:rPr lang="en-US" b="1">
                <a:sym typeface="Symbol" pitchFamily="18" charset="2"/>
              </a:rPr>
              <a:t>id</a:t>
            </a:r>
          </a:p>
        </p:txBody>
      </p:sp>
      <p:sp>
        <p:nvSpPr>
          <p:cNvPr id="37894" name="AutoShape 8"/>
          <p:cNvSpPr>
            <a:spLocks noChangeArrowheads="1"/>
          </p:cNvSpPr>
          <p:nvPr/>
        </p:nvSpPr>
        <p:spPr bwMode="auto">
          <a:xfrm>
            <a:off x="1676400" y="53340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5486400" y="4724400"/>
            <a:ext cx="1627188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E </a:t>
            </a:r>
            <a:r>
              <a:rPr lang="en-US">
                <a:sym typeface="Symbol" pitchFamily="18" charset="2"/>
              </a:rPr>
              <a:t> </a:t>
            </a:r>
            <a:r>
              <a:rPr lang="en-US" b="1">
                <a:sym typeface="Symbol" pitchFamily="18" charset="2"/>
              </a:rPr>
              <a:t>id</a:t>
            </a:r>
            <a:r>
              <a:rPr lang="en-US">
                <a:sym typeface="Symbol" pitchFamily="18" charset="2"/>
              </a:rPr>
              <a:t>•</a:t>
            </a:r>
            <a:r>
              <a:rPr lang="en-US" b="1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E </a:t>
            </a:r>
            <a:r>
              <a:rPr lang="en-US">
                <a:sym typeface="Symbol" pitchFamily="18" charset="2"/>
              </a:rPr>
              <a:t> </a:t>
            </a:r>
            <a:r>
              <a:rPr lang="en-US" b="1">
                <a:sym typeface="Symbol" pitchFamily="18" charset="2"/>
              </a:rPr>
              <a:t>id</a:t>
            </a:r>
            <a:r>
              <a:rPr lang="en-US">
                <a:sym typeface="Symbol" pitchFamily="18" charset="2"/>
              </a:rPr>
              <a:t>•</a:t>
            </a:r>
          </a:p>
        </p:txBody>
      </p:sp>
      <p:sp>
        <p:nvSpPr>
          <p:cNvPr id="37896" name="Line 10"/>
          <p:cNvSpPr>
            <a:spLocks noChangeShapeType="1"/>
          </p:cNvSpPr>
          <p:nvPr/>
        </p:nvSpPr>
        <p:spPr bwMode="auto">
          <a:xfrm flipV="1">
            <a:off x="4114800" y="5562600"/>
            <a:ext cx="137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4038600" y="5105400"/>
            <a:ext cx="1462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goto</a:t>
            </a:r>
            <a:r>
              <a:rPr lang="en-US"/>
              <a:t>(</a:t>
            </a:r>
            <a:r>
              <a:rPr lang="en-US" i="1"/>
              <a:t>I</a:t>
            </a:r>
            <a:r>
              <a:rPr lang="en-US" baseline="-25000"/>
              <a:t>0</a:t>
            </a:r>
            <a:r>
              <a:rPr lang="en-US"/>
              <a:t>,</a:t>
            </a:r>
            <a:r>
              <a:rPr lang="en-US" b="1"/>
              <a:t>id</a:t>
            </a:r>
            <a:r>
              <a:rPr lang="en-US"/>
              <a:t>)</a:t>
            </a:r>
          </a:p>
        </p:txBody>
      </p:sp>
      <p:sp>
        <p:nvSpPr>
          <p:cNvPr id="37898" name="Line 16"/>
          <p:cNvSpPr>
            <a:spLocks noChangeShapeType="1"/>
          </p:cNvSpPr>
          <p:nvPr/>
        </p:nvSpPr>
        <p:spPr bwMode="auto">
          <a:xfrm flipV="1">
            <a:off x="7162800" y="5562600"/>
            <a:ext cx="137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899" name="Text Box 17"/>
          <p:cNvSpPr txBox="1">
            <a:spLocks noChangeArrowheads="1"/>
          </p:cNvSpPr>
          <p:nvPr/>
        </p:nvSpPr>
        <p:spPr bwMode="auto">
          <a:xfrm>
            <a:off x="7086600" y="5105400"/>
            <a:ext cx="138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goto</a:t>
            </a:r>
            <a:r>
              <a:rPr lang="en-US"/>
              <a:t>(</a:t>
            </a:r>
            <a:r>
              <a:rPr lang="en-US" i="1"/>
              <a:t>I</a:t>
            </a:r>
            <a:r>
              <a:rPr lang="en-US" baseline="-25000"/>
              <a:t>3</a:t>
            </a:r>
            <a:r>
              <a:rPr lang="en-US"/>
              <a:t>,</a:t>
            </a:r>
            <a:r>
              <a:rPr lang="en-US" b="1"/>
              <a:t>+</a:t>
            </a:r>
            <a:r>
              <a:rPr lang="en-US"/>
              <a:t>)</a:t>
            </a:r>
          </a:p>
        </p:txBody>
      </p:sp>
      <p:sp>
        <p:nvSpPr>
          <p:cNvPr id="37900" name="AutoShape 18"/>
          <p:cNvSpPr>
            <a:spLocks noChangeArrowheads="1"/>
          </p:cNvSpPr>
          <p:nvPr/>
        </p:nvSpPr>
        <p:spPr bwMode="auto">
          <a:xfrm>
            <a:off x="6400800" y="6019800"/>
            <a:ext cx="2590800" cy="762000"/>
          </a:xfrm>
          <a:prstGeom prst="wedgeRoundRectCallout">
            <a:avLst>
              <a:gd name="adj1" fmla="val -41481"/>
              <a:gd name="adj2" fmla="val -90000"/>
              <a:gd name="adj3" fmla="val 1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FOLLOW(</a:t>
            </a:r>
            <a:r>
              <a:rPr lang="en-US" i="1"/>
              <a:t>E</a:t>
            </a:r>
            <a:r>
              <a:rPr lang="en-US"/>
              <a:t>)={</a:t>
            </a:r>
            <a:r>
              <a:rPr lang="en-US" b="1"/>
              <a:t>$</a:t>
            </a:r>
            <a:r>
              <a:rPr lang="en-US"/>
              <a:t>}</a:t>
            </a:r>
            <a:r>
              <a:rPr lang="en-US" b="1"/>
              <a:t/>
            </a:r>
            <a:br>
              <a:rPr lang="en-US" b="1"/>
            </a:br>
            <a:r>
              <a:rPr lang="en-US"/>
              <a:t>thus reduce on </a:t>
            </a:r>
            <a:r>
              <a:rPr lang="en-US" b="1"/>
              <a:t>$</a:t>
            </a:r>
          </a:p>
        </p:txBody>
      </p:sp>
      <p:sp>
        <p:nvSpPr>
          <p:cNvPr id="37901" name="AutoShape 19"/>
          <p:cNvSpPr>
            <a:spLocks noChangeArrowheads="1"/>
          </p:cNvSpPr>
          <p:nvPr/>
        </p:nvSpPr>
        <p:spPr bwMode="auto">
          <a:xfrm>
            <a:off x="7315200" y="4495800"/>
            <a:ext cx="1676400" cy="457200"/>
          </a:xfrm>
          <a:prstGeom prst="wedgeRoundRectCallout">
            <a:avLst>
              <a:gd name="adj1" fmla="val -77843"/>
              <a:gd name="adj2" fmla="val 92361"/>
              <a:gd name="adj3" fmla="val 1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Shift on </a:t>
            </a:r>
            <a:r>
              <a:rPr lang="en-US" b="1"/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C29804F2-EB7B-432C-B7BA-81BB972F8C43}" type="slidenum">
              <a:rPr lang="en-US" sz="1400"/>
              <a:pPr/>
              <a:t>22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SLR Parsing Table</a:t>
            </a:r>
          </a:p>
        </p:txBody>
      </p:sp>
      <p:graphicFrame>
        <p:nvGraphicFramePr>
          <p:cNvPr id="151844" name="Group 292"/>
          <p:cNvGraphicFramePr>
            <a:graphicFrameLocks noGrp="1"/>
          </p:cNvGraphicFramePr>
          <p:nvPr/>
        </p:nvGraphicFramePr>
        <p:xfrm>
          <a:off x="4572000" y="3657600"/>
          <a:ext cx="1676400" cy="1981200"/>
        </p:xfrm>
        <a:graphic>
          <a:graphicData uri="http://schemas.openxmlformats.org/drawingml/2006/table">
            <a:tbl>
              <a:tblPr/>
              <a:tblGrid>
                <a:gridCol w="558800"/>
                <a:gridCol w="558800"/>
                <a:gridCol w="558800"/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1826" name="Group 274"/>
          <p:cNvGraphicFramePr>
            <a:graphicFrameLocks noGrp="1"/>
          </p:cNvGraphicFramePr>
          <p:nvPr/>
        </p:nvGraphicFramePr>
        <p:xfrm>
          <a:off x="4572000" y="3276600"/>
          <a:ext cx="1676400" cy="396875"/>
        </p:xfrm>
        <a:graphic>
          <a:graphicData uri="http://schemas.openxmlformats.org/drawingml/2006/table">
            <a:tbl>
              <a:tblPr/>
              <a:tblGrid>
                <a:gridCol w="558800"/>
                <a:gridCol w="558800"/>
                <a:gridCol w="5588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1829" name="Group 277"/>
          <p:cNvGraphicFramePr>
            <a:graphicFrameLocks noGrp="1"/>
          </p:cNvGraphicFramePr>
          <p:nvPr/>
        </p:nvGraphicFramePr>
        <p:xfrm>
          <a:off x="4114800" y="3657600"/>
          <a:ext cx="457200" cy="19812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1849" name="Group 297"/>
          <p:cNvGraphicFramePr>
            <a:graphicFrameLocks noGrp="1"/>
          </p:cNvGraphicFramePr>
          <p:nvPr/>
        </p:nvGraphicFramePr>
        <p:xfrm>
          <a:off x="6248400" y="3276600"/>
          <a:ext cx="495300" cy="396875"/>
        </p:xfrm>
        <a:graphic>
          <a:graphicData uri="http://schemas.openxmlformats.org/drawingml/2006/table">
            <a:tbl>
              <a:tblPr/>
              <a:tblGrid>
                <a:gridCol w="4953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1848" name="Group 296"/>
          <p:cNvGraphicFramePr>
            <a:graphicFrameLocks noGrp="1"/>
          </p:cNvGraphicFramePr>
          <p:nvPr/>
        </p:nvGraphicFramePr>
        <p:xfrm>
          <a:off x="6248400" y="3657600"/>
          <a:ext cx="495300" cy="1981200"/>
        </p:xfrm>
        <a:graphic>
          <a:graphicData uri="http://schemas.openxmlformats.org/drawingml/2006/table">
            <a:tbl>
              <a:tblPr/>
              <a:tblGrid>
                <a:gridCol w="4953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71" name="Rectangle 273"/>
          <p:cNvSpPr>
            <a:spLocks noChangeArrowheads="1"/>
          </p:cNvSpPr>
          <p:nvPr/>
        </p:nvSpPr>
        <p:spPr bwMode="auto">
          <a:xfrm>
            <a:off x="1524000" y="3886200"/>
            <a:ext cx="18923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1.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</a:t>
            </a:r>
            <a:r>
              <a:rPr lang="en-US" i="1">
                <a:sym typeface="Symbol" pitchFamily="18" charset="2"/>
              </a:rPr>
              <a:t> E</a:t>
            </a:r>
            <a:br>
              <a:rPr lang="en-US" i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2.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id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3.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id</a:t>
            </a:r>
          </a:p>
        </p:txBody>
      </p:sp>
      <p:sp>
        <p:nvSpPr>
          <p:cNvPr id="38972" name="AutoShape 293"/>
          <p:cNvSpPr>
            <a:spLocks noChangeArrowheads="1"/>
          </p:cNvSpPr>
          <p:nvPr/>
        </p:nvSpPr>
        <p:spPr bwMode="auto">
          <a:xfrm>
            <a:off x="3429000" y="5943600"/>
            <a:ext cx="2590800" cy="762000"/>
          </a:xfrm>
          <a:prstGeom prst="wedgeRoundRectCallout">
            <a:avLst>
              <a:gd name="adj1" fmla="val 42829"/>
              <a:gd name="adj2" fmla="val -203125"/>
              <a:gd name="adj3" fmla="val 1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FOLLOW(</a:t>
            </a:r>
            <a:r>
              <a:rPr lang="en-US" i="1"/>
              <a:t>E</a:t>
            </a:r>
            <a:r>
              <a:rPr lang="en-US"/>
              <a:t>)={</a:t>
            </a:r>
            <a:r>
              <a:rPr lang="en-US" b="1"/>
              <a:t>$</a:t>
            </a:r>
            <a:r>
              <a:rPr lang="en-US"/>
              <a:t>}</a:t>
            </a:r>
            <a:r>
              <a:rPr lang="en-US" b="1"/>
              <a:t/>
            </a:r>
            <a:br>
              <a:rPr lang="en-US" b="1"/>
            </a:br>
            <a:r>
              <a:rPr lang="en-US"/>
              <a:t>thus reduce on </a:t>
            </a:r>
            <a:r>
              <a:rPr lang="en-US" b="1"/>
              <a:t>$</a:t>
            </a:r>
          </a:p>
        </p:txBody>
      </p:sp>
      <p:sp>
        <p:nvSpPr>
          <p:cNvPr id="38973" name="AutoShape 294"/>
          <p:cNvSpPr>
            <a:spLocks noChangeArrowheads="1"/>
          </p:cNvSpPr>
          <p:nvPr/>
        </p:nvSpPr>
        <p:spPr bwMode="auto">
          <a:xfrm>
            <a:off x="2057400" y="5410200"/>
            <a:ext cx="1676400" cy="457200"/>
          </a:xfrm>
          <a:prstGeom prst="wedgeRoundRectCallout">
            <a:avLst>
              <a:gd name="adj1" fmla="val 142329"/>
              <a:gd name="adj2" fmla="val -193056"/>
              <a:gd name="adj3" fmla="val 1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Shift on </a:t>
            </a:r>
            <a:r>
              <a:rPr lang="en-US" b="1"/>
              <a:t>+</a:t>
            </a:r>
          </a:p>
        </p:txBody>
      </p:sp>
      <p:sp>
        <p:nvSpPr>
          <p:cNvPr id="38974" name="Rectangle 29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Reductions do not fill entire rows</a:t>
            </a:r>
          </a:p>
          <a:p>
            <a:pPr eaLnBrk="1" hangingPunct="1"/>
            <a:r>
              <a:rPr lang="en-US" smtClean="0"/>
              <a:t>Otherwise the same as LR(0)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F83288CF-5E6C-4478-825F-D804A8C7DEB9}" type="slidenum">
              <a:rPr lang="en-US" sz="1400"/>
              <a:pPr/>
              <a:t>23</a:t>
            </a:fld>
            <a:endParaRPr lang="en-US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SLR Parsing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An LR(0) state is a set of LR(0) items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 LR(0) item is a production with a </a:t>
            </a:r>
            <a:r>
              <a:rPr lang="en-US" smtClean="0">
                <a:sym typeface="Symbol" pitchFamily="18" charset="2"/>
              </a:rPr>
              <a:t>•</a:t>
            </a:r>
            <a:r>
              <a:rPr lang="en-US" sz="2800" smtClean="0"/>
              <a:t> (dot) in the right-hand side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Build the LR(0) DFA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Closure operation</a:t>
            </a:r>
            <a:r>
              <a:rPr lang="en-US" sz="2400" smtClean="0"/>
              <a:t> to construct LR(0)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Goto operation</a:t>
            </a:r>
            <a:r>
              <a:rPr lang="en-US" sz="2400" smtClean="0"/>
              <a:t> to determine transitions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Construct the SLR parsing table from the DFA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LR parser program uses the SLR parsing table to determine shift/reduce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00604A80-8522-4D36-BEAE-2F5DCDBD4DD3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Constructing SLR Parsing Tables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Times" charset="0"/>
              <a:buAutoNum type="arabicPeriod"/>
            </a:pPr>
            <a:r>
              <a:rPr lang="en-US" sz="2800" smtClean="0"/>
              <a:t>Augment the grammar with </a:t>
            </a:r>
            <a:r>
              <a:rPr lang="en-US" sz="2800" i="1" smtClean="0"/>
              <a:t>S</a:t>
            </a:r>
            <a:r>
              <a:rPr lang="ja-JP" altLang="en-US" sz="2800" smtClean="0"/>
              <a:t>’</a:t>
            </a:r>
            <a:r>
              <a:rPr lang="en-US" altLang="ja-JP" sz="2800" smtClean="0">
                <a:sym typeface="Symbol" pitchFamily="18" charset="2"/>
              </a:rPr>
              <a:t></a:t>
            </a:r>
            <a:r>
              <a:rPr lang="en-US" altLang="ja-JP" sz="2800" i="1" smtClean="0">
                <a:sym typeface="Symbol" pitchFamily="18" charset="2"/>
              </a:rPr>
              <a:t>S</a:t>
            </a:r>
            <a:endParaRPr lang="en-US" altLang="ja-JP" sz="2800" smtClean="0"/>
          </a:p>
          <a:p>
            <a:pPr marL="533400" indent="-533400" eaLnBrk="1" hangingPunct="1">
              <a:lnSpc>
                <a:spcPct val="90000"/>
              </a:lnSpc>
              <a:buFont typeface="Times" charset="0"/>
              <a:buAutoNum type="arabicPeriod"/>
            </a:pPr>
            <a:r>
              <a:rPr lang="en-US" sz="2800" smtClean="0"/>
              <a:t>Construct the set </a:t>
            </a:r>
            <a:r>
              <a:rPr lang="en-US" sz="2800" i="1" smtClean="0"/>
              <a:t>C</a:t>
            </a:r>
            <a:r>
              <a:rPr lang="en-US" sz="2800" smtClean="0"/>
              <a:t>={</a:t>
            </a:r>
            <a:r>
              <a:rPr lang="en-US" sz="2800" i="1" smtClean="0"/>
              <a:t>I</a:t>
            </a:r>
            <a:r>
              <a:rPr lang="en-US" sz="2800" baseline="-25000" smtClean="0"/>
              <a:t>0</a:t>
            </a:r>
            <a:r>
              <a:rPr lang="en-US" sz="2800" smtClean="0"/>
              <a:t>,</a:t>
            </a:r>
            <a:r>
              <a:rPr lang="en-US" sz="2800" i="1" smtClean="0"/>
              <a:t>I</a:t>
            </a:r>
            <a:r>
              <a:rPr lang="en-US" sz="2800" baseline="-25000" smtClean="0"/>
              <a:t>1</a:t>
            </a:r>
            <a:r>
              <a:rPr lang="en-US" sz="2800" smtClean="0"/>
              <a:t>,…,</a:t>
            </a:r>
            <a:r>
              <a:rPr lang="en-US" sz="2800" i="1" smtClean="0"/>
              <a:t>I</a:t>
            </a:r>
            <a:r>
              <a:rPr lang="en-US" sz="2800" i="1" baseline="-25000" smtClean="0"/>
              <a:t>n</a:t>
            </a:r>
            <a:r>
              <a:rPr lang="en-US" sz="2800" smtClean="0"/>
              <a:t>} of </a:t>
            </a:r>
            <a:r>
              <a:rPr lang="en-US" sz="2800" i="1" smtClean="0"/>
              <a:t>LR</a:t>
            </a:r>
            <a:r>
              <a:rPr lang="en-US" sz="2800" smtClean="0"/>
              <a:t>(0)</a:t>
            </a:r>
            <a:r>
              <a:rPr lang="en-US" sz="2800" i="1" smtClean="0"/>
              <a:t> items</a:t>
            </a:r>
          </a:p>
          <a:p>
            <a:pPr marL="533400" indent="-533400" eaLnBrk="1" hangingPunct="1">
              <a:lnSpc>
                <a:spcPct val="90000"/>
              </a:lnSpc>
              <a:buFont typeface="Times" charset="0"/>
              <a:buAutoNum type="arabicPeriod"/>
            </a:pPr>
            <a:r>
              <a:rPr lang="en-US" sz="2800" smtClean="0"/>
              <a:t>If [</a:t>
            </a:r>
            <a:r>
              <a:rPr lang="en-US" sz="2800" i="1" smtClean="0"/>
              <a:t>A</a:t>
            </a:r>
            <a:r>
              <a:rPr lang="en-US" sz="2800" smtClean="0">
                <a:sym typeface="Symbol" pitchFamily="18" charset="2"/>
              </a:rPr>
              <a:t>•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]  </a:t>
            </a:r>
            <a:r>
              <a:rPr lang="en-US" sz="2800" i="1" smtClean="0">
                <a:sym typeface="Symbol" pitchFamily="18" charset="2"/>
              </a:rPr>
              <a:t>I</a:t>
            </a:r>
            <a:r>
              <a:rPr lang="en-US" sz="2800" i="1" baseline="-25000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 and </a:t>
            </a:r>
            <a:r>
              <a:rPr lang="en-US" sz="2800" i="1" smtClean="0">
                <a:sym typeface="Symbol" pitchFamily="18" charset="2"/>
              </a:rPr>
              <a:t>goto</a:t>
            </a:r>
            <a:r>
              <a:rPr lang="en-US" sz="2800" smtClean="0">
                <a:sym typeface="Symbol" pitchFamily="18" charset="2"/>
              </a:rPr>
              <a:t>(</a:t>
            </a:r>
            <a:r>
              <a:rPr lang="en-US" sz="2800" i="1" smtClean="0">
                <a:sym typeface="Symbol" pitchFamily="18" charset="2"/>
              </a:rPr>
              <a:t>I</a:t>
            </a:r>
            <a:r>
              <a:rPr lang="en-US" sz="2800" i="1" baseline="-25000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,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)=</a:t>
            </a:r>
            <a:r>
              <a:rPr lang="en-US" sz="2800" i="1" smtClean="0">
                <a:sym typeface="Symbol" pitchFamily="18" charset="2"/>
              </a:rPr>
              <a:t>I</a:t>
            </a:r>
            <a:r>
              <a:rPr lang="en-US" sz="2800" i="1" baseline="-25000" smtClean="0">
                <a:sym typeface="Symbol" pitchFamily="18" charset="2"/>
              </a:rPr>
              <a:t>j</a:t>
            </a:r>
            <a:r>
              <a:rPr lang="en-US" sz="2800" smtClean="0">
                <a:sym typeface="Symbol" pitchFamily="18" charset="2"/>
              </a:rPr>
              <a:t> then set </a:t>
            </a:r>
            <a:r>
              <a:rPr lang="en-US" sz="2800" i="1" smtClean="0">
                <a:sym typeface="Symbol" pitchFamily="18" charset="2"/>
              </a:rPr>
              <a:t>action</a:t>
            </a:r>
            <a:r>
              <a:rPr lang="en-US" sz="2800" smtClean="0">
                <a:sym typeface="Symbol" pitchFamily="18" charset="2"/>
              </a:rPr>
              <a:t>[</a:t>
            </a:r>
            <a:r>
              <a:rPr lang="en-US" sz="2800" i="1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,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]=shift </a:t>
            </a:r>
            <a:r>
              <a:rPr lang="en-US" sz="2800" i="1" smtClean="0">
                <a:sym typeface="Symbol" pitchFamily="18" charset="2"/>
              </a:rPr>
              <a:t>j</a:t>
            </a:r>
            <a:endParaRPr lang="en-US" sz="2800" smtClean="0">
              <a:sym typeface="Symbol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Font typeface="Times" charset="0"/>
              <a:buAutoNum type="arabicPeriod"/>
            </a:pPr>
            <a:r>
              <a:rPr lang="en-US" sz="2800" smtClean="0">
                <a:sym typeface="Symbol" pitchFamily="18" charset="2"/>
              </a:rPr>
              <a:t>If [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•]  </a:t>
            </a:r>
            <a:r>
              <a:rPr lang="en-US" sz="2800" i="1" smtClean="0">
                <a:sym typeface="Symbol" pitchFamily="18" charset="2"/>
              </a:rPr>
              <a:t>I</a:t>
            </a:r>
            <a:r>
              <a:rPr lang="en-US" sz="2800" i="1" baseline="-25000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 then set </a:t>
            </a:r>
            <a:r>
              <a:rPr lang="en-US" sz="2800" i="1" smtClean="0">
                <a:sym typeface="Symbol" pitchFamily="18" charset="2"/>
              </a:rPr>
              <a:t>action</a:t>
            </a:r>
            <a:r>
              <a:rPr lang="en-US" sz="2800" smtClean="0">
                <a:sym typeface="Symbol" pitchFamily="18" charset="2"/>
              </a:rPr>
              <a:t>[</a:t>
            </a:r>
            <a:r>
              <a:rPr lang="en-US" sz="2800" i="1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,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]=reduce A for all 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  FOLLOW(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) (apply only if </a:t>
            </a:r>
            <a:r>
              <a:rPr lang="en-US" sz="2800" i="1" smtClean="0">
                <a:sym typeface="Symbol" pitchFamily="18" charset="2"/>
              </a:rPr>
              <a:t>AS</a:t>
            </a:r>
            <a:r>
              <a:rPr lang="ja-JP" altLang="en-US" sz="2800" smtClean="0">
                <a:sym typeface="Symbol" pitchFamily="18" charset="2"/>
              </a:rPr>
              <a:t>’</a:t>
            </a:r>
            <a:r>
              <a:rPr lang="en-US" altLang="ja-JP" sz="2800" smtClean="0">
                <a:sym typeface="Symbol" pitchFamily="18" charset="2"/>
              </a:rPr>
              <a:t>)</a:t>
            </a:r>
          </a:p>
          <a:p>
            <a:pPr marL="533400" indent="-533400" eaLnBrk="1" hangingPunct="1">
              <a:lnSpc>
                <a:spcPct val="90000"/>
              </a:lnSpc>
              <a:buFont typeface="Times" charset="0"/>
              <a:buAutoNum type="arabicPeriod"/>
            </a:pPr>
            <a:r>
              <a:rPr lang="en-US" sz="2800" smtClean="0"/>
              <a:t>If [</a:t>
            </a:r>
            <a:r>
              <a:rPr lang="en-US" sz="2800" i="1" smtClean="0"/>
              <a:t>S</a:t>
            </a:r>
            <a:r>
              <a:rPr lang="ja-JP" altLang="en-US" sz="2800" smtClean="0"/>
              <a:t>’</a:t>
            </a:r>
            <a:r>
              <a:rPr lang="en-US" altLang="ja-JP" sz="2800" smtClean="0">
                <a:sym typeface="Symbol" pitchFamily="18" charset="2"/>
              </a:rPr>
              <a:t></a:t>
            </a:r>
            <a:r>
              <a:rPr lang="en-US" altLang="ja-JP" sz="2800" i="1" smtClean="0"/>
              <a:t>S</a:t>
            </a:r>
            <a:r>
              <a:rPr lang="en-US" altLang="ja-JP" sz="2800" smtClean="0">
                <a:sym typeface="Symbol" pitchFamily="18" charset="2"/>
              </a:rPr>
              <a:t>•</a:t>
            </a:r>
            <a:r>
              <a:rPr lang="en-US" altLang="ja-JP" sz="2800" smtClean="0"/>
              <a:t>] is in </a:t>
            </a:r>
            <a:r>
              <a:rPr lang="en-US" altLang="ja-JP" sz="2800" i="1" smtClean="0"/>
              <a:t>I</a:t>
            </a:r>
            <a:r>
              <a:rPr lang="en-US" altLang="ja-JP" sz="2800" i="1" baseline="-25000" smtClean="0"/>
              <a:t>i</a:t>
            </a:r>
            <a:r>
              <a:rPr lang="en-US" altLang="ja-JP" sz="2800" smtClean="0"/>
              <a:t> then set </a:t>
            </a:r>
            <a:r>
              <a:rPr lang="en-US" altLang="ja-JP" sz="2800" i="1" smtClean="0"/>
              <a:t>action</a:t>
            </a:r>
            <a:r>
              <a:rPr lang="en-US" altLang="ja-JP" sz="2800" smtClean="0"/>
              <a:t>[</a:t>
            </a:r>
            <a:r>
              <a:rPr lang="en-US" altLang="ja-JP" sz="2800" i="1" smtClean="0"/>
              <a:t>i</a:t>
            </a:r>
            <a:r>
              <a:rPr lang="en-US" altLang="ja-JP" sz="2800" smtClean="0"/>
              <a:t>,</a:t>
            </a:r>
            <a:r>
              <a:rPr lang="en-US" altLang="ja-JP" sz="2800" b="1" smtClean="0"/>
              <a:t>$</a:t>
            </a:r>
            <a:r>
              <a:rPr lang="en-US" altLang="ja-JP" sz="2800" smtClean="0"/>
              <a:t>]=accept</a:t>
            </a:r>
          </a:p>
          <a:p>
            <a:pPr marL="533400" indent="-533400" eaLnBrk="1" hangingPunct="1">
              <a:lnSpc>
                <a:spcPct val="90000"/>
              </a:lnSpc>
              <a:buFont typeface="Times" charset="0"/>
              <a:buAutoNum type="arabicPeriod"/>
            </a:pPr>
            <a:r>
              <a:rPr lang="en-US" sz="2800" smtClean="0"/>
              <a:t>If </a:t>
            </a:r>
            <a:r>
              <a:rPr lang="en-US" sz="2800" i="1" smtClean="0"/>
              <a:t>goto</a:t>
            </a:r>
            <a:r>
              <a:rPr lang="en-US" sz="2800" smtClean="0"/>
              <a:t>(</a:t>
            </a:r>
            <a:r>
              <a:rPr lang="en-US" sz="2800" i="1" smtClean="0"/>
              <a:t>I</a:t>
            </a:r>
            <a:r>
              <a:rPr lang="en-US" sz="2800" i="1" baseline="-25000" smtClean="0"/>
              <a:t>i</a:t>
            </a:r>
            <a:r>
              <a:rPr lang="en-US" sz="2800" smtClean="0"/>
              <a:t>,</a:t>
            </a:r>
            <a:r>
              <a:rPr lang="en-US" sz="2800" i="1" smtClean="0"/>
              <a:t>A</a:t>
            </a:r>
            <a:r>
              <a:rPr lang="en-US" sz="2800" smtClean="0"/>
              <a:t>)=</a:t>
            </a:r>
            <a:r>
              <a:rPr lang="en-US" sz="2800" i="1" smtClean="0"/>
              <a:t>I</a:t>
            </a:r>
            <a:r>
              <a:rPr lang="en-US" sz="2800" i="1" baseline="-25000" smtClean="0"/>
              <a:t>j</a:t>
            </a:r>
            <a:r>
              <a:rPr lang="en-US" sz="2800" smtClean="0"/>
              <a:t> then set </a:t>
            </a:r>
            <a:r>
              <a:rPr lang="en-US" sz="2800" i="1" smtClean="0"/>
              <a:t>goto</a:t>
            </a:r>
            <a:r>
              <a:rPr lang="en-US" sz="2800" smtClean="0"/>
              <a:t>[</a:t>
            </a:r>
            <a:r>
              <a:rPr lang="en-US" sz="2800" i="1" smtClean="0"/>
              <a:t>i</a:t>
            </a:r>
            <a:r>
              <a:rPr lang="en-US" sz="2800" smtClean="0"/>
              <a:t>,</a:t>
            </a:r>
            <a:r>
              <a:rPr lang="en-US" sz="2800" i="1" smtClean="0"/>
              <a:t>A</a:t>
            </a:r>
            <a:r>
              <a:rPr lang="en-US" sz="2800" smtClean="0"/>
              <a:t>]=</a:t>
            </a:r>
            <a:r>
              <a:rPr lang="en-US" sz="2800" i="1" smtClean="0"/>
              <a:t>j</a:t>
            </a:r>
            <a:endParaRPr lang="en-US" sz="2800" smtClean="0"/>
          </a:p>
          <a:p>
            <a:pPr marL="533400" indent="-533400" eaLnBrk="1" hangingPunct="1">
              <a:lnSpc>
                <a:spcPct val="90000"/>
              </a:lnSpc>
              <a:buFont typeface="Times" charset="0"/>
              <a:buAutoNum type="arabicPeriod"/>
            </a:pPr>
            <a:r>
              <a:rPr lang="en-US" sz="2800" smtClean="0"/>
              <a:t>Repeat 3-6 until no more entries added</a:t>
            </a:r>
          </a:p>
          <a:p>
            <a:pPr marL="533400" indent="-533400" eaLnBrk="1" hangingPunct="1">
              <a:lnSpc>
                <a:spcPct val="90000"/>
              </a:lnSpc>
              <a:buFont typeface="Times" charset="0"/>
              <a:buAutoNum type="arabicPeriod"/>
            </a:pPr>
            <a:r>
              <a:rPr lang="en-US" sz="2800" smtClean="0"/>
              <a:t>The initial state </a:t>
            </a:r>
            <a:r>
              <a:rPr lang="en-US" sz="2800" i="1" smtClean="0"/>
              <a:t>i</a:t>
            </a:r>
            <a:r>
              <a:rPr lang="en-US" sz="2800" smtClean="0"/>
              <a:t> is the </a:t>
            </a:r>
            <a:r>
              <a:rPr lang="en-US" sz="2800" i="1" smtClean="0"/>
              <a:t>I</a:t>
            </a:r>
            <a:r>
              <a:rPr lang="en-US" sz="2800" i="1" baseline="-25000" smtClean="0"/>
              <a:t>i</a:t>
            </a:r>
            <a:r>
              <a:rPr lang="en-US" sz="2800" smtClean="0"/>
              <a:t> holding item [</a:t>
            </a:r>
            <a:r>
              <a:rPr lang="en-US" sz="2800" i="1" smtClean="0"/>
              <a:t>S</a:t>
            </a:r>
            <a:r>
              <a:rPr lang="ja-JP" altLang="en-US" sz="2800" smtClean="0"/>
              <a:t>’</a:t>
            </a:r>
            <a:r>
              <a:rPr lang="en-US" altLang="ja-JP" sz="2800" smtClean="0">
                <a:sym typeface="Symbol" pitchFamily="18" charset="2"/>
              </a:rPr>
              <a:t>•</a:t>
            </a:r>
            <a:r>
              <a:rPr lang="en-US" altLang="ja-JP" sz="2800" i="1" smtClean="0"/>
              <a:t>S</a:t>
            </a:r>
            <a:r>
              <a:rPr lang="en-US" altLang="ja-JP" sz="2800" smtClean="0"/>
              <a:t>]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45DF2EE2-1CD0-476C-8DEE-B6C206F39776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LR(0) Items of a Grammar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An </a:t>
            </a:r>
            <a:r>
              <a:rPr lang="en-US" sz="2800" i="1" smtClean="0"/>
              <a:t>LR</a:t>
            </a:r>
            <a:r>
              <a:rPr lang="en-US" sz="2800" smtClean="0"/>
              <a:t>(0)</a:t>
            </a:r>
            <a:r>
              <a:rPr lang="en-US" sz="2800" i="1" smtClean="0"/>
              <a:t> item</a:t>
            </a:r>
            <a:r>
              <a:rPr lang="en-US" sz="2800" smtClean="0"/>
              <a:t> of a grammar </a:t>
            </a:r>
            <a:r>
              <a:rPr lang="en-US" sz="2800" i="1" smtClean="0"/>
              <a:t>G</a:t>
            </a:r>
            <a:r>
              <a:rPr lang="en-US" sz="2800" smtClean="0"/>
              <a:t> is a production of </a:t>
            </a:r>
            <a:r>
              <a:rPr lang="en-US" sz="2800" i="1" smtClean="0"/>
              <a:t>G</a:t>
            </a:r>
            <a:r>
              <a:rPr lang="en-US" sz="2800" smtClean="0"/>
              <a:t> with a </a:t>
            </a:r>
            <a:r>
              <a:rPr lang="en-US" sz="2800" smtClean="0">
                <a:sym typeface="Symbol" pitchFamily="18" charset="2"/>
              </a:rPr>
              <a:t>•</a:t>
            </a:r>
            <a:r>
              <a:rPr lang="en-US" sz="2800" smtClean="0"/>
              <a:t> at some position of the right-hand side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Thus, a production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800" i="1" smtClean="0"/>
              <a:t>A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 </a:t>
            </a:r>
            <a:r>
              <a:rPr lang="en-US" sz="2800" i="1" smtClean="0">
                <a:sym typeface="Symbol" pitchFamily="18" charset="2"/>
              </a:rPr>
              <a:t>X Y Z</a:t>
            </a:r>
            <a:br>
              <a:rPr lang="en-US" sz="2800" i="1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has four items: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	[</a:t>
            </a:r>
            <a:r>
              <a:rPr lang="en-US" sz="2800" i="1" smtClean="0"/>
              <a:t>A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 • </a:t>
            </a:r>
            <a:r>
              <a:rPr lang="en-US" sz="2800" i="1" smtClean="0">
                <a:sym typeface="Symbol" pitchFamily="18" charset="2"/>
              </a:rPr>
              <a:t>X Y Z</a:t>
            </a:r>
            <a:r>
              <a:rPr lang="en-US" sz="2800" smtClean="0">
                <a:sym typeface="Symbol" pitchFamily="18" charset="2"/>
              </a:rPr>
              <a:t>]</a:t>
            </a:r>
            <a:r>
              <a:rPr lang="en-US" sz="2800" i="1" smtClean="0">
                <a:sym typeface="Symbol" pitchFamily="18" charset="2"/>
              </a:rPr>
              <a:t/>
            </a:r>
            <a:br>
              <a:rPr lang="en-US" sz="2800" i="1" smtClean="0">
                <a:sym typeface="Symbol" pitchFamily="18" charset="2"/>
              </a:rPr>
            </a:br>
            <a:r>
              <a:rPr lang="en-US" sz="2800" i="1" smtClean="0">
                <a:sym typeface="Symbol" pitchFamily="18" charset="2"/>
              </a:rPr>
              <a:t>	</a:t>
            </a:r>
            <a:r>
              <a:rPr lang="en-US" sz="2800" smtClean="0">
                <a:sym typeface="Symbol" pitchFamily="18" charset="2"/>
              </a:rPr>
              <a:t>[</a:t>
            </a:r>
            <a:r>
              <a:rPr lang="en-US" sz="2800" i="1" smtClean="0"/>
              <a:t>A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 </a:t>
            </a:r>
            <a:r>
              <a:rPr lang="en-US" sz="2800" i="1" smtClean="0">
                <a:sym typeface="Symbol" pitchFamily="18" charset="2"/>
              </a:rPr>
              <a:t>X </a:t>
            </a:r>
            <a:r>
              <a:rPr lang="en-US" sz="2800" smtClean="0">
                <a:sym typeface="Symbol" pitchFamily="18" charset="2"/>
              </a:rPr>
              <a:t>•</a:t>
            </a:r>
            <a:r>
              <a:rPr lang="en-US" sz="2800" i="1" smtClean="0">
                <a:sym typeface="Symbol" pitchFamily="18" charset="2"/>
              </a:rPr>
              <a:t> Y Z</a:t>
            </a:r>
            <a:r>
              <a:rPr lang="en-US" sz="2800" smtClean="0">
                <a:sym typeface="Symbol" pitchFamily="18" charset="2"/>
              </a:rPr>
              <a:t>]</a:t>
            </a:r>
            <a:r>
              <a:rPr lang="en-US" sz="2800" i="1" smtClean="0">
                <a:sym typeface="Symbol" pitchFamily="18" charset="2"/>
              </a:rPr>
              <a:t> </a:t>
            </a:r>
            <a:br>
              <a:rPr lang="en-US" sz="2800" i="1" smtClean="0">
                <a:sym typeface="Symbol" pitchFamily="18" charset="2"/>
              </a:rPr>
            </a:br>
            <a:r>
              <a:rPr lang="en-US" sz="2800" i="1" smtClean="0">
                <a:sym typeface="Symbol" pitchFamily="18" charset="2"/>
              </a:rPr>
              <a:t>	</a:t>
            </a:r>
            <a:r>
              <a:rPr lang="en-US" sz="2800" smtClean="0">
                <a:sym typeface="Symbol" pitchFamily="18" charset="2"/>
              </a:rPr>
              <a:t>[</a:t>
            </a:r>
            <a:r>
              <a:rPr lang="en-US" sz="2800" i="1" smtClean="0"/>
              <a:t>A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 </a:t>
            </a:r>
            <a:r>
              <a:rPr lang="en-US" sz="2800" i="1" smtClean="0">
                <a:sym typeface="Symbol" pitchFamily="18" charset="2"/>
              </a:rPr>
              <a:t>X Y </a:t>
            </a:r>
            <a:r>
              <a:rPr lang="en-US" sz="2800" smtClean="0">
                <a:sym typeface="Symbol" pitchFamily="18" charset="2"/>
              </a:rPr>
              <a:t>•</a:t>
            </a:r>
            <a:r>
              <a:rPr lang="en-US" sz="2800" i="1" smtClean="0">
                <a:sym typeface="Symbol" pitchFamily="18" charset="2"/>
              </a:rPr>
              <a:t> Z</a:t>
            </a:r>
            <a:r>
              <a:rPr lang="en-US" sz="2800" smtClean="0">
                <a:sym typeface="Symbol" pitchFamily="18" charset="2"/>
              </a:rPr>
              <a:t>]</a:t>
            </a:r>
            <a:r>
              <a:rPr lang="en-US" sz="2800" i="1" smtClean="0">
                <a:sym typeface="Symbol" pitchFamily="18" charset="2"/>
              </a:rPr>
              <a:t> </a:t>
            </a:r>
            <a:br>
              <a:rPr lang="en-US" sz="2800" i="1" smtClean="0">
                <a:sym typeface="Symbol" pitchFamily="18" charset="2"/>
              </a:rPr>
            </a:br>
            <a:r>
              <a:rPr lang="en-US" sz="2800" i="1" smtClean="0">
                <a:sym typeface="Symbol" pitchFamily="18" charset="2"/>
              </a:rPr>
              <a:t>	</a:t>
            </a:r>
            <a:r>
              <a:rPr lang="en-US" sz="2800" smtClean="0">
                <a:sym typeface="Symbol" pitchFamily="18" charset="2"/>
              </a:rPr>
              <a:t>[</a:t>
            </a:r>
            <a:r>
              <a:rPr lang="en-US" sz="2800" i="1" smtClean="0"/>
              <a:t>A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 </a:t>
            </a:r>
            <a:r>
              <a:rPr lang="en-US" sz="2800" i="1" smtClean="0">
                <a:sym typeface="Symbol" pitchFamily="18" charset="2"/>
              </a:rPr>
              <a:t>X Y Z </a:t>
            </a:r>
            <a:r>
              <a:rPr lang="en-US" sz="2800" smtClean="0">
                <a:sym typeface="Symbol" pitchFamily="18" charset="2"/>
              </a:rPr>
              <a:t>•]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Note that production </a:t>
            </a:r>
            <a:r>
              <a:rPr lang="en-US" sz="2800" i="1" smtClean="0"/>
              <a:t>A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  has one item [</a:t>
            </a:r>
            <a:r>
              <a:rPr lang="en-US" sz="2800" i="1" smtClean="0"/>
              <a:t>A</a:t>
            </a:r>
            <a:r>
              <a:rPr lang="en-US" sz="2800" smtClean="0"/>
              <a:t> </a:t>
            </a:r>
            <a:r>
              <a:rPr lang="en-US" sz="2800" smtClean="0">
                <a:sym typeface="Symbol" pitchFamily="18" charset="2"/>
              </a:rPr>
              <a:t> •]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26F9B89D-550D-42A4-BD4D-6996C368F05D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Constructing the set of LR(0) Items of a Grammar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2800" smtClean="0"/>
              <a:t>The grammar is augmented with a new start symbol </a:t>
            </a:r>
            <a:r>
              <a:rPr lang="en-US" sz="2800" i="1" smtClean="0"/>
              <a:t>S</a:t>
            </a:r>
            <a:r>
              <a:rPr lang="ja-JP" altLang="en-US" sz="2800" smtClean="0"/>
              <a:t>’</a:t>
            </a:r>
            <a:r>
              <a:rPr lang="en-US" altLang="ja-JP" sz="2800" smtClean="0"/>
              <a:t> and production </a:t>
            </a:r>
            <a:r>
              <a:rPr lang="en-US" altLang="ja-JP" sz="2800" i="1" smtClean="0"/>
              <a:t>S</a:t>
            </a:r>
            <a:r>
              <a:rPr lang="ja-JP" altLang="en-US" sz="2800" smtClean="0"/>
              <a:t>’</a:t>
            </a:r>
            <a:r>
              <a:rPr lang="en-US" altLang="ja-JP" sz="2800" smtClean="0">
                <a:sym typeface="Symbol" pitchFamily="18" charset="2"/>
              </a:rPr>
              <a:t></a:t>
            </a:r>
            <a:r>
              <a:rPr lang="en-US" altLang="ja-JP" sz="2800" i="1" smtClean="0">
                <a:sym typeface="Symbol" pitchFamily="18" charset="2"/>
              </a:rPr>
              <a:t>S</a:t>
            </a:r>
            <a:endParaRPr lang="en-US" altLang="ja-JP" sz="2800" smtClean="0">
              <a:sym typeface="Symbol" pitchFamily="18" charset="2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sz="2800" smtClean="0">
                <a:sym typeface="Symbol" pitchFamily="18" charset="2"/>
              </a:rPr>
              <a:t>Initially, set </a:t>
            </a:r>
            <a:r>
              <a:rPr lang="en-US" sz="2800" i="1" smtClean="0">
                <a:sym typeface="Symbol" pitchFamily="18" charset="2"/>
              </a:rPr>
              <a:t>C</a:t>
            </a:r>
            <a:r>
              <a:rPr lang="en-US" sz="2800" smtClean="0">
                <a:sym typeface="Symbol" pitchFamily="18" charset="2"/>
              </a:rPr>
              <a:t> = </a:t>
            </a:r>
            <a:r>
              <a:rPr lang="en-US" sz="2800" i="1" smtClean="0">
                <a:sym typeface="Symbol" pitchFamily="18" charset="2"/>
              </a:rPr>
              <a:t>closure</a:t>
            </a:r>
            <a:r>
              <a:rPr lang="en-US" sz="2800" smtClean="0">
                <a:sym typeface="Symbol" pitchFamily="18" charset="2"/>
              </a:rPr>
              <a:t>({[</a:t>
            </a:r>
            <a:r>
              <a:rPr lang="en-US" sz="2800" i="1" smtClean="0"/>
              <a:t>S</a:t>
            </a:r>
            <a:r>
              <a:rPr lang="ja-JP" altLang="en-US" sz="2800" smtClean="0"/>
              <a:t>’</a:t>
            </a:r>
            <a:r>
              <a:rPr lang="en-US" altLang="ja-JP" sz="2800" smtClean="0">
                <a:sym typeface="Symbol" pitchFamily="18" charset="2"/>
              </a:rPr>
              <a:t>•</a:t>
            </a:r>
            <a:r>
              <a:rPr lang="en-US" altLang="ja-JP" sz="2800" i="1" smtClean="0"/>
              <a:t>S</a:t>
            </a:r>
            <a:r>
              <a:rPr lang="en-US" altLang="ja-JP" sz="2800" smtClean="0"/>
              <a:t>]</a:t>
            </a:r>
            <a:r>
              <a:rPr lang="en-US" altLang="ja-JP" sz="2800" smtClean="0">
                <a:sym typeface="Symbol" pitchFamily="18" charset="2"/>
              </a:rPr>
              <a:t>})</a:t>
            </a:r>
            <a:br>
              <a:rPr lang="en-US" altLang="ja-JP" sz="2800" smtClean="0">
                <a:sym typeface="Symbol" pitchFamily="18" charset="2"/>
              </a:rPr>
            </a:br>
            <a:r>
              <a:rPr lang="en-US" altLang="ja-JP" sz="2800" smtClean="0">
                <a:sym typeface="Symbol" pitchFamily="18" charset="2"/>
              </a:rPr>
              <a:t>(this is the start state of the DFA)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smtClean="0">
                <a:sym typeface="Symbol" pitchFamily="18" charset="2"/>
              </a:rPr>
              <a:t>For each set of items </a:t>
            </a:r>
            <a:r>
              <a:rPr lang="en-US" sz="2800" i="1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  </a:t>
            </a:r>
            <a:r>
              <a:rPr lang="en-US" sz="2800" i="1" smtClean="0">
                <a:sym typeface="Symbol" pitchFamily="18" charset="2"/>
              </a:rPr>
              <a:t>C</a:t>
            </a:r>
            <a:r>
              <a:rPr lang="en-US" sz="2800" smtClean="0">
                <a:sym typeface="Symbol" pitchFamily="18" charset="2"/>
              </a:rPr>
              <a:t> and each grammar symbol </a:t>
            </a:r>
            <a:r>
              <a:rPr lang="en-US" sz="2800" i="1" smtClean="0">
                <a:sym typeface="Symbol" pitchFamily="18" charset="2"/>
              </a:rPr>
              <a:t>X</a:t>
            </a:r>
            <a:r>
              <a:rPr lang="en-US" sz="2800" smtClean="0">
                <a:sym typeface="Symbol" pitchFamily="18" charset="2"/>
              </a:rPr>
              <a:t>  (</a:t>
            </a:r>
            <a:r>
              <a:rPr lang="en-US" sz="2800" i="1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</a:t>
            </a:r>
            <a:r>
              <a:rPr lang="en-US" sz="2800" i="1" smtClean="0">
                <a:sym typeface="Symbol" pitchFamily="18" charset="2"/>
              </a:rPr>
              <a:t>T</a:t>
            </a:r>
            <a:r>
              <a:rPr lang="en-US" sz="2800" smtClean="0">
                <a:sym typeface="Symbol" pitchFamily="18" charset="2"/>
              </a:rPr>
              <a:t>) such that </a:t>
            </a:r>
            <a:r>
              <a:rPr lang="en-US" sz="2800" i="1" smtClean="0">
                <a:sym typeface="Symbol" pitchFamily="18" charset="2"/>
              </a:rPr>
              <a:t>goto</a:t>
            </a:r>
            <a:r>
              <a:rPr lang="en-US" sz="2800" smtClean="0">
                <a:sym typeface="Symbol" pitchFamily="18" charset="2"/>
              </a:rPr>
              <a:t>(</a:t>
            </a:r>
            <a:r>
              <a:rPr lang="en-US" sz="2800" i="1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,</a:t>
            </a:r>
            <a:r>
              <a:rPr lang="en-US" sz="2800" i="1" smtClean="0">
                <a:sym typeface="Symbol" pitchFamily="18" charset="2"/>
              </a:rPr>
              <a:t>X</a:t>
            </a:r>
            <a:r>
              <a:rPr lang="en-US" sz="2800" smtClean="0">
                <a:sym typeface="Symbol" pitchFamily="18" charset="2"/>
              </a:rPr>
              <a:t>)  </a:t>
            </a:r>
            <a:r>
              <a:rPr lang="en-US" sz="2800" i="1" smtClean="0">
                <a:sym typeface="Symbol" pitchFamily="18" charset="2"/>
              </a:rPr>
              <a:t>C </a:t>
            </a:r>
            <a:r>
              <a:rPr lang="en-US" sz="2800" smtClean="0">
                <a:sym typeface="Symbol" pitchFamily="18" charset="2"/>
              </a:rPr>
              <a:t>and </a:t>
            </a:r>
            <a:r>
              <a:rPr lang="en-US" sz="2800" i="1" smtClean="0">
                <a:sym typeface="Symbol" pitchFamily="18" charset="2"/>
              </a:rPr>
              <a:t>goto</a:t>
            </a:r>
            <a:r>
              <a:rPr lang="en-US" sz="2800" smtClean="0">
                <a:sym typeface="Symbol" pitchFamily="18" charset="2"/>
              </a:rPr>
              <a:t>(</a:t>
            </a:r>
            <a:r>
              <a:rPr lang="en-US" sz="2800" i="1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,</a:t>
            </a:r>
            <a:r>
              <a:rPr lang="en-US" sz="2800" i="1" smtClean="0">
                <a:sym typeface="Symbol" pitchFamily="18" charset="2"/>
              </a:rPr>
              <a:t>X</a:t>
            </a:r>
            <a:r>
              <a:rPr lang="en-US" sz="2800" smtClean="0">
                <a:sym typeface="Symbol" pitchFamily="18" charset="2"/>
              </a:rPr>
              <a:t>)  , add the set of items </a:t>
            </a:r>
            <a:r>
              <a:rPr lang="en-US" sz="2800" i="1" smtClean="0">
                <a:sym typeface="Symbol" pitchFamily="18" charset="2"/>
              </a:rPr>
              <a:t>goto</a:t>
            </a:r>
            <a:r>
              <a:rPr lang="en-US" sz="2800" smtClean="0">
                <a:sym typeface="Symbol" pitchFamily="18" charset="2"/>
              </a:rPr>
              <a:t>(</a:t>
            </a:r>
            <a:r>
              <a:rPr lang="en-US" sz="2800" i="1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,</a:t>
            </a:r>
            <a:r>
              <a:rPr lang="en-US" sz="2800" i="1" smtClean="0">
                <a:sym typeface="Symbol" pitchFamily="18" charset="2"/>
              </a:rPr>
              <a:t>X</a:t>
            </a:r>
            <a:r>
              <a:rPr lang="en-US" sz="2800" smtClean="0">
                <a:sym typeface="Symbol" pitchFamily="18" charset="2"/>
              </a:rPr>
              <a:t>) to </a:t>
            </a:r>
            <a:r>
              <a:rPr lang="en-US" sz="2800" i="1" smtClean="0">
                <a:sym typeface="Symbol" pitchFamily="18" charset="2"/>
              </a:rPr>
              <a:t>C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smtClean="0">
                <a:sym typeface="Symbol" pitchFamily="18" charset="2"/>
              </a:rPr>
              <a:t>Repeat 3 until no more sets can be added to </a:t>
            </a:r>
            <a:r>
              <a:rPr lang="en-US" sz="2800" i="1" smtClean="0">
                <a:sym typeface="Symbol" pitchFamily="18" charset="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359FFCC7-F6CA-4807-9750-F11152CCDDAF}" type="slidenum">
              <a:rPr lang="en-US" sz="1400"/>
              <a:pPr/>
              <a:t>27</a:t>
            </a:fld>
            <a:endParaRPr lang="en-US" sz="140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Closure Operation for LR(0) Items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Start with </a:t>
            </a:r>
            <a:r>
              <a:rPr lang="en-US" i="1" smtClean="0"/>
              <a:t>closure</a:t>
            </a:r>
            <a:r>
              <a:rPr lang="en-US" smtClean="0"/>
              <a:t>(</a:t>
            </a:r>
            <a:r>
              <a:rPr lang="en-US" i="1" smtClean="0"/>
              <a:t>I</a:t>
            </a:r>
            <a:r>
              <a:rPr lang="en-US" smtClean="0"/>
              <a:t>) = </a:t>
            </a:r>
            <a:r>
              <a:rPr lang="en-US" i="1" smtClean="0"/>
              <a:t>I</a:t>
            </a:r>
            <a:endParaRPr lang="en-US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If [</a:t>
            </a:r>
            <a:r>
              <a:rPr lang="en-US" i="1" smtClean="0"/>
              <a:t>A</a:t>
            </a:r>
            <a:r>
              <a:rPr lang="en-US" smtClean="0">
                <a:sym typeface="Symbol" pitchFamily="18" charset="2"/>
              </a:rPr>
              <a:t>•</a:t>
            </a:r>
            <a:r>
              <a:rPr lang="en-US" i="1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]  </a:t>
            </a:r>
            <a:r>
              <a:rPr lang="en-US" i="1" smtClean="0">
                <a:sym typeface="Symbol" pitchFamily="18" charset="2"/>
              </a:rPr>
              <a:t>closure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US" i="1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) then for each production </a:t>
            </a:r>
            <a:r>
              <a:rPr lang="en-US" i="1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 in the grammar, add the item [</a:t>
            </a:r>
            <a:r>
              <a:rPr lang="en-US" i="1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•] to </a:t>
            </a:r>
            <a:r>
              <a:rPr lang="en-US" i="1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 if not already in </a:t>
            </a:r>
            <a:r>
              <a:rPr lang="en-US" i="1" smtClean="0">
                <a:sym typeface="Symbol" pitchFamily="18" charset="2"/>
              </a:rPr>
              <a:t>I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>
                <a:sym typeface="Symbol" pitchFamily="18" charset="2"/>
              </a:rPr>
              <a:t>Repeat 2 until no new items can be added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2FF0D5A8-5763-44A1-A8F5-38286A80E45F}" type="slidenum">
              <a:rPr lang="en-US" sz="1400"/>
              <a:pPr/>
              <a:t>28</a:t>
            </a:fld>
            <a:endParaRPr lang="en-US" sz="140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Closure Operation (Example)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152400" y="4724400"/>
            <a:ext cx="18859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Grammar: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T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*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(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id</a:t>
            </a: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76200" y="2487613"/>
            <a:ext cx="1939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{ [</a:t>
            </a:r>
            <a:r>
              <a:rPr lang="en-US" i="1">
                <a:sym typeface="Symbol" pitchFamily="18" charset="2"/>
              </a:rPr>
              <a:t>E</a:t>
            </a:r>
            <a:r>
              <a:rPr lang="ja-JP" altLang="en-US">
                <a:sym typeface="Symbol" pitchFamily="18" charset="2"/>
              </a:rPr>
              <a:t>’</a:t>
            </a:r>
            <a:r>
              <a:rPr lang="en-US" altLang="ja-JP">
                <a:sym typeface="Symbol" pitchFamily="18" charset="2"/>
              </a:rPr>
              <a:t>  • </a:t>
            </a:r>
            <a:r>
              <a:rPr lang="en-US" altLang="ja-JP" i="1">
                <a:sym typeface="Symbol" pitchFamily="18" charset="2"/>
              </a:rPr>
              <a:t>E</a:t>
            </a:r>
            <a:r>
              <a:rPr lang="en-US" altLang="ja-JP">
                <a:sym typeface="Symbol" pitchFamily="18" charset="2"/>
              </a:rPr>
              <a:t>] }</a:t>
            </a:r>
            <a:endParaRPr lang="en-US" b="1">
              <a:sym typeface="Symbol" pitchFamily="18" charset="2"/>
            </a:endParaRP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76200" y="2011363"/>
            <a:ext cx="3135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closure</a:t>
            </a:r>
            <a:r>
              <a:rPr lang="en-US"/>
              <a:t>({[</a:t>
            </a:r>
            <a:r>
              <a:rPr lang="en-US" i="1"/>
              <a:t>E</a:t>
            </a:r>
            <a:r>
              <a:rPr lang="ja-JP" altLang="en-US"/>
              <a:t>’</a:t>
            </a:r>
            <a:r>
              <a:rPr lang="en-US" altLang="ja-JP"/>
              <a:t> </a:t>
            </a:r>
            <a:r>
              <a:rPr lang="en-US" altLang="ja-JP">
                <a:sym typeface="Symbol" pitchFamily="18" charset="2"/>
              </a:rPr>
              <a:t></a:t>
            </a:r>
            <a:r>
              <a:rPr lang="en-US" altLang="ja-JP"/>
              <a:t> </a:t>
            </a:r>
            <a:r>
              <a:rPr lang="en-US" altLang="ja-JP">
                <a:sym typeface="Symbol" pitchFamily="18" charset="2"/>
              </a:rPr>
              <a:t>•</a:t>
            </a:r>
            <a:r>
              <a:rPr lang="en-US" altLang="ja-JP" i="1">
                <a:sym typeface="Symbol" pitchFamily="18" charset="2"/>
              </a:rPr>
              <a:t>E</a:t>
            </a:r>
            <a:r>
              <a:rPr lang="en-US" altLang="ja-JP">
                <a:sym typeface="Symbol" pitchFamily="18" charset="2"/>
              </a:rPr>
              <a:t>]}) = </a:t>
            </a:r>
            <a:endParaRPr lang="en-US">
              <a:sym typeface="Symbol" pitchFamily="18" charset="2"/>
            </a:endParaRPr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2514600" y="2487613"/>
            <a:ext cx="21177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{ [</a:t>
            </a:r>
            <a:r>
              <a:rPr lang="en-US" i="1">
                <a:sym typeface="Symbol" pitchFamily="18" charset="2"/>
              </a:rPr>
              <a:t>E</a:t>
            </a:r>
            <a:r>
              <a:rPr lang="ja-JP" altLang="en-US">
                <a:sym typeface="Symbol" pitchFamily="18" charset="2"/>
              </a:rPr>
              <a:t>’</a:t>
            </a:r>
            <a:r>
              <a:rPr lang="en-US" altLang="ja-JP">
                <a:sym typeface="Symbol" pitchFamily="18" charset="2"/>
              </a:rPr>
              <a:t>  • </a:t>
            </a:r>
            <a:r>
              <a:rPr lang="en-US" altLang="ja-JP" i="1">
                <a:sym typeface="Symbol" pitchFamily="18" charset="2"/>
              </a:rPr>
              <a:t>E</a:t>
            </a:r>
            <a:r>
              <a:rPr lang="en-US" altLang="ja-JP">
                <a:sym typeface="Symbol" pitchFamily="18" charset="2"/>
              </a:rPr>
              <a:t>]</a:t>
            </a:r>
            <a:r>
              <a:rPr lang="en-US" altLang="ja-JP" i="1">
                <a:sym typeface="Symbol" pitchFamily="18" charset="2"/>
              </a:rPr>
              <a:t/>
            </a:r>
            <a:br>
              <a:rPr lang="en-US" altLang="ja-JP" i="1">
                <a:sym typeface="Symbol" pitchFamily="18" charset="2"/>
              </a:rPr>
            </a:br>
            <a:r>
              <a:rPr lang="en-US" altLang="ja-JP" i="1">
                <a:sym typeface="Symbol" pitchFamily="18" charset="2"/>
              </a:rPr>
              <a:t>   </a:t>
            </a:r>
            <a:r>
              <a:rPr lang="en-US" altLang="ja-JP">
                <a:sym typeface="Symbol" pitchFamily="18" charset="2"/>
              </a:rPr>
              <a:t>[</a:t>
            </a:r>
            <a:r>
              <a:rPr lang="en-US" altLang="ja-JP" i="1">
                <a:sym typeface="Symbol" pitchFamily="18" charset="2"/>
              </a:rPr>
              <a:t>E</a:t>
            </a:r>
            <a:r>
              <a:rPr lang="en-US" altLang="ja-JP">
                <a:sym typeface="Symbol" pitchFamily="18" charset="2"/>
              </a:rPr>
              <a:t>  • </a:t>
            </a:r>
            <a:r>
              <a:rPr lang="en-US" altLang="ja-JP" i="1">
                <a:sym typeface="Symbol" pitchFamily="18" charset="2"/>
              </a:rPr>
              <a:t>E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b="1">
                <a:sym typeface="Symbol" pitchFamily="18" charset="2"/>
              </a:rPr>
              <a:t>+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i="1">
                <a:sym typeface="Symbol" pitchFamily="18" charset="2"/>
              </a:rPr>
              <a:t>T</a:t>
            </a:r>
            <a:r>
              <a:rPr lang="en-US" altLang="ja-JP">
                <a:sym typeface="Symbol" pitchFamily="18" charset="2"/>
              </a:rPr>
              <a:t>]</a:t>
            </a:r>
            <a:r>
              <a:rPr lang="en-US" altLang="ja-JP" i="1">
                <a:sym typeface="Symbol" pitchFamily="18" charset="2"/>
              </a:rPr>
              <a:t/>
            </a:r>
            <a:br>
              <a:rPr lang="en-US" altLang="ja-JP" i="1">
                <a:sym typeface="Symbol" pitchFamily="18" charset="2"/>
              </a:rPr>
            </a:br>
            <a:r>
              <a:rPr lang="en-US" altLang="ja-JP" i="1">
                <a:sym typeface="Symbol" pitchFamily="18" charset="2"/>
              </a:rPr>
              <a:t>   </a:t>
            </a:r>
            <a:r>
              <a:rPr lang="en-US" altLang="ja-JP">
                <a:sym typeface="Symbol" pitchFamily="18" charset="2"/>
              </a:rPr>
              <a:t>[</a:t>
            </a:r>
            <a:r>
              <a:rPr lang="en-US" altLang="ja-JP" i="1">
                <a:sym typeface="Symbol" pitchFamily="18" charset="2"/>
              </a:rPr>
              <a:t>E</a:t>
            </a:r>
            <a:r>
              <a:rPr lang="en-US" altLang="ja-JP">
                <a:sym typeface="Symbol" pitchFamily="18" charset="2"/>
              </a:rPr>
              <a:t>  • </a:t>
            </a:r>
            <a:r>
              <a:rPr lang="en-US" altLang="ja-JP" i="1">
                <a:sym typeface="Symbol" pitchFamily="18" charset="2"/>
              </a:rPr>
              <a:t>T</a:t>
            </a:r>
            <a:r>
              <a:rPr lang="en-US" altLang="ja-JP">
                <a:sym typeface="Symbol" pitchFamily="18" charset="2"/>
              </a:rPr>
              <a:t>]</a:t>
            </a:r>
            <a:r>
              <a:rPr lang="en-US" altLang="ja-JP" i="1">
                <a:sym typeface="Symbol" pitchFamily="18" charset="2"/>
              </a:rPr>
              <a:t> </a:t>
            </a:r>
            <a:r>
              <a:rPr lang="en-US" altLang="ja-JP">
                <a:sym typeface="Symbol" pitchFamily="18" charset="2"/>
              </a:rPr>
              <a:t>}</a:t>
            </a:r>
            <a:endParaRPr lang="en-US">
              <a:sym typeface="Symbol" pitchFamily="18" charset="2"/>
            </a:endParaRPr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4800600" y="2487613"/>
            <a:ext cx="211772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{ [</a:t>
            </a:r>
            <a:r>
              <a:rPr lang="en-US" i="1">
                <a:sym typeface="Symbol" pitchFamily="18" charset="2"/>
              </a:rPr>
              <a:t>E</a:t>
            </a:r>
            <a:r>
              <a:rPr lang="ja-JP" altLang="en-US">
                <a:sym typeface="Symbol" pitchFamily="18" charset="2"/>
              </a:rPr>
              <a:t>’</a:t>
            </a:r>
            <a:r>
              <a:rPr lang="en-US" altLang="ja-JP">
                <a:sym typeface="Symbol" pitchFamily="18" charset="2"/>
              </a:rPr>
              <a:t>  • </a:t>
            </a:r>
            <a:r>
              <a:rPr lang="en-US" altLang="ja-JP" i="1">
                <a:sym typeface="Symbol" pitchFamily="18" charset="2"/>
              </a:rPr>
              <a:t>E</a:t>
            </a:r>
            <a:r>
              <a:rPr lang="en-US" altLang="ja-JP">
                <a:sym typeface="Symbol" pitchFamily="18" charset="2"/>
              </a:rPr>
              <a:t>]</a:t>
            </a:r>
            <a:r>
              <a:rPr lang="en-US" altLang="ja-JP" i="1">
                <a:sym typeface="Symbol" pitchFamily="18" charset="2"/>
              </a:rPr>
              <a:t/>
            </a:r>
            <a:br>
              <a:rPr lang="en-US" altLang="ja-JP" i="1">
                <a:sym typeface="Symbol" pitchFamily="18" charset="2"/>
              </a:rPr>
            </a:br>
            <a:r>
              <a:rPr lang="en-US" altLang="ja-JP" i="1">
                <a:sym typeface="Symbol" pitchFamily="18" charset="2"/>
              </a:rPr>
              <a:t>   </a:t>
            </a:r>
            <a:r>
              <a:rPr lang="en-US" altLang="ja-JP">
                <a:sym typeface="Symbol" pitchFamily="18" charset="2"/>
              </a:rPr>
              <a:t>[</a:t>
            </a:r>
            <a:r>
              <a:rPr lang="en-US" altLang="ja-JP" i="1">
                <a:sym typeface="Symbol" pitchFamily="18" charset="2"/>
              </a:rPr>
              <a:t>E</a:t>
            </a:r>
            <a:r>
              <a:rPr lang="en-US" altLang="ja-JP">
                <a:sym typeface="Symbol" pitchFamily="18" charset="2"/>
              </a:rPr>
              <a:t>  • </a:t>
            </a:r>
            <a:r>
              <a:rPr lang="en-US" altLang="ja-JP" i="1">
                <a:sym typeface="Symbol" pitchFamily="18" charset="2"/>
              </a:rPr>
              <a:t>E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b="1">
                <a:sym typeface="Symbol" pitchFamily="18" charset="2"/>
              </a:rPr>
              <a:t>+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i="1">
                <a:sym typeface="Symbol" pitchFamily="18" charset="2"/>
              </a:rPr>
              <a:t>T</a:t>
            </a:r>
            <a:r>
              <a:rPr lang="en-US" altLang="ja-JP">
                <a:sym typeface="Symbol" pitchFamily="18" charset="2"/>
              </a:rPr>
              <a:t>]</a:t>
            </a:r>
            <a:r>
              <a:rPr lang="en-US" altLang="ja-JP" i="1">
                <a:sym typeface="Symbol" pitchFamily="18" charset="2"/>
              </a:rPr>
              <a:t/>
            </a:r>
            <a:br>
              <a:rPr lang="en-US" altLang="ja-JP" i="1">
                <a:sym typeface="Symbol" pitchFamily="18" charset="2"/>
              </a:rPr>
            </a:br>
            <a:r>
              <a:rPr lang="en-US" altLang="ja-JP" i="1">
                <a:sym typeface="Symbol" pitchFamily="18" charset="2"/>
              </a:rPr>
              <a:t>   </a:t>
            </a:r>
            <a:r>
              <a:rPr lang="en-US" altLang="ja-JP">
                <a:sym typeface="Symbol" pitchFamily="18" charset="2"/>
              </a:rPr>
              <a:t>[</a:t>
            </a:r>
            <a:r>
              <a:rPr lang="en-US" altLang="ja-JP" i="1">
                <a:sym typeface="Symbol" pitchFamily="18" charset="2"/>
              </a:rPr>
              <a:t>E</a:t>
            </a:r>
            <a:r>
              <a:rPr lang="en-US" altLang="ja-JP">
                <a:sym typeface="Symbol" pitchFamily="18" charset="2"/>
              </a:rPr>
              <a:t>  • </a:t>
            </a:r>
            <a:r>
              <a:rPr lang="en-US" altLang="ja-JP" i="1">
                <a:sym typeface="Symbol" pitchFamily="18" charset="2"/>
              </a:rPr>
              <a:t>T</a:t>
            </a:r>
            <a:r>
              <a:rPr lang="en-US" altLang="ja-JP">
                <a:sym typeface="Symbol" pitchFamily="18" charset="2"/>
              </a:rPr>
              <a:t>]</a:t>
            </a:r>
            <a:r>
              <a:rPr lang="en-US" altLang="ja-JP" i="1">
                <a:sym typeface="Symbol" pitchFamily="18" charset="2"/>
              </a:rPr>
              <a:t/>
            </a:r>
            <a:br>
              <a:rPr lang="en-US" altLang="ja-JP" i="1">
                <a:sym typeface="Symbol" pitchFamily="18" charset="2"/>
              </a:rPr>
            </a:br>
            <a:r>
              <a:rPr lang="en-US" altLang="ja-JP" i="1">
                <a:sym typeface="Symbol" pitchFamily="18" charset="2"/>
              </a:rPr>
              <a:t>   </a:t>
            </a:r>
            <a:r>
              <a:rPr lang="en-US" altLang="ja-JP">
                <a:sym typeface="Symbol" pitchFamily="18" charset="2"/>
              </a:rPr>
              <a:t>[</a:t>
            </a:r>
            <a:r>
              <a:rPr lang="en-US" altLang="ja-JP" i="1">
                <a:sym typeface="Symbol" pitchFamily="18" charset="2"/>
              </a:rPr>
              <a:t>T </a:t>
            </a:r>
            <a:r>
              <a:rPr lang="en-US" altLang="ja-JP">
                <a:sym typeface="Symbol" pitchFamily="18" charset="2"/>
              </a:rPr>
              <a:t> • </a:t>
            </a:r>
            <a:r>
              <a:rPr lang="en-US" altLang="ja-JP" i="1">
                <a:sym typeface="Symbol" pitchFamily="18" charset="2"/>
              </a:rPr>
              <a:t>T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b="1">
                <a:sym typeface="Symbol" pitchFamily="18" charset="2"/>
              </a:rPr>
              <a:t>*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i="1">
                <a:sym typeface="Symbol" pitchFamily="18" charset="2"/>
              </a:rPr>
              <a:t>F</a:t>
            </a:r>
            <a:r>
              <a:rPr lang="en-US" altLang="ja-JP">
                <a:sym typeface="Symbol" pitchFamily="18" charset="2"/>
              </a:rPr>
              <a:t>]</a:t>
            </a:r>
            <a:br>
              <a:rPr lang="en-US" altLang="ja-JP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   [</a:t>
            </a:r>
            <a:r>
              <a:rPr lang="en-US" altLang="ja-JP" i="1">
                <a:sym typeface="Symbol" pitchFamily="18" charset="2"/>
              </a:rPr>
              <a:t>T </a:t>
            </a:r>
            <a:r>
              <a:rPr lang="en-US" altLang="ja-JP">
                <a:sym typeface="Symbol" pitchFamily="18" charset="2"/>
              </a:rPr>
              <a:t> • </a:t>
            </a:r>
            <a:r>
              <a:rPr lang="en-US" altLang="ja-JP" i="1">
                <a:sym typeface="Symbol" pitchFamily="18" charset="2"/>
              </a:rPr>
              <a:t>F</a:t>
            </a:r>
            <a:r>
              <a:rPr lang="en-US" altLang="ja-JP">
                <a:sym typeface="Symbol" pitchFamily="18" charset="2"/>
              </a:rPr>
              <a:t>] }</a:t>
            </a:r>
            <a:endParaRPr lang="en-US">
              <a:sym typeface="Symbol" pitchFamily="18" charset="2"/>
            </a:endParaRPr>
          </a:p>
        </p:txBody>
      </p:sp>
      <p:sp>
        <p:nvSpPr>
          <p:cNvPr id="45064" name="Rectangle 9"/>
          <p:cNvSpPr>
            <a:spLocks noChangeArrowheads="1"/>
          </p:cNvSpPr>
          <p:nvPr/>
        </p:nvSpPr>
        <p:spPr bwMode="auto">
          <a:xfrm>
            <a:off x="6986588" y="2468563"/>
            <a:ext cx="21177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{ [</a:t>
            </a:r>
            <a:r>
              <a:rPr lang="en-US" i="1">
                <a:sym typeface="Symbol" pitchFamily="18" charset="2"/>
              </a:rPr>
              <a:t>E</a:t>
            </a:r>
            <a:r>
              <a:rPr lang="ja-JP" altLang="en-US">
                <a:sym typeface="Symbol" pitchFamily="18" charset="2"/>
              </a:rPr>
              <a:t>’</a:t>
            </a:r>
            <a:r>
              <a:rPr lang="en-US" altLang="ja-JP">
                <a:sym typeface="Symbol" pitchFamily="18" charset="2"/>
              </a:rPr>
              <a:t>  • </a:t>
            </a:r>
            <a:r>
              <a:rPr lang="en-US" altLang="ja-JP" i="1">
                <a:sym typeface="Symbol" pitchFamily="18" charset="2"/>
              </a:rPr>
              <a:t>E</a:t>
            </a:r>
            <a:r>
              <a:rPr lang="en-US" altLang="ja-JP">
                <a:sym typeface="Symbol" pitchFamily="18" charset="2"/>
              </a:rPr>
              <a:t>]</a:t>
            </a:r>
            <a:r>
              <a:rPr lang="en-US" altLang="ja-JP" i="1">
                <a:sym typeface="Symbol" pitchFamily="18" charset="2"/>
              </a:rPr>
              <a:t/>
            </a:r>
            <a:br>
              <a:rPr lang="en-US" altLang="ja-JP" i="1">
                <a:sym typeface="Symbol" pitchFamily="18" charset="2"/>
              </a:rPr>
            </a:br>
            <a:r>
              <a:rPr lang="en-US" altLang="ja-JP" i="1">
                <a:sym typeface="Symbol" pitchFamily="18" charset="2"/>
              </a:rPr>
              <a:t>   </a:t>
            </a:r>
            <a:r>
              <a:rPr lang="en-US" altLang="ja-JP">
                <a:sym typeface="Symbol" pitchFamily="18" charset="2"/>
              </a:rPr>
              <a:t>[</a:t>
            </a:r>
            <a:r>
              <a:rPr lang="en-US" altLang="ja-JP" i="1">
                <a:sym typeface="Symbol" pitchFamily="18" charset="2"/>
              </a:rPr>
              <a:t>E</a:t>
            </a:r>
            <a:r>
              <a:rPr lang="en-US" altLang="ja-JP">
                <a:sym typeface="Symbol" pitchFamily="18" charset="2"/>
              </a:rPr>
              <a:t>  • </a:t>
            </a:r>
            <a:r>
              <a:rPr lang="en-US" altLang="ja-JP" i="1">
                <a:sym typeface="Symbol" pitchFamily="18" charset="2"/>
              </a:rPr>
              <a:t>E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b="1">
                <a:sym typeface="Symbol" pitchFamily="18" charset="2"/>
              </a:rPr>
              <a:t>+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i="1">
                <a:sym typeface="Symbol" pitchFamily="18" charset="2"/>
              </a:rPr>
              <a:t>T</a:t>
            </a:r>
            <a:r>
              <a:rPr lang="en-US" altLang="ja-JP">
                <a:sym typeface="Symbol" pitchFamily="18" charset="2"/>
              </a:rPr>
              <a:t>]</a:t>
            </a:r>
            <a:r>
              <a:rPr lang="en-US" altLang="ja-JP" i="1">
                <a:sym typeface="Symbol" pitchFamily="18" charset="2"/>
              </a:rPr>
              <a:t/>
            </a:r>
            <a:br>
              <a:rPr lang="en-US" altLang="ja-JP" i="1">
                <a:sym typeface="Symbol" pitchFamily="18" charset="2"/>
              </a:rPr>
            </a:br>
            <a:r>
              <a:rPr lang="en-US" altLang="ja-JP" i="1">
                <a:sym typeface="Symbol" pitchFamily="18" charset="2"/>
              </a:rPr>
              <a:t>   </a:t>
            </a:r>
            <a:r>
              <a:rPr lang="en-US" altLang="ja-JP">
                <a:sym typeface="Symbol" pitchFamily="18" charset="2"/>
              </a:rPr>
              <a:t>[</a:t>
            </a:r>
            <a:r>
              <a:rPr lang="en-US" altLang="ja-JP" i="1">
                <a:sym typeface="Symbol" pitchFamily="18" charset="2"/>
              </a:rPr>
              <a:t>E</a:t>
            </a:r>
            <a:r>
              <a:rPr lang="en-US" altLang="ja-JP">
                <a:sym typeface="Symbol" pitchFamily="18" charset="2"/>
              </a:rPr>
              <a:t>  • </a:t>
            </a:r>
            <a:r>
              <a:rPr lang="en-US" altLang="ja-JP" i="1">
                <a:sym typeface="Symbol" pitchFamily="18" charset="2"/>
              </a:rPr>
              <a:t>T</a:t>
            </a:r>
            <a:r>
              <a:rPr lang="en-US" altLang="ja-JP">
                <a:sym typeface="Symbol" pitchFamily="18" charset="2"/>
              </a:rPr>
              <a:t>]</a:t>
            </a:r>
            <a:r>
              <a:rPr lang="en-US" altLang="ja-JP" i="1">
                <a:sym typeface="Symbol" pitchFamily="18" charset="2"/>
              </a:rPr>
              <a:t/>
            </a:r>
            <a:br>
              <a:rPr lang="en-US" altLang="ja-JP" i="1">
                <a:sym typeface="Symbol" pitchFamily="18" charset="2"/>
              </a:rPr>
            </a:br>
            <a:r>
              <a:rPr lang="en-US" altLang="ja-JP" i="1">
                <a:sym typeface="Symbol" pitchFamily="18" charset="2"/>
              </a:rPr>
              <a:t>   </a:t>
            </a:r>
            <a:r>
              <a:rPr lang="en-US" altLang="ja-JP">
                <a:sym typeface="Symbol" pitchFamily="18" charset="2"/>
              </a:rPr>
              <a:t>[</a:t>
            </a:r>
            <a:r>
              <a:rPr lang="en-US" altLang="ja-JP" i="1">
                <a:sym typeface="Symbol" pitchFamily="18" charset="2"/>
              </a:rPr>
              <a:t>T </a:t>
            </a:r>
            <a:r>
              <a:rPr lang="en-US" altLang="ja-JP">
                <a:sym typeface="Symbol" pitchFamily="18" charset="2"/>
              </a:rPr>
              <a:t> • </a:t>
            </a:r>
            <a:r>
              <a:rPr lang="en-US" altLang="ja-JP" i="1">
                <a:sym typeface="Symbol" pitchFamily="18" charset="2"/>
              </a:rPr>
              <a:t>T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b="1">
                <a:sym typeface="Symbol" pitchFamily="18" charset="2"/>
              </a:rPr>
              <a:t>*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i="1">
                <a:sym typeface="Symbol" pitchFamily="18" charset="2"/>
              </a:rPr>
              <a:t>F</a:t>
            </a:r>
            <a:r>
              <a:rPr lang="en-US" altLang="ja-JP">
                <a:sym typeface="Symbol" pitchFamily="18" charset="2"/>
              </a:rPr>
              <a:t>]</a:t>
            </a:r>
            <a:br>
              <a:rPr lang="en-US" altLang="ja-JP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   [</a:t>
            </a:r>
            <a:r>
              <a:rPr lang="en-US" altLang="ja-JP" i="1">
                <a:sym typeface="Symbol" pitchFamily="18" charset="2"/>
              </a:rPr>
              <a:t>T </a:t>
            </a:r>
            <a:r>
              <a:rPr lang="en-US" altLang="ja-JP">
                <a:sym typeface="Symbol" pitchFamily="18" charset="2"/>
              </a:rPr>
              <a:t> • </a:t>
            </a:r>
            <a:r>
              <a:rPr lang="en-US" altLang="ja-JP" i="1">
                <a:sym typeface="Symbol" pitchFamily="18" charset="2"/>
              </a:rPr>
              <a:t>F</a:t>
            </a:r>
            <a:r>
              <a:rPr lang="en-US" altLang="ja-JP">
                <a:sym typeface="Symbol" pitchFamily="18" charset="2"/>
              </a:rPr>
              <a:t>]</a:t>
            </a:r>
            <a:br>
              <a:rPr lang="en-US" altLang="ja-JP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   [</a:t>
            </a:r>
            <a:r>
              <a:rPr lang="en-US" altLang="ja-JP" i="1">
                <a:sym typeface="Symbol" pitchFamily="18" charset="2"/>
              </a:rPr>
              <a:t>F</a:t>
            </a:r>
            <a:r>
              <a:rPr lang="en-US" altLang="ja-JP">
                <a:sym typeface="Symbol" pitchFamily="18" charset="2"/>
              </a:rPr>
              <a:t>  • </a:t>
            </a:r>
            <a:r>
              <a:rPr lang="en-US" altLang="ja-JP" b="1">
                <a:sym typeface="Symbol" pitchFamily="18" charset="2"/>
              </a:rPr>
              <a:t>(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i="1">
                <a:sym typeface="Symbol" pitchFamily="18" charset="2"/>
              </a:rPr>
              <a:t>E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b="1">
                <a:sym typeface="Symbol" pitchFamily="18" charset="2"/>
              </a:rPr>
              <a:t>)]</a:t>
            </a:r>
            <a:r>
              <a:rPr lang="en-US" altLang="ja-JP">
                <a:sym typeface="Symbol" pitchFamily="18" charset="2"/>
              </a:rPr>
              <a:t/>
            </a:r>
            <a:br>
              <a:rPr lang="en-US" altLang="ja-JP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   [</a:t>
            </a:r>
            <a:r>
              <a:rPr lang="en-US" altLang="ja-JP" i="1">
                <a:sym typeface="Symbol" pitchFamily="18" charset="2"/>
              </a:rPr>
              <a:t>F</a:t>
            </a:r>
            <a:r>
              <a:rPr lang="en-US" altLang="ja-JP">
                <a:sym typeface="Symbol" pitchFamily="18" charset="2"/>
              </a:rPr>
              <a:t>  • </a:t>
            </a:r>
            <a:r>
              <a:rPr lang="en-US" altLang="ja-JP" b="1">
                <a:sym typeface="Symbol" pitchFamily="18" charset="2"/>
              </a:rPr>
              <a:t>id</a:t>
            </a:r>
            <a:r>
              <a:rPr lang="en-US" altLang="ja-JP">
                <a:sym typeface="Symbol" pitchFamily="18" charset="2"/>
              </a:rPr>
              <a:t>] }</a:t>
            </a:r>
            <a:endParaRPr lang="en-US">
              <a:sym typeface="Symbol" pitchFamily="18" charset="2"/>
            </a:endParaRPr>
          </a:p>
        </p:txBody>
      </p:sp>
      <p:sp>
        <p:nvSpPr>
          <p:cNvPr id="45065" name="AutoShape 10"/>
          <p:cNvSpPr>
            <a:spLocks noChangeArrowheads="1"/>
          </p:cNvSpPr>
          <p:nvPr/>
        </p:nvSpPr>
        <p:spPr bwMode="auto">
          <a:xfrm>
            <a:off x="1981200" y="2392363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AutoShape 11"/>
          <p:cNvSpPr>
            <a:spLocks noChangeArrowheads="1"/>
          </p:cNvSpPr>
          <p:nvPr/>
        </p:nvSpPr>
        <p:spPr bwMode="auto">
          <a:xfrm>
            <a:off x="4343400" y="3154363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AutoShape 12"/>
          <p:cNvSpPr>
            <a:spLocks noChangeArrowheads="1"/>
          </p:cNvSpPr>
          <p:nvPr/>
        </p:nvSpPr>
        <p:spPr bwMode="auto">
          <a:xfrm>
            <a:off x="6553200" y="3916363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Text Box 13"/>
          <p:cNvSpPr txBox="1">
            <a:spLocks noChangeArrowheads="1"/>
          </p:cNvSpPr>
          <p:nvPr/>
        </p:nvSpPr>
        <p:spPr bwMode="auto">
          <a:xfrm>
            <a:off x="990600" y="3763963"/>
            <a:ext cx="1781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Add [</a:t>
            </a:r>
            <a:r>
              <a:rPr lang="en-US" i="1"/>
              <a:t>E</a:t>
            </a:r>
            <a:r>
              <a:rPr lang="en-US">
                <a:sym typeface="Symbol" pitchFamily="18" charset="2"/>
              </a:rPr>
              <a:t>•</a:t>
            </a:r>
            <a:r>
              <a:rPr lang="en-US" sz="3200">
                <a:sym typeface="Symbol" pitchFamily="18" charset="2"/>
              </a:rPr>
              <a:t>]</a:t>
            </a:r>
          </a:p>
        </p:txBody>
      </p:sp>
      <p:sp>
        <p:nvSpPr>
          <p:cNvPr id="45069" name="Text Box 14"/>
          <p:cNvSpPr txBox="1">
            <a:spLocks noChangeArrowheads="1"/>
          </p:cNvSpPr>
          <p:nvPr/>
        </p:nvSpPr>
        <p:spPr bwMode="auto">
          <a:xfrm>
            <a:off x="3276600" y="4221163"/>
            <a:ext cx="1765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Add [</a:t>
            </a:r>
            <a:r>
              <a:rPr lang="en-US" i="1"/>
              <a:t>T</a:t>
            </a:r>
            <a:r>
              <a:rPr lang="en-US">
                <a:sym typeface="Symbol" pitchFamily="18" charset="2"/>
              </a:rPr>
              <a:t>•</a:t>
            </a:r>
            <a:r>
              <a:rPr lang="en-US" sz="3200">
                <a:sym typeface="Symbol" pitchFamily="18" charset="2"/>
              </a:rPr>
              <a:t>]</a:t>
            </a:r>
          </a:p>
        </p:txBody>
      </p:sp>
      <p:sp>
        <p:nvSpPr>
          <p:cNvPr id="45070" name="Text Box 15"/>
          <p:cNvSpPr txBox="1">
            <a:spLocks noChangeArrowheads="1"/>
          </p:cNvSpPr>
          <p:nvPr/>
        </p:nvSpPr>
        <p:spPr bwMode="auto">
          <a:xfrm>
            <a:off x="5334000" y="4602163"/>
            <a:ext cx="1781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Add [</a:t>
            </a:r>
            <a:r>
              <a:rPr lang="en-US" i="1"/>
              <a:t>F</a:t>
            </a:r>
            <a:r>
              <a:rPr lang="en-US">
                <a:sym typeface="Symbol" pitchFamily="18" charset="2"/>
              </a:rPr>
              <a:t>•</a:t>
            </a:r>
            <a:r>
              <a:rPr lang="en-US" sz="3200">
                <a:sym typeface="Symbol" pitchFamily="18" charset="2"/>
              </a:rPr>
              <a:t>]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50980F45-5132-4794-AE90-296F54679B33}" type="slidenum">
              <a:rPr lang="en-US" sz="1400"/>
              <a:pPr/>
              <a:t>29</a:t>
            </a:fld>
            <a:endParaRPr lang="en-US" sz="140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Goto Operation for LR(0) Items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Times" charset="0"/>
              <a:buAutoNum type="arabicPeriod"/>
            </a:pPr>
            <a:r>
              <a:rPr lang="en-US" smtClean="0"/>
              <a:t>For each item [</a:t>
            </a:r>
            <a:r>
              <a:rPr lang="en-US" i="1" smtClean="0"/>
              <a:t>A</a:t>
            </a:r>
            <a:r>
              <a:rPr lang="en-US" smtClean="0">
                <a:sym typeface="Symbol" pitchFamily="18" charset="2"/>
              </a:rPr>
              <a:t>•</a:t>
            </a:r>
            <a:r>
              <a:rPr lang="en-US" i="1" smtClean="0">
                <a:sym typeface="Symbol" pitchFamily="18" charset="2"/>
              </a:rPr>
              <a:t>X</a:t>
            </a:r>
            <a:r>
              <a:rPr lang="en-US" smtClean="0">
                <a:sym typeface="Symbol" pitchFamily="18" charset="2"/>
              </a:rPr>
              <a:t>]  </a:t>
            </a:r>
            <a:r>
              <a:rPr lang="en-US" i="1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, add the set of items </a:t>
            </a:r>
            <a:r>
              <a:rPr lang="en-US" i="1" smtClean="0">
                <a:sym typeface="Symbol" pitchFamily="18" charset="2"/>
              </a:rPr>
              <a:t>closure</a:t>
            </a:r>
            <a:r>
              <a:rPr lang="en-US" smtClean="0">
                <a:sym typeface="Symbol" pitchFamily="18" charset="2"/>
              </a:rPr>
              <a:t>({</a:t>
            </a:r>
            <a:r>
              <a:rPr lang="en-US" smtClean="0"/>
              <a:t>[</a:t>
            </a:r>
            <a:r>
              <a:rPr lang="en-US" i="1" smtClean="0"/>
              <a:t>A</a:t>
            </a:r>
            <a:r>
              <a:rPr lang="en-US" smtClean="0">
                <a:sym typeface="Symbol" pitchFamily="18" charset="2"/>
              </a:rPr>
              <a:t></a:t>
            </a:r>
            <a:r>
              <a:rPr lang="en-US" i="1" smtClean="0">
                <a:sym typeface="Symbol" pitchFamily="18" charset="2"/>
              </a:rPr>
              <a:t>X</a:t>
            </a:r>
            <a:r>
              <a:rPr lang="en-US" smtClean="0">
                <a:sym typeface="Symbol" pitchFamily="18" charset="2"/>
              </a:rPr>
              <a:t>•]}) to </a:t>
            </a:r>
            <a:r>
              <a:rPr lang="en-US" i="1" smtClean="0">
                <a:sym typeface="Symbol" pitchFamily="18" charset="2"/>
              </a:rPr>
              <a:t>goto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US" i="1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,</a:t>
            </a:r>
            <a:r>
              <a:rPr lang="en-US" i="1" smtClean="0">
                <a:sym typeface="Symbol" pitchFamily="18" charset="2"/>
              </a:rPr>
              <a:t>X</a:t>
            </a:r>
            <a:r>
              <a:rPr lang="en-US" smtClean="0">
                <a:sym typeface="Symbol" pitchFamily="18" charset="2"/>
              </a:rPr>
              <a:t>) if not already there</a:t>
            </a:r>
          </a:p>
          <a:p>
            <a:pPr marL="609600" indent="-609600" eaLnBrk="1" hangingPunct="1">
              <a:lnSpc>
                <a:spcPct val="90000"/>
              </a:lnSpc>
              <a:buFont typeface="Times" charset="0"/>
              <a:buAutoNum type="arabicPeriod"/>
            </a:pPr>
            <a:r>
              <a:rPr lang="en-US" smtClean="0">
                <a:sym typeface="Symbol" pitchFamily="18" charset="2"/>
              </a:rPr>
              <a:t>Repeat step 1 until no more items can be added to </a:t>
            </a:r>
            <a:r>
              <a:rPr lang="en-US" i="1" smtClean="0">
                <a:sym typeface="Symbol" pitchFamily="18" charset="2"/>
              </a:rPr>
              <a:t>goto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US" i="1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,</a:t>
            </a:r>
            <a:r>
              <a:rPr lang="en-US" i="1" smtClean="0">
                <a:sym typeface="Symbol" pitchFamily="18" charset="2"/>
              </a:rPr>
              <a:t>X</a:t>
            </a:r>
            <a:r>
              <a:rPr lang="en-US" smtClean="0">
                <a:sym typeface="Symbol" pitchFamily="18" charset="2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Times" charset="0"/>
              <a:buAutoNum type="arabicPeriod"/>
            </a:pPr>
            <a:r>
              <a:rPr lang="en-US" smtClean="0"/>
              <a:t>Intuitively, </a:t>
            </a:r>
            <a:r>
              <a:rPr lang="en-US" i="1" smtClean="0"/>
              <a:t>goto</a:t>
            </a:r>
            <a:r>
              <a:rPr lang="en-US" smtClean="0"/>
              <a:t>(</a:t>
            </a:r>
            <a:r>
              <a:rPr lang="en-US" i="1" smtClean="0"/>
              <a:t>I</a:t>
            </a:r>
            <a:r>
              <a:rPr lang="en-US" smtClean="0"/>
              <a:t>,</a:t>
            </a:r>
            <a:r>
              <a:rPr lang="en-US" i="1" smtClean="0"/>
              <a:t>X</a:t>
            </a:r>
            <a:r>
              <a:rPr lang="en-US" smtClean="0"/>
              <a:t>) is the set of items that are valid for the viable prefix </a:t>
            </a:r>
            <a:r>
              <a:rPr lang="en-US" smtClean="0">
                <a:sym typeface="Symbol" pitchFamily="18" charset="2"/>
              </a:rPr>
              <a:t></a:t>
            </a:r>
            <a:r>
              <a:rPr lang="en-US" i="1" smtClean="0"/>
              <a:t>X</a:t>
            </a:r>
            <a:r>
              <a:rPr lang="en-US" smtClean="0"/>
              <a:t> when </a:t>
            </a:r>
            <a:r>
              <a:rPr lang="en-US" i="1" smtClean="0"/>
              <a:t>I</a:t>
            </a:r>
            <a:r>
              <a:rPr lang="en-US" smtClean="0"/>
              <a:t> is the set of items that are valid for </a:t>
            </a:r>
            <a:r>
              <a:rPr lang="en-US" smtClean="0">
                <a:sym typeface="Symbol" pitchFamily="18" charset="2"/>
              </a:rPr>
              <a:t>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BC549298-855F-4167-8664-DEBCE98853A3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Shift-Reduce Parsing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81000" y="1905000"/>
            <a:ext cx="18478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Grammar: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A B </a:t>
            </a:r>
            <a:r>
              <a:rPr lang="en-US" b="1">
                <a:sym typeface="Symbol" pitchFamily="18" charset="2"/>
              </a:rPr>
              <a:t>e</a:t>
            </a:r>
            <a:r>
              <a:rPr lang="en-US" i="1">
                <a:sym typeface="Symbol" pitchFamily="18" charset="2"/>
              </a:rPr>
              <a:t/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b c </a:t>
            </a:r>
            <a:r>
              <a:rPr lang="en-US">
                <a:sym typeface="Symbol" pitchFamily="18" charset="2"/>
              </a:rPr>
              <a:t>|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d</a:t>
            </a:r>
            <a:endParaRPr lang="en-US">
              <a:sym typeface="Symbol" pitchFamily="18" charset="2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676900" y="1905000"/>
            <a:ext cx="3268663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Shift-reduce corresponds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to a rightmost derivation: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</a:t>
            </a:r>
            <a:r>
              <a:rPr lang="en-US" i="1" baseline="-25000" dirty="0" err="1">
                <a:sym typeface="Symbol" pitchFamily="18" charset="2"/>
              </a:rPr>
              <a:t>rm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a </a:t>
            </a:r>
            <a:r>
              <a:rPr lang="en-US" i="1" dirty="0" err="1">
                <a:sym typeface="Symbol" pitchFamily="18" charset="2"/>
              </a:rPr>
              <a:t>A</a:t>
            </a:r>
            <a:r>
              <a:rPr lang="en-US" i="1" dirty="0">
                <a:sym typeface="Symbol" pitchFamily="18" charset="2"/>
              </a:rPr>
              <a:t> B </a:t>
            </a:r>
            <a:r>
              <a:rPr lang="en-US" b="1" dirty="0">
                <a:sym typeface="Symbol" pitchFamily="18" charset="2"/>
              </a:rPr>
              <a:t>e</a:t>
            </a:r>
            <a:br>
              <a:rPr lang="en-US" b="1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</a:t>
            </a:r>
            <a:r>
              <a:rPr lang="en-US" i="1" baseline="-25000" dirty="0" err="1">
                <a:sym typeface="Symbol" pitchFamily="18" charset="2"/>
              </a:rPr>
              <a:t>rm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 err="1">
                <a:sym typeface="Symbol" pitchFamily="18" charset="2"/>
              </a:rPr>
              <a:t>A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d e</a:t>
            </a:r>
            <a:br>
              <a:rPr lang="en-US" b="1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</a:t>
            </a:r>
            <a:r>
              <a:rPr lang="en-US" i="1" baseline="-25000" dirty="0" err="1">
                <a:sym typeface="Symbol" pitchFamily="18" charset="2"/>
              </a:rPr>
              <a:t>rm</a:t>
            </a:r>
            <a:r>
              <a:rPr lang="en-US" i="1" baseline="-25000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a </a:t>
            </a:r>
            <a:r>
              <a:rPr lang="en-US" i="1" dirty="0" err="1">
                <a:sym typeface="Symbol" pitchFamily="18" charset="2"/>
              </a:rPr>
              <a:t>A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b c d e</a:t>
            </a:r>
            <a:br>
              <a:rPr lang="en-US" b="1" dirty="0">
                <a:sym typeface="Symbol" pitchFamily="18" charset="2"/>
              </a:rPr>
            </a:br>
            <a:r>
              <a:rPr lang="en-US" b="1" dirty="0">
                <a:sym typeface="Symbol" pitchFamily="18" charset="2"/>
              </a:rPr>
              <a:t>  </a:t>
            </a:r>
            <a:r>
              <a:rPr lang="en-US" dirty="0">
                <a:sym typeface="Symbol" pitchFamily="18" charset="2"/>
              </a:rPr>
              <a:t> </a:t>
            </a:r>
            <a:r>
              <a:rPr lang="en-US" i="1" baseline="-25000" dirty="0" err="1">
                <a:sym typeface="Symbol" pitchFamily="18" charset="2"/>
              </a:rPr>
              <a:t>rm</a:t>
            </a:r>
            <a:r>
              <a:rPr lang="en-US" i="1" baseline="-25000" dirty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a b </a:t>
            </a:r>
            <a:r>
              <a:rPr lang="en-US" b="1" dirty="0" err="1">
                <a:sym typeface="Symbol" pitchFamily="18" charset="2"/>
              </a:rPr>
              <a:t>b</a:t>
            </a:r>
            <a:r>
              <a:rPr lang="en-US" b="1" dirty="0">
                <a:sym typeface="Symbol" pitchFamily="18" charset="2"/>
              </a:rPr>
              <a:t> c d e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590800" y="1908175"/>
            <a:ext cx="277018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Reducing a sentence:</a:t>
            </a:r>
            <a:br>
              <a:rPr lang="en-US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a </a:t>
            </a:r>
            <a:r>
              <a:rPr lang="en-US" b="1" u="sng">
                <a:sym typeface="Symbol" pitchFamily="18" charset="2"/>
              </a:rPr>
              <a:t>b</a:t>
            </a:r>
            <a:r>
              <a:rPr lang="en-US" b="1">
                <a:sym typeface="Symbol" pitchFamily="18" charset="2"/>
              </a:rPr>
              <a:t> b c d e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a </a:t>
            </a:r>
            <a:r>
              <a:rPr lang="en-US" i="1" u="sng">
                <a:sym typeface="Symbol" pitchFamily="18" charset="2"/>
              </a:rPr>
              <a:t>A </a:t>
            </a:r>
            <a:r>
              <a:rPr lang="en-US" b="1" u="sng">
                <a:sym typeface="Symbol" pitchFamily="18" charset="2"/>
              </a:rPr>
              <a:t>b c</a:t>
            </a:r>
            <a:r>
              <a:rPr lang="en-US" b="1">
                <a:sym typeface="Symbol" pitchFamily="18" charset="2"/>
              </a:rPr>
              <a:t> d e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a </a:t>
            </a:r>
            <a:r>
              <a:rPr lang="en-US" i="1">
                <a:sym typeface="Symbol" pitchFamily="18" charset="2"/>
              </a:rPr>
              <a:t>A </a:t>
            </a:r>
            <a:r>
              <a:rPr lang="en-US" b="1" u="sng">
                <a:sym typeface="Symbol" pitchFamily="18" charset="2"/>
              </a:rPr>
              <a:t>d</a:t>
            </a:r>
            <a:r>
              <a:rPr lang="en-US" b="1">
                <a:sym typeface="Symbol" pitchFamily="18" charset="2"/>
              </a:rPr>
              <a:t> e</a:t>
            </a:r>
            <a:br>
              <a:rPr lang="en-US" b="1">
                <a:sym typeface="Symbol" pitchFamily="18" charset="2"/>
              </a:rPr>
            </a:br>
            <a:r>
              <a:rPr lang="en-US" b="1" u="sng">
                <a:sym typeface="Symbol" pitchFamily="18" charset="2"/>
              </a:rPr>
              <a:t>a </a:t>
            </a:r>
            <a:r>
              <a:rPr lang="en-US" i="1" u="sng">
                <a:sym typeface="Symbol" pitchFamily="18" charset="2"/>
              </a:rPr>
              <a:t>A B</a:t>
            </a:r>
            <a:r>
              <a:rPr lang="en-US" b="1" i="1" u="sng">
                <a:sym typeface="Symbol" pitchFamily="18" charset="2"/>
              </a:rPr>
              <a:t> </a:t>
            </a:r>
            <a:r>
              <a:rPr lang="en-US" b="1" u="sng">
                <a:sym typeface="Symbol" pitchFamily="18" charset="2"/>
              </a:rPr>
              <a:t>e</a:t>
            </a:r>
            <a:r>
              <a:rPr lang="en-US" b="1">
                <a:sym typeface="Symbol" pitchFamily="18" charset="2"/>
              </a:rPr>
              <a:t/>
            </a:r>
            <a:br>
              <a:rPr lang="en-US" b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endParaRPr lang="en-US" b="1">
              <a:sym typeface="Symbol" pitchFamily="18" charset="2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664450" y="472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S</a:t>
            </a:r>
            <a:endParaRPr lang="en-US"/>
          </a:p>
        </p:txBody>
      </p:sp>
      <p:sp>
        <p:nvSpPr>
          <p:cNvPr id="18439" name="Line 10"/>
          <p:cNvSpPr>
            <a:spLocks noChangeShapeType="1"/>
          </p:cNvSpPr>
          <p:nvPr/>
        </p:nvSpPr>
        <p:spPr bwMode="auto">
          <a:xfrm flipH="1">
            <a:off x="7010400" y="51054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0" name="Line 11"/>
          <p:cNvSpPr>
            <a:spLocks noChangeShapeType="1"/>
          </p:cNvSpPr>
          <p:nvPr/>
        </p:nvSpPr>
        <p:spPr bwMode="auto">
          <a:xfrm flipH="1">
            <a:off x="77724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1" name="Line 12"/>
          <p:cNvSpPr>
            <a:spLocks noChangeShapeType="1"/>
          </p:cNvSpPr>
          <p:nvPr/>
        </p:nvSpPr>
        <p:spPr bwMode="auto">
          <a:xfrm>
            <a:off x="7848600" y="5105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2" name="Text Box 15"/>
          <p:cNvSpPr txBox="1">
            <a:spLocks noChangeArrowheads="1"/>
          </p:cNvSpPr>
          <p:nvPr/>
        </p:nvSpPr>
        <p:spPr bwMode="auto">
          <a:xfrm>
            <a:off x="6858000" y="6248400"/>
            <a:ext cx="225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b="1"/>
              <a:t>a   b   b   c   d   e</a:t>
            </a:r>
            <a:endParaRPr lang="en-US"/>
          </a:p>
        </p:txBody>
      </p:sp>
      <p:sp>
        <p:nvSpPr>
          <p:cNvPr id="18443" name="Line 16"/>
          <p:cNvSpPr>
            <a:spLocks noChangeShapeType="1"/>
          </p:cNvSpPr>
          <p:nvPr/>
        </p:nvSpPr>
        <p:spPr bwMode="auto">
          <a:xfrm>
            <a:off x="7391400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4" name="Text Box 17"/>
          <p:cNvSpPr txBox="1">
            <a:spLocks noChangeArrowheads="1"/>
          </p:cNvSpPr>
          <p:nvPr/>
        </p:nvSpPr>
        <p:spPr bwMode="auto">
          <a:xfrm>
            <a:off x="7239000" y="57912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A</a:t>
            </a:r>
            <a:endParaRPr lang="en-US"/>
          </a:p>
        </p:txBody>
      </p:sp>
      <p:sp>
        <p:nvSpPr>
          <p:cNvPr id="18445" name="Text Box 18"/>
          <p:cNvSpPr txBox="1">
            <a:spLocks noChangeArrowheads="1"/>
          </p:cNvSpPr>
          <p:nvPr/>
        </p:nvSpPr>
        <p:spPr bwMode="auto">
          <a:xfrm>
            <a:off x="7620000" y="53340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A</a:t>
            </a:r>
            <a:endParaRPr lang="en-US"/>
          </a:p>
        </p:txBody>
      </p:sp>
      <p:sp>
        <p:nvSpPr>
          <p:cNvPr id="18446" name="Text Box 19"/>
          <p:cNvSpPr txBox="1">
            <a:spLocks noChangeArrowheads="1"/>
          </p:cNvSpPr>
          <p:nvPr/>
        </p:nvSpPr>
        <p:spPr bwMode="auto">
          <a:xfrm>
            <a:off x="8382000" y="57912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B</a:t>
            </a:r>
            <a:endParaRPr lang="en-US"/>
          </a:p>
        </p:txBody>
      </p:sp>
      <p:sp>
        <p:nvSpPr>
          <p:cNvPr id="18447" name="Line 20"/>
          <p:cNvSpPr>
            <a:spLocks noChangeShapeType="1"/>
          </p:cNvSpPr>
          <p:nvPr/>
        </p:nvSpPr>
        <p:spPr bwMode="auto">
          <a:xfrm>
            <a:off x="8534400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8" name="Line 21"/>
          <p:cNvSpPr>
            <a:spLocks noChangeShapeType="1"/>
          </p:cNvSpPr>
          <p:nvPr/>
        </p:nvSpPr>
        <p:spPr bwMode="auto">
          <a:xfrm flipH="1">
            <a:off x="7772400" y="5105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49" name="Line 22"/>
          <p:cNvSpPr>
            <a:spLocks noChangeShapeType="1"/>
          </p:cNvSpPr>
          <p:nvPr/>
        </p:nvSpPr>
        <p:spPr bwMode="auto">
          <a:xfrm>
            <a:off x="7010400" y="586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50" name="Line 23"/>
          <p:cNvSpPr>
            <a:spLocks noChangeShapeType="1"/>
          </p:cNvSpPr>
          <p:nvPr/>
        </p:nvSpPr>
        <p:spPr bwMode="auto">
          <a:xfrm>
            <a:off x="8915400" y="586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51" name="Line 24"/>
          <p:cNvSpPr>
            <a:spLocks noChangeShapeType="1"/>
          </p:cNvSpPr>
          <p:nvPr/>
        </p:nvSpPr>
        <p:spPr bwMode="auto">
          <a:xfrm>
            <a:off x="7924800" y="5105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52" name="Line 25"/>
          <p:cNvSpPr>
            <a:spLocks noChangeShapeType="1"/>
          </p:cNvSpPr>
          <p:nvPr/>
        </p:nvSpPr>
        <p:spPr bwMode="auto">
          <a:xfrm flipH="1">
            <a:off x="7543800" y="5715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53" name="Line 26"/>
          <p:cNvSpPr>
            <a:spLocks noChangeShapeType="1"/>
          </p:cNvSpPr>
          <p:nvPr/>
        </p:nvSpPr>
        <p:spPr bwMode="auto">
          <a:xfrm>
            <a:off x="7848600" y="5715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54" name="Line 29"/>
          <p:cNvSpPr>
            <a:spLocks noChangeShapeType="1"/>
          </p:cNvSpPr>
          <p:nvPr/>
        </p:nvSpPr>
        <p:spPr bwMode="auto">
          <a:xfrm flipH="1">
            <a:off x="5513388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55" name="Text Box 31"/>
          <p:cNvSpPr txBox="1">
            <a:spLocks noChangeArrowheads="1"/>
          </p:cNvSpPr>
          <p:nvPr/>
        </p:nvSpPr>
        <p:spPr bwMode="auto">
          <a:xfrm>
            <a:off x="4598988" y="6248400"/>
            <a:ext cx="2259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b="1"/>
              <a:t>a   b   b   c   d   e</a:t>
            </a:r>
            <a:endParaRPr lang="en-US"/>
          </a:p>
        </p:txBody>
      </p:sp>
      <p:sp>
        <p:nvSpPr>
          <p:cNvPr id="18456" name="Line 32"/>
          <p:cNvSpPr>
            <a:spLocks noChangeShapeType="1"/>
          </p:cNvSpPr>
          <p:nvPr/>
        </p:nvSpPr>
        <p:spPr bwMode="auto">
          <a:xfrm>
            <a:off x="5132388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57" name="Text Box 33"/>
          <p:cNvSpPr txBox="1">
            <a:spLocks noChangeArrowheads="1"/>
          </p:cNvSpPr>
          <p:nvPr/>
        </p:nvSpPr>
        <p:spPr bwMode="auto">
          <a:xfrm>
            <a:off x="4979988" y="57912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A</a:t>
            </a:r>
            <a:endParaRPr lang="en-US"/>
          </a:p>
        </p:txBody>
      </p:sp>
      <p:sp>
        <p:nvSpPr>
          <p:cNvPr id="18458" name="Text Box 34"/>
          <p:cNvSpPr txBox="1">
            <a:spLocks noChangeArrowheads="1"/>
          </p:cNvSpPr>
          <p:nvPr/>
        </p:nvSpPr>
        <p:spPr bwMode="auto">
          <a:xfrm>
            <a:off x="5360988" y="53340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A</a:t>
            </a:r>
            <a:endParaRPr lang="en-US"/>
          </a:p>
        </p:txBody>
      </p:sp>
      <p:sp>
        <p:nvSpPr>
          <p:cNvPr id="18459" name="Text Box 35"/>
          <p:cNvSpPr txBox="1">
            <a:spLocks noChangeArrowheads="1"/>
          </p:cNvSpPr>
          <p:nvPr/>
        </p:nvSpPr>
        <p:spPr bwMode="auto">
          <a:xfrm>
            <a:off x="6122988" y="57912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B</a:t>
            </a:r>
            <a:endParaRPr lang="en-US"/>
          </a:p>
        </p:txBody>
      </p:sp>
      <p:sp>
        <p:nvSpPr>
          <p:cNvPr id="18460" name="Line 36"/>
          <p:cNvSpPr>
            <a:spLocks noChangeShapeType="1"/>
          </p:cNvSpPr>
          <p:nvPr/>
        </p:nvSpPr>
        <p:spPr bwMode="auto">
          <a:xfrm>
            <a:off x="6275388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61" name="Line 41"/>
          <p:cNvSpPr>
            <a:spLocks noChangeShapeType="1"/>
          </p:cNvSpPr>
          <p:nvPr/>
        </p:nvSpPr>
        <p:spPr bwMode="auto">
          <a:xfrm flipH="1">
            <a:off x="5284788" y="5715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62" name="Line 42"/>
          <p:cNvSpPr>
            <a:spLocks noChangeShapeType="1"/>
          </p:cNvSpPr>
          <p:nvPr/>
        </p:nvSpPr>
        <p:spPr bwMode="auto">
          <a:xfrm>
            <a:off x="5589588" y="5715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63" name="Line 45"/>
          <p:cNvSpPr>
            <a:spLocks noChangeShapeType="1"/>
          </p:cNvSpPr>
          <p:nvPr/>
        </p:nvSpPr>
        <p:spPr bwMode="auto">
          <a:xfrm flipH="1">
            <a:off x="3227388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64" name="Text Box 47"/>
          <p:cNvSpPr txBox="1">
            <a:spLocks noChangeArrowheads="1"/>
          </p:cNvSpPr>
          <p:nvPr/>
        </p:nvSpPr>
        <p:spPr bwMode="auto">
          <a:xfrm>
            <a:off x="2312988" y="6248400"/>
            <a:ext cx="2259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b="1"/>
              <a:t>a   b   b   c   d   e</a:t>
            </a:r>
            <a:endParaRPr lang="en-US"/>
          </a:p>
        </p:txBody>
      </p:sp>
      <p:sp>
        <p:nvSpPr>
          <p:cNvPr id="18465" name="Line 48"/>
          <p:cNvSpPr>
            <a:spLocks noChangeShapeType="1"/>
          </p:cNvSpPr>
          <p:nvPr/>
        </p:nvSpPr>
        <p:spPr bwMode="auto">
          <a:xfrm>
            <a:off x="2846388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66" name="Text Box 49"/>
          <p:cNvSpPr txBox="1">
            <a:spLocks noChangeArrowheads="1"/>
          </p:cNvSpPr>
          <p:nvPr/>
        </p:nvSpPr>
        <p:spPr bwMode="auto">
          <a:xfrm>
            <a:off x="2693988" y="57912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A</a:t>
            </a:r>
            <a:endParaRPr lang="en-US"/>
          </a:p>
        </p:txBody>
      </p:sp>
      <p:sp>
        <p:nvSpPr>
          <p:cNvPr id="18467" name="Text Box 50"/>
          <p:cNvSpPr txBox="1">
            <a:spLocks noChangeArrowheads="1"/>
          </p:cNvSpPr>
          <p:nvPr/>
        </p:nvSpPr>
        <p:spPr bwMode="auto">
          <a:xfrm>
            <a:off x="3074988" y="53340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A</a:t>
            </a:r>
            <a:endParaRPr lang="en-US"/>
          </a:p>
        </p:txBody>
      </p:sp>
      <p:sp>
        <p:nvSpPr>
          <p:cNvPr id="18468" name="Line 57"/>
          <p:cNvSpPr>
            <a:spLocks noChangeShapeType="1"/>
          </p:cNvSpPr>
          <p:nvPr/>
        </p:nvSpPr>
        <p:spPr bwMode="auto">
          <a:xfrm flipH="1">
            <a:off x="2998788" y="5715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69" name="Line 58"/>
          <p:cNvSpPr>
            <a:spLocks noChangeShapeType="1"/>
          </p:cNvSpPr>
          <p:nvPr/>
        </p:nvSpPr>
        <p:spPr bwMode="auto">
          <a:xfrm>
            <a:off x="3303588" y="5715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70" name="Text Box 63"/>
          <p:cNvSpPr txBox="1">
            <a:spLocks noChangeArrowheads="1"/>
          </p:cNvSpPr>
          <p:nvPr/>
        </p:nvSpPr>
        <p:spPr bwMode="auto">
          <a:xfrm>
            <a:off x="0" y="6248400"/>
            <a:ext cx="225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b="1"/>
              <a:t>a   b   b   c   d   e</a:t>
            </a:r>
            <a:endParaRPr lang="en-US"/>
          </a:p>
        </p:txBody>
      </p:sp>
      <p:sp>
        <p:nvSpPr>
          <p:cNvPr id="18471" name="Line 64"/>
          <p:cNvSpPr>
            <a:spLocks noChangeShapeType="1"/>
          </p:cNvSpPr>
          <p:nvPr/>
        </p:nvSpPr>
        <p:spPr bwMode="auto">
          <a:xfrm>
            <a:off x="533400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72" name="Text Box 65"/>
          <p:cNvSpPr txBox="1">
            <a:spLocks noChangeArrowheads="1"/>
          </p:cNvSpPr>
          <p:nvPr/>
        </p:nvSpPr>
        <p:spPr bwMode="auto">
          <a:xfrm>
            <a:off x="381000" y="57912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A</a:t>
            </a:r>
            <a:endParaRPr lang="en-US"/>
          </a:p>
        </p:txBody>
      </p:sp>
      <p:sp>
        <p:nvSpPr>
          <p:cNvPr id="18473" name="Line 75"/>
          <p:cNvSpPr>
            <a:spLocks noChangeShapeType="1"/>
          </p:cNvSpPr>
          <p:nvPr/>
        </p:nvSpPr>
        <p:spPr bwMode="auto">
          <a:xfrm>
            <a:off x="2286000" y="4343400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74" name="Line 76"/>
          <p:cNvSpPr>
            <a:spLocks noChangeShapeType="1"/>
          </p:cNvSpPr>
          <p:nvPr/>
        </p:nvSpPr>
        <p:spPr bwMode="auto">
          <a:xfrm>
            <a:off x="4572000" y="4343400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75" name="Line 77"/>
          <p:cNvSpPr>
            <a:spLocks noChangeShapeType="1"/>
          </p:cNvSpPr>
          <p:nvPr/>
        </p:nvSpPr>
        <p:spPr bwMode="auto">
          <a:xfrm>
            <a:off x="6858000" y="4343400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76" name="AutoShape 78"/>
          <p:cNvSpPr>
            <a:spLocks noChangeArrowheads="1"/>
          </p:cNvSpPr>
          <p:nvPr/>
        </p:nvSpPr>
        <p:spPr bwMode="auto">
          <a:xfrm>
            <a:off x="1981200" y="5105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7" name="AutoShape 79"/>
          <p:cNvSpPr>
            <a:spLocks noChangeArrowheads="1"/>
          </p:cNvSpPr>
          <p:nvPr/>
        </p:nvSpPr>
        <p:spPr bwMode="auto">
          <a:xfrm>
            <a:off x="4267200" y="5105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8" name="AutoShape 80"/>
          <p:cNvSpPr>
            <a:spLocks noChangeArrowheads="1"/>
          </p:cNvSpPr>
          <p:nvPr/>
        </p:nvSpPr>
        <p:spPr bwMode="auto">
          <a:xfrm>
            <a:off x="6553200" y="5105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9" name="Text Box 81"/>
          <p:cNvSpPr txBox="1">
            <a:spLocks noChangeArrowheads="1"/>
          </p:cNvSpPr>
          <p:nvPr/>
        </p:nvSpPr>
        <p:spPr bwMode="auto">
          <a:xfrm>
            <a:off x="152400" y="3657600"/>
            <a:ext cx="21383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/>
              <a:t>These match</a:t>
            </a:r>
            <a:br>
              <a:rPr lang="en-US"/>
            </a:br>
            <a:r>
              <a:rPr lang="en-US"/>
              <a:t>production</a:t>
            </a:r>
            <a:r>
              <a:rPr lang="ja-JP" altLang="en-US"/>
              <a:t>’</a:t>
            </a:r>
            <a:r>
              <a:rPr lang="en-US" altLang="ja-JP"/>
              <a:t>s</a:t>
            </a:r>
            <a:br>
              <a:rPr lang="en-US" altLang="ja-JP"/>
            </a:br>
            <a:r>
              <a:rPr lang="en-US" altLang="ja-JP"/>
              <a:t>right-hand sides</a:t>
            </a:r>
            <a:endParaRPr lang="en-US"/>
          </a:p>
        </p:txBody>
      </p:sp>
      <p:sp>
        <p:nvSpPr>
          <p:cNvPr id="18480" name="Line 82"/>
          <p:cNvSpPr>
            <a:spLocks noChangeShapeType="1"/>
          </p:cNvSpPr>
          <p:nvPr/>
        </p:nvSpPr>
        <p:spPr bwMode="auto">
          <a:xfrm flipV="1">
            <a:off x="1219200" y="2667000"/>
            <a:ext cx="16002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81" name="Line 83"/>
          <p:cNvSpPr>
            <a:spLocks noChangeShapeType="1"/>
          </p:cNvSpPr>
          <p:nvPr/>
        </p:nvSpPr>
        <p:spPr bwMode="auto">
          <a:xfrm flipV="1">
            <a:off x="1447800" y="2971800"/>
            <a:ext cx="1371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82" name="Line 84"/>
          <p:cNvSpPr>
            <a:spLocks noChangeShapeType="1"/>
          </p:cNvSpPr>
          <p:nvPr/>
        </p:nvSpPr>
        <p:spPr bwMode="auto">
          <a:xfrm flipV="1">
            <a:off x="1752600" y="3352800"/>
            <a:ext cx="1295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83" name="Line 85"/>
          <p:cNvSpPr>
            <a:spLocks noChangeShapeType="1"/>
          </p:cNvSpPr>
          <p:nvPr/>
        </p:nvSpPr>
        <p:spPr bwMode="auto">
          <a:xfrm flipV="1">
            <a:off x="2057400" y="3733800"/>
            <a:ext cx="533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8DEC6163-BCB4-424A-B4E9-796E33AB12F9}" type="slidenum">
              <a:rPr lang="en-US" sz="1400"/>
              <a:pPr/>
              <a:t>30</a:t>
            </a:fld>
            <a:endParaRPr lang="en-US" sz="140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Goto Operation (Example 1)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28600" y="2222500"/>
            <a:ext cx="164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Suppose</a:t>
            </a:r>
            <a:r>
              <a:rPr lang="en-US" i="1">
                <a:sym typeface="Symbol" pitchFamily="18" charset="2"/>
              </a:rPr>
              <a:t> I</a:t>
            </a:r>
            <a:r>
              <a:rPr lang="en-US">
                <a:sym typeface="Symbol" pitchFamily="18" charset="2"/>
              </a:rPr>
              <a:t> =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202113" y="2209800"/>
            <a:ext cx="47894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Then </a:t>
            </a:r>
            <a:r>
              <a:rPr lang="en-US" i="1"/>
              <a:t>goto</a:t>
            </a:r>
            <a:r>
              <a:rPr lang="en-US"/>
              <a:t>(</a:t>
            </a:r>
            <a:r>
              <a:rPr lang="en-US" i="1"/>
              <a:t>I</a:t>
            </a:r>
            <a:r>
              <a:rPr lang="en-US"/>
              <a:t>,</a:t>
            </a:r>
            <a:r>
              <a:rPr lang="en-US" i="1"/>
              <a:t>E</a:t>
            </a:r>
            <a:r>
              <a:rPr lang="en-US"/>
              <a:t>)</a:t>
            </a:r>
            <a:br>
              <a:rPr lang="en-US"/>
            </a:br>
            <a:r>
              <a:rPr lang="en-US"/>
              <a:t>= </a:t>
            </a:r>
            <a:r>
              <a:rPr lang="en-US" i="1"/>
              <a:t>closure</a:t>
            </a:r>
            <a:r>
              <a:rPr lang="en-US"/>
              <a:t>({</a:t>
            </a:r>
            <a:r>
              <a:rPr lang="en-US">
                <a:sym typeface="Symbol" pitchFamily="18" charset="2"/>
              </a:rPr>
              <a:t>[</a:t>
            </a:r>
            <a:r>
              <a:rPr lang="en-US" i="1">
                <a:sym typeface="Symbol" pitchFamily="18" charset="2"/>
              </a:rPr>
              <a:t>E</a:t>
            </a:r>
            <a:r>
              <a:rPr lang="ja-JP" altLang="en-US">
                <a:sym typeface="Symbol" pitchFamily="18" charset="2"/>
              </a:rPr>
              <a:t>’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i="1">
                <a:sym typeface="Symbol" pitchFamily="18" charset="2"/>
              </a:rPr>
              <a:t>E </a:t>
            </a:r>
            <a:r>
              <a:rPr lang="en-US" altLang="ja-JP">
                <a:sym typeface="Symbol" pitchFamily="18" charset="2"/>
              </a:rPr>
              <a:t>•, </a:t>
            </a:r>
            <a:r>
              <a:rPr lang="en-US" altLang="ja-JP" i="1">
                <a:sym typeface="Symbol" pitchFamily="18" charset="2"/>
              </a:rPr>
              <a:t>E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i="1">
                <a:sym typeface="Symbol" pitchFamily="18" charset="2"/>
              </a:rPr>
              <a:t>E </a:t>
            </a:r>
            <a:r>
              <a:rPr lang="en-US" altLang="ja-JP">
                <a:sym typeface="Symbol" pitchFamily="18" charset="2"/>
              </a:rPr>
              <a:t>•</a:t>
            </a:r>
            <a:r>
              <a:rPr lang="en-US" altLang="ja-JP" i="1">
                <a:sym typeface="Symbol" pitchFamily="18" charset="2"/>
              </a:rPr>
              <a:t> </a:t>
            </a:r>
            <a:r>
              <a:rPr lang="en-US" altLang="ja-JP" b="1">
                <a:sym typeface="Symbol" pitchFamily="18" charset="2"/>
              </a:rPr>
              <a:t>+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i="1">
                <a:sym typeface="Symbol" pitchFamily="18" charset="2"/>
              </a:rPr>
              <a:t>T</a:t>
            </a:r>
            <a:r>
              <a:rPr lang="en-US" altLang="ja-JP">
                <a:sym typeface="Symbol" pitchFamily="18" charset="2"/>
              </a:rPr>
              <a:t>]})</a:t>
            </a:r>
            <a:br>
              <a:rPr lang="en-US" altLang="ja-JP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=</a:t>
            </a:r>
            <a:endParaRPr lang="en-US">
              <a:sym typeface="Symbol" pitchFamily="18" charset="2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441825" y="2971800"/>
            <a:ext cx="23399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>
                <a:sym typeface="Symbol" pitchFamily="18" charset="2"/>
              </a:rPr>
              <a:t>{ [</a:t>
            </a:r>
            <a:r>
              <a:rPr lang="en-US" i="1">
                <a:sym typeface="Symbol" pitchFamily="18" charset="2"/>
              </a:rPr>
              <a:t>E</a:t>
            </a:r>
            <a:r>
              <a:rPr lang="ja-JP" altLang="en-US">
                <a:sym typeface="Symbol" pitchFamily="18" charset="2"/>
              </a:rPr>
              <a:t>’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i="1">
                <a:sym typeface="Symbol" pitchFamily="18" charset="2"/>
              </a:rPr>
              <a:t>E </a:t>
            </a:r>
            <a:r>
              <a:rPr lang="en-US" altLang="ja-JP">
                <a:sym typeface="Symbol" pitchFamily="18" charset="2"/>
              </a:rPr>
              <a:t>•]</a:t>
            </a:r>
            <a:br>
              <a:rPr lang="en-US" altLang="ja-JP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   [</a:t>
            </a:r>
            <a:r>
              <a:rPr lang="en-US" altLang="ja-JP" i="1">
                <a:sym typeface="Symbol" pitchFamily="18" charset="2"/>
              </a:rPr>
              <a:t>E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i="1">
                <a:sym typeface="Symbol" pitchFamily="18" charset="2"/>
              </a:rPr>
              <a:t>E </a:t>
            </a:r>
            <a:r>
              <a:rPr lang="en-US" altLang="ja-JP">
                <a:sym typeface="Symbol" pitchFamily="18" charset="2"/>
              </a:rPr>
              <a:t>•</a:t>
            </a:r>
            <a:r>
              <a:rPr lang="en-US" altLang="ja-JP" i="1">
                <a:sym typeface="Symbol" pitchFamily="18" charset="2"/>
              </a:rPr>
              <a:t> </a:t>
            </a:r>
            <a:r>
              <a:rPr lang="en-US" altLang="ja-JP" b="1">
                <a:sym typeface="Symbol" pitchFamily="18" charset="2"/>
              </a:rPr>
              <a:t>+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i="1">
                <a:sym typeface="Symbol" pitchFamily="18" charset="2"/>
              </a:rPr>
              <a:t>T</a:t>
            </a:r>
            <a:r>
              <a:rPr lang="en-US" altLang="ja-JP">
                <a:sym typeface="Symbol" pitchFamily="18" charset="2"/>
              </a:rPr>
              <a:t>] }</a:t>
            </a:r>
            <a:endParaRPr lang="en-US">
              <a:sym typeface="Symbol" pitchFamily="18" charset="2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6648450" y="4495800"/>
            <a:ext cx="18859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Grammar: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T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*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(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id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1768475" y="2241550"/>
            <a:ext cx="21177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{ [</a:t>
            </a:r>
            <a:r>
              <a:rPr lang="en-US" i="1">
                <a:sym typeface="Symbol" pitchFamily="18" charset="2"/>
              </a:rPr>
              <a:t>E</a:t>
            </a:r>
            <a:r>
              <a:rPr lang="ja-JP" altLang="en-US">
                <a:sym typeface="Symbol" pitchFamily="18" charset="2"/>
              </a:rPr>
              <a:t>’</a:t>
            </a:r>
            <a:r>
              <a:rPr lang="en-US" altLang="ja-JP">
                <a:sym typeface="Symbol" pitchFamily="18" charset="2"/>
              </a:rPr>
              <a:t>  • </a:t>
            </a:r>
            <a:r>
              <a:rPr lang="en-US" altLang="ja-JP" i="1">
                <a:sym typeface="Symbol" pitchFamily="18" charset="2"/>
              </a:rPr>
              <a:t>E</a:t>
            </a:r>
            <a:r>
              <a:rPr lang="en-US" altLang="ja-JP">
                <a:sym typeface="Symbol" pitchFamily="18" charset="2"/>
              </a:rPr>
              <a:t>]</a:t>
            </a:r>
            <a:r>
              <a:rPr lang="en-US" altLang="ja-JP" i="1">
                <a:sym typeface="Symbol" pitchFamily="18" charset="2"/>
              </a:rPr>
              <a:t/>
            </a:r>
            <a:br>
              <a:rPr lang="en-US" altLang="ja-JP" i="1">
                <a:sym typeface="Symbol" pitchFamily="18" charset="2"/>
              </a:rPr>
            </a:br>
            <a:r>
              <a:rPr lang="en-US" altLang="ja-JP" i="1">
                <a:sym typeface="Symbol" pitchFamily="18" charset="2"/>
              </a:rPr>
              <a:t>   </a:t>
            </a:r>
            <a:r>
              <a:rPr lang="en-US" altLang="ja-JP">
                <a:sym typeface="Symbol" pitchFamily="18" charset="2"/>
              </a:rPr>
              <a:t>[</a:t>
            </a:r>
            <a:r>
              <a:rPr lang="en-US" altLang="ja-JP" i="1">
                <a:sym typeface="Symbol" pitchFamily="18" charset="2"/>
              </a:rPr>
              <a:t>E</a:t>
            </a:r>
            <a:r>
              <a:rPr lang="en-US" altLang="ja-JP">
                <a:sym typeface="Symbol" pitchFamily="18" charset="2"/>
              </a:rPr>
              <a:t>  • </a:t>
            </a:r>
            <a:r>
              <a:rPr lang="en-US" altLang="ja-JP" i="1">
                <a:sym typeface="Symbol" pitchFamily="18" charset="2"/>
              </a:rPr>
              <a:t>E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b="1">
                <a:sym typeface="Symbol" pitchFamily="18" charset="2"/>
              </a:rPr>
              <a:t>+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i="1">
                <a:sym typeface="Symbol" pitchFamily="18" charset="2"/>
              </a:rPr>
              <a:t>T</a:t>
            </a:r>
            <a:r>
              <a:rPr lang="en-US" altLang="ja-JP">
                <a:sym typeface="Symbol" pitchFamily="18" charset="2"/>
              </a:rPr>
              <a:t>]</a:t>
            </a:r>
            <a:r>
              <a:rPr lang="en-US" altLang="ja-JP" i="1">
                <a:sym typeface="Symbol" pitchFamily="18" charset="2"/>
              </a:rPr>
              <a:t/>
            </a:r>
            <a:br>
              <a:rPr lang="en-US" altLang="ja-JP" i="1">
                <a:sym typeface="Symbol" pitchFamily="18" charset="2"/>
              </a:rPr>
            </a:br>
            <a:r>
              <a:rPr lang="en-US" altLang="ja-JP" i="1">
                <a:sym typeface="Symbol" pitchFamily="18" charset="2"/>
              </a:rPr>
              <a:t>   </a:t>
            </a:r>
            <a:r>
              <a:rPr lang="en-US" altLang="ja-JP">
                <a:sym typeface="Symbol" pitchFamily="18" charset="2"/>
              </a:rPr>
              <a:t>[</a:t>
            </a:r>
            <a:r>
              <a:rPr lang="en-US" altLang="ja-JP" i="1">
                <a:sym typeface="Symbol" pitchFamily="18" charset="2"/>
              </a:rPr>
              <a:t>E</a:t>
            </a:r>
            <a:r>
              <a:rPr lang="en-US" altLang="ja-JP">
                <a:sym typeface="Symbol" pitchFamily="18" charset="2"/>
              </a:rPr>
              <a:t>  • </a:t>
            </a:r>
            <a:r>
              <a:rPr lang="en-US" altLang="ja-JP" i="1">
                <a:sym typeface="Symbol" pitchFamily="18" charset="2"/>
              </a:rPr>
              <a:t>T</a:t>
            </a:r>
            <a:r>
              <a:rPr lang="en-US" altLang="ja-JP">
                <a:sym typeface="Symbol" pitchFamily="18" charset="2"/>
              </a:rPr>
              <a:t>]</a:t>
            </a:r>
            <a:r>
              <a:rPr lang="en-US" altLang="ja-JP" i="1">
                <a:sym typeface="Symbol" pitchFamily="18" charset="2"/>
              </a:rPr>
              <a:t/>
            </a:r>
            <a:br>
              <a:rPr lang="en-US" altLang="ja-JP" i="1">
                <a:sym typeface="Symbol" pitchFamily="18" charset="2"/>
              </a:rPr>
            </a:br>
            <a:r>
              <a:rPr lang="en-US" altLang="ja-JP" i="1">
                <a:sym typeface="Symbol" pitchFamily="18" charset="2"/>
              </a:rPr>
              <a:t>   </a:t>
            </a:r>
            <a:r>
              <a:rPr lang="en-US" altLang="ja-JP">
                <a:sym typeface="Symbol" pitchFamily="18" charset="2"/>
              </a:rPr>
              <a:t>[</a:t>
            </a:r>
            <a:r>
              <a:rPr lang="en-US" altLang="ja-JP" i="1">
                <a:sym typeface="Symbol" pitchFamily="18" charset="2"/>
              </a:rPr>
              <a:t>T </a:t>
            </a:r>
            <a:r>
              <a:rPr lang="en-US" altLang="ja-JP">
                <a:sym typeface="Symbol" pitchFamily="18" charset="2"/>
              </a:rPr>
              <a:t> • </a:t>
            </a:r>
            <a:r>
              <a:rPr lang="en-US" altLang="ja-JP" i="1">
                <a:sym typeface="Symbol" pitchFamily="18" charset="2"/>
              </a:rPr>
              <a:t>T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b="1">
                <a:sym typeface="Symbol" pitchFamily="18" charset="2"/>
              </a:rPr>
              <a:t>*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i="1">
                <a:sym typeface="Symbol" pitchFamily="18" charset="2"/>
              </a:rPr>
              <a:t>F</a:t>
            </a:r>
            <a:r>
              <a:rPr lang="en-US" altLang="ja-JP">
                <a:sym typeface="Symbol" pitchFamily="18" charset="2"/>
              </a:rPr>
              <a:t>]</a:t>
            </a:r>
            <a:br>
              <a:rPr lang="en-US" altLang="ja-JP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   [</a:t>
            </a:r>
            <a:r>
              <a:rPr lang="en-US" altLang="ja-JP" i="1">
                <a:sym typeface="Symbol" pitchFamily="18" charset="2"/>
              </a:rPr>
              <a:t>T </a:t>
            </a:r>
            <a:r>
              <a:rPr lang="en-US" altLang="ja-JP">
                <a:sym typeface="Symbol" pitchFamily="18" charset="2"/>
              </a:rPr>
              <a:t> • </a:t>
            </a:r>
            <a:r>
              <a:rPr lang="en-US" altLang="ja-JP" i="1">
                <a:sym typeface="Symbol" pitchFamily="18" charset="2"/>
              </a:rPr>
              <a:t>F</a:t>
            </a:r>
            <a:r>
              <a:rPr lang="en-US" altLang="ja-JP">
                <a:sym typeface="Symbol" pitchFamily="18" charset="2"/>
              </a:rPr>
              <a:t>]</a:t>
            </a:r>
            <a:br>
              <a:rPr lang="en-US" altLang="ja-JP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   [</a:t>
            </a:r>
            <a:r>
              <a:rPr lang="en-US" altLang="ja-JP" i="1">
                <a:sym typeface="Symbol" pitchFamily="18" charset="2"/>
              </a:rPr>
              <a:t>F</a:t>
            </a:r>
            <a:r>
              <a:rPr lang="en-US" altLang="ja-JP">
                <a:sym typeface="Symbol" pitchFamily="18" charset="2"/>
              </a:rPr>
              <a:t>  • </a:t>
            </a:r>
            <a:r>
              <a:rPr lang="en-US" altLang="ja-JP" b="1">
                <a:sym typeface="Symbol" pitchFamily="18" charset="2"/>
              </a:rPr>
              <a:t>(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i="1">
                <a:sym typeface="Symbol" pitchFamily="18" charset="2"/>
              </a:rPr>
              <a:t>E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b="1">
                <a:sym typeface="Symbol" pitchFamily="18" charset="2"/>
              </a:rPr>
              <a:t>)]</a:t>
            </a:r>
            <a:r>
              <a:rPr lang="en-US" altLang="ja-JP">
                <a:sym typeface="Symbol" pitchFamily="18" charset="2"/>
              </a:rPr>
              <a:t/>
            </a:r>
            <a:br>
              <a:rPr lang="en-US" altLang="ja-JP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   [</a:t>
            </a:r>
            <a:r>
              <a:rPr lang="en-US" altLang="ja-JP" i="1">
                <a:sym typeface="Symbol" pitchFamily="18" charset="2"/>
              </a:rPr>
              <a:t>F</a:t>
            </a:r>
            <a:r>
              <a:rPr lang="en-US" altLang="ja-JP">
                <a:sym typeface="Symbol" pitchFamily="18" charset="2"/>
              </a:rPr>
              <a:t>  • </a:t>
            </a:r>
            <a:r>
              <a:rPr lang="en-US" altLang="ja-JP" b="1">
                <a:sym typeface="Symbol" pitchFamily="18" charset="2"/>
              </a:rPr>
              <a:t>id</a:t>
            </a:r>
            <a:r>
              <a:rPr lang="en-US" altLang="ja-JP">
                <a:sym typeface="Symbol" pitchFamily="18" charset="2"/>
              </a:rPr>
              <a:t>] }</a:t>
            </a:r>
            <a:endParaRPr lang="en-US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F49E149E-AB0D-4473-8C7E-A2A5E28E6818}" type="slidenum">
              <a:rPr lang="en-US" sz="1400"/>
              <a:pPr/>
              <a:t>31</a:t>
            </a:fld>
            <a:endParaRPr lang="en-US" sz="14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Goto Operation (Example 2)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1000" y="2209800"/>
            <a:ext cx="5332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Suppose</a:t>
            </a:r>
            <a:r>
              <a:rPr lang="en-US" i="1">
                <a:sym typeface="Symbol" pitchFamily="18" charset="2"/>
              </a:rPr>
              <a:t> I</a:t>
            </a:r>
            <a:r>
              <a:rPr lang="en-US">
                <a:sym typeface="Symbol" pitchFamily="18" charset="2"/>
              </a:rPr>
              <a:t> = { [</a:t>
            </a:r>
            <a:r>
              <a:rPr lang="en-US" i="1">
                <a:sym typeface="Symbol" pitchFamily="18" charset="2"/>
              </a:rPr>
              <a:t>E</a:t>
            </a:r>
            <a:r>
              <a:rPr lang="ja-JP" altLang="en-US">
                <a:sym typeface="Symbol" pitchFamily="18" charset="2"/>
              </a:rPr>
              <a:t>’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i="1">
                <a:sym typeface="Symbol" pitchFamily="18" charset="2"/>
              </a:rPr>
              <a:t>E </a:t>
            </a:r>
            <a:r>
              <a:rPr lang="en-US" altLang="ja-JP">
                <a:sym typeface="Symbol" pitchFamily="18" charset="2"/>
              </a:rPr>
              <a:t>•]</a:t>
            </a:r>
            <a:r>
              <a:rPr lang="en-US" altLang="ja-JP" i="1">
                <a:sym typeface="Symbol" pitchFamily="18" charset="2"/>
              </a:rPr>
              <a:t>, </a:t>
            </a:r>
            <a:r>
              <a:rPr lang="en-US" altLang="ja-JP">
                <a:sym typeface="Symbol" pitchFamily="18" charset="2"/>
              </a:rPr>
              <a:t>[</a:t>
            </a:r>
            <a:r>
              <a:rPr lang="en-US" altLang="ja-JP" i="1">
                <a:sym typeface="Symbol" pitchFamily="18" charset="2"/>
              </a:rPr>
              <a:t>E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i="1">
                <a:sym typeface="Symbol" pitchFamily="18" charset="2"/>
              </a:rPr>
              <a:t>E </a:t>
            </a:r>
            <a:r>
              <a:rPr lang="en-US" altLang="ja-JP">
                <a:sym typeface="Symbol" pitchFamily="18" charset="2"/>
              </a:rPr>
              <a:t>• </a:t>
            </a:r>
            <a:r>
              <a:rPr lang="en-US" altLang="ja-JP" b="1">
                <a:sym typeface="Symbol" pitchFamily="18" charset="2"/>
              </a:rPr>
              <a:t>+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i="1">
                <a:sym typeface="Symbol" pitchFamily="18" charset="2"/>
              </a:rPr>
              <a:t>T</a:t>
            </a:r>
            <a:r>
              <a:rPr lang="en-US" altLang="ja-JP">
                <a:sym typeface="Symbol" pitchFamily="18" charset="2"/>
              </a:rPr>
              <a:t>]</a:t>
            </a:r>
            <a:r>
              <a:rPr lang="en-US" altLang="ja-JP" i="1">
                <a:sym typeface="Symbol" pitchFamily="18" charset="2"/>
              </a:rPr>
              <a:t> </a:t>
            </a:r>
            <a:r>
              <a:rPr lang="en-US" altLang="ja-JP">
                <a:sym typeface="Symbol" pitchFamily="18" charset="2"/>
              </a:rPr>
              <a:t>}</a:t>
            </a:r>
            <a:endParaRPr lang="en-US">
              <a:sym typeface="Symbol" pitchFamily="18" charset="2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81000" y="2971800"/>
            <a:ext cx="564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Then </a:t>
            </a:r>
            <a:r>
              <a:rPr lang="en-US" i="1"/>
              <a:t>goto</a:t>
            </a:r>
            <a:r>
              <a:rPr lang="en-US"/>
              <a:t>(</a:t>
            </a:r>
            <a:r>
              <a:rPr lang="en-US" i="1"/>
              <a:t>I</a:t>
            </a:r>
            <a:r>
              <a:rPr lang="en-US"/>
              <a:t>,</a:t>
            </a:r>
            <a:r>
              <a:rPr lang="en-US" b="1"/>
              <a:t>+</a:t>
            </a:r>
            <a:r>
              <a:rPr lang="en-US"/>
              <a:t>) = </a:t>
            </a:r>
            <a:r>
              <a:rPr lang="en-US" i="1"/>
              <a:t>closure</a:t>
            </a:r>
            <a:r>
              <a:rPr lang="en-US"/>
              <a:t>({</a:t>
            </a:r>
            <a:r>
              <a:rPr lang="en-US">
                <a:sym typeface="Symbol" pitchFamily="18" charset="2"/>
              </a:rPr>
              <a:t>[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E </a:t>
            </a:r>
            <a:r>
              <a:rPr lang="en-US" b="1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 •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]}) =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943600" y="2959100"/>
            <a:ext cx="21113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>
                <a:sym typeface="Symbol" pitchFamily="18" charset="2"/>
              </a:rPr>
              <a:t>{ [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E </a:t>
            </a:r>
            <a:r>
              <a:rPr lang="en-US" b="1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 •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]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[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 • </a:t>
            </a:r>
            <a:r>
              <a:rPr lang="en-US" i="1">
                <a:sym typeface="Symbol" pitchFamily="18" charset="2"/>
              </a:rPr>
              <a:t>T </a:t>
            </a:r>
            <a:r>
              <a:rPr lang="en-US" b="1">
                <a:sym typeface="Symbol" pitchFamily="18" charset="2"/>
              </a:rPr>
              <a:t>*</a:t>
            </a:r>
            <a:r>
              <a:rPr lang="en-US" i="1">
                <a:sym typeface="Symbol" pitchFamily="18" charset="2"/>
              </a:rPr>
              <a:t> F</a:t>
            </a:r>
            <a:r>
              <a:rPr lang="en-US">
                <a:sym typeface="Symbol" pitchFamily="18" charset="2"/>
              </a:rPr>
              <a:t>]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[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 •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]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[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  • </a:t>
            </a:r>
            <a:r>
              <a:rPr lang="en-US" b="1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 E </a:t>
            </a:r>
            <a:r>
              <a:rPr lang="en-US" b="1"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>]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[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  • </a:t>
            </a:r>
            <a:r>
              <a:rPr lang="en-US" b="1">
                <a:sym typeface="Symbol" pitchFamily="18" charset="2"/>
              </a:rPr>
              <a:t>id</a:t>
            </a:r>
            <a:r>
              <a:rPr lang="en-US">
                <a:sym typeface="Symbol" pitchFamily="18" charset="2"/>
              </a:rPr>
              <a:t>] }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81000" y="4648200"/>
            <a:ext cx="18859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Grammar: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T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T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*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(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F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01F8F24B-00B3-4213-84F9-A2438172FB43}" type="slidenum">
              <a:rPr lang="en-US" sz="1400"/>
              <a:pPr/>
              <a:t>32</a:t>
            </a:fld>
            <a:endParaRPr lang="en-US" sz="140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Grammar and LR(0) Items</a:t>
            </a:r>
          </a:p>
        </p:txBody>
      </p:sp>
      <p:sp>
        <p:nvSpPr>
          <p:cNvPr id="49155" name="Rectangle 20"/>
          <p:cNvSpPr>
            <a:spLocks noChangeArrowheads="1"/>
          </p:cNvSpPr>
          <p:nvPr/>
        </p:nvSpPr>
        <p:spPr bwMode="auto">
          <a:xfrm>
            <a:off x="533400" y="1755775"/>
            <a:ext cx="1604963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Augmented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grammar: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1. </a:t>
            </a:r>
            <a:r>
              <a:rPr lang="en-US" i="1">
                <a:sym typeface="Symbol" pitchFamily="18" charset="2"/>
              </a:rPr>
              <a:t>C</a:t>
            </a:r>
            <a:r>
              <a:rPr lang="ja-JP" altLang="en-US">
                <a:sym typeface="Symbol" pitchFamily="18" charset="2"/>
              </a:rPr>
              <a:t>’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i="1">
                <a:sym typeface="Symbol" pitchFamily="18" charset="2"/>
              </a:rPr>
              <a:t>C</a:t>
            </a:r>
            <a:r>
              <a:rPr lang="en-US" altLang="ja-JP">
                <a:sym typeface="Symbol" pitchFamily="18" charset="2"/>
              </a:rPr>
              <a:t/>
            </a:r>
            <a:br>
              <a:rPr lang="en-US" altLang="ja-JP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2. </a:t>
            </a:r>
            <a:r>
              <a:rPr lang="en-US" altLang="ja-JP" i="1">
                <a:sym typeface="Symbol" pitchFamily="18" charset="2"/>
              </a:rPr>
              <a:t>C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i="1">
                <a:sym typeface="Symbol" pitchFamily="18" charset="2"/>
              </a:rPr>
              <a:t>A B</a:t>
            </a:r>
            <a:br>
              <a:rPr lang="en-US" altLang="ja-JP" i="1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3. </a:t>
            </a:r>
            <a:r>
              <a:rPr lang="en-US" altLang="ja-JP" i="1">
                <a:sym typeface="Symbol" pitchFamily="18" charset="2"/>
              </a:rPr>
              <a:t>A </a:t>
            </a:r>
            <a:r>
              <a:rPr lang="en-US" altLang="ja-JP">
                <a:sym typeface="Symbol" pitchFamily="18" charset="2"/>
              </a:rPr>
              <a:t> </a:t>
            </a:r>
            <a:r>
              <a:rPr lang="en-US" altLang="ja-JP" b="1">
                <a:sym typeface="Symbol" pitchFamily="18" charset="2"/>
              </a:rPr>
              <a:t>a</a:t>
            </a:r>
            <a:r>
              <a:rPr lang="en-US" altLang="ja-JP">
                <a:sym typeface="Symbol" pitchFamily="18" charset="2"/>
              </a:rPr>
              <a:t/>
            </a:r>
            <a:br>
              <a:rPr lang="en-US" altLang="ja-JP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4. </a:t>
            </a:r>
            <a:r>
              <a:rPr lang="en-US" altLang="ja-JP" i="1">
                <a:sym typeface="Symbol" pitchFamily="18" charset="2"/>
              </a:rPr>
              <a:t>B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b="1">
                <a:sym typeface="Symbol" pitchFamily="18" charset="2"/>
              </a:rPr>
              <a:t>a</a:t>
            </a:r>
            <a:endParaRPr lang="en-US" b="1">
              <a:sym typeface="Symbol" pitchFamily="18" charset="2"/>
            </a:endParaRPr>
          </a:p>
        </p:txBody>
      </p:sp>
      <p:sp>
        <p:nvSpPr>
          <p:cNvPr id="49156" name="Rectangle 21"/>
          <p:cNvSpPr>
            <a:spLocks noChangeArrowheads="1"/>
          </p:cNvSpPr>
          <p:nvPr/>
        </p:nvSpPr>
        <p:spPr bwMode="auto">
          <a:xfrm>
            <a:off x="2895600" y="4032250"/>
            <a:ext cx="140335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ja-JP" altLang="en-US">
                <a:sym typeface="Symbol" pitchFamily="18" charset="2"/>
              </a:rPr>
              <a:t>’</a:t>
            </a:r>
            <a:r>
              <a:rPr lang="en-US" altLang="ja-JP">
                <a:sym typeface="Symbol" pitchFamily="18" charset="2"/>
              </a:rPr>
              <a:t>  •</a:t>
            </a:r>
            <a:r>
              <a:rPr lang="en-US" altLang="ja-JP" i="1">
                <a:sym typeface="Symbol" pitchFamily="18" charset="2"/>
              </a:rPr>
              <a:t>C</a:t>
            </a:r>
            <a:r>
              <a:rPr lang="en-US" altLang="ja-JP">
                <a:sym typeface="Symbol" pitchFamily="18" charset="2"/>
              </a:rPr>
              <a:t> </a:t>
            </a:r>
            <a:br>
              <a:rPr lang="en-US" altLang="ja-JP">
                <a:sym typeface="Symbol" pitchFamily="18" charset="2"/>
              </a:rPr>
            </a:br>
            <a:r>
              <a:rPr lang="en-US" altLang="ja-JP" i="1">
                <a:sym typeface="Symbol" pitchFamily="18" charset="2"/>
              </a:rPr>
              <a:t>C</a:t>
            </a:r>
            <a:r>
              <a:rPr lang="en-US" altLang="ja-JP">
                <a:sym typeface="Symbol" pitchFamily="18" charset="2"/>
              </a:rPr>
              <a:t>  •</a:t>
            </a:r>
            <a:r>
              <a:rPr lang="en-US" altLang="ja-JP" i="1">
                <a:sym typeface="Symbol" pitchFamily="18" charset="2"/>
              </a:rPr>
              <a:t>A B</a:t>
            </a:r>
            <a:br>
              <a:rPr lang="en-US" altLang="ja-JP" i="1">
                <a:sym typeface="Symbol" pitchFamily="18" charset="2"/>
              </a:rPr>
            </a:br>
            <a:r>
              <a:rPr lang="en-US" altLang="ja-JP" i="1">
                <a:sym typeface="Symbol" pitchFamily="18" charset="2"/>
              </a:rPr>
              <a:t>A </a:t>
            </a:r>
            <a:r>
              <a:rPr lang="en-US" altLang="ja-JP">
                <a:sym typeface="Symbol" pitchFamily="18" charset="2"/>
              </a:rPr>
              <a:t> •</a:t>
            </a:r>
            <a:r>
              <a:rPr lang="en-US" altLang="ja-JP" b="1">
                <a:sym typeface="Symbol" pitchFamily="18" charset="2"/>
              </a:rPr>
              <a:t>a</a:t>
            </a:r>
            <a:endParaRPr lang="en-US" b="1">
              <a:sym typeface="Symbol" pitchFamily="18" charset="2"/>
            </a:endParaRPr>
          </a:p>
        </p:txBody>
      </p:sp>
      <p:sp>
        <p:nvSpPr>
          <p:cNvPr id="49157" name="Rectangle 22"/>
          <p:cNvSpPr>
            <a:spLocks noChangeArrowheads="1"/>
          </p:cNvSpPr>
          <p:nvPr/>
        </p:nvSpPr>
        <p:spPr bwMode="auto">
          <a:xfrm>
            <a:off x="4778375" y="2895600"/>
            <a:ext cx="1289050" cy="8604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ja-JP" altLang="en-US">
                <a:sym typeface="Symbol" pitchFamily="18" charset="2"/>
              </a:rPr>
              <a:t>’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i="1">
                <a:sym typeface="Symbol" pitchFamily="18" charset="2"/>
              </a:rPr>
              <a:t>C</a:t>
            </a:r>
            <a:r>
              <a:rPr lang="en-US" altLang="ja-JP">
                <a:sym typeface="Symbol" pitchFamily="18" charset="2"/>
              </a:rPr>
              <a:t>•</a:t>
            </a:r>
            <a:endParaRPr lang="en-US">
              <a:sym typeface="Symbol" pitchFamily="18" charset="2"/>
            </a:endParaRPr>
          </a:p>
        </p:txBody>
      </p:sp>
      <p:sp>
        <p:nvSpPr>
          <p:cNvPr id="49158" name="Rectangle 23"/>
          <p:cNvSpPr>
            <a:spLocks noChangeArrowheads="1"/>
          </p:cNvSpPr>
          <p:nvPr/>
        </p:nvSpPr>
        <p:spPr bwMode="auto">
          <a:xfrm>
            <a:off x="5715000" y="4184650"/>
            <a:ext cx="132715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•</a:t>
            </a:r>
            <a:r>
              <a:rPr lang="en-US" i="1">
                <a:sym typeface="Symbol" pitchFamily="18" charset="2"/>
              </a:rPr>
              <a:t>B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 •</a:t>
            </a:r>
            <a:r>
              <a:rPr lang="en-US" b="1">
                <a:sym typeface="Symbol" pitchFamily="18" charset="2"/>
              </a:rPr>
              <a:t>a</a:t>
            </a:r>
          </a:p>
        </p:txBody>
      </p:sp>
      <p:sp>
        <p:nvSpPr>
          <p:cNvPr id="49159" name="Rectangle 24"/>
          <p:cNvSpPr>
            <a:spLocks noChangeArrowheads="1"/>
          </p:cNvSpPr>
          <p:nvPr/>
        </p:nvSpPr>
        <p:spPr bwMode="auto">
          <a:xfrm>
            <a:off x="4800600" y="5784850"/>
            <a:ext cx="11652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3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 </a:t>
            </a:r>
            <a:r>
              <a:rPr lang="en-US">
                <a:sym typeface="Symbol" pitchFamily="18" charset="2"/>
              </a:rPr>
              <a:t>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•</a:t>
            </a:r>
          </a:p>
        </p:txBody>
      </p:sp>
      <p:sp>
        <p:nvSpPr>
          <p:cNvPr id="49160" name="Rectangle 25"/>
          <p:cNvSpPr>
            <a:spLocks noChangeArrowheads="1"/>
          </p:cNvSpPr>
          <p:nvPr/>
        </p:nvSpPr>
        <p:spPr bwMode="auto">
          <a:xfrm>
            <a:off x="7467600" y="3041650"/>
            <a:ext cx="140335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4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A B</a:t>
            </a:r>
            <a:r>
              <a:rPr lang="en-US">
                <a:sym typeface="Symbol" pitchFamily="18" charset="2"/>
              </a:rPr>
              <a:t>•</a:t>
            </a:r>
          </a:p>
        </p:txBody>
      </p:sp>
      <p:sp>
        <p:nvSpPr>
          <p:cNvPr id="49161" name="Rectangle 26"/>
          <p:cNvSpPr>
            <a:spLocks noChangeArrowheads="1"/>
          </p:cNvSpPr>
          <p:nvPr/>
        </p:nvSpPr>
        <p:spPr bwMode="auto">
          <a:xfrm>
            <a:off x="7467600" y="5632450"/>
            <a:ext cx="11652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5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•</a:t>
            </a:r>
          </a:p>
        </p:txBody>
      </p:sp>
      <p:sp>
        <p:nvSpPr>
          <p:cNvPr id="49162" name="Line 28"/>
          <p:cNvSpPr>
            <a:spLocks noChangeShapeType="1"/>
          </p:cNvSpPr>
          <p:nvPr/>
        </p:nvSpPr>
        <p:spPr bwMode="auto">
          <a:xfrm flipV="1">
            <a:off x="4343400" y="372745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3" name="Text Box 29"/>
          <p:cNvSpPr txBox="1">
            <a:spLocks noChangeArrowheads="1"/>
          </p:cNvSpPr>
          <p:nvPr/>
        </p:nvSpPr>
        <p:spPr bwMode="auto">
          <a:xfrm>
            <a:off x="3276600" y="3422650"/>
            <a:ext cx="1411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goto</a:t>
            </a:r>
            <a:r>
              <a:rPr lang="en-US"/>
              <a:t>(</a:t>
            </a:r>
            <a:r>
              <a:rPr lang="en-US" i="1"/>
              <a:t>I</a:t>
            </a:r>
            <a:r>
              <a:rPr lang="en-US" baseline="-25000"/>
              <a:t>0</a:t>
            </a:r>
            <a:r>
              <a:rPr lang="en-US"/>
              <a:t>,</a:t>
            </a:r>
            <a:r>
              <a:rPr lang="en-US" i="1"/>
              <a:t>C</a:t>
            </a:r>
            <a:r>
              <a:rPr lang="en-US"/>
              <a:t>)</a:t>
            </a:r>
          </a:p>
        </p:txBody>
      </p:sp>
      <p:sp>
        <p:nvSpPr>
          <p:cNvPr id="49164" name="Line 30"/>
          <p:cNvSpPr>
            <a:spLocks noChangeShapeType="1"/>
          </p:cNvSpPr>
          <p:nvPr/>
        </p:nvSpPr>
        <p:spPr bwMode="auto">
          <a:xfrm>
            <a:off x="4343400" y="555625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5" name="Line 31"/>
          <p:cNvSpPr>
            <a:spLocks noChangeShapeType="1"/>
          </p:cNvSpPr>
          <p:nvPr/>
        </p:nvSpPr>
        <p:spPr bwMode="auto">
          <a:xfrm flipV="1">
            <a:off x="4343400" y="4794250"/>
            <a:ext cx="137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6" name="Text Box 32"/>
          <p:cNvSpPr txBox="1">
            <a:spLocks noChangeArrowheads="1"/>
          </p:cNvSpPr>
          <p:nvPr/>
        </p:nvSpPr>
        <p:spPr bwMode="auto">
          <a:xfrm>
            <a:off x="3276600" y="5708650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goto</a:t>
            </a:r>
            <a:r>
              <a:rPr lang="en-US"/>
              <a:t>(</a:t>
            </a:r>
            <a:r>
              <a:rPr lang="en-US" i="1"/>
              <a:t>I</a:t>
            </a:r>
            <a:r>
              <a:rPr lang="en-US" baseline="-25000"/>
              <a:t>0</a:t>
            </a:r>
            <a:r>
              <a:rPr lang="en-US"/>
              <a:t>,</a:t>
            </a:r>
            <a:r>
              <a:rPr lang="en-US" b="1"/>
              <a:t>a</a:t>
            </a:r>
            <a:r>
              <a:rPr lang="en-US"/>
              <a:t>)</a:t>
            </a:r>
          </a:p>
        </p:txBody>
      </p:sp>
      <p:sp>
        <p:nvSpPr>
          <p:cNvPr id="49167" name="Text Box 33"/>
          <p:cNvSpPr txBox="1">
            <a:spLocks noChangeArrowheads="1"/>
          </p:cNvSpPr>
          <p:nvPr/>
        </p:nvSpPr>
        <p:spPr bwMode="auto">
          <a:xfrm>
            <a:off x="4343400" y="4337050"/>
            <a:ext cx="139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goto</a:t>
            </a:r>
            <a:r>
              <a:rPr lang="en-US"/>
              <a:t>(</a:t>
            </a:r>
            <a:r>
              <a:rPr lang="en-US" i="1"/>
              <a:t>I</a:t>
            </a:r>
            <a:r>
              <a:rPr lang="en-US" baseline="-25000"/>
              <a:t>0</a:t>
            </a:r>
            <a:r>
              <a:rPr lang="en-US"/>
              <a:t>,</a:t>
            </a:r>
            <a:r>
              <a:rPr lang="en-US" i="1"/>
              <a:t>A</a:t>
            </a:r>
            <a:r>
              <a:rPr lang="en-US"/>
              <a:t>)</a:t>
            </a:r>
          </a:p>
        </p:txBody>
      </p:sp>
      <p:sp>
        <p:nvSpPr>
          <p:cNvPr id="49168" name="Line 35"/>
          <p:cNvSpPr>
            <a:spLocks noChangeShapeType="1"/>
          </p:cNvSpPr>
          <p:nvPr/>
        </p:nvSpPr>
        <p:spPr bwMode="auto">
          <a:xfrm flipV="1">
            <a:off x="7086600" y="387985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9" name="Line 36"/>
          <p:cNvSpPr>
            <a:spLocks noChangeShapeType="1"/>
          </p:cNvSpPr>
          <p:nvPr/>
        </p:nvSpPr>
        <p:spPr bwMode="auto">
          <a:xfrm>
            <a:off x="7086600" y="540385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70" name="Text Box 37"/>
          <p:cNvSpPr txBox="1">
            <a:spLocks noChangeArrowheads="1"/>
          </p:cNvSpPr>
          <p:nvPr/>
        </p:nvSpPr>
        <p:spPr bwMode="auto">
          <a:xfrm>
            <a:off x="7086600" y="5022850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goto</a:t>
            </a:r>
            <a:r>
              <a:rPr lang="en-US"/>
              <a:t>(</a:t>
            </a:r>
            <a:r>
              <a:rPr lang="en-US" i="1"/>
              <a:t>I</a:t>
            </a:r>
            <a:r>
              <a:rPr lang="en-US" baseline="-25000"/>
              <a:t>2</a:t>
            </a:r>
            <a:r>
              <a:rPr lang="en-US"/>
              <a:t>,</a:t>
            </a:r>
            <a:r>
              <a:rPr lang="en-US" b="1"/>
              <a:t>a</a:t>
            </a:r>
            <a:r>
              <a:rPr lang="en-US"/>
              <a:t>)</a:t>
            </a:r>
          </a:p>
        </p:txBody>
      </p:sp>
      <p:sp>
        <p:nvSpPr>
          <p:cNvPr id="49171" name="Text Box 38"/>
          <p:cNvSpPr txBox="1">
            <a:spLocks noChangeArrowheads="1"/>
          </p:cNvSpPr>
          <p:nvPr/>
        </p:nvSpPr>
        <p:spPr bwMode="auto">
          <a:xfrm>
            <a:off x="7086600" y="3956050"/>
            <a:ext cx="139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goto</a:t>
            </a:r>
            <a:r>
              <a:rPr lang="en-US"/>
              <a:t>(</a:t>
            </a:r>
            <a:r>
              <a:rPr lang="en-US" i="1"/>
              <a:t>I</a:t>
            </a:r>
            <a:r>
              <a:rPr lang="en-US" baseline="-25000"/>
              <a:t>2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)</a:t>
            </a:r>
          </a:p>
        </p:txBody>
      </p:sp>
      <p:sp>
        <p:nvSpPr>
          <p:cNvPr id="49172" name="Text Box 39"/>
          <p:cNvSpPr txBox="1">
            <a:spLocks noChangeArrowheads="1"/>
          </p:cNvSpPr>
          <p:nvPr/>
        </p:nvSpPr>
        <p:spPr bwMode="auto">
          <a:xfrm>
            <a:off x="2667000" y="1784350"/>
            <a:ext cx="49244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I</a:t>
            </a:r>
            <a:r>
              <a:rPr lang="en-US" baseline="-25000"/>
              <a:t>0</a:t>
            </a:r>
            <a:r>
              <a:rPr lang="en-US"/>
              <a:t> = </a:t>
            </a:r>
            <a:r>
              <a:rPr lang="en-US" i="1"/>
              <a:t>closure</a:t>
            </a:r>
            <a:r>
              <a:rPr lang="en-US"/>
              <a:t>({[</a:t>
            </a:r>
            <a:r>
              <a:rPr lang="en-US" i="1">
                <a:sym typeface="Symbol" pitchFamily="18" charset="2"/>
              </a:rPr>
              <a:t>C</a:t>
            </a:r>
            <a:r>
              <a:rPr lang="ja-JP" altLang="en-US">
                <a:sym typeface="Symbol" pitchFamily="18" charset="2"/>
              </a:rPr>
              <a:t>’</a:t>
            </a:r>
            <a:r>
              <a:rPr lang="en-US" altLang="ja-JP">
                <a:sym typeface="Symbol" pitchFamily="18" charset="2"/>
              </a:rPr>
              <a:t>  •</a:t>
            </a:r>
            <a:r>
              <a:rPr lang="en-US" altLang="ja-JP" i="1">
                <a:sym typeface="Symbol" pitchFamily="18" charset="2"/>
              </a:rPr>
              <a:t>C</a:t>
            </a:r>
            <a:r>
              <a:rPr lang="en-US" altLang="ja-JP">
                <a:sym typeface="Symbol" pitchFamily="18" charset="2"/>
              </a:rPr>
              <a:t>]})</a:t>
            </a:r>
            <a:br>
              <a:rPr lang="en-US" altLang="ja-JP">
                <a:sym typeface="Symbol" pitchFamily="18" charset="2"/>
              </a:rPr>
            </a:br>
            <a:r>
              <a:rPr lang="en-US" altLang="ja-JP" i="1"/>
              <a:t>I</a:t>
            </a:r>
            <a:r>
              <a:rPr lang="en-US" altLang="ja-JP" baseline="-25000"/>
              <a:t>1</a:t>
            </a:r>
            <a:r>
              <a:rPr lang="en-US" altLang="ja-JP"/>
              <a:t> = goto(</a:t>
            </a:r>
            <a:r>
              <a:rPr lang="en-US" altLang="ja-JP" i="1"/>
              <a:t>I</a:t>
            </a:r>
            <a:r>
              <a:rPr lang="en-US" altLang="ja-JP" baseline="-25000"/>
              <a:t>0</a:t>
            </a:r>
            <a:r>
              <a:rPr lang="en-US" altLang="ja-JP"/>
              <a:t>,</a:t>
            </a:r>
            <a:r>
              <a:rPr lang="en-US" altLang="ja-JP" i="1"/>
              <a:t>C</a:t>
            </a:r>
            <a:r>
              <a:rPr lang="en-US" altLang="ja-JP"/>
              <a:t>) = </a:t>
            </a:r>
            <a:r>
              <a:rPr lang="en-US" altLang="ja-JP" i="1"/>
              <a:t>closure</a:t>
            </a:r>
            <a:r>
              <a:rPr lang="en-US" altLang="ja-JP"/>
              <a:t>({[</a:t>
            </a:r>
            <a:r>
              <a:rPr lang="en-US" altLang="ja-JP" i="1">
                <a:sym typeface="Symbol" pitchFamily="18" charset="2"/>
              </a:rPr>
              <a:t>C</a:t>
            </a:r>
            <a:r>
              <a:rPr lang="ja-JP" altLang="en-US">
                <a:sym typeface="Symbol" pitchFamily="18" charset="2"/>
              </a:rPr>
              <a:t>’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i="1">
                <a:sym typeface="Symbol" pitchFamily="18" charset="2"/>
              </a:rPr>
              <a:t>C</a:t>
            </a:r>
            <a:r>
              <a:rPr lang="en-US" altLang="ja-JP">
                <a:sym typeface="Symbol" pitchFamily="18" charset="2"/>
              </a:rPr>
              <a:t>•]})</a:t>
            </a:r>
            <a:br>
              <a:rPr lang="en-US" altLang="ja-JP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…</a:t>
            </a:r>
            <a:endParaRPr lang="en-US">
              <a:sym typeface="Symbol" pitchFamily="18" charset="2"/>
            </a:endParaRPr>
          </a:p>
        </p:txBody>
      </p:sp>
      <p:sp>
        <p:nvSpPr>
          <p:cNvPr id="49173" name="Line 40"/>
          <p:cNvSpPr>
            <a:spLocks noChangeShapeType="1"/>
          </p:cNvSpPr>
          <p:nvPr/>
        </p:nvSpPr>
        <p:spPr bwMode="auto">
          <a:xfrm flipV="1">
            <a:off x="1905000" y="479425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74" name="Text Box 41"/>
          <p:cNvSpPr txBox="1">
            <a:spLocks noChangeArrowheads="1"/>
          </p:cNvSpPr>
          <p:nvPr/>
        </p:nvSpPr>
        <p:spPr bwMode="auto">
          <a:xfrm>
            <a:off x="1958975" y="4337050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start</a:t>
            </a:r>
          </a:p>
        </p:txBody>
      </p:sp>
      <p:sp>
        <p:nvSpPr>
          <p:cNvPr id="49175" name="Text Box 42"/>
          <p:cNvSpPr txBox="1">
            <a:spLocks noChangeArrowheads="1"/>
          </p:cNvSpPr>
          <p:nvPr/>
        </p:nvSpPr>
        <p:spPr bwMode="auto">
          <a:xfrm>
            <a:off x="6019800" y="3117850"/>
            <a:ext cx="74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final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9AE12487-62E6-428A-9FC9-DD67C9C1FD5C}" type="slidenum">
              <a:rPr lang="en-US" sz="1400"/>
              <a:pPr/>
              <a:t>33</a:t>
            </a:fld>
            <a:endParaRPr lang="en-US" sz="140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SLR Parsing Table</a:t>
            </a:r>
          </a:p>
        </p:txBody>
      </p:sp>
      <p:graphicFrame>
        <p:nvGraphicFramePr>
          <p:cNvPr id="115878" name="Group 166"/>
          <p:cNvGraphicFramePr>
            <a:graphicFrameLocks noGrp="1"/>
          </p:cNvGraphicFramePr>
          <p:nvPr/>
        </p:nvGraphicFramePr>
        <p:xfrm>
          <a:off x="4648200" y="4038600"/>
          <a:ext cx="1143000" cy="2378076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5872" name="Group 160"/>
          <p:cNvGraphicFramePr>
            <a:graphicFrameLocks noGrp="1"/>
          </p:cNvGraphicFramePr>
          <p:nvPr/>
        </p:nvGraphicFramePr>
        <p:xfrm>
          <a:off x="4648200" y="3657600"/>
          <a:ext cx="1143000" cy="396875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5875" name="Group 163"/>
          <p:cNvGraphicFramePr>
            <a:graphicFrameLocks noGrp="1"/>
          </p:cNvGraphicFramePr>
          <p:nvPr/>
        </p:nvGraphicFramePr>
        <p:xfrm>
          <a:off x="4191000" y="4038600"/>
          <a:ext cx="457200" cy="2378076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5874" name="Group 162"/>
          <p:cNvGraphicFramePr>
            <a:graphicFrameLocks noGrp="1"/>
          </p:cNvGraphicFramePr>
          <p:nvPr/>
        </p:nvGraphicFramePr>
        <p:xfrm>
          <a:off x="5791200" y="3657600"/>
          <a:ext cx="1524000" cy="396875"/>
        </p:xfrm>
        <a:graphic>
          <a:graphicData uri="http://schemas.openxmlformats.org/drawingml/2006/table">
            <a:tbl>
              <a:tblPr/>
              <a:tblGrid>
                <a:gridCol w="531813"/>
                <a:gridCol w="530225"/>
                <a:gridCol w="461962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5876" name="Group 164"/>
          <p:cNvGraphicFramePr>
            <a:graphicFrameLocks noGrp="1"/>
          </p:cNvGraphicFramePr>
          <p:nvPr/>
        </p:nvGraphicFramePr>
        <p:xfrm>
          <a:off x="5791200" y="4038600"/>
          <a:ext cx="1524000" cy="2378076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32" marB="45732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45" name="Rectangle 167"/>
          <p:cNvSpPr>
            <a:spLocks noChangeArrowheads="1"/>
          </p:cNvSpPr>
          <p:nvPr/>
        </p:nvSpPr>
        <p:spPr bwMode="auto">
          <a:xfrm>
            <a:off x="304800" y="1905000"/>
            <a:ext cx="140335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ja-JP" altLang="en-US">
                <a:sym typeface="Symbol" pitchFamily="18" charset="2"/>
              </a:rPr>
              <a:t>’</a:t>
            </a:r>
            <a:r>
              <a:rPr lang="en-US" altLang="ja-JP">
                <a:sym typeface="Symbol" pitchFamily="18" charset="2"/>
              </a:rPr>
              <a:t>  •</a:t>
            </a:r>
            <a:r>
              <a:rPr lang="en-US" altLang="ja-JP" i="1">
                <a:sym typeface="Symbol" pitchFamily="18" charset="2"/>
              </a:rPr>
              <a:t>C</a:t>
            </a:r>
            <a:r>
              <a:rPr lang="en-US" altLang="ja-JP">
                <a:sym typeface="Symbol" pitchFamily="18" charset="2"/>
              </a:rPr>
              <a:t> </a:t>
            </a:r>
            <a:br>
              <a:rPr lang="en-US" altLang="ja-JP">
                <a:sym typeface="Symbol" pitchFamily="18" charset="2"/>
              </a:rPr>
            </a:br>
            <a:r>
              <a:rPr lang="en-US" altLang="ja-JP" i="1">
                <a:sym typeface="Symbol" pitchFamily="18" charset="2"/>
              </a:rPr>
              <a:t>C</a:t>
            </a:r>
            <a:r>
              <a:rPr lang="en-US" altLang="ja-JP">
                <a:sym typeface="Symbol" pitchFamily="18" charset="2"/>
              </a:rPr>
              <a:t>  •</a:t>
            </a:r>
            <a:r>
              <a:rPr lang="en-US" altLang="ja-JP" i="1">
                <a:sym typeface="Symbol" pitchFamily="18" charset="2"/>
              </a:rPr>
              <a:t>A B</a:t>
            </a:r>
            <a:br>
              <a:rPr lang="en-US" altLang="ja-JP" i="1">
                <a:sym typeface="Symbol" pitchFamily="18" charset="2"/>
              </a:rPr>
            </a:br>
            <a:r>
              <a:rPr lang="en-US" altLang="ja-JP" i="1">
                <a:sym typeface="Symbol" pitchFamily="18" charset="2"/>
              </a:rPr>
              <a:t>A </a:t>
            </a:r>
            <a:r>
              <a:rPr lang="en-US" altLang="ja-JP">
                <a:sym typeface="Symbol" pitchFamily="18" charset="2"/>
              </a:rPr>
              <a:t> •</a:t>
            </a:r>
            <a:r>
              <a:rPr lang="en-US" altLang="ja-JP" b="1">
                <a:sym typeface="Symbol" pitchFamily="18" charset="2"/>
              </a:rPr>
              <a:t>a</a:t>
            </a:r>
            <a:endParaRPr lang="en-US" b="1">
              <a:sym typeface="Symbol" pitchFamily="18" charset="2"/>
            </a:endParaRPr>
          </a:p>
        </p:txBody>
      </p:sp>
      <p:sp>
        <p:nvSpPr>
          <p:cNvPr id="50246" name="Rectangle 168"/>
          <p:cNvSpPr>
            <a:spLocks noChangeArrowheads="1"/>
          </p:cNvSpPr>
          <p:nvPr/>
        </p:nvSpPr>
        <p:spPr bwMode="auto">
          <a:xfrm>
            <a:off x="1835150" y="1905000"/>
            <a:ext cx="1289050" cy="8604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ja-JP" altLang="en-US">
                <a:sym typeface="Symbol" pitchFamily="18" charset="2"/>
              </a:rPr>
              <a:t>’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i="1">
                <a:sym typeface="Symbol" pitchFamily="18" charset="2"/>
              </a:rPr>
              <a:t>C</a:t>
            </a:r>
            <a:r>
              <a:rPr lang="en-US" altLang="ja-JP">
                <a:sym typeface="Symbol" pitchFamily="18" charset="2"/>
              </a:rPr>
              <a:t>•</a:t>
            </a:r>
            <a:endParaRPr lang="en-US">
              <a:sym typeface="Symbol" pitchFamily="18" charset="2"/>
            </a:endParaRPr>
          </a:p>
        </p:txBody>
      </p:sp>
      <p:sp>
        <p:nvSpPr>
          <p:cNvPr id="50247" name="Rectangle 169"/>
          <p:cNvSpPr>
            <a:spLocks noChangeArrowheads="1"/>
          </p:cNvSpPr>
          <p:nvPr/>
        </p:nvSpPr>
        <p:spPr bwMode="auto">
          <a:xfrm>
            <a:off x="3321050" y="1905000"/>
            <a:ext cx="132715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•</a:t>
            </a:r>
            <a:r>
              <a:rPr lang="en-US" i="1">
                <a:sym typeface="Symbol" pitchFamily="18" charset="2"/>
              </a:rPr>
              <a:t>B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 •</a:t>
            </a:r>
            <a:r>
              <a:rPr lang="en-US" b="1">
                <a:sym typeface="Symbol" pitchFamily="18" charset="2"/>
              </a:rPr>
              <a:t>a</a:t>
            </a:r>
          </a:p>
        </p:txBody>
      </p:sp>
      <p:sp>
        <p:nvSpPr>
          <p:cNvPr id="50248" name="Rectangle 170"/>
          <p:cNvSpPr>
            <a:spLocks noChangeArrowheads="1"/>
          </p:cNvSpPr>
          <p:nvPr/>
        </p:nvSpPr>
        <p:spPr bwMode="auto">
          <a:xfrm>
            <a:off x="4778375" y="1905000"/>
            <a:ext cx="11652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3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 </a:t>
            </a:r>
            <a:r>
              <a:rPr lang="en-US">
                <a:sym typeface="Symbol" pitchFamily="18" charset="2"/>
              </a:rPr>
              <a:t>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•</a:t>
            </a:r>
          </a:p>
        </p:txBody>
      </p:sp>
      <p:sp>
        <p:nvSpPr>
          <p:cNvPr id="50249" name="Rectangle 171"/>
          <p:cNvSpPr>
            <a:spLocks noChangeArrowheads="1"/>
          </p:cNvSpPr>
          <p:nvPr/>
        </p:nvSpPr>
        <p:spPr bwMode="auto">
          <a:xfrm>
            <a:off x="6064250" y="1905000"/>
            <a:ext cx="140335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4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A B</a:t>
            </a:r>
            <a:r>
              <a:rPr lang="en-US">
                <a:sym typeface="Symbol" pitchFamily="18" charset="2"/>
              </a:rPr>
              <a:t>•</a:t>
            </a:r>
          </a:p>
        </p:txBody>
      </p:sp>
      <p:sp>
        <p:nvSpPr>
          <p:cNvPr id="50250" name="Rectangle 172"/>
          <p:cNvSpPr>
            <a:spLocks noChangeArrowheads="1"/>
          </p:cNvSpPr>
          <p:nvPr/>
        </p:nvSpPr>
        <p:spPr bwMode="auto">
          <a:xfrm>
            <a:off x="7597775" y="1905000"/>
            <a:ext cx="11652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5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•</a:t>
            </a:r>
          </a:p>
        </p:txBody>
      </p:sp>
      <p:sp>
        <p:nvSpPr>
          <p:cNvPr id="50251" name="Oval 186"/>
          <p:cNvSpPr>
            <a:spLocks noChangeArrowheads="1"/>
          </p:cNvSpPr>
          <p:nvPr/>
        </p:nvSpPr>
        <p:spPr bwMode="auto">
          <a:xfrm>
            <a:off x="1905000" y="41148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50252" name="Oval 187"/>
          <p:cNvSpPr>
            <a:spLocks noChangeArrowheads="1"/>
          </p:cNvSpPr>
          <p:nvPr/>
        </p:nvSpPr>
        <p:spPr bwMode="auto">
          <a:xfrm>
            <a:off x="1905000" y="50149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50253" name="Line 188"/>
          <p:cNvSpPr>
            <a:spLocks noChangeShapeType="1"/>
          </p:cNvSpPr>
          <p:nvPr/>
        </p:nvSpPr>
        <p:spPr bwMode="auto">
          <a:xfrm flipV="1">
            <a:off x="2209800" y="47244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254" name="Line 189"/>
          <p:cNvSpPr>
            <a:spLocks noChangeShapeType="1"/>
          </p:cNvSpPr>
          <p:nvPr/>
        </p:nvSpPr>
        <p:spPr bwMode="auto">
          <a:xfrm>
            <a:off x="1295400" y="51673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255" name="Oval 190"/>
          <p:cNvSpPr>
            <a:spLocks noChangeArrowheads="1"/>
          </p:cNvSpPr>
          <p:nvPr/>
        </p:nvSpPr>
        <p:spPr bwMode="auto">
          <a:xfrm>
            <a:off x="28194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50256" name="Oval 191"/>
          <p:cNvSpPr>
            <a:spLocks noChangeArrowheads="1"/>
          </p:cNvSpPr>
          <p:nvPr/>
        </p:nvSpPr>
        <p:spPr bwMode="auto">
          <a:xfrm>
            <a:off x="2819400" y="548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50257" name="Oval 192"/>
          <p:cNvSpPr>
            <a:spLocks noChangeArrowheads="1"/>
          </p:cNvSpPr>
          <p:nvPr/>
        </p:nvSpPr>
        <p:spPr bwMode="auto">
          <a:xfrm>
            <a:off x="1905000" y="5943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50258" name="Line 193"/>
          <p:cNvSpPr>
            <a:spLocks noChangeShapeType="1"/>
          </p:cNvSpPr>
          <p:nvPr/>
        </p:nvSpPr>
        <p:spPr bwMode="auto">
          <a:xfrm>
            <a:off x="2209800" y="5257800"/>
            <a:ext cx="609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259" name="Line 194"/>
          <p:cNvSpPr>
            <a:spLocks noChangeShapeType="1"/>
          </p:cNvSpPr>
          <p:nvPr/>
        </p:nvSpPr>
        <p:spPr bwMode="auto">
          <a:xfrm flipV="1">
            <a:off x="1219200" y="43434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260" name="Oval 195"/>
          <p:cNvSpPr>
            <a:spLocks noChangeArrowheads="1"/>
          </p:cNvSpPr>
          <p:nvPr/>
        </p:nvSpPr>
        <p:spPr bwMode="auto">
          <a:xfrm>
            <a:off x="990600" y="5029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0</a:t>
            </a:r>
          </a:p>
        </p:txBody>
      </p:sp>
      <p:sp>
        <p:nvSpPr>
          <p:cNvPr id="50261" name="Line 196"/>
          <p:cNvSpPr>
            <a:spLocks noChangeShapeType="1"/>
          </p:cNvSpPr>
          <p:nvPr/>
        </p:nvSpPr>
        <p:spPr bwMode="auto">
          <a:xfrm>
            <a:off x="1219200" y="53340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262" name="Line 197"/>
          <p:cNvSpPr>
            <a:spLocks noChangeShapeType="1"/>
          </p:cNvSpPr>
          <p:nvPr/>
        </p:nvSpPr>
        <p:spPr bwMode="auto">
          <a:xfrm>
            <a:off x="381000" y="51673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263" name="Text Box 198"/>
          <p:cNvSpPr txBox="1">
            <a:spLocks noChangeArrowheads="1"/>
          </p:cNvSpPr>
          <p:nvPr/>
        </p:nvSpPr>
        <p:spPr bwMode="auto">
          <a:xfrm>
            <a:off x="304800" y="48006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800"/>
              <a:t>start</a:t>
            </a:r>
          </a:p>
        </p:txBody>
      </p:sp>
      <p:sp>
        <p:nvSpPr>
          <p:cNvPr id="50264" name="Rectangle 199"/>
          <p:cNvSpPr>
            <a:spLocks noChangeArrowheads="1"/>
          </p:cNvSpPr>
          <p:nvPr/>
        </p:nvSpPr>
        <p:spPr bwMode="auto">
          <a:xfrm>
            <a:off x="1295400" y="55578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a</a:t>
            </a:r>
            <a:endParaRPr lang="en-US" sz="2000">
              <a:sym typeface="Symbol" pitchFamily="18" charset="2"/>
            </a:endParaRPr>
          </a:p>
        </p:txBody>
      </p:sp>
      <p:sp>
        <p:nvSpPr>
          <p:cNvPr id="50265" name="Rectangle 200"/>
          <p:cNvSpPr>
            <a:spLocks noChangeArrowheads="1"/>
          </p:cNvSpPr>
          <p:nvPr/>
        </p:nvSpPr>
        <p:spPr bwMode="auto">
          <a:xfrm>
            <a:off x="1371600" y="481647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ym typeface="Symbol" pitchFamily="18" charset="2"/>
              </a:rPr>
              <a:t>A</a:t>
            </a:r>
            <a:endParaRPr lang="en-US" sz="2000">
              <a:sym typeface="Symbol" pitchFamily="18" charset="2"/>
            </a:endParaRPr>
          </a:p>
        </p:txBody>
      </p:sp>
      <p:sp>
        <p:nvSpPr>
          <p:cNvPr id="50266" name="Rectangle 201"/>
          <p:cNvSpPr>
            <a:spLocks noChangeArrowheads="1"/>
          </p:cNvSpPr>
          <p:nvPr/>
        </p:nvSpPr>
        <p:spPr bwMode="auto">
          <a:xfrm>
            <a:off x="1260475" y="442912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ym typeface="Symbol" pitchFamily="18" charset="2"/>
              </a:rPr>
              <a:t>C</a:t>
            </a:r>
            <a:endParaRPr lang="en-US" sz="2000">
              <a:sym typeface="Symbol" pitchFamily="18" charset="2"/>
            </a:endParaRPr>
          </a:p>
        </p:txBody>
      </p:sp>
      <p:sp>
        <p:nvSpPr>
          <p:cNvPr id="50267" name="Rectangle 202"/>
          <p:cNvSpPr>
            <a:spLocks noChangeArrowheads="1"/>
          </p:cNvSpPr>
          <p:nvPr/>
        </p:nvSpPr>
        <p:spPr bwMode="auto">
          <a:xfrm>
            <a:off x="2209800" y="45720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ym typeface="Symbol" pitchFamily="18" charset="2"/>
              </a:rPr>
              <a:t>B</a:t>
            </a:r>
            <a:endParaRPr lang="en-US" sz="2000">
              <a:sym typeface="Symbol" pitchFamily="18" charset="2"/>
            </a:endParaRPr>
          </a:p>
        </p:txBody>
      </p:sp>
      <p:sp>
        <p:nvSpPr>
          <p:cNvPr id="50268" name="Rectangle 203"/>
          <p:cNvSpPr>
            <a:spLocks noChangeArrowheads="1"/>
          </p:cNvSpPr>
          <p:nvPr/>
        </p:nvSpPr>
        <p:spPr bwMode="auto">
          <a:xfrm>
            <a:off x="2279650" y="53181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a</a:t>
            </a:r>
            <a:endParaRPr lang="en-US" sz="2000">
              <a:sym typeface="Symbol" pitchFamily="18" charset="2"/>
            </a:endParaRPr>
          </a:p>
        </p:txBody>
      </p:sp>
      <p:sp>
        <p:nvSpPr>
          <p:cNvPr id="50269" name="AutoShape 204"/>
          <p:cNvSpPr>
            <a:spLocks noChangeArrowheads="1"/>
          </p:cNvSpPr>
          <p:nvPr/>
        </p:nvSpPr>
        <p:spPr bwMode="auto">
          <a:xfrm>
            <a:off x="3352800" y="48768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70" name="AutoShape 205"/>
          <p:cNvSpPr>
            <a:spLocks noChangeArrowheads="1"/>
          </p:cNvSpPr>
          <p:nvPr/>
        </p:nvSpPr>
        <p:spPr bwMode="auto">
          <a:xfrm rot="2700000">
            <a:off x="3733800" y="31750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71" name="Rectangle 206"/>
          <p:cNvSpPr>
            <a:spLocks noChangeArrowheads="1"/>
          </p:cNvSpPr>
          <p:nvPr/>
        </p:nvSpPr>
        <p:spPr bwMode="auto">
          <a:xfrm>
            <a:off x="7551738" y="3124200"/>
            <a:ext cx="1592262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Grammar: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1. </a:t>
            </a:r>
            <a:r>
              <a:rPr lang="en-US" i="1">
                <a:sym typeface="Symbol" pitchFamily="18" charset="2"/>
              </a:rPr>
              <a:t>C</a:t>
            </a:r>
            <a:r>
              <a:rPr lang="ja-JP" altLang="en-US">
                <a:sym typeface="Symbol" pitchFamily="18" charset="2"/>
              </a:rPr>
              <a:t>’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i="1">
                <a:sym typeface="Symbol" pitchFamily="18" charset="2"/>
              </a:rPr>
              <a:t>C</a:t>
            </a:r>
            <a:r>
              <a:rPr lang="en-US" altLang="ja-JP">
                <a:sym typeface="Symbol" pitchFamily="18" charset="2"/>
              </a:rPr>
              <a:t/>
            </a:r>
            <a:br>
              <a:rPr lang="en-US" altLang="ja-JP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2. </a:t>
            </a:r>
            <a:r>
              <a:rPr lang="en-US" altLang="ja-JP" i="1">
                <a:sym typeface="Symbol" pitchFamily="18" charset="2"/>
              </a:rPr>
              <a:t>C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i="1">
                <a:sym typeface="Symbol" pitchFamily="18" charset="2"/>
              </a:rPr>
              <a:t>A B</a:t>
            </a:r>
            <a:br>
              <a:rPr lang="en-US" altLang="ja-JP" i="1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3. </a:t>
            </a:r>
            <a:r>
              <a:rPr lang="en-US" altLang="ja-JP" i="1">
                <a:sym typeface="Symbol" pitchFamily="18" charset="2"/>
              </a:rPr>
              <a:t>A </a:t>
            </a:r>
            <a:r>
              <a:rPr lang="en-US" altLang="ja-JP">
                <a:sym typeface="Symbol" pitchFamily="18" charset="2"/>
              </a:rPr>
              <a:t> </a:t>
            </a:r>
            <a:r>
              <a:rPr lang="en-US" altLang="ja-JP" b="1">
                <a:sym typeface="Symbol" pitchFamily="18" charset="2"/>
              </a:rPr>
              <a:t>a</a:t>
            </a:r>
            <a:r>
              <a:rPr lang="en-US" altLang="ja-JP">
                <a:sym typeface="Symbol" pitchFamily="18" charset="2"/>
              </a:rPr>
              <a:t/>
            </a:r>
            <a:br>
              <a:rPr lang="en-US" altLang="ja-JP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4. </a:t>
            </a:r>
            <a:r>
              <a:rPr lang="en-US" altLang="ja-JP" i="1">
                <a:sym typeface="Symbol" pitchFamily="18" charset="2"/>
              </a:rPr>
              <a:t>B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b="1">
                <a:sym typeface="Symbol" pitchFamily="18" charset="2"/>
              </a:rPr>
              <a:t>a</a:t>
            </a:r>
            <a:endParaRPr lang="en-US" b="1">
              <a:sym typeface="Symbol" pitchFamily="18" charset="2"/>
            </a:endParaRPr>
          </a:p>
        </p:txBody>
      </p:sp>
      <p:sp>
        <p:nvSpPr>
          <p:cNvPr id="50272" name="Text Box 653"/>
          <p:cNvSpPr txBox="1">
            <a:spLocks noChangeArrowheads="1"/>
          </p:cNvSpPr>
          <p:nvPr/>
        </p:nvSpPr>
        <p:spPr bwMode="auto">
          <a:xfrm>
            <a:off x="4724400" y="3200400"/>
            <a:ext cx="944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action</a:t>
            </a:r>
            <a:endParaRPr lang="en-US"/>
          </a:p>
        </p:txBody>
      </p:sp>
      <p:sp>
        <p:nvSpPr>
          <p:cNvPr id="50273" name="Text Box 654"/>
          <p:cNvSpPr txBox="1">
            <a:spLocks noChangeArrowheads="1"/>
          </p:cNvSpPr>
          <p:nvPr/>
        </p:nvSpPr>
        <p:spPr bwMode="auto">
          <a:xfrm>
            <a:off x="6172200" y="3200400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goto</a:t>
            </a:r>
            <a:endParaRPr lang="en-US"/>
          </a:p>
        </p:txBody>
      </p:sp>
      <p:sp>
        <p:nvSpPr>
          <p:cNvPr id="50274" name="Text Box 655"/>
          <p:cNvSpPr txBox="1">
            <a:spLocks noChangeArrowheads="1"/>
          </p:cNvSpPr>
          <p:nvPr/>
        </p:nvSpPr>
        <p:spPr bwMode="auto">
          <a:xfrm>
            <a:off x="3889375" y="3581400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state</a:t>
            </a:r>
          </a:p>
        </p:txBody>
      </p:sp>
      <p:sp>
        <p:nvSpPr>
          <p:cNvPr id="50275" name="Rectangle 1"/>
          <p:cNvSpPr>
            <a:spLocks noChangeArrowheads="1"/>
          </p:cNvSpPr>
          <p:nvPr/>
        </p:nvSpPr>
        <p:spPr bwMode="auto">
          <a:xfrm>
            <a:off x="7324725" y="5076825"/>
            <a:ext cx="18192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ym typeface="Symbol" pitchFamily="18" charset="2"/>
              </a:rPr>
              <a:t>FOLLOW(</a:t>
            </a:r>
            <a:r>
              <a:rPr lang="en-US" sz="1600" i="1">
                <a:sym typeface="Symbol" pitchFamily="18" charset="2"/>
              </a:rPr>
              <a:t>A</a:t>
            </a:r>
            <a:r>
              <a:rPr lang="en-US" sz="1600">
                <a:sym typeface="Symbol" pitchFamily="18" charset="2"/>
              </a:rPr>
              <a:t>) = {</a:t>
            </a:r>
            <a:r>
              <a:rPr lang="en-US" sz="1600" b="1">
                <a:sym typeface="Symbol" pitchFamily="18" charset="2"/>
              </a:rPr>
              <a:t>a</a:t>
            </a:r>
            <a:r>
              <a:rPr lang="en-US" sz="1600">
                <a:sym typeface="Symbol" pitchFamily="18" charset="2"/>
              </a:rPr>
              <a:t>}</a:t>
            </a:r>
            <a:br>
              <a:rPr lang="en-US" sz="1600">
                <a:sym typeface="Symbol" pitchFamily="18" charset="2"/>
              </a:rPr>
            </a:br>
            <a:endParaRPr lang="en-US" sz="1600">
              <a:sym typeface="Symbol" pitchFamily="18" charset="2"/>
            </a:endParaRPr>
          </a:p>
          <a:p>
            <a:r>
              <a:rPr lang="en-US" sz="1600">
                <a:sym typeface="Symbol" pitchFamily="18" charset="2"/>
              </a:rPr>
              <a:t>FOLLOW(</a:t>
            </a:r>
            <a:r>
              <a:rPr lang="en-US" sz="1600" i="1">
                <a:sym typeface="Symbol" pitchFamily="18" charset="2"/>
              </a:rPr>
              <a:t>C</a:t>
            </a:r>
            <a:r>
              <a:rPr lang="en-US" sz="1600">
                <a:sym typeface="Symbol" pitchFamily="18" charset="2"/>
              </a:rPr>
              <a:t>) = {</a:t>
            </a:r>
            <a:r>
              <a:rPr lang="en-US" sz="1600" b="1">
                <a:sym typeface="Symbol" pitchFamily="18" charset="2"/>
              </a:rPr>
              <a:t>$</a:t>
            </a:r>
            <a:r>
              <a:rPr lang="en-US" sz="1600">
                <a:sym typeface="Symbol" pitchFamily="18" charset="2"/>
              </a:rPr>
              <a:t>}</a:t>
            </a:r>
            <a:br>
              <a:rPr lang="en-US" sz="1600">
                <a:sym typeface="Symbol" pitchFamily="18" charset="2"/>
              </a:rPr>
            </a:br>
            <a:endParaRPr lang="en-US" sz="1600">
              <a:sym typeface="Symbol" pitchFamily="18" charset="2"/>
            </a:endParaRPr>
          </a:p>
          <a:p>
            <a:r>
              <a:rPr lang="en-US" sz="1600">
                <a:sym typeface="Symbol" pitchFamily="18" charset="2"/>
              </a:rPr>
              <a:t>FOLLOW(</a:t>
            </a:r>
            <a:r>
              <a:rPr lang="en-US" sz="1600" i="1">
                <a:sym typeface="Symbol" pitchFamily="18" charset="2"/>
              </a:rPr>
              <a:t>B</a:t>
            </a:r>
            <a:r>
              <a:rPr lang="en-US" sz="1600">
                <a:sym typeface="Symbol" pitchFamily="18" charset="2"/>
              </a:rPr>
              <a:t>) = {</a:t>
            </a:r>
            <a:r>
              <a:rPr lang="en-US" sz="1600" b="1">
                <a:sym typeface="Symbol" pitchFamily="18" charset="2"/>
              </a:rPr>
              <a:t>$</a:t>
            </a:r>
            <a:r>
              <a:rPr lang="en-US" sz="1600">
                <a:sym typeface="Symbol" pitchFamily="18" charset="2"/>
              </a:rPr>
              <a:t>}</a:t>
            </a:r>
            <a:endParaRPr lang="en-US" sz="1600"/>
          </a:p>
        </p:txBody>
      </p:sp>
      <p:sp>
        <p:nvSpPr>
          <p:cNvPr id="50276" name="Line 651"/>
          <p:cNvSpPr>
            <a:spLocks noChangeShapeType="1"/>
          </p:cNvSpPr>
          <p:nvPr/>
        </p:nvSpPr>
        <p:spPr bwMode="auto">
          <a:xfrm flipH="1">
            <a:off x="5105400" y="5257800"/>
            <a:ext cx="2286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277" name="Line 651"/>
          <p:cNvSpPr>
            <a:spLocks noChangeShapeType="1"/>
          </p:cNvSpPr>
          <p:nvPr/>
        </p:nvSpPr>
        <p:spPr bwMode="auto">
          <a:xfrm flipH="1">
            <a:off x="5638800" y="5715000"/>
            <a:ext cx="17526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278" name="Line 651"/>
          <p:cNvSpPr>
            <a:spLocks noChangeShapeType="1"/>
          </p:cNvSpPr>
          <p:nvPr/>
        </p:nvSpPr>
        <p:spPr bwMode="auto">
          <a:xfrm flipH="1">
            <a:off x="5638800" y="62484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BF22BB4A-9441-4160-A64C-8A912A83C035}" type="slidenum">
              <a:rPr lang="en-US" sz="1400"/>
              <a:pPr/>
              <a:t>34</a:t>
            </a:fld>
            <a:endParaRPr lang="en-US" sz="140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67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SLR, Ambiguity, and Conflicts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025" y="106045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SLR grammars are unambiguous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But </a:t>
            </a:r>
            <a:r>
              <a:rPr lang="en-US" sz="2800" b="1" dirty="0" smtClean="0"/>
              <a:t>not</a:t>
            </a:r>
            <a:r>
              <a:rPr lang="en-US" sz="2800" dirty="0" smtClean="0"/>
              <a:t> every unambiguous grammar is SLR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Consider for example the unambiguous grammar</a:t>
            </a:r>
            <a:br>
              <a:rPr lang="en-US" sz="2800" dirty="0" smtClean="0"/>
            </a:br>
            <a:r>
              <a:rPr lang="en-US" sz="2800" dirty="0" smtClean="0"/>
              <a:t>	1. </a:t>
            </a:r>
            <a:r>
              <a:rPr lang="en-US" sz="2800" i="1" dirty="0" smtClean="0"/>
              <a:t>S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 </a:t>
            </a:r>
            <a:r>
              <a:rPr lang="en-US" sz="2800" i="1" dirty="0" smtClean="0">
                <a:sym typeface="Symbol" pitchFamily="18" charset="2"/>
              </a:rPr>
              <a:t>L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b="1" dirty="0" smtClean="0">
                <a:sym typeface="Symbol" pitchFamily="18" charset="2"/>
              </a:rPr>
              <a:t>=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i="1" dirty="0" smtClean="0">
                <a:sym typeface="Symbol" pitchFamily="18" charset="2"/>
              </a:rPr>
              <a:t>R</a:t>
            </a:r>
            <a:r>
              <a:rPr lang="en-US" sz="2800" dirty="0" smtClean="0">
                <a:sym typeface="Symbol" pitchFamily="18" charset="2"/>
              </a:rPr>
              <a:t>	2. </a:t>
            </a:r>
            <a:r>
              <a:rPr lang="en-US" sz="2800" i="1" dirty="0" smtClean="0"/>
              <a:t>S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 </a:t>
            </a:r>
            <a:r>
              <a:rPr lang="en-US" sz="2800" i="1" dirty="0" smtClean="0">
                <a:sym typeface="Symbol" pitchFamily="18" charset="2"/>
              </a:rPr>
              <a:t>R</a:t>
            </a:r>
            <a:r>
              <a:rPr lang="en-US" sz="2800" dirty="0" smtClean="0">
                <a:sym typeface="Symbol" pitchFamily="18" charset="2"/>
              </a:rPr>
              <a:t/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	3. </a:t>
            </a:r>
            <a:r>
              <a:rPr lang="en-US" sz="2800" i="1" dirty="0" smtClean="0">
                <a:sym typeface="Symbol" pitchFamily="18" charset="2"/>
              </a:rPr>
              <a:t>L</a:t>
            </a:r>
            <a:r>
              <a:rPr lang="en-US" sz="2800" dirty="0" smtClean="0">
                <a:sym typeface="Symbol" pitchFamily="18" charset="2"/>
              </a:rPr>
              <a:t>  </a:t>
            </a:r>
            <a:r>
              <a:rPr lang="en-US" sz="2800" b="1" dirty="0" smtClean="0">
                <a:sym typeface="Symbol" pitchFamily="18" charset="2"/>
              </a:rPr>
              <a:t>*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i="1" dirty="0" smtClean="0">
                <a:sym typeface="Symbol" pitchFamily="18" charset="2"/>
              </a:rPr>
              <a:t>R</a:t>
            </a:r>
            <a:r>
              <a:rPr lang="en-US" sz="2800" dirty="0" smtClean="0">
                <a:sym typeface="Symbol" pitchFamily="18" charset="2"/>
              </a:rPr>
              <a:t>		4. </a:t>
            </a:r>
            <a:r>
              <a:rPr lang="en-US" sz="2800" i="1" dirty="0" smtClean="0">
                <a:sym typeface="Symbol" pitchFamily="18" charset="2"/>
              </a:rPr>
              <a:t>L</a:t>
            </a:r>
            <a:r>
              <a:rPr lang="en-US" sz="2800" dirty="0" smtClean="0">
                <a:sym typeface="Symbol" pitchFamily="18" charset="2"/>
              </a:rPr>
              <a:t>  </a:t>
            </a:r>
            <a:r>
              <a:rPr lang="en-US" sz="2800" b="1" dirty="0" smtClean="0">
                <a:sym typeface="Symbol" pitchFamily="18" charset="2"/>
              </a:rPr>
              <a:t>id</a:t>
            </a:r>
            <a:r>
              <a:rPr lang="en-US" sz="2800" dirty="0" smtClean="0">
                <a:sym typeface="Symbol" pitchFamily="18" charset="2"/>
              </a:rPr>
              <a:t/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	5. </a:t>
            </a:r>
            <a:r>
              <a:rPr lang="en-US" sz="2800" i="1" dirty="0" smtClean="0">
                <a:sym typeface="Symbol" pitchFamily="18" charset="2"/>
              </a:rPr>
              <a:t>R</a:t>
            </a:r>
            <a:r>
              <a:rPr lang="en-US" sz="2800" dirty="0" smtClean="0">
                <a:sym typeface="Symbol" pitchFamily="18" charset="2"/>
              </a:rPr>
              <a:t>  </a:t>
            </a:r>
            <a:r>
              <a:rPr lang="en-US" sz="2800" i="1" dirty="0" smtClean="0">
                <a:sym typeface="Symbol" pitchFamily="18" charset="2"/>
              </a:rPr>
              <a:t>L</a:t>
            </a:r>
            <a:br>
              <a:rPr lang="en-US" sz="2800" i="1" dirty="0" smtClean="0">
                <a:sym typeface="Symbol" pitchFamily="18" charset="2"/>
              </a:rPr>
            </a:br>
            <a:r>
              <a:rPr lang="en-US" sz="2800" i="1" dirty="0" smtClean="0">
                <a:sym typeface="Symbol" pitchFamily="18" charset="2"/>
              </a:rPr>
              <a:t/>
            </a:r>
            <a:br>
              <a:rPr lang="en-US" sz="2800" i="1" dirty="0" smtClean="0">
                <a:sym typeface="Symbol" pitchFamily="18" charset="2"/>
              </a:rPr>
            </a:br>
            <a:r>
              <a:rPr lang="en-US" sz="2800" i="1" dirty="0" smtClean="0">
                <a:sym typeface="Symbol" pitchFamily="18" charset="2"/>
              </a:rPr>
              <a:t/>
            </a:r>
            <a:br>
              <a:rPr lang="en-US" sz="2800" i="1" dirty="0" smtClean="0">
                <a:sym typeface="Symbol" pitchFamily="18" charset="2"/>
              </a:rPr>
            </a:br>
            <a:r>
              <a:rPr lang="en-US" sz="2800" i="1" dirty="0" smtClean="0">
                <a:sym typeface="Symbol" pitchFamily="18" charset="2"/>
              </a:rPr>
              <a:t/>
            </a:r>
            <a:br>
              <a:rPr lang="en-US" sz="2800" i="1" dirty="0" smtClean="0">
                <a:sym typeface="Symbol" pitchFamily="18" charset="2"/>
              </a:rPr>
            </a:br>
            <a:r>
              <a:rPr lang="en-US" sz="2800" i="1" dirty="0" smtClean="0">
                <a:sym typeface="Symbol" pitchFamily="18" charset="2"/>
              </a:rPr>
              <a:t/>
            </a:r>
            <a:br>
              <a:rPr lang="en-US" sz="2800" i="1" dirty="0" smtClean="0">
                <a:sym typeface="Symbol" pitchFamily="18" charset="2"/>
              </a:rPr>
            </a:br>
            <a:endParaRPr lang="en-US" sz="2800" dirty="0" smtClean="0">
              <a:sym typeface="Symbol" pitchFamily="18" charset="2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52400" y="3725862"/>
            <a:ext cx="112395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sym typeface="Symbol" pitchFamily="18" charset="2"/>
              </a:rPr>
              <a:t>I</a:t>
            </a:r>
            <a:r>
              <a:rPr lang="en-US" sz="1800" baseline="-25000">
                <a:sym typeface="Symbol" pitchFamily="18" charset="2"/>
              </a:rPr>
              <a:t>0</a:t>
            </a:r>
            <a:r>
              <a:rPr lang="en-US" sz="1800">
                <a:sym typeface="Symbol" pitchFamily="18" charset="2"/>
              </a:rPr>
              <a:t>:</a:t>
            </a:r>
            <a:br>
              <a:rPr lang="en-US" sz="1800">
                <a:sym typeface="Symbol" pitchFamily="18" charset="2"/>
              </a:rPr>
            </a:br>
            <a:r>
              <a:rPr lang="en-US" sz="1800" i="1">
                <a:sym typeface="Symbol" pitchFamily="18" charset="2"/>
              </a:rPr>
              <a:t>S</a:t>
            </a:r>
            <a:r>
              <a:rPr lang="ja-JP" altLang="en-US" sz="1800">
                <a:sym typeface="Symbol" pitchFamily="18" charset="2"/>
              </a:rPr>
              <a:t>’</a:t>
            </a:r>
            <a:r>
              <a:rPr lang="en-US" altLang="ja-JP" sz="1800">
                <a:sym typeface="Symbol" pitchFamily="18" charset="2"/>
              </a:rPr>
              <a:t>  •</a:t>
            </a:r>
            <a:r>
              <a:rPr lang="en-US" altLang="ja-JP" sz="1800" i="1">
                <a:sym typeface="Symbol" pitchFamily="18" charset="2"/>
              </a:rPr>
              <a:t>S</a:t>
            </a:r>
            <a:r>
              <a:rPr lang="en-US" altLang="ja-JP" sz="1800">
                <a:sym typeface="Symbol" pitchFamily="18" charset="2"/>
              </a:rPr>
              <a:t> </a:t>
            </a:r>
            <a:br>
              <a:rPr lang="en-US" altLang="ja-JP" sz="1800">
                <a:sym typeface="Symbol" pitchFamily="18" charset="2"/>
              </a:rPr>
            </a:br>
            <a:r>
              <a:rPr lang="en-US" altLang="ja-JP" sz="1800" i="1">
                <a:sym typeface="Symbol" pitchFamily="18" charset="2"/>
              </a:rPr>
              <a:t>S</a:t>
            </a:r>
            <a:r>
              <a:rPr lang="en-US" altLang="ja-JP" sz="1800">
                <a:sym typeface="Symbol" pitchFamily="18" charset="2"/>
              </a:rPr>
              <a:t>  •</a:t>
            </a:r>
            <a:r>
              <a:rPr lang="en-US" altLang="ja-JP" sz="1800" i="1">
                <a:sym typeface="Symbol" pitchFamily="18" charset="2"/>
              </a:rPr>
              <a:t>L</a:t>
            </a:r>
            <a:r>
              <a:rPr lang="en-US" altLang="ja-JP" sz="1800" b="1">
                <a:sym typeface="Symbol" pitchFamily="18" charset="2"/>
              </a:rPr>
              <a:t>=</a:t>
            </a:r>
            <a:r>
              <a:rPr lang="en-US" altLang="ja-JP" sz="1800" i="1">
                <a:sym typeface="Symbol" pitchFamily="18" charset="2"/>
              </a:rPr>
              <a:t>R</a:t>
            </a:r>
            <a:br>
              <a:rPr lang="en-US" altLang="ja-JP" sz="1800" i="1">
                <a:sym typeface="Symbol" pitchFamily="18" charset="2"/>
              </a:rPr>
            </a:br>
            <a:r>
              <a:rPr lang="en-US" altLang="ja-JP" sz="1800" i="1">
                <a:sym typeface="Symbol" pitchFamily="18" charset="2"/>
              </a:rPr>
              <a:t>S </a:t>
            </a:r>
            <a:r>
              <a:rPr lang="en-US" altLang="ja-JP" sz="1800">
                <a:sym typeface="Symbol" pitchFamily="18" charset="2"/>
              </a:rPr>
              <a:t> •</a:t>
            </a:r>
            <a:r>
              <a:rPr lang="en-US" altLang="ja-JP" sz="1800" i="1">
                <a:sym typeface="Symbol" pitchFamily="18" charset="2"/>
              </a:rPr>
              <a:t>R</a:t>
            </a:r>
            <a:br>
              <a:rPr lang="en-US" altLang="ja-JP" sz="1800" i="1">
                <a:sym typeface="Symbol" pitchFamily="18" charset="2"/>
              </a:rPr>
            </a:br>
            <a:r>
              <a:rPr lang="en-US" altLang="ja-JP" sz="1800" i="1">
                <a:sym typeface="Symbol" pitchFamily="18" charset="2"/>
              </a:rPr>
              <a:t>L </a:t>
            </a:r>
            <a:r>
              <a:rPr lang="en-US" altLang="ja-JP" sz="1800">
                <a:sym typeface="Symbol" pitchFamily="18" charset="2"/>
              </a:rPr>
              <a:t> •</a:t>
            </a:r>
            <a:r>
              <a:rPr lang="en-US" altLang="ja-JP" sz="1800" b="1">
                <a:sym typeface="Symbol" pitchFamily="18" charset="2"/>
              </a:rPr>
              <a:t>*</a:t>
            </a:r>
            <a:r>
              <a:rPr lang="en-US" altLang="ja-JP" sz="1800" i="1">
                <a:sym typeface="Symbol" pitchFamily="18" charset="2"/>
              </a:rPr>
              <a:t>R</a:t>
            </a:r>
            <a:r>
              <a:rPr lang="en-US" altLang="ja-JP" sz="1800">
                <a:sym typeface="Symbol" pitchFamily="18" charset="2"/>
              </a:rPr>
              <a:t> </a:t>
            </a:r>
            <a:br>
              <a:rPr lang="en-US" altLang="ja-JP" sz="1800">
                <a:sym typeface="Symbol" pitchFamily="18" charset="2"/>
              </a:rPr>
            </a:br>
            <a:r>
              <a:rPr lang="en-US" altLang="ja-JP" sz="1800" i="1">
                <a:sym typeface="Symbol" pitchFamily="18" charset="2"/>
              </a:rPr>
              <a:t>L </a:t>
            </a:r>
            <a:r>
              <a:rPr lang="en-US" altLang="ja-JP" sz="1800">
                <a:sym typeface="Symbol" pitchFamily="18" charset="2"/>
              </a:rPr>
              <a:t> •</a:t>
            </a:r>
            <a:r>
              <a:rPr lang="en-US" altLang="ja-JP" sz="1800" b="1">
                <a:sym typeface="Symbol" pitchFamily="18" charset="2"/>
              </a:rPr>
              <a:t>id</a:t>
            </a:r>
            <a:r>
              <a:rPr lang="en-US" altLang="ja-JP" sz="1800" i="1">
                <a:sym typeface="Symbol" pitchFamily="18" charset="2"/>
              </a:rPr>
              <a:t/>
            </a:r>
            <a:br>
              <a:rPr lang="en-US" altLang="ja-JP" sz="1800" i="1">
                <a:sym typeface="Symbol" pitchFamily="18" charset="2"/>
              </a:rPr>
            </a:br>
            <a:r>
              <a:rPr lang="en-US" altLang="ja-JP" sz="1800" i="1">
                <a:sym typeface="Symbol" pitchFamily="18" charset="2"/>
              </a:rPr>
              <a:t>R </a:t>
            </a:r>
            <a:r>
              <a:rPr lang="en-US" altLang="ja-JP" sz="1800">
                <a:sym typeface="Symbol" pitchFamily="18" charset="2"/>
              </a:rPr>
              <a:t> •</a:t>
            </a:r>
            <a:r>
              <a:rPr lang="en-US" altLang="ja-JP" sz="1800" i="1">
                <a:sym typeface="Symbol" pitchFamily="18" charset="2"/>
              </a:rPr>
              <a:t>L</a:t>
            </a:r>
            <a:endParaRPr lang="en-US" sz="1800" i="1">
              <a:sym typeface="Symbol" pitchFamily="18" charset="2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371600" y="3725862"/>
            <a:ext cx="946150" cy="67945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sym typeface="Symbol" pitchFamily="18" charset="2"/>
              </a:rPr>
              <a:t>I</a:t>
            </a:r>
            <a:r>
              <a:rPr lang="en-US" sz="1800" baseline="-25000">
                <a:sym typeface="Symbol" pitchFamily="18" charset="2"/>
              </a:rPr>
              <a:t>1</a:t>
            </a:r>
            <a:r>
              <a:rPr lang="en-US" sz="1800">
                <a:sym typeface="Symbol" pitchFamily="18" charset="2"/>
              </a:rPr>
              <a:t>:</a:t>
            </a:r>
            <a:br>
              <a:rPr lang="en-US" sz="1800">
                <a:sym typeface="Symbol" pitchFamily="18" charset="2"/>
              </a:rPr>
            </a:br>
            <a:r>
              <a:rPr lang="en-US" sz="1800" i="1">
                <a:sym typeface="Symbol" pitchFamily="18" charset="2"/>
              </a:rPr>
              <a:t>S</a:t>
            </a:r>
            <a:r>
              <a:rPr lang="ja-JP" altLang="en-US" sz="1800">
                <a:sym typeface="Symbol" pitchFamily="18" charset="2"/>
              </a:rPr>
              <a:t>’</a:t>
            </a:r>
            <a:r>
              <a:rPr lang="en-US" altLang="ja-JP" sz="1800">
                <a:sym typeface="Symbol" pitchFamily="18" charset="2"/>
              </a:rPr>
              <a:t>  </a:t>
            </a:r>
            <a:r>
              <a:rPr lang="en-US" altLang="ja-JP" sz="1800" i="1">
                <a:sym typeface="Symbol" pitchFamily="18" charset="2"/>
              </a:rPr>
              <a:t>S</a:t>
            </a:r>
            <a:r>
              <a:rPr lang="en-US" altLang="ja-JP" sz="1800">
                <a:sym typeface="Symbol" pitchFamily="18" charset="2"/>
              </a:rPr>
              <a:t>•</a:t>
            </a:r>
            <a:endParaRPr lang="en-US" sz="1800" i="1">
              <a:sym typeface="Symbol" pitchFamily="18" charset="2"/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381250" y="3725862"/>
            <a:ext cx="11239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sym typeface="Symbol" pitchFamily="18" charset="2"/>
              </a:rPr>
              <a:t>I</a:t>
            </a:r>
            <a:r>
              <a:rPr lang="en-US" sz="1800" baseline="-25000">
                <a:sym typeface="Symbol" pitchFamily="18" charset="2"/>
              </a:rPr>
              <a:t>2</a:t>
            </a:r>
            <a:r>
              <a:rPr lang="en-US" sz="1800">
                <a:sym typeface="Symbol" pitchFamily="18" charset="2"/>
              </a:rPr>
              <a:t>:</a:t>
            </a:r>
            <a:br>
              <a:rPr lang="en-US" sz="1800">
                <a:sym typeface="Symbol" pitchFamily="18" charset="2"/>
              </a:rPr>
            </a:br>
            <a:r>
              <a:rPr lang="en-US" sz="1800" i="1">
                <a:sym typeface="Symbol" pitchFamily="18" charset="2"/>
              </a:rPr>
              <a:t>S</a:t>
            </a:r>
            <a:r>
              <a:rPr lang="en-US" sz="1800">
                <a:sym typeface="Symbol" pitchFamily="18" charset="2"/>
              </a:rPr>
              <a:t>  </a:t>
            </a:r>
            <a:r>
              <a:rPr lang="en-US" sz="1800" i="1">
                <a:sym typeface="Symbol" pitchFamily="18" charset="2"/>
              </a:rPr>
              <a:t>L</a:t>
            </a:r>
            <a:r>
              <a:rPr lang="en-US" sz="1800">
                <a:sym typeface="Symbol" pitchFamily="18" charset="2"/>
              </a:rPr>
              <a:t>•</a:t>
            </a:r>
            <a:r>
              <a:rPr lang="en-US" sz="1800" b="1">
                <a:sym typeface="Symbol" pitchFamily="18" charset="2"/>
              </a:rPr>
              <a:t>=</a:t>
            </a:r>
            <a:r>
              <a:rPr lang="en-US" sz="1800" i="1">
                <a:sym typeface="Symbol" pitchFamily="18" charset="2"/>
              </a:rPr>
              <a:t>R</a:t>
            </a:r>
            <a:br>
              <a:rPr lang="en-US" sz="1800" i="1">
                <a:sym typeface="Symbol" pitchFamily="18" charset="2"/>
              </a:rPr>
            </a:br>
            <a:r>
              <a:rPr lang="en-US" sz="1800" i="1">
                <a:sym typeface="Symbol" pitchFamily="18" charset="2"/>
              </a:rPr>
              <a:t>R </a:t>
            </a:r>
            <a:r>
              <a:rPr lang="en-US" sz="1800">
                <a:sym typeface="Symbol" pitchFamily="18" charset="2"/>
              </a:rPr>
              <a:t> </a:t>
            </a:r>
            <a:r>
              <a:rPr lang="en-US" sz="1800" i="1">
                <a:sym typeface="Symbol" pitchFamily="18" charset="2"/>
              </a:rPr>
              <a:t>L</a:t>
            </a:r>
            <a:r>
              <a:rPr lang="en-US" sz="1800">
                <a:sym typeface="Symbol" pitchFamily="18" charset="2"/>
              </a:rPr>
              <a:t>•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600450" y="3725862"/>
            <a:ext cx="8667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sym typeface="Symbol" pitchFamily="18" charset="2"/>
              </a:rPr>
              <a:t>I</a:t>
            </a:r>
            <a:r>
              <a:rPr lang="en-US" sz="1800" baseline="-25000">
                <a:sym typeface="Symbol" pitchFamily="18" charset="2"/>
              </a:rPr>
              <a:t>3</a:t>
            </a:r>
            <a:r>
              <a:rPr lang="en-US" sz="1800">
                <a:sym typeface="Symbol" pitchFamily="18" charset="2"/>
              </a:rPr>
              <a:t>:</a:t>
            </a:r>
            <a:br>
              <a:rPr lang="en-US" sz="1800">
                <a:sym typeface="Symbol" pitchFamily="18" charset="2"/>
              </a:rPr>
            </a:br>
            <a:r>
              <a:rPr lang="en-US" sz="1800" i="1">
                <a:sym typeface="Symbol" pitchFamily="18" charset="2"/>
              </a:rPr>
              <a:t>S </a:t>
            </a:r>
            <a:r>
              <a:rPr lang="en-US" sz="1800">
                <a:sym typeface="Symbol" pitchFamily="18" charset="2"/>
              </a:rPr>
              <a:t>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•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572000" y="3725862"/>
            <a:ext cx="1050925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sym typeface="Symbol" pitchFamily="18" charset="2"/>
              </a:rPr>
              <a:t>I</a:t>
            </a:r>
            <a:r>
              <a:rPr lang="en-US" sz="1800" baseline="-25000">
                <a:sym typeface="Symbol" pitchFamily="18" charset="2"/>
              </a:rPr>
              <a:t>4</a:t>
            </a:r>
            <a:r>
              <a:rPr lang="en-US" sz="1800">
                <a:sym typeface="Symbol" pitchFamily="18" charset="2"/>
              </a:rPr>
              <a:t>:</a:t>
            </a:r>
            <a:br>
              <a:rPr lang="en-US" sz="1800">
                <a:sym typeface="Symbol" pitchFamily="18" charset="2"/>
              </a:rPr>
            </a:br>
            <a:r>
              <a:rPr lang="en-US" sz="1800" i="1">
                <a:sym typeface="Symbol" pitchFamily="18" charset="2"/>
              </a:rPr>
              <a:t>L </a:t>
            </a:r>
            <a:r>
              <a:rPr lang="en-US" sz="1800">
                <a:sym typeface="Symbol" pitchFamily="18" charset="2"/>
              </a:rPr>
              <a:t> </a:t>
            </a:r>
            <a:r>
              <a:rPr lang="en-US" sz="1800" b="1">
                <a:sym typeface="Symbol" pitchFamily="18" charset="2"/>
              </a:rPr>
              <a:t>*</a:t>
            </a:r>
            <a:r>
              <a:rPr lang="en-US" sz="1800">
                <a:sym typeface="Symbol" pitchFamily="18" charset="2"/>
              </a:rPr>
              <a:t>•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 </a:t>
            </a:r>
            <a:br>
              <a:rPr lang="en-US" sz="1800">
                <a:sym typeface="Symbol" pitchFamily="18" charset="2"/>
              </a:rPr>
            </a:br>
            <a:r>
              <a:rPr lang="en-US" sz="1800" i="1">
                <a:sym typeface="Symbol" pitchFamily="18" charset="2"/>
              </a:rPr>
              <a:t>R </a:t>
            </a:r>
            <a:r>
              <a:rPr lang="en-US" sz="1800">
                <a:sym typeface="Symbol" pitchFamily="18" charset="2"/>
              </a:rPr>
              <a:t> •</a:t>
            </a:r>
            <a:r>
              <a:rPr lang="en-US" sz="1800" i="1">
                <a:sym typeface="Symbol" pitchFamily="18" charset="2"/>
              </a:rPr>
              <a:t>L</a:t>
            </a:r>
          </a:p>
          <a:p>
            <a:r>
              <a:rPr lang="en-US" sz="1800" i="1">
                <a:sym typeface="Symbol" pitchFamily="18" charset="2"/>
              </a:rPr>
              <a:t>L </a:t>
            </a:r>
            <a:r>
              <a:rPr lang="en-US" sz="1800">
                <a:sym typeface="Symbol" pitchFamily="18" charset="2"/>
              </a:rPr>
              <a:t> •</a:t>
            </a:r>
            <a:r>
              <a:rPr lang="en-US" sz="1800" b="1">
                <a:sym typeface="Symbol" pitchFamily="18" charset="2"/>
              </a:rPr>
              <a:t>*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 </a:t>
            </a:r>
            <a:br>
              <a:rPr lang="en-US" sz="1800">
                <a:sym typeface="Symbol" pitchFamily="18" charset="2"/>
              </a:rPr>
            </a:br>
            <a:r>
              <a:rPr lang="en-US" sz="1800" i="1">
                <a:sym typeface="Symbol" pitchFamily="18" charset="2"/>
              </a:rPr>
              <a:t>L </a:t>
            </a:r>
            <a:r>
              <a:rPr lang="en-US" sz="1800">
                <a:sym typeface="Symbol" pitchFamily="18" charset="2"/>
              </a:rPr>
              <a:t> •</a:t>
            </a:r>
            <a:r>
              <a:rPr lang="en-US" sz="1800" b="1">
                <a:sym typeface="Symbol" pitchFamily="18" charset="2"/>
              </a:rPr>
              <a:t>id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5715000" y="3725862"/>
            <a:ext cx="930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sym typeface="Symbol" pitchFamily="18" charset="2"/>
              </a:rPr>
              <a:t>I</a:t>
            </a:r>
            <a:r>
              <a:rPr lang="en-US" sz="1800" baseline="-25000">
                <a:sym typeface="Symbol" pitchFamily="18" charset="2"/>
              </a:rPr>
              <a:t>5</a:t>
            </a:r>
            <a:r>
              <a:rPr lang="en-US" sz="1800">
                <a:sym typeface="Symbol" pitchFamily="18" charset="2"/>
              </a:rPr>
              <a:t>:</a:t>
            </a:r>
            <a:br>
              <a:rPr lang="en-US" sz="1800">
                <a:sym typeface="Symbol" pitchFamily="18" charset="2"/>
              </a:rPr>
            </a:br>
            <a:r>
              <a:rPr lang="en-US" sz="1800" i="1">
                <a:sym typeface="Symbol" pitchFamily="18" charset="2"/>
              </a:rPr>
              <a:t>L </a:t>
            </a:r>
            <a:r>
              <a:rPr lang="en-US" sz="1800">
                <a:sym typeface="Symbol" pitchFamily="18" charset="2"/>
              </a:rPr>
              <a:t> </a:t>
            </a:r>
            <a:r>
              <a:rPr lang="en-US" sz="1800" b="1">
                <a:sym typeface="Symbol" pitchFamily="18" charset="2"/>
              </a:rPr>
              <a:t>id</a:t>
            </a:r>
            <a:r>
              <a:rPr lang="en-US" sz="1800">
                <a:sym typeface="Symbol" pitchFamily="18" charset="2"/>
              </a:rPr>
              <a:t>•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6724650" y="3725862"/>
            <a:ext cx="112395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sym typeface="Symbol" pitchFamily="18" charset="2"/>
              </a:rPr>
              <a:t>I</a:t>
            </a:r>
            <a:r>
              <a:rPr lang="en-US" sz="1800" baseline="-25000">
                <a:sym typeface="Symbol" pitchFamily="18" charset="2"/>
              </a:rPr>
              <a:t>6</a:t>
            </a:r>
            <a:r>
              <a:rPr lang="en-US" sz="1800">
                <a:sym typeface="Symbol" pitchFamily="18" charset="2"/>
              </a:rPr>
              <a:t>:</a:t>
            </a:r>
            <a:br>
              <a:rPr lang="en-US" sz="1800">
                <a:sym typeface="Symbol" pitchFamily="18" charset="2"/>
              </a:rPr>
            </a:br>
            <a:r>
              <a:rPr lang="en-US" sz="1800" i="1">
                <a:sym typeface="Symbol" pitchFamily="18" charset="2"/>
              </a:rPr>
              <a:t>S</a:t>
            </a:r>
            <a:r>
              <a:rPr lang="en-US" sz="1800">
                <a:sym typeface="Symbol" pitchFamily="18" charset="2"/>
              </a:rPr>
              <a:t>  </a:t>
            </a:r>
            <a:r>
              <a:rPr lang="en-US" sz="1800" i="1">
                <a:sym typeface="Symbol" pitchFamily="18" charset="2"/>
              </a:rPr>
              <a:t>L</a:t>
            </a:r>
            <a:r>
              <a:rPr lang="en-US" sz="1800" b="1">
                <a:sym typeface="Symbol" pitchFamily="18" charset="2"/>
              </a:rPr>
              <a:t>=</a:t>
            </a:r>
            <a:r>
              <a:rPr lang="en-US" sz="1800">
                <a:sym typeface="Symbol" pitchFamily="18" charset="2"/>
              </a:rPr>
              <a:t>•</a:t>
            </a:r>
            <a:r>
              <a:rPr lang="en-US" sz="1800" i="1">
                <a:sym typeface="Symbol" pitchFamily="18" charset="2"/>
              </a:rPr>
              <a:t>R</a:t>
            </a:r>
            <a:br>
              <a:rPr lang="en-US" sz="1800" i="1">
                <a:sym typeface="Symbol" pitchFamily="18" charset="2"/>
              </a:rPr>
            </a:br>
            <a:r>
              <a:rPr lang="en-US" sz="1800" i="1">
                <a:sym typeface="Symbol" pitchFamily="18" charset="2"/>
              </a:rPr>
              <a:t>R </a:t>
            </a:r>
            <a:r>
              <a:rPr lang="en-US" sz="1800">
                <a:sym typeface="Symbol" pitchFamily="18" charset="2"/>
              </a:rPr>
              <a:t> •</a:t>
            </a:r>
            <a:r>
              <a:rPr lang="en-US" sz="1800" i="1">
                <a:sym typeface="Symbol" pitchFamily="18" charset="2"/>
              </a:rPr>
              <a:t>L </a:t>
            </a:r>
            <a:br>
              <a:rPr lang="en-US" sz="1800" i="1">
                <a:sym typeface="Symbol" pitchFamily="18" charset="2"/>
              </a:rPr>
            </a:br>
            <a:r>
              <a:rPr lang="en-US" sz="1800" i="1">
                <a:sym typeface="Symbol" pitchFamily="18" charset="2"/>
              </a:rPr>
              <a:t>L </a:t>
            </a:r>
            <a:r>
              <a:rPr lang="en-US" sz="1800">
                <a:sym typeface="Symbol" pitchFamily="18" charset="2"/>
              </a:rPr>
              <a:t> •</a:t>
            </a:r>
            <a:r>
              <a:rPr lang="en-US" sz="1800" b="1">
                <a:sym typeface="Symbol" pitchFamily="18" charset="2"/>
              </a:rPr>
              <a:t>*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 </a:t>
            </a:r>
            <a:br>
              <a:rPr lang="en-US" sz="1800">
                <a:sym typeface="Symbol" pitchFamily="18" charset="2"/>
              </a:rPr>
            </a:br>
            <a:r>
              <a:rPr lang="en-US" sz="1800" i="1">
                <a:sym typeface="Symbol" pitchFamily="18" charset="2"/>
              </a:rPr>
              <a:t>L </a:t>
            </a:r>
            <a:r>
              <a:rPr lang="en-US" sz="1800">
                <a:sym typeface="Symbol" pitchFamily="18" charset="2"/>
              </a:rPr>
              <a:t> •</a:t>
            </a:r>
            <a:r>
              <a:rPr lang="en-US" sz="1800" b="1">
                <a:sym typeface="Symbol" pitchFamily="18" charset="2"/>
              </a:rPr>
              <a:t>id</a:t>
            </a:r>
            <a:endParaRPr lang="en-US" sz="1800" i="1">
              <a:sym typeface="Symbol" pitchFamily="18" charset="2"/>
            </a:endParaRP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7924800" y="3725862"/>
            <a:ext cx="9937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sym typeface="Symbol" pitchFamily="18" charset="2"/>
              </a:rPr>
              <a:t>I</a:t>
            </a:r>
            <a:r>
              <a:rPr lang="en-US" sz="1800" baseline="-25000">
                <a:sym typeface="Symbol" pitchFamily="18" charset="2"/>
              </a:rPr>
              <a:t>7</a:t>
            </a:r>
            <a:r>
              <a:rPr lang="en-US" sz="1800">
                <a:sym typeface="Symbol" pitchFamily="18" charset="2"/>
              </a:rPr>
              <a:t>:</a:t>
            </a:r>
            <a:br>
              <a:rPr lang="en-US" sz="1800">
                <a:sym typeface="Symbol" pitchFamily="18" charset="2"/>
              </a:rPr>
            </a:br>
            <a:r>
              <a:rPr lang="en-US" sz="1800" i="1">
                <a:sym typeface="Symbol" pitchFamily="18" charset="2"/>
              </a:rPr>
              <a:t>L </a:t>
            </a:r>
            <a:r>
              <a:rPr lang="en-US" sz="1800">
                <a:sym typeface="Symbol" pitchFamily="18" charset="2"/>
              </a:rPr>
              <a:t> </a:t>
            </a:r>
            <a:r>
              <a:rPr lang="en-US" sz="1800" b="1">
                <a:sym typeface="Symbol" pitchFamily="18" charset="2"/>
              </a:rPr>
              <a:t>*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•</a:t>
            </a:r>
            <a:endParaRPr lang="en-US" sz="1800" b="1">
              <a:sym typeface="Symbol" pitchFamily="18" charset="2"/>
            </a:endParaRP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7924800" y="4487862"/>
            <a:ext cx="8794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sym typeface="Symbol" pitchFamily="18" charset="2"/>
              </a:rPr>
              <a:t>I</a:t>
            </a:r>
            <a:r>
              <a:rPr lang="en-US" sz="1800" baseline="-25000">
                <a:sym typeface="Symbol" pitchFamily="18" charset="2"/>
              </a:rPr>
              <a:t>8</a:t>
            </a:r>
            <a:r>
              <a:rPr lang="en-US" sz="1800">
                <a:sym typeface="Symbol" pitchFamily="18" charset="2"/>
              </a:rPr>
              <a:t>:</a:t>
            </a:r>
            <a:br>
              <a:rPr lang="en-US" sz="1800">
                <a:sym typeface="Symbol" pitchFamily="18" charset="2"/>
              </a:rPr>
            </a:br>
            <a:r>
              <a:rPr lang="en-US" sz="1800" i="1">
                <a:sym typeface="Symbol" pitchFamily="18" charset="2"/>
              </a:rPr>
              <a:t>R </a:t>
            </a:r>
            <a:r>
              <a:rPr lang="en-US" sz="1800">
                <a:sym typeface="Symbol" pitchFamily="18" charset="2"/>
              </a:rPr>
              <a:t> </a:t>
            </a:r>
            <a:r>
              <a:rPr lang="en-US" sz="1800" i="1">
                <a:sym typeface="Symbol" pitchFamily="18" charset="2"/>
              </a:rPr>
              <a:t>L</a:t>
            </a:r>
            <a:r>
              <a:rPr lang="en-US" sz="1800">
                <a:sym typeface="Symbol" pitchFamily="18" charset="2"/>
              </a:rPr>
              <a:t>•</a:t>
            </a: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7943850" y="5249862"/>
            <a:ext cx="11239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sym typeface="Symbol" pitchFamily="18" charset="2"/>
              </a:rPr>
              <a:t>I</a:t>
            </a:r>
            <a:r>
              <a:rPr lang="en-US" sz="1800" baseline="-25000">
                <a:sym typeface="Symbol" pitchFamily="18" charset="2"/>
              </a:rPr>
              <a:t>9</a:t>
            </a:r>
            <a:r>
              <a:rPr lang="en-US" sz="1800">
                <a:sym typeface="Symbol" pitchFamily="18" charset="2"/>
              </a:rPr>
              <a:t>:</a:t>
            </a:r>
            <a:br>
              <a:rPr lang="en-US" sz="1800">
                <a:sym typeface="Symbol" pitchFamily="18" charset="2"/>
              </a:rPr>
            </a:br>
            <a:r>
              <a:rPr lang="en-US" sz="1800" i="1">
                <a:sym typeface="Symbol" pitchFamily="18" charset="2"/>
              </a:rPr>
              <a:t>S</a:t>
            </a:r>
            <a:r>
              <a:rPr lang="en-US" sz="1800">
                <a:sym typeface="Symbol" pitchFamily="18" charset="2"/>
              </a:rPr>
              <a:t>  </a:t>
            </a:r>
            <a:r>
              <a:rPr lang="en-US" sz="1800" i="1">
                <a:sym typeface="Symbol" pitchFamily="18" charset="2"/>
              </a:rPr>
              <a:t>L</a:t>
            </a:r>
            <a:r>
              <a:rPr lang="en-US" sz="1800" b="1">
                <a:sym typeface="Symbol" pitchFamily="18" charset="2"/>
              </a:rPr>
              <a:t>=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•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1981200" y="5265737"/>
            <a:ext cx="19923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action</a:t>
            </a:r>
            <a:r>
              <a:rPr lang="en-US"/>
              <a:t>[2,</a:t>
            </a:r>
            <a:r>
              <a:rPr lang="en-US" b="1"/>
              <a:t>=</a:t>
            </a:r>
            <a:r>
              <a:rPr lang="en-US"/>
              <a:t>]=s6</a:t>
            </a:r>
            <a:br>
              <a:rPr lang="en-US"/>
            </a:br>
            <a:r>
              <a:rPr lang="en-US" i="1"/>
              <a:t>action</a:t>
            </a:r>
            <a:r>
              <a:rPr lang="en-US"/>
              <a:t>[2,</a:t>
            </a:r>
            <a:r>
              <a:rPr lang="en-US" b="1"/>
              <a:t>=</a:t>
            </a:r>
            <a:r>
              <a:rPr lang="en-US"/>
              <a:t>]=r5</a:t>
            </a:r>
          </a:p>
        </p:txBody>
      </p:sp>
      <p:sp>
        <p:nvSpPr>
          <p:cNvPr id="51215" name="AutoShape 15"/>
          <p:cNvSpPr>
            <a:spLocks noChangeArrowheads="1"/>
          </p:cNvSpPr>
          <p:nvPr/>
        </p:nvSpPr>
        <p:spPr bwMode="auto">
          <a:xfrm rot="5400000">
            <a:off x="2667000" y="4716462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AutoShape 16"/>
          <p:cNvSpPr>
            <a:spLocks noChangeArrowheads="1"/>
          </p:cNvSpPr>
          <p:nvPr/>
        </p:nvSpPr>
        <p:spPr bwMode="auto">
          <a:xfrm>
            <a:off x="3962400" y="5478462"/>
            <a:ext cx="4572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899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no</a:t>
            </a:r>
          </a:p>
        </p:txBody>
      </p:sp>
      <p:sp>
        <p:nvSpPr>
          <p:cNvPr id="51217" name="Text Box 18"/>
          <p:cNvSpPr txBox="1">
            <a:spLocks noChangeArrowheads="1"/>
          </p:cNvSpPr>
          <p:nvPr/>
        </p:nvSpPr>
        <p:spPr bwMode="auto">
          <a:xfrm>
            <a:off x="4387850" y="5265737"/>
            <a:ext cx="27749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Conflict: has no SLR</a:t>
            </a:r>
            <a:br>
              <a:rPr lang="en-US"/>
            </a:br>
            <a:r>
              <a:rPr lang="en-US"/>
              <a:t>parsing table!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C0CE6FB8-9DD8-4945-8AB4-F3C2C2C70841}" type="slidenum">
              <a:rPr lang="en-US" sz="1400"/>
              <a:pPr/>
              <a:t>35</a:t>
            </a:fld>
            <a:endParaRPr lang="en-US" sz="1400"/>
          </a:p>
        </p:txBody>
      </p:sp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LR(1) Grammars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SLR too simple</a:t>
            </a:r>
          </a:p>
          <a:p>
            <a:pPr eaLnBrk="1" hangingPunct="1"/>
            <a:r>
              <a:rPr lang="en-US" smtClean="0"/>
              <a:t>LR(1) parsing uses lookahead to avoid unnecessary conflicts in parsing table</a:t>
            </a:r>
          </a:p>
          <a:p>
            <a:pPr eaLnBrk="1" hangingPunct="1"/>
            <a:r>
              <a:rPr lang="en-US" smtClean="0"/>
              <a:t>LR(1) item = LR(0) item + lookahead</a:t>
            </a:r>
          </a:p>
        </p:txBody>
      </p:sp>
      <p:sp>
        <p:nvSpPr>
          <p:cNvPr id="52228" name="Rectangle 6"/>
          <p:cNvSpPr>
            <a:spLocks noChangeArrowheads="1"/>
          </p:cNvSpPr>
          <p:nvPr/>
        </p:nvSpPr>
        <p:spPr bwMode="auto">
          <a:xfrm>
            <a:off x="1697038" y="4419600"/>
            <a:ext cx="18716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LR(0) item:</a:t>
            </a:r>
            <a:br>
              <a:rPr lang="en-US" sz="2800"/>
            </a:br>
            <a:r>
              <a:rPr lang="en-US" sz="2800"/>
              <a:t>[</a:t>
            </a:r>
            <a:r>
              <a:rPr lang="en-US" sz="2800" i="1"/>
              <a:t>A</a:t>
            </a:r>
            <a:r>
              <a:rPr lang="en-US" sz="2800">
                <a:sym typeface="Symbol" pitchFamily="18" charset="2"/>
              </a:rPr>
              <a:t>•]</a:t>
            </a:r>
          </a:p>
        </p:txBody>
      </p:sp>
      <p:sp>
        <p:nvSpPr>
          <p:cNvPr id="52229" name="Rectangle 7"/>
          <p:cNvSpPr>
            <a:spLocks noChangeArrowheads="1"/>
          </p:cNvSpPr>
          <p:nvPr/>
        </p:nvSpPr>
        <p:spPr bwMode="auto">
          <a:xfrm>
            <a:off x="5116513" y="4419600"/>
            <a:ext cx="18891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LR(1) item:</a:t>
            </a:r>
            <a:br>
              <a:rPr lang="en-US" sz="2800"/>
            </a:br>
            <a:r>
              <a:rPr lang="en-US" sz="2800"/>
              <a:t>[</a:t>
            </a:r>
            <a:r>
              <a:rPr lang="en-US" sz="2800" i="1"/>
              <a:t>A</a:t>
            </a:r>
            <a:r>
              <a:rPr lang="en-US" sz="2800">
                <a:sym typeface="Symbol" pitchFamily="18" charset="2"/>
              </a:rPr>
              <a:t>•, </a:t>
            </a:r>
            <a:r>
              <a:rPr lang="en-US" sz="2800" i="1">
                <a:sym typeface="Symbol" pitchFamily="18" charset="2"/>
              </a:rPr>
              <a:t>a</a:t>
            </a:r>
            <a:r>
              <a:rPr lang="en-US" sz="2800">
                <a:sym typeface="Symbol" pitchFamily="18" charset="2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FF76DF9-E63C-4271-A9BC-48D0805D9494}" type="slidenum">
              <a:rPr lang="en-US" sz="1400"/>
              <a:pPr/>
              <a:t>36</a:t>
            </a:fld>
            <a:endParaRPr lang="en-US" sz="1400"/>
          </a:p>
        </p:txBody>
      </p:sp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6370638" y="2530475"/>
            <a:ext cx="1228725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ym typeface="Symbol" pitchFamily="18" charset="2"/>
              </a:rPr>
              <a:t>I</a:t>
            </a:r>
            <a:r>
              <a:rPr lang="en-US" sz="2000" baseline="-25000">
                <a:sym typeface="Symbol" pitchFamily="18" charset="2"/>
              </a:rPr>
              <a:t>2</a:t>
            </a:r>
            <a:r>
              <a:rPr lang="en-US" sz="2000">
                <a:sym typeface="Symbol" pitchFamily="18" charset="2"/>
              </a:rPr>
              <a:t>:</a:t>
            </a:r>
            <a:br>
              <a:rPr lang="en-US" sz="2000">
                <a:sym typeface="Symbol" pitchFamily="18" charset="2"/>
              </a:rPr>
            </a:br>
            <a:r>
              <a:rPr lang="en-US" sz="2000" i="1">
                <a:sym typeface="Symbol" pitchFamily="18" charset="2"/>
              </a:rPr>
              <a:t>S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i="1">
                <a:sym typeface="Symbol" pitchFamily="18" charset="2"/>
              </a:rPr>
              <a:t>L</a:t>
            </a:r>
            <a:r>
              <a:rPr lang="en-US" sz="2000">
                <a:sym typeface="Symbol" pitchFamily="18" charset="2"/>
              </a:rPr>
              <a:t>•</a:t>
            </a:r>
            <a:r>
              <a:rPr lang="en-US" sz="2000" b="1">
                <a:sym typeface="Symbol" pitchFamily="18" charset="2"/>
              </a:rPr>
              <a:t>=</a:t>
            </a:r>
            <a:r>
              <a:rPr lang="en-US" sz="2000" i="1">
                <a:sym typeface="Symbol" pitchFamily="18" charset="2"/>
              </a:rPr>
              <a:t>R</a:t>
            </a:r>
            <a:br>
              <a:rPr lang="en-US" sz="2000" i="1">
                <a:sym typeface="Symbol" pitchFamily="18" charset="2"/>
              </a:rPr>
            </a:br>
            <a:r>
              <a:rPr lang="en-US" sz="2000" i="1">
                <a:sym typeface="Symbol" pitchFamily="18" charset="2"/>
              </a:rPr>
              <a:t>R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i="1">
                <a:sym typeface="Symbol" pitchFamily="18" charset="2"/>
              </a:rPr>
              <a:t>L</a:t>
            </a:r>
            <a:r>
              <a:rPr lang="en-US" sz="2000">
                <a:sym typeface="Symbol" pitchFamily="18" charset="2"/>
              </a:rPr>
              <a:t>•</a:t>
            </a: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4876800" y="5365750"/>
            <a:ext cx="199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action</a:t>
            </a:r>
            <a:r>
              <a:rPr lang="en-US"/>
              <a:t>[2,</a:t>
            </a:r>
            <a:r>
              <a:rPr lang="en-US" b="1"/>
              <a:t>=</a:t>
            </a:r>
            <a:r>
              <a:rPr lang="en-US"/>
              <a:t>]=s6</a:t>
            </a:r>
          </a:p>
        </p:txBody>
      </p:sp>
      <p:sp>
        <p:nvSpPr>
          <p:cNvPr id="53252" name="AutoShape 6"/>
          <p:cNvSpPr>
            <a:spLocks noChangeArrowheads="1"/>
          </p:cNvSpPr>
          <p:nvPr/>
        </p:nvSpPr>
        <p:spPr bwMode="auto">
          <a:xfrm rot="5400000">
            <a:off x="5761038" y="4816475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Text Box 7"/>
          <p:cNvSpPr txBox="1">
            <a:spLocks noChangeArrowheads="1"/>
          </p:cNvSpPr>
          <p:nvPr/>
        </p:nvSpPr>
        <p:spPr bwMode="auto">
          <a:xfrm>
            <a:off x="3810000" y="5943600"/>
            <a:ext cx="4618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/>
              <a:t>Should not reduce on </a:t>
            </a:r>
            <a:r>
              <a:rPr lang="en-US" b="1"/>
              <a:t>=</a:t>
            </a:r>
            <a:r>
              <a:rPr lang="en-US"/>
              <a:t>, because no</a:t>
            </a:r>
            <a:br>
              <a:rPr lang="en-US"/>
            </a:br>
            <a:r>
              <a:rPr lang="en-US"/>
              <a:t>right-sentential form begins with </a:t>
            </a:r>
            <a:r>
              <a:rPr lang="en-US" i="1"/>
              <a:t>R</a:t>
            </a:r>
            <a:r>
              <a:rPr lang="en-US" b="1"/>
              <a:t>=</a:t>
            </a:r>
            <a:endParaRPr lang="en-US"/>
          </a:p>
        </p:txBody>
      </p:sp>
      <p:sp>
        <p:nvSpPr>
          <p:cNvPr id="53254" name="Line 8"/>
          <p:cNvSpPr>
            <a:spLocks noChangeShapeType="1"/>
          </p:cNvSpPr>
          <p:nvPr/>
        </p:nvSpPr>
        <p:spPr bwMode="auto">
          <a:xfrm flipH="1">
            <a:off x="6218238" y="320040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5" name="Text Box 9"/>
          <p:cNvSpPr txBox="1">
            <a:spLocks noChangeArrowheads="1"/>
          </p:cNvSpPr>
          <p:nvPr/>
        </p:nvSpPr>
        <p:spPr bwMode="auto">
          <a:xfrm>
            <a:off x="7666038" y="2911475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split</a:t>
            </a:r>
          </a:p>
        </p:txBody>
      </p:sp>
      <p:sp>
        <p:nvSpPr>
          <p:cNvPr id="53256" name="Rectangle 10"/>
          <p:cNvSpPr>
            <a:spLocks noChangeArrowheads="1"/>
          </p:cNvSpPr>
          <p:nvPr/>
        </p:nvSpPr>
        <p:spPr bwMode="auto">
          <a:xfrm>
            <a:off x="7285038" y="4359275"/>
            <a:ext cx="957262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ym typeface="Symbol" pitchFamily="18" charset="2"/>
              </a:rPr>
              <a:t>R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i="1">
                <a:sym typeface="Symbol" pitchFamily="18" charset="2"/>
              </a:rPr>
              <a:t>L</a:t>
            </a:r>
            <a:r>
              <a:rPr lang="en-US" sz="2000">
                <a:sym typeface="Symbol" pitchFamily="18" charset="2"/>
              </a:rPr>
              <a:t>•</a:t>
            </a:r>
          </a:p>
        </p:txBody>
      </p:sp>
      <p:sp>
        <p:nvSpPr>
          <p:cNvPr id="53257" name="Rectangle 11"/>
          <p:cNvSpPr>
            <a:spLocks noChangeArrowheads="1"/>
          </p:cNvSpPr>
          <p:nvPr/>
        </p:nvSpPr>
        <p:spPr bwMode="auto">
          <a:xfrm>
            <a:off x="5486400" y="4359275"/>
            <a:ext cx="12287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ym typeface="Symbol" pitchFamily="18" charset="2"/>
              </a:rPr>
              <a:t>S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i="1">
                <a:sym typeface="Symbol" pitchFamily="18" charset="2"/>
              </a:rPr>
              <a:t>L</a:t>
            </a:r>
            <a:r>
              <a:rPr lang="en-US" sz="2000">
                <a:sym typeface="Symbol" pitchFamily="18" charset="2"/>
              </a:rPr>
              <a:t>•</a:t>
            </a:r>
            <a:r>
              <a:rPr lang="en-US" sz="2000" b="1">
                <a:sym typeface="Symbol" pitchFamily="18" charset="2"/>
              </a:rPr>
              <a:t>=</a:t>
            </a:r>
            <a:r>
              <a:rPr lang="en-US" sz="2000" i="1">
                <a:sym typeface="Symbol" pitchFamily="18" charset="2"/>
              </a:rPr>
              <a:t>R</a:t>
            </a:r>
            <a:endParaRPr lang="en-US" sz="2000">
              <a:sym typeface="Symbol" pitchFamily="18" charset="2"/>
            </a:endParaRPr>
          </a:p>
        </p:txBody>
      </p:sp>
      <p:sp>
        <p:nvSpPr>
          <p:cNvPr id="53258" name="AutoShape 12"/>
          <p:cNvSpPr>
            <a:spLocks noChangeArrowheads="1"/>
          </p:cNvSpPr>
          <p:nvPr/>
        </p:nvSpPr>
        <p:spPr bwMode="auto">
          <a:xfrm rot="5400000">
            <a:off x="6218238" y="3673475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AutoShape 13"/>
          <p:cNvSpPr>
            <a:spLocks noChangeArrowheads="1"/>
          </p:cNvSpPr>
          <p:nvPr/>
        </p:nvSpPr>
        <p:spPr bwMode="auto">
          <a:xfrm rot="5400000">
            <a:off x="7132638" y="3673475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SLR Versus LR(1)</a:t>
            </a:r>
          </a:p>
        </p:txBody>
      </p:sp>
      <p:sp>
        <p:nvSpPr>
          <p:cNvPr id="5326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Split the SLR states by</a:t>
            </a:r>
            <a:br>
              <a:rPr lang="en-US" smtClean="0"/>
            </a:br>
            <a:r>
              <a:rPr lang="en-US" smtClean="0"/>
              <a:t>adding LR(1) lookahead</a:t>
            </a:r>
          </a:p>
          <a:p>
            <a:pPr eaLnBrk="1" hangingPunct="1"/>
            <a:r>
              <a:rPr lang="en-US" smtClean="0"/>
              <a:t>Unambiguous grammar</a:t>
            </a:r>
            <a:br>
              <a:rPr lang="en-US" smtClean="0"/>
            </a:br>
            <a:r>
              <a:rPr lang="en-US" smtClean="0"/>
              <a:t>1.	</a:t>
            </a:r>
            <a:r>
              <a:rPr lang="en-US" i="1" smtClean="0"/>
              <a:t>S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i="1" smtClean="0">
                <a:sym typeface="Symbol" pitchFamily="18" charset="2"/>
              </a:rPr>
              <a:t>L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b="1" smtClean="0">
                <a:sym typeface="Symbol" pitchFamily="18" charset="2"/>
              </a:rPr>
              <a:t>=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i="1" smtClean="0">
                <a:sym typeface="Symbol" pitchFamily="18" charset="2"/>
              </a:rPr>
              <a:t>R</a:t>
            </a:r>
            <a:br>
              <a:rPr lang="en-US" i="1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2.</a:t>
            </a:r>
            <a:r>
              <a:rPr lang="en-US" i="1" smtClean="0">
                <a:sym typeface="Symbol" pitchFamily="18" charset="2"/>
              </a:rPr>
              <a:t>	</a:t>
            </a:r>
            <a:r>
              <a:rPr lang="en-US" i="1" smtClean="0"/>
              <a:t>S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smtClean="0">
                <a:sym typeface="Symbol" pitchFamily="18" charset="2"/>
              </a:rPr>
              <a:t/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3.	</a:t>
            </a:r>
            <a:r>
              <a:rPr lang="en-US" i="1" smtClean="0">
                <a:sym typeface="Symbol" pitchFamily="18" charset="2"/>
              </a:rPr>
              <a:t>L</a:t>
            </a:r>
            <a:r>
              <a:rPr lang="en-US" smtClean="0">
                <a:sym typeface="Symbol" pitchFamily="18" charset="2"/>
              </a:rPr>
              <a:t>  </a:t>
            </a:r>
            <a:r>
              <a:rPr lang="en-US" b="1" smtClean="0">
                <a:sym typeface="Symbol" pitchFamily="18" charset="2"/>
              </a:rPr>
              <a:t>*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smtClean="0">
                <a:sym typeface="Symbol" pitchFamily="18" charset="2"/>
              </a:rPr>
              <a:t/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4.	</a:t>
            </a:r>
            <a:r>
              <a:rPr lang="en-US" i="1" smtClean="0">
                <a:sym typeface="Symbol" pitchFamily="18" charset="2"/>
              </a:rPr>
              <a:t>L</a:t>
            </a:r>
            <a:r>
              <a:rPr lang="en-US" smtClean="0">
                <a:sym typeface="Symbol" pitchFamily="18" charset="2"/>
              </a:rPr>
              <a:t>  </a:t>
            </a:r>
            <a:r>
              <a:rPr lang="en-US" b="1" smtClean="0">
                <a:sym typeface="Symbol" pitchFamily="18" charset="2"/>
              </a:rPr>
              <a:t>id</a:t>
            </a:r>
            <a:r>
              <a:rPr lang="en-US" smtClean="0">
                <a:sym typeface="Symbol" pitchFamily="18" charset="2"/>
              </a:rPr>
              <a:t/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5.	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smtClean="0">
                <a:sym typeface="Symbol" pitchFamily="18" charset="2"/>
              </a:rPr>
              <a:t>  </a:t>
            </a:r>
            <a:r>
              <a:rPr lang="en-US" i="1" smtClean="0">
                <a:sym typeface="Symbol" pitchFamily="18" charset="2"/>
              </a:rPr>
              <a:t>L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53262" name="Text Box 16"/>
          <p:cNvSpPr txBox="1">
            <a:spLocks noChangeArrowheads="1"/>
          </p:cNvSpPr>
          <p:nvPr/>
        </p:nvSpPr>
        <p:spPr bwMode="auto">
          <a:xfrm>
            <a:off x="7696200" y="4038600"/>
            <a:ext cx="1247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600" i="1"/>
              <a:t>lookahead</a:t>
            </a:r>
            <a:r>
              <a:rPr lang="en-US" sz="1600"/>
              <a:t>=</a:t>
            </a:r>
            <a:r>
              <a:rPr lang="en-US" sz="1600" b="1"/>
              <a:t>$</a:t>
            </a:r>
            <a:endParaRPr lang="en-US" sz="1600"/>
          </a:p>
        </p:txBody>
      </p:sp>
      <p:sp>
        <p:nvSpPr>
          <p:cNvPr id="53263" name="Text Box 17"/>
          <p:cNvSpPr txBox="1">
            <a:spLocks noChangeArrowheads="1"/>
          </p:cNvSpPr>
          <p:nvPr/>
        </p:nvSpPr>
        <p:spPr bwMode="auto">
          <a:xfrm>
            <a:off x="7092950" y="5349875"/>
            <a:ext cx="1954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action</a:t>
            </a:r>
            <a:r>
              <a:rPr lang="en-US"/>
              <a:t>[2,</a:t>
            </a:r>
            <a:r>
              <a:rPr lang="en-US" b="1"/>
              <a:t>$</a:t>
            </a:r>
            <a:r>
              <a:rPr lang="en-US"/>
              <a:t>]=r5</a:t>
            </a:r>
          </a:p>
        </p:txBody>
      </p:sp>
      <p:sp>
        <p:nvSpPr>
          <p:cNvPr id="53264" name="AutoShape 18"/>
          <p:cNvSpPr>
            <a:spLocks noChangeArrowheads="1"/>
          </p:cNvSpPr>
          <p:nvPr/>
        </p:nvSpPr>
        <p:spPr bwMode="auto">
          <a:xfrm rot="5400000">
            <a:off x="7502525" y="48006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89DB0B87-36A0-4ADF-8A03-C6F084CC3686}" type="slidenum">
              <a:rPr lang="en-US" sz="1400"/>
              <a:pPr/>
              <a:t>37</a:t>
            </a:fld>
            <a:endParaRPr lang="en-US" sz="140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LR(1) Items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An </a:t>
            </a:r>
            <a:r>
              <a:rPr lang="en-US" sz="2800" i="1" smtClean="0"/>
              <a:t>LR</a:t>
            </a:r>
            <a:r>
              <a:rPr lang="en-US" sz="2800" smtClean="0"/>
              <a:t>(1)</a:t>
            </a:r>
            <a:r>
              <a:rPr lang="en-US" sz="2800" i="1" smtClean="0"/>
              <a:t> item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	[</a:t>
            </a:r>
            <a:r>
              <a:rPr lang="en-US" sz="2800" i="1" smtClean="0"/>
              <a:t>A</a:t>
            </a:r>
            <a:r>
              <a:rPr lang="en-US" sz="2800" smtClean="0">
                <a:sym typeface="Symbol" pitchFamily="18" charset="2"/>
              </a:rPr>
              <a:t>•, 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]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contains a </a:t>
            </a:r>
            <a:r>
              <a:rPr lang="en-US" sz="2800" i="1" smtClean="0"/>
              <a:t>lookahead</a:t>
            </a:r>
            <a:r>
              <a:rPr lang="en-US" sz="2800" smtClean="0"/>
              <a:t> terminal </a:t>
            </a:r>
            <a:r>
              <a:rPr lang="en-US" sz="2800" i="1" smtClean="0"/>
              <a:t>a</a:t>
            </a:r>
            <a:r>
              <a:rPr lang="en-US" sz="2800" smtClean="0"/>
              <a:t>, meaning </a:t>
            </a:r>
            <a:r>
              <a:rPr lang="en-US" sz="2800" smtClean="0">
                <a:sym typeface="Symbol" pitchFamily="18" charset="2"/>
              </a:rPr>
              <a:t> already on top of the stack, expect to parse </a:t>
            </a:r>
            <a:r>
              <a:rPr lang="en-US" sz="2800" i="1" smtClean="0">
                <a:sym typeface="Symbol" pitchFamily="18" charset="2"/>
              </a:rPr>
              <a:t>a</a:t>
            </a:r>
            <a:endParaRPr lang="en-US" sz="28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18" charset="2"/>
              </a:rPr>
              <a:t>For items of the form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	</a:t>
            </a:r>
            <a:r>
              <a:rPr lang="en-US" sz="2800" smtClean="0"/>
              <a:t>[</a:t>
            </a:r>
            <a:r>
              <a:rPr lang="en-US" sz="2800" i="1" smtClean="0"/>
              <a:t>A</a:t>
            </a:r>
            <a:r>
              <a:rPr lang="en-US" sz="2800" smtClean="0">
                <a:sym typeface="Symbol" pitchFamily="18" charset="2"/>
              </a:rPr>
              <a:t>•, 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]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>
                <a:sym typeface="Symbol" pitchFamily="18" charset="2"/>
              </a:rPr>
              <a:t>the lookahead 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 is used to reduce 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 only if the next lookahead of the input is </a:t>
            </a:r>
            <a:r>
              <a:rPr lang="en-US" sz="2800" i="1" smtClean="0">
                <a:sym typeface="Symbol" pitchFamily="18" charset="2"/>
              </a:rPr>
              <a:t>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18" charset="2"/>
              </a:rPr>
              <a:t>For items of the form</a:t>
            </a:r>
            <a:br>
              <a:rPr lang="en-US" sz="28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	 </a:t>
            </a:r>
            <a:r>
              <a:rPr lang="en-US" sz="2800" smtClean="0"/>
              <a:t>[</a:t>
            </a:r>
            <a:r>
              <a:rPr lang="en-US" sz="2800" i="1" smtClean="0"/>
              <a:t>A</a:t>
            </a:r>
            <a:r>
              <a:rPr lang="en-US" sz="2800" smtClean="0">
                <a:sym typeface="Symbol" pitchFamily="18" charset="2"/>
              </a:rPr>
              <a:t>•, 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]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with </a:t>
            </a:r>
            <a:r>
              <a:rPr lang="en-US" sz="2800" smtClean="0">
                <a:sym typeface="Symbol" pitchFamily="18" charset="2"/>
              </a:rPr>
              <a:t> the lookahead has no effect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4D9E9254-1058-4F21-A643-E1DB2CBB6E96}" type="slidenum">
              <a:rPr lang="en-US" sz="1400"/>
              <a:pPr/>
              <a:t>38</a:t>
            </a:fld>
            <a:endParaRPr lang="en-US" sz="140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Closure Operation for LR(1) Items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Start with </a:t>
            </a:r>
            <a:r>
              <a:rPr lang="en-US" i="1" smtClean="0"/>
              <a:t>closure</a:t>
            </a:r>
            <a:r>
              <a:rPr lang="en-US" smtClean="0"/>
              <a:t>(</a:t>
            </a:r>
            <a:r>
              <a:rPr lang="en-US" i="1" smtClean="0"/>
              <a:t>I</a:t>
            </a:r>
            <a:r>
              <a:rPr lang="en-US" smtClean="0"/>
              <a:t>) = </a:t>
            </a:r>
            <a:r>
              <a:rPr lang="en-US" i="1" smtClean="0"/>
              <a:t>I</a:t>
            </a:r>
            <a:endParaRPr lang="en-US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If [</a:t>
            </a:r>
            <a:r>
              <a:rPr lang="en-US" i="1" smtClean="0"/>
              <a:t>A</a:t>
            </a:r>
            <a:r>
              <a:rPr lang="en-US" smtClean="0">
                <a:sym typeface="Symbol" pitchFamily="18" charset="2"/>
              </a:rPr>
              <a:t>•</a:t>
            </a:r>
            <a:r>
              <a:rPr lang="en-US" i="1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, 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]  </a:t>
            </a:r>
            <a:r>
              <a:rPr lang="en-US" i="1" smtClean="0">
                <a:sym typeface="Symbol" pitchFamily="18" charset="2"/>
              </a:rPr>
              <a:t>closure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US" i="1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) then for each production </a:t>
            </a:r>
            <a:r>
              <a:rPr lang="en-US" i="1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 in the grammar and each terminal </a:t>
            </a:r>
            <a:r>
              <a:rPr lang="en-US" i="1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  FIRST(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), add the item [</a:t>
            </a:r>
            <a:r>
              <a:rPr lang="en-US" i="1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•, </a:t>
            </a:r>
            <a:r>
              <a:rPr lang="en-US" i="1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] to </a:t>
            </a:r>
            <a:r>
              <a:rPr lang="en-US" i="1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 if not already in </a:t>
            </a:r>
            <a:r>
              <a:rPr lang="en-US" i="1" smtClean="0">
                <a:sym typeface="Symbol" pitchFamily="18" charset="2"/>
              </a:rPr>
              <a:t>I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>
                <a:sym typeface="Symbol" pitchFamily="18" charset="2"/>
              </a:rPr>
              <a:t>Repeat 2 until no new items can be added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474E6C23-AE9F-4DBE-8E22-43375A16B822}" type="slidenum">
              <a:rPr lang="en-US" sz="1400"/>
              <a:pPr/>
              <a:t>39</a:t>
            </a:fld>
            <a:endParaRPr lang="en-US" sz="140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Goto Operation for LR(1) Items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Times" charset="0"/>
              <a:buAutoNum type="arabicPeriod"/>
            </a:pPr>
            <a:r>
              <a:rPr lang="en-US" smtClean="0"/>
              <a:t>For each item [</a:t>
            </a:r>
            <a:r>
              <a:rPr lang="en-US" i="1" smtClean="0"/>
              <a:t>A</a:t>
            </a:r>
            <a:r>
              <a:rPr lang="en-US" smtClean="0">
                <a:sym typeface="Symbol" pitchFamily="18" charset="2"/>
              </a:rPr>
              <a:t>•</a:t>
            </a:r>
            <a:r>
              <a:rPr lang="en-US" i="1" smtClean="0">
                <a:sym typeface="Symbol" pitchFamily="18" charset="2"/>
              </a:rPr>
              <a:t>X</a:t>
            </a:r>
            <a:r>
              <a:rPr lang="en-US" smtClean="0">
                <a:sym typeface="Symbol" pitchFamily="18" charset="2"/>
              </a:rPr>
              <a:t>, 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]  </a:t>
            </a:r>
            <a:r>
              <a:rPr lang="en-US" i="1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, add the set of items </a:t>
            </a:r>
            <a:r>
              <a:rPr lang="en-US" i="1" smtClean="0">
                <a:sym typeface="Symbol" pitchFamily="18" charset="2"/>
              </a:rPr>
              <a:t>closure</a:t>
            </a:r>
            <a:r>
              <a:rPr lang="en-US" smtClean="0">
                <a:sym typeface="Symbol" pitchFamily="18" charset="2"/>
              </a:rPr>
              <a:t>({</a:t>
            </a:r>
            <a:r>
              <a:rPr lang="en-US" smtClean="0"/>
              <a:t>[</a:t>
            </a:r>
            <a:r>
              <a:rPr lang="en-US" i="1" smtClean="0"/>
              <a:t>A</a:t>
            </a:r>
            <a:r>
              <a:rPr lang="en-US" smtClean="0">
                <a:sym typeface="Symbol" pitchFamily="18" charset="2"/>
              </a:rPr>
              <a:t></a:t>
            </a:r>
            <a:r>
              <a:rPr lang="en-US" i="1" smtClean="0">
                <a:sym typeface="Symbol" pitchFamily="18" charset="2"/>
              </a:rPr>
              <a:t>X</a:t>
            </a:r>
            <a:r>
              <a:rPr lang="en-US" smtClean="0">
                <a:sym typeface="Symbol" pitchFamily="18" charset="2"/>
              </a:rPr>
              <a:t>•, 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]}) to </a:t>
            </a:r>
            <a:r>
              <a:rPr lang="en-US" i="1" smtClean="0">
                <a:sym typeface="Symbol" pitchFamily="18" charset="2"/>
              </a:rPr>
              <a:t>goto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US" i="1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,</a:t>
            </a:r>
            <a:r>
              <a:rPr lang="en-US" i="1" smtClean="0">
                <a:sym typeface="Symbol" pitchFamily="18" charset="2"/>
              </a:rPr>
              <a:t>X</a:t>
            </a:r>
            <a:r>
              <a:rPr lang="en-US" smtClean="0">
                <a:sym typeface="Symbol" pitchFamily="18" charset="2"/>
              </a:rPr>
              <a:t>) if not already there</a:t>
            </a:r>
          </a:p>
          <a:p>
            <a:pPr marL="609600" indent="-609600" eaLnBrk="1" hangingPunct="1">
              <a:lnSpc>
                <a:spcPct val="90000"/>
              </a:lnSpc>
              <a:buFont typeface="Times" charset="0"/>
              <a:buAutoNum type="arabicPeriod"/>
            </a:pPr>
            <a:r>
              <a:rPr lang="en-US" smtClean="0">
                <a:sym typeface="Symbol" pitchFamily="18" charset="2"/>
              </a:rPr>
              <a:t>Repeat step 1 until no more items can be added to </a:t>
            </a:r>
            <a:r>
              <a:rPr lang="en-US" i="1" smtClean="0">
                <a:sym typeface="Symbol" pitchFamily="18" charset="2"/>
              </a:rPr>
              <a:t>goto</a:t>
            </a:r>
            <a:r>
              <a:rPr lang="en-US" smtClean="0">
                <a:sym typeface="Symbol" pitchFamily="18" charset="2"/>
              </a:rPr>
              <a:t>(</a:t>
            </a:r>
            <a:r>
              <a:rPr lang="en-US" i="1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,</a:t>
            </a:r>
            <a:r>
              <a:rPr lang="en-US" i="1" smtClean="0">
                <a:sym typeface="Symbol" pitchFamily="18" charset="2"/>
              </a:rPr>
              <a:t>X</a:t>
            </a:r>
            <a:r>
              <a:rPr lang="en-US" smtClean="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CA1A32FD-0D59-4144-8286-6F9C7FE5C550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Handles</a:t>
            </a:r>
          </a:p>
        </p:txBody>
      </p:sp>
      <p:sp>
        <p:nvSpPr>
          <p:cNvPr id="19459" name="Line 4"/>
          <p:cNvSpPr>
            <a:spLocks noChangeShapeType="1"/>
          </p:cNvSpPr>
          <p:nvPr/>
        </p:nvSpPr>
        <p:spPr bwMode="auto">
          <a:xfrm flipH="1" flipV="1">
            <a:off x="3200400" y="3489325"/>
            <a:ext cx="2895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096000" y="3717925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Handle</a:t>
            </a: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381000" y="3108325"/>
            <a:ext cx="18478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Grammar: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A B </a:t>
            </a:r>
            <a:r>
              <a:rPr lang="en-US" b="1">
                <a:sym typeface="Symbol" pitchFamily="18" charset="2"/>
              </a:rPr>
              <a:t>e</a:t>
            </a:r>
            <a:r>
              <a:rPr lang="en-US" i="1">
                <a:sym typeface="Symbol" pitchFamily="18" charset="2"/>
              </a:rPr>
              <a:t/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b c </a:t>
            </a:r>
            <a:r>
              <a:rPr lang="en-US">
                <a:sym typeface="Symbol" pitchFamily="18" charset="2"/>
              </a:rPr>
              <a:t>|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d</a:t>
            </a:r>
            <a:endParaRPr lang="en-US">
              <a:sym typeface="Symbol" pitchFamily="18" charset="2"/>
            </a:endParaRPr>
          </a:p>
        </p:txBody>
      </p:sp>
      <p:sp>
        <p:nvSpPr>
          <p:cNvPr id="19462" name="Line 8"/>
          <p:cNvSpPr>
            <a:spLocks noChangeShapeType="1"/>
          </p:cNvSpPr>
          <p:nvPr/>
        </p:nvSpPr>
        <p:spPr bwMode="auto">
          <a:xfrm flipH="1" flipV="1">
            <a:off x="3657600" y="3870325"/>
            <a:ext cx="243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3" name="Line 9"/>
          <p:cNvSpPr>
            <a:spLocks noChangeShapeType="1"/>
          </p:cNvSpPr>
          <p:nvPr/>
        </p:nvSpPr>
        <p:spPr bwMode="auto">
          <a:xfrm flipH="1">
            <a:off x="3429000" y="4022725"/>
            <a:ext cx="2667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4" name="Line 10"/>
          <p:cNvSpPr>
            <a:spLocks noChangeShapeType="1"/>
          </p:cNvSpPr>
          <p:nvPr/>
        </p:nvSpPr>
        <p:spPr bwMode="auto">
          <a:xfrm flipH="1">
            <a:off x="3660775" y="4175125"/>
            <a:ext cx="2435225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5" name="Text Box 11"/>
          <p:cNvSpPr txBox="1">
            <a:spLocks noChangeArrowheads="1"/>
          </p:cNvSpPr>
          <p:nvPr/>
        </p:nvSpPr>
        <p:spPr bwMode="auto">
          <a:xfrm>
            <a:off x="827088" y="1722438"/>
            <a:ext cx="7481887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sz="2800"/>
              <a:t>A </a:t>
            </a:r>
            <a:r>
              <a:rPr lang="en-US" sz="2800" i="1"/>
              <a:t>handle</a:t>
            </a:r>
            <a:r>
              <a:rPr lang="en-US" sz="2800"/>
              <a:t> is a substring of grammar symbols in a</a:t>
            </a:r>
            <a:br>
              <a:rPr lang="en-US" sz="2800"/>
            </a:br>
            <a:r>
              <a:rPr lang="en-US" sz="2800" i="1"/>
              <a:t>right-sentential form</a:t>
            </a:r>
            <a:r>
              <a:rPr lang="en-US" sz="2800"/>
              <a:t> that matches a right-hand side</a:t>
            </a:r>
            <a:br>
              <a:rPr lang="en-US" sz="2800"/>
            </a:br>
            <a:r>
              <a:rPr lang="en-US" sz="2800"/>
              <a:t>of a production</a:t>
            </a:r>
          </a:p>
        </p:txBody>
      </p:sp>
      <p:sp>
        <p:nvSpPr>
          <p:cNvPr id="19466" name="Line 13"/>
          <p:cNvSpPr>
            <a:spLocks noChangeShapeType="1"/>
          </p:cNvSpPr>
          <p:nvPr/>
        </p:nvSpPr>
        <p:spPr bwMode="auto">
          <a:xfrm flipH="1" flipV="1">
            <a:off x="3767138" y="5791200"/>
            <a:ext cx="1109662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7" name="Text Box 14"/>
          <p:cNvSpPr txBox="1">
            <a:spLocks noChangeArrowheads="1"/>
          </p:cNvSpPr>
          <p:nvPr/>
        </p:nvSpPr>
        <p:spPr bwMode="auto">
          <a:xfrm>
            <a:off x="4648200" y="5410200"/>
            <a:ext cx="39290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/>
              <a:t>NOT a handle, because</a:t>
            </a:r>
            <a:br>
              <a:rPr lang="en-US"/>
            </a:br>
            <a:r>
              <a:rPr lang="en-US"/>
              <a:t>further reductions will fail</a:t>
            </a:r>
          </a:p>
          <a:p>
            <a:pPr algn="ctr"/>
            <a:r>
              <a:rPr lang="en-US"/>
              <a:t>(result is not a sentential form)</a:t>
            </a:r>
          </a:p>
        </p:txBody>
      </p:sp>
      <p:sp>
        <p:nvSpPr>
          <p:cNvPr id="19468" name="Rectangle 16"/>
          <p:cNvSpPr>
            <a:spLocks noChangeArrowheads="1"/>
          </p:cNvSpPr>
          <p:nvPr/>
        </p:nvSpPr>
        <p:spPr bwMode="auto">
          <a:xfrm>
            <a:off x="2928938" y="5029200"/>
            <a:ext cx="151288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ym typeface="Symbol" pitchFamily="18" charset="2"/>
              </a:rPr>
              <a:t>a </a:t>
            </a:r>
            <a:r>
              <a:rPr lang="en-US" b="1" u="sng">
                <a:sym typeface="Symbol" pitchFamily="18" charset="2"/>
              </a:rPr>
              <a:t>b</a:t>
            </a:r>
            <a:r>
              <a:rPr lang="en-US" b="1">
                <a:sym typeface="Symbol" pitchFamily="18" charset="2"/>
              </a:rPr>
              <a:t> b c d e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a </a:t>
            </a:r>
            <a:r>
              <a:rPr lang="en-US" i="1">
                <a:sym typeface="Symbol" pitchFamily="18" charset="2"/>
              </a:rPr>
              <a:t>A </a:t>
            </a:r>
            <a:r>
              <a:rPr lang="en-US" b="1" u="sng">
                <a:sym typeface="Symbol" pitchFamily="18" charset="2"/>
              </a:rPr>
              <a:t>b</a:t>
            </a:r>
            <a:r>
              <a:rPr lang="en-US" b="1">
                <a:sym typeface="Symbol" pitchFamily="18" charset="2"/>
              </a:rPr>
              <a:t> c d e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a </a:t>
            </a:r>
            <a:r>
              <a:rPr lang="en-US" i="1">
                <a:sym typeface="Symbol" pitchFamily="18" charset="2"/>
              </a:rPr>
              <a:t>A A</a:t>
            </a:r>
            <a:r>
              <a:rPr lang="en-US" b="1">
                <a:sym typeface="Symbol" pitchFamily="18" charset="2"/>
              </a:rPr>
              <a:t> e</a:t>
            </a:r>
            <a:br>
              <a:rPr lang="en-US" b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… ?</a:t>
            </a:r>
            <a:endParaRPr lang="en-US" b="1">
              <a:sym typeface="Symbol" pitchFamily="18" charset="2"/>
            </a:endParaRPr>
          </a:p>
        </p:txBody>
      </p:sp>
      <p:sp>
        <p:nvSpPr>
          <p:cNvPr id="19469" name="Rectangle 17"/>
          <p:cNvSpPr>
            <a:spLocks noChangeArrowheads="1"/>
          </p:cNvSpPr>
          <p:nvPr/>
        </p:nvSpPr>
        <p:spPr bwMode="auto">
          <a:xfrm>
            <a:off x="2590800" y="3111500"/>
            <a:ext cx="151288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ym typeface="Symbol" pitchFamily="18" charset="2"/>
              </a:rPr>
              <a:t>a </a:t>
            </a:r>
            <a:r>
              <a:rPr lang="en-US" b="1" u="sng">
                <a:sym typeface="Symbol" pitchFamily="18" charset="2"/>
              </a:rPr>
              <a:t>b</a:t>
            </a:r>
            <a:r>
              <a:rPr lang="en-US" b="1">
                <a:sym typeface="Symbol" pitchFamily="18" charset="2"/>
              </a:rPr>
              <a:t> b c d e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a </a:t>
            </a:r>
            <a:r>
              <a:rPr lang="en-US" i="1" u="sng">
                <a:sym typeface="Symbol" pitchFamily="18" charset="2"/>
              </a:rPr>
              <a:t>A </a:t>
            </a:r>
            <a:r>
              <a:rPr lang="en-US" b="1" u="sng">
                <a:sym typeface="Symbol" pitchFamily="18" charset="2"/>
              </a:rPr>
              <a:t>b c</a:t>
            </a:r>
            <a:r>
              <a:rPr lang="en-US" b="1">
                <a:sym typeface="Symbol" pitchFamily="18" charset="2"/>
              </a:rPr>
              <a:t> d e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a </a:t>
            </a:r>
            <a:r>
              <a:rPr lang="en-US" i="1">
                <a:sym typeface="Symbol" pitchFamily="18" charset="2"/>
              </a:rPr>
              <a:t>A </a:t>
            </a:r>
            <a:r>
              <a:rPr lang="en-US" b="1" u="sng">
                <a:sym typeface="Symbol" pitchFamily="18" charset="2"/>
              </a:rPr>
              <a:t>d</a:t>
            </a:r>
            <a:r>
              <a:rPr lang="en-US" b="1">
                <a:sym typeface="Symbol" pitchFamily="18" charset="2"/>
              </a:rPr>
              <a:t> e</a:t>
            </a:r>
            <a:br>
              <a:rPr lang="en-US" b="1">
                <a:sym typeface="Symbol" pitchFamily="18" charset="2"/>
              </a:rPr>
            </a:br>
            <a:r>
              <a:rPr lang="en-US" b="1" u="sng">
                <a:sym typeface="Symbol" pitchFamily="18" charset="2"/>
              </a:rPr>
              <a:t>a </a:t>
            </a:r>
            <a:r>
              <a:rPr lang="en-US" i="1" u="sng">
                <a:sym typeface="Symbol" pitchFamily="18" charset="2"/>
              </a:rPr>
              <a:t>A B</a:t>
            </a:r>
            <a:r>
              <a:rPr lang="en-US" b="1" i="1" u="sng">
                <a:sym typeface="Symbol" pitchFamily="18" charset="2"/>
              </a:rPr>
              <a:t> </a:t>
            </a:r>
            <a:r>
              <a:rPr lang="en-US" b="1" u="sng">
                <a:sym typeface="Symbol" pitchFamily="18" charset="2"/>
              </a:rPr>
              <a:t>e</a:t>
            </a:r>
            <a:r>
              <a:rPr lang="en-US" b="1">
                <a:sym typeface="Symbol" pitchFamily="18" charset="2"/>
              </a:rPr>
              <a:t/>
            </a:r>
            <a:br>
              <a:rPr lang="en-US" b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endParaRPr lang="en-US" b="1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DAB3B30-DA53-4ACF-8469-04C24FBBA8E2}" type="slidenum">
              <a:rPr lang="en-US" sz="1400"/>
              <a:pPr/>
              <a:t>40</a:t>
            </a:fld>
            <a:endParaRPr lang="en-US" sz="140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Constructing the set of LR(1) Items of a Grammar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2800" smtClean="0"/>
              <a:t>Augment the grammar with a new start symbol </a:t>
            </a:r>
            <a:r>
              <a:rPr lang="en-US" sz="2800" i="1" smtClean="0"/>
              <a:t>S</a:t>
            </a:r>
            <a:r>
              <a:rPr lang="ja-JP" altLang="en-US" sz="2800" smtClean="0"/>
              <a:t>’</a:t>
            </a:r>
            <a:r>
              <a:rPr lang="en-US" altLang="ja-JP" sz="2800" smtClean="0"/>
              <a:t> and production </a:t>
            </a:r>
            <a:r>
              <a:rPr lang="en-US" altLang="ja-JP" sz="2800" i="1" smtClean="0"/>
              <a:t>S</a:t>
            </a:r>
            <a:r>
              <a:rPr lang="ja-JP" altLang="en-US" sz="2800" smtClean="0"/>
              <a:t>’</a:t>
            </a:r>
            <a:r>
              <a:rPr lang="en-US" altLang="ja-JP" sz="2800" smtClean="0">
                <a:sym typeface="Symbol" pitchFamily="18" charset="2"/>
              </a:rPr>
              <a:t></a:t>
            </a:r>
            <a:r>
              <a:rPr lang="en-US" altLang="ja-JP" sz="2800" i="1" smtClean="0">
                <a:sym typeface="Symbol" pitchFamily="18" charset="2"/>
              </a:rPr>
              <a:t>S</a:t>
            </a:r>
            <a:endParaRPr lang="en-US" altLang="ja-JP" sz="2800" smtClean="0">
              <a:sym typeface="Symbol" pitchFamily="18" charset="2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sz="2800" smtClean="0">
                <a:sym typeface="Symbol" pitchFamily="18" charset="2"/>
              </a:rPr>
              <a:t>Initially, set </a:t>
            </a:r>
            <a:r>
              <a:rPr lang="en-US" sz="2800" i="1" smtClean="0">
                <a:sym typeface="Symbol" pitchFamily="18" charset="2"/>
              </a:rPr>
              <a:t>C</a:t>
            </a:r>
            <a:r>
              <a:rPr lang="en-US" sz="2800" smtClean="0">
                <a:sym typeface="Symbol" pitchFamily="18" charset="2"/>
              </a:rPr>
              <a:t> = </a:t>
            </a:r>
            <a:r>
              <a:rPr lang="en-US" sz="2800" i="1" smtClean="0">
                <a:sym typeface="Symbol" pitchFamily="18" charset="2"/>
              </a:rPr>
              <a:t>closure</a:t>
            </a:r>
            <a:r>
              <a:rPr lang="en-US" sz="2800" smtClean="0">
                <a:sym typeface="Symbol" pitchFamily="18" charset="2"/>
              </a:rPr>
              <a:t>({[</a:t>
            </a:r>
            <a:r>
              <a:rPr lang="en-US" sz="2800" i="1" smtClean="0"/>
              <a:t>S</a:t>
            </a:r>
            <a:r>
              <a:rPr lang="ja-JP" altLang="en-US" sz="2800" smtClean="0"/>
              <a:t>’</a:t>
            </a:r>
            <a:r>
              <a:rPr lang="en-US" altLang="ja-JP" sz="2800" smtClean="0">
                <a:sym typeface="Symbol" pitchFamily="18" charset="2"/>
              </a:rPr>
              <a:t>•</a:t>
            </a:r>
            <a:r>
              <a:rPr lang="en-US" altLang="ja-JP" sz="2800" i="1" smtClean="0"/>
              <a:t>S</a:t>
            </a:r>
            <a:r>
              <a:rPr lang="en-US" altLang="ja-JP" sz="2800" smtClean="0"/>
              <a:t>, </a:t>
            </a:r>
            <a:r>
              <a:rPr lang="en-US" altLang="ja-JP" sz="2800" b="1" smtClean="0"/>
              <a:t>$</a:t>
            </a:r>
            <a:r>
              <a:rPr lang="en-US" altLang="ja-JP" sz="2800" smtClean="0"/>
              <a:t>]</a:t>
            </a:r>
            <a:r>
              <a:rPr lang="en-US" altLang="ja-JP" sz="2800" smtClean="0">
                <a:sym typeface="Symbol" pitchFamily="18" charset="2"/>
              </a:rPr>
              <a:t>})</a:t>
            </a:r>
            <a:br>
              <a:rPr lang="en-US" altLang="ja-JP" sz="2800" smtClean="0">
                <a:sym typeface="Symbol" pitchFamily="18" charset="2"/>
              </a:rPr>
            </a:br>
            <a:r>
              <a:rPr lang="en-US" altLang="ja-JP" sz="2800" smtClean="0">
                <a:sym typeface="Symbol" pitchFamily="18" charset="2"/>
              </a:rPr>
              <a:t>(this is the start state of the DFA)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smtClean="0">
                <a:sym typeface="Symbol" pitchFamily="18" charset="2"/>
              </a:rPr>
              <a:t>For each set of items </a:t>
            </a:r>
            <a:r>
              <a:rPr lang="en-US" sz="2800" i="1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  </a:t>
            </a:r>
            <a:r>
              <a:rPr lang="en-US" sz="2800" i="1" smtClean="0">
                <a:sym typeface="Symbol" pitchFamily="18" charset="2"/>
              </a:rPr>
              <a:t>C</a:t>
            </a:r>
            <a:r>
              <a:rPr lang="en-US" sz="2800" smtClean="0">
                <a:sym typeface="Symbol" pitchFamily="18" charset="2"/>
              </a:rPr>
              <a:t> and each grammar symbol </a:t>
            </a:r>
            <a:r>
              <a:rPr lang="en-US" sz="2800" i="1" smtClean="0">
                <a:sym typeface="Symbol" pitchFamily="18" charset="2"/>
              </a:rPr>
              <a:t>X</a:t>
            </a:r>
            <a:r>
              <a:rPr lang="en-US" sz="2800" smtClean="0">
                <a:sym typeface="Symbol" pitchFamily="18" charset="2"/>
              </a:rPr>
              <a:t>  (</a:t>
            </a:r>
            <a:r>
              <a:rPr lang="en-US" sz="2800" i="1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</a:t>
            </a:r>
            <a:r>
              <a:rPr lang="en-US" sz="2800" i="1" smtClean="0">
                <a:sym typeface="Symbol" pitchFamily="18" charset="2"/>
              </a:rPr>
              <a:t>T</a:t>
            </a:r>
            <a:r>
              <a:rPr lang="en-US" sz="2800" smtClean="0">
                <a:sym typeface="Symbol" pitchFamily="18" charset="2"/>
              </a:rPr>
              <a:t>) such that </a:t>
            </a:r>
            <a:r>
              <a:rPr lang="en-US" sz="2800" i="1" smtClean="0">
                <a:sym typeface="Symbol" pitchFamily="18" charset="2"/>
              </a:rPr>
              <a:t>goto</a:t>
            </a:r>
            <a:r>
              <a:rPr lang="en-US" sz="2800" smtClean="0">
                <a:sym typeface="Symbol" pitchFamily="18" charset="2"/>
              </a:rPr>
              <a:t>(</a:t>
            </a:r>
            <a:r>
              <a:rPr lang="en-US" sz="2800" i="1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,</a:t>
            </a:r>
            <a:r>
              <a:rPr lang="en-US" sz="2800" i="1" smtClean="0">
                <a:sym typeface="Symbol" pitchFamily="18" charset="2"/>
              </a:rPr>
              <a:t>X</a:t>
            </a:r>
            <a:r>
              <a:rPr lang="en-US" sz="2800" smtClean="0">
                <a:sym typeface="Symbol" pitchFamily="18" charset="2"/>
              </a:rPr>
              <a:t>)  </a:t>
            </a:r>
            <a:r>
              <a:rPr lang="en-US" sz="2800" i="1" smtClean="0">
                <a:sym typeface="Symbol" pitchFamily="18" charset="2"/>
              </a:rPr>
              <a:t>C </a:t>
            </a:r>
            <a:r>
              <a:rPr lang="en-US" sz="2800" smtClean="0">
                <a:sym typeface="Symbol" pitchFamily="18" charset="2"/>
              </a:rPr>
              <a:t>and </a:t>
            </a:r>
            <a:r>
              <a:rPr lang="en-US" sz="2800" i="1" smtClean="0">
                <a:sym typeface="Symbol" pitchFamily="18" charset="2"/>
              </a:rPr>
              <a:t>goto</a:t>
            </a:r>
            <a:r>
              <a:rPr lang="en-US" sz="2800" smtClean="0">
                <a:sym typeface="Symbol" pitchFamily="18" charset="2"/>
              </a:rPr>
              <a:t>(</a:t>
            </a:r>
            <a:r>
              <a:rPr lang="en-US" sz="2800" i="1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,</a:t>
            </a:r>
            <a:r>
              <a:rPr lang="en-US" sz="2800" i="1" smtClean="0">
                <a:sym typeface="Symbol" pitchFamily="18" charset="2"/>
              </a:rPr>
              <a:t>X</a:t>
            </a:r>
            <a:r>
              <a:rPr lang="en-US" sz="2800" smtClean="0">
                <a:sym typeface="Symbol" pitchFamily="18" charset="2"/>
              </a:rPr>
              <a:t>)  , add the set of items </a:t>
            </a:r>
            <a:r>
              <a:rPr lang="en-US" sz="2800" i="1" smtClean="0">
                <a:sym typeface="Symbol" pitchFamily="18" charset="2"/>
              </a:rPr>
              <a:t>goto</a:t>
            </a:r>
            <a:r>
              <a:rPr lang="en-US" sz="2800" smtClean="0">
                <a:sym typeface="Symbol" pitchFamily="18" charset="2"/>
              </a:rPr>
              <a:t>(</a:t>
            </a:r>
            <a:r>
              <a:rPr lang="en-US" sz="2800" i="1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,</a:t>
            </a:r>
            <a:r>
              <a:rPr lang="en-US" sz="2800" i="1" smtClean="0">
                <a:sym typeface="Symbol" pitchFamily="18" charset="2"/>
              </a:rPr>
              <a:t>X</a:t>
            </a:r>
            <a:r>
              <a:rPr lang="en-US" sz="2800" smtClean="0">
                <a:sym typeface="Symbol" pitchFamily="18" charset="2"/>
              </a:rPr>
              <a:t>) to </a:t>
            </a:r>
            <a:r>
              <a:rPr lang="en-US" sz="2800" i="1" smtClean="0">
                <a:sym typeface="Symbol" pitchFamily="18" charset="2"/>
              </a:rPr>
              <a:t>C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800" smtClean="0">
                <a:sym typeface="Symbol" pitchFamily="18" charset="2"/>
              </a:rPr>
              <a:t>Repeat 3 until no more sets can be added to </a:t>
            </a:r>
            <a:r>
              <a:rPr lang="en-US" sz="2800" i="1" smtClean="0">
                <a:sym typeface="Symbol" pitchFamily="18" charset="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F918BDCA-39F6-4BF7-9D8E-FD18CA64C049}" type="slidenum">
              <a:rPr lang="en-US" sz="1400"/>
              <a:pPr/>
              <a:t>41</a:t>
            </a:fld>
            <a:endParaRPr lang="en-US" sz="140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Grammar and LR(1) Items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Unambiguous LR(1) grammar:</a:t>
            </a:r>
            <a:br>
              <a:rPr lang="en-US" smtClean="0"/>
            </a:br>
            <a:r>
              <a:rPr lang="en-US" smtClean="0"/>
              <a:t>	</a:t>
            </a:r>
            <a:r>
              <a:rPr lang="en-US" i="1" smtClean="0"/>
              <a:t>S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i="1" smtClean="0">
                <a:sym typeface="Symbol" pitchFamily="18" charset="2"/>
              </a:rPr>
              <a:t>L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b="1" smtClean="0">
                <a:sym typeface="Symbol" pitchFamily="18" charset="2"/>
              </a:rPr>
              <a:t>=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i="1" smtClean="0">
                <a:sym typeface="Symbol" pitchFamily="18" charset="2"/>
              </a:rPr>
              <a:t>R</a:t>
            </a:r>
            <a:br>
              <a:rPr lang="en-US" i="1" smtClean="0">
                <a:sym typeface="Symbol" pitchFamily="18" charset="2"/>
              </a:rPr>
            </a:br>
            <a:r>
              <a:rPr lang="en-US" i="1" smtClean="0">
                <a:sym typeface="Symbol" pitchFamily="18" charset="2"/>
              </a:rPr>
              <a:t>	</a:t>
            </a:r>
            <a:r>
              <a:rPr lang="en-US" i="1" smtClean="0"/>
              <a:t>S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smtClean="0">
                <a:sym typeface="Symbol" pitchFamily="18" charset="2"/>
              </a:rPr>
              <a:t/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	</a:t>
            </a:r>
            <a:r>
              <a:rPr lang="en-US" i="1" smtClean="0">
                <a:sym typeface="Symbol" pitchFamily="18" charset="2"/>
              </a:rPr>
              <a:t>L</a:t>
            </a:r>
            <a:r>
              <a:rPr lang="en-US" smtClean="0">
                <a:sym typeface="Symbol" pitchFamily="18" charset="2"/>
              </a:rPr>
              <a:t>  </a:t>
            </a:r>
            <a:r>
              <a:rPr lang="en-US" b="1" smtClean="0">
                <a:sym typeface="Symbol" pitchFamily="18" charset="2"/>
              </a:rPr>
              <a:t>*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i="1" smtClean="0">
                <a:sym typeface="Symbol" pitchFamily="18" charset="2"/>
              </a:rPr>
              <a:t>R</a:t>
            </a:r>
            <a:br>
              <a:rPr lang="en-US" i="1" smtClean="0">
                <a:sym typeface="Symbol" pitchFamily="18" charset="2"/>
              </a:rPr>
            </a:br>
            <a:r>
              <a:rPr lang="en-US" i="1" smtClean="0">
                <a:sym typeface="Symbol" pitchFamily="18" charset="2"/>
              </a:rPr>
              <a:t>	L</a:t>
            </a:r>
            <a:r>
              <a:rPr lang="en-US" smtClean="0">
                <a:sym typeface="Symbol" pitchFamily="18" charset="2"/>
              </a:rPr>
              <a:t>  </a:t>
            </a:r>
            <a:r>
              <a:rPr lang="en-US" b="1" smtClean="0">
                <a:sym typeface="Symbol" pitchFamily="18" charset="2"/>
              </a:rPr>
              <a:t>id</a:t>
            </a:r>
            <a:r>
              <a:rPr lang="en-US" smtClean="0">
                <a:sym typeface="Symbol" pitchFamily="18" charset="2"/>
              </a:rPr>
              <a:t/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	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smtClean="0">
                <a:sym typeface="Symbol" pitchFamily="18" charset="2"/>
              </a:rPr>
              <a:t>  </a:t>
            </a:r>
            <a:r>
              <a:rPr lang="en-US" i="1" smtClean="0">
                <a:sym typeface="Symbol" pitchFamily="18" charset="2"/>
              </a:rPr>
              <a:t>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Augment with </a:t>
            </a:r>
            <a:r>
              <a:rPr lang="en-US" i="1" smtClean="0"/>
              <a:t>S</a:t>
            </a:r>
            <a:r>
              <a:rPr lang="ja-JP" altLang="en-US" smtClean="0"/>
              <a:t>’</a:t>
            </a:r>
            <a:r>
              <a:rPr lang="en-US" altLang="ja-JP" smtClean="0"/>
              <a:t> </a:t>
            </a:r>
            <a:r>
              <a:rPr lang="en-US" altLang="ja-JP" smtClean="0">
                <a:sym typeface="Symbol" pitchFamily="18" charset="2"/>
              </a:rPr>
              <a:t> </a:t>
            </a:r>
            <a:r>
              <a:rPr lang="en-US" altLang="ja-JP" i="1" smtClean="0">
                <a:sym typeface="Symbol" pitchFamily="18" charset="2"/>
              </a:rPr>
              <a:t>S</a:t>
            </a:r>
            <a:endParaRPr lang="en-US" altLang="ja-JP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LR(1) items (next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E256C6DB-F9D5-4807-B22D-D2E4909F189C}" type="slidenum">
              <a:rPr lang="en-US" sz="1400"/>
              <a:pPr/>
              <a:t>42</a:t>
            </a:fld>
            <a:endParaRPr lang="en-US" sz="1400"/>
          </a:p>
        </p:txBody>
      </p:sp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609600" y="365125"/>
            <a:ext cx="3935413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[</a:t>
            </a:r>
            <a:r>
              <a:rPr lang="en-US" sz="2000" i="1"/>
              <a:t>S</a:t>
            </a:r>
            <a:r>
              <a:rPr lang="ja-JP" altLang="en-US" sz="2000"/>
              <a:t>’</a:t>
            </a:r>
            <a:r>
              <a:rPr lang="en-US" altLang="ja-JP" sz="2000"/>
              <a:t> </a:t>
            </a:r>
            <a:r>
              <a:rPr lang="en-US" altLang="ja-JP" sz="2000">
                <a:sym typeface="Symbol" pitchFamily="18" charset="2"/>
              </a:rPr>
              <a:t> •</a:t>
            </a:r>
            <a:r>
              <a:rPr lang="en-US" altLang="ja-JP" sz="2000" i="1"/>
              <a:t>S,	</a:t>
            </a:r>
            <a:r>
              <a:rPr lang="en-US" altLang="ja-JP" sz="2000" b="1"/>
              <a:t>$</a:t>
            </a:r>
            <a:r>
              <a:rPr lang="en-US" altLang="ja-JP" sz="2000"/>
              <a:t>] goto(</a:t>
            </a:r>
            <a:r>
              <a:rPr lang="en-US" altLang="ja-JP" sz="2000" i="1"/>
              <a:t>I</a:t>
            </a:r>
            <a:r>
              <a:rPr lang="en-US" altLang="ja-JP" sz="2000" baseline="-25000"/>
              <a:t>0</a:t>
            </a:r>
            <a:r>
              <a:rPr lang="en-US" altLang="ja-JP" sz="2000"/>
              <a:t>,</a:t>
            </a:r>
            <a:r>
              <a:rPr lang="en-US" altLang="ja-JP" sz="2000" i="1"/>
              <a:t>S</a:t>
            </a:r>
            <a:r>
              <a:rPr lang="en-US" altLang="ja-JP" sz="2000"/>
              <a:t>)=</a:t>
            </a:r>
            <a:r>
              <a:rPr lang="en-US" altLang="ja-JP" sz="2000" i="1"/>
              <a:t>I</a:t>
            </a:r>
            <a:r>
              <a:rPr lang="en-US" altLang="ja-JP" sz="2000" baseline="-25000"/>
              <a:t>1</a:t>
            </a:r>
            <a:r>
              <a:rPr lang="en-US" altLang="ja-JP" sz="2000"/>
              <a:t> </a:t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S </a:t>
            </a:r>
            <a:r>
              <a:rPr lang="en-US" altLang="ja-JP" sz="2000">
                <a:sym typeface="Symbol" pitchFamily="18" charset="2"/>
              </a:rPr>
              <a:t> •</a:t>
            </a:r>
            <a:r>
              <a:rPr lang="en-US" altLang="ja-JP" sz="2000" i="1"/>
              <a:t>L</a:t>
            </a:r>
            <a:r>
              <a:rPr lang="en-US" altLang="ja-JP" sz="2000" b="1"/>
              <a:t>=</a:t>
            </a:r>
            <a:r>
              <a:rPr lang="en-US" altLang="ja-JP" sz="2000" i="1"/>
              <a:t>R,	</a:t>
            </a:r>
            <a:r>
              <a:rPr lang="en-US" altLang="ja-JP" sz="2000" b="1"/>
              <a:t>$</a:t>
            </a:r>
            <a:r>
              <a:rPr lang="en-US" altLang="ja-JP" sz="2000"/>
              <a:t>] goto(</a:t>
            </a:r>
            <a:r>
              <a:rPr lang="en-US" altLang="ja-JP" sz="2000" i="1"/>
              <a:t>I</a:t>
            </a:r>
            <a:r>
              <a:rPr lang="en-US" altLang="ja-JP" sz="2000" baseline="-25000"/>
              <a:t>0</a:t>
            </a:r>
            <a:r>
              <a:rPr lang="en-US" altLang="ja-JP" sz="2000"/>
              <a:t>,</a:t>
            </a:r>
            <a:r>
              <a:rPr lang="en-US" altLang="ja-JP" sz="2000" i="1"/>
              <a:t>L</a:t>
            </a:r>
            <a:r>
              <a:rPr lang="en-US" altLang="ja-JP" sz="2000"/>
              <a:t>)=</a:t>
            </a:r>
            <a:r>
              <a:rPr lang="en-US" altLang="ja-JP" sz="2000" i="1"/>
              <a:t>I</a:t>
            </a:r>
            <a:r>
              <a:rPr lang="en-US" altLang="ja-JP" sz="2000" baseline="-25000"/>
              <a:t>2</a:t>
            </a:r>
            <a:r>
              <a:rPr lang="en-US" altLang="ja-JP" sz="2000"/>
              <a:t> </a:t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S </a:t>
            </a:r>
            <a:r>
              <a:rPr lang="en-US" altLang="ja-JP" sz="2000">
                <a:sym typeface="Symbol" pitchFamily="18" charset="2"/>
              </a:rPr>
              <a:t> •</a:t>
            </a:r>
            <a:r>
              <a:rPr lang="en-US" altLang="ja-JP" sz="2000" i="1"/>
              <a:t>R,		</a:t>
            </a:r>
            <a:r>
              <a:rPr lang="en-US" altLang="ja-JP" sz="2000" b="1"/>
              <a:t>$</a:t>
            </a:r>
            <a:r>
              <a:rPr lang="en-US" altLang="ja-JP" sz="2000"/>
              <a:t>] goto(</a:t>
            </a:r>
            <a:r>
              <a:rPr lang="en-US" altLang="ja-JP" sz="2000" i="1"/>
              <a:t>I</a:t>
            </a:r>
            <a:r>
              <a:rPr lang="en-US" altLang="ja-JP" sz="2000" baseline="-25000"/>
              <a:t>0</a:t>
            </a:r>
            <a:r>
              <a:rPr lang="en-US" altLang="ja-JP" sz="2000"/>
              <a:t>,</a:t>
            </a:r>
            <a:r>
              <a:rPr lang="en-US" altLang="ja-JP" sz="2000" i="1"/>
              <a:t>R</a:t>
            </a:r>
            <a:r>
              <a:rPr lang="en-US" altLang="ja-JP" sz="2000"/>
              <a:t>)=</a:t>
            </a:r>
            <a:r>
              <a:rPr lang="en-US" altLang="ja-JP" sz="2000" i="1"/>
              <a:t>I</a:t>
            </a:r>
            <a:r>
              <a:rPr lang="en-US" altLang="ja-JP" sz="2000" baseline="-25000"/>
              <a:t>3</a:t>
            </a:r>
            <a:r>
              <a:rPr lang="en-US" altLang="ja-JP" sz="2000"/>
              <a:t> </a:t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L </a:t>
            </a:r>
            <a:r>
              <a:rPr lang="en-US" altLang="ja-JP" sz="2000">
                <a:sym typeface="Symbol" pitchFamily="18" charset="2"/>
              </a:rPr>
              <a:t> •</a:t>
            </a:r>
            <a:r>
              <a:rPr lang="en-US" altLang="ja-JP" sz="2000" b="1">
                <a:sym typeface="Symbol" pitchFamily="18" charset="2"/>
              </a:rPr>
              <a:t>*</a:t>
            </a:r>
            <a:r>
              <a:rPr lang="en-US" altLang="ja-JP" sz="2000" i="1">
                <a:sym typeface="Symbol" pitchFamily="18" charset="2"/>
              </a:rPr>
              <a:t>R</a:t>
            </a:r>
            <a:r>
              <a:rPr lang="en-US" altLang="ja-JP" sz="2000" i="1"/>
              <a:t>,	</a:t>
            </a:r>
            <a:r>
              <a:rPr lang="en-US" altLang="ja-JP" sz="2000" b="1"/>
              <a:t>=/$</a:t>
            </a:r>
            <a:r>
              <a:rPr lang="en-US" altLang="ja-JP" sz="2000"/>
              <a:t>] goto(</a:t>
            </a:r>
            <a:r>
              <a:rPr lang="en-US" altLang="ja-JP" sz="2000" i="1"/>
              <a:t>I</a:t>
            </a:r>
            <a:r>
              <a:rPr lang="en-US" altLang="ja-JP" sz="2000" baseline="-25000"/>
              <a:t>0</a:t>
            </a:r>
            <a:r>
              <a:rPr lang="en-US" altLang="ja-JP" sz="2000"/>
              <a:t>,</a:t>
            </a:r>
            <a:r>
              <a:rPr lang="en-US" altLang="ja-JP" sz="2000" b="1"/>
              <a:t>*</a:t>
            </a:r>
            <a:r>
              <a:rPr lang="en-US" altLang="ja-JP" sz="2000"/>
              <a:t>)=</a:t>
            </a:r>
            <a:r>
              <a:rPr lang="en-US" altLang="ja-JP" sz="2000" i="1"/>
              <a:t>I</a:t>
            </a:r>
            <a:r>
              <a:rPr lang="en-US" altLang="ja-JP" sz="2000" baseline="-25000"/>
              <a:t>4</a:t>
            </a:r>
            <a:r>
              <a:rPr lang="en-US" altLang="ja-JP" sz="2000"/>
              <a:t> </a:t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L </a:t>
            </a:r>
            <a:r>
              <a:rPr lang="en-US" altLang="ja-JP" sz="2000">
                <a:sym typeface="Symbol" pitchFamily="18" charset="2"/>
              </a:rPr>
              <a:t> •</a:t>
            </a:r>
            <a:r>
              <a:rPr lang="en-US" altLang="ja-JP" sz="2000" b="1">
                <a:sym typeface="Symbol" pitchFamily="18" charset="2"/>
              </a:rPr>
              <a:t>id</a:t>
            </a:r>
            <a:r>
              <a:rPr lang="en-US" altLang="ja-JP" sz="2000" i="1"/>
              <a:t>,	</a:t>
            </a:r>
            <a:r>
              <a:rPr lang="en-US" altLang="ja-JP" sz="2000" b="1"/>
              <a:t>=/$</a:t>
            </a:r>
            <a:r>
              <a:rPr lang="en-US" altLang="ja-JP" sz="2000"/>
              <a:t>] goto(</a:t>
            </a:r>
            <a:r>
              <a:rPr lang="en-US" altLang="ja-JP" sz="2000" i="1"/>
              <a:t>I</a:t>
            </a:r>
            <a:r>
              <a:rPr lang="en-US" altLang="ja-JP" sz="2000" baseline="-25000"/>
              <a:t>0</a:t>
            </a:r>
            <a:r>
              <a:rPr lang="en-US" altLang="ja-JP" sz="2000"/>
              <a:t>,</a:t>
            </a:r>
            <a:r>
              <a:rPr lang="en-US" altLang="ja-JP" sz="2000" b="1"/>
              <a:t>id</a:t>
            </a:r>
            <a:r>
              <a:rPr lang="en-US" altLang="ja-JP" sz="2000"/>
              <a:t>)=</a:t>
            </a:r>
            <a:r>
              <a:rPr lang="en-US" altLang="ja-JP" sz="2000" i="1"/>
              <a:t>I</a:t>
            </a:r>
            <a:r>
              <a:rPr lang="en-US" altLang="ja-JP" sz="2000" baseline="-25000"/>
              <a:t>5</a:t>
            </a:r>
            <a:r>
              <a:rPr lang="en-US" altLang="ja-JP" sz="2000"/>
              <a:t> </a:t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R </a:t>
            </a:r>
            <a:r>
              <a:rPr lang="en-US" altLang="ja-JP" sz="2000">
                <a:sym typeface="Symbol" pitchFamily="18" charset="2"/>
              </a:rPr>
              <a:t> •</a:t>
            </a:r>
            <a:r>
              <a:rPr lang="en-US" altLang="ja-JP" sz="2000" i="1">
                <a:sym typeface="Symbol" pitchFamily="18" charset="2"/>
              </a:rPr>
              <a:t>L</a:t>
            </a:r>
            <a:r>
              <a:rPr lang="en-US" altLang="ja-JP" sz="2000" i="1"/>
              <a:t>,		</a:t>
            </a:r>
            <a:r>
              <a:rPr lang="en-US" altLang="ja-JP" sz="2000" b="1"/>
              <a:t>$</a:t>
            </a:r>
            <a:r>
              <a:rPr lang="en-US" altLang="ja-JP" sz="2000"/>
              <a:t>] goto(</a:t>
            </a:r>
            <a:r>
              <a:rPr lang="en-US" altLang="ja-JP" sz="2000" i="1"/>
              <a:t>I</a:t>
            </a:r>
            <a:r>
              <a:rPr lang="en-US" altLang="ja-JP" sz="2000" baseline="-25000"/>
              <a:t>0</a:t>
            </a:r>
            <a:r>
              <a:rPr lang="en-US" altLang="ja-JP" sz="2000"/>
              <a:t>,</a:t>
            </a:r>
            <a:r>
              <a:rPr lang="en-US" altLang="ja-JP" sz="2000" i="1"/>
              <a:t>L</a:t>
            </a:r>
            <a:r>
              <a:rPr lang="en-US" altLang="ja-JP" sz="2000"/>
              <a:t>)=</a:t>
            </a:r>
            <a:r>
              <a:rPr lang="en-US" altLang="ja-JP" sz="2000" i="1"/>
              <a:t>I</a:t>
            </a:r>
            <a:r>
              <a:rPr lang="en-US" altLang="ja-JP" sz="2000" baseline="-25000"/>
              <a:t>2</a:t>
            </a:r>
            <a:r>
              <a:rPr lang="en-US" altLang="ja-JP" sz="2000"/>
              <a:t> </a:t>
            </a:r>
            <a:br>
              <a:rPr lang="en-US" altLang="ja-JP" sz="2000"/>
            </a:br>
            <a:r>
              <a:rPr lang="en-US" altLang="ja-JP" sz="2000"/>
              <a:t/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S</a:t>
            </a:r>
            <a:r>
              <a:rPr lang="ja-JP" altLang="en-US" sz="2000"/>
              <a:t>’</a:t>
            </a:r>
            <a:r>
              <a:rPr lang="en-US" altLang="ja-JP" sz="2000"/>
              <a:t> </a:t>
            </a:r>
            <a:r>
              <a:rPr lang="en-US" altLang="ja-JP" sz="2000">
                <a:sym typeface="Symbol" pitchFamily="18" charset="2"/>
              </a:rPr>
              <a:t> </a:t>
            </a:r>
            <a:r>
              <a:rPr lang="en-US" altLang="ja-JP" sz="2000" i="1"/>
              <a:t>S</a:t>
            </a:r>
            <a:r>
              <a:rPr lang="en-US" altLang="ja-JP" sz="2000">
                <a:sym typeface="Symbol" pitchFamily="18" charset="2"/>
              </a:rPr>
              <a:t>•</a:t>
            </a:r>
            <a:r>
              <a:rPr lang="en-US" altLang="ja-JP" sz="2000" i="1"/>
              <a:t>,	</a:t>
            </a:r>
            <a:r>
              <a:rPr lang="en-US" altLang="ja-JP" sz="2000" b="1"/>
              <a:t>$</a:t>
            </a:r>
            <a:r>
              <a:rPr lang="en-US" altLang="ja-JP" sz="2000"/>
              <a:t>]</a:t>
            </a:r>
            <a:br>
              <a:rPr lang="en-US" altLang="ja-JP" sz="2000"/>
            </a:br>
            <a:r>
              <a:rPr lang="en-US" altLang="ja-JP" sz="2000"/>
              <a:t/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S </a:t>
            </a:r>
            <a:r>
              <a:rPr lang="en-US" altLang="ja-JP" sz="2000">
                <a:sym typeface="Symbol" pitchFamily="18" charset="2"/>
              </a:rPr>
              <a:t> </a:t>
            </a:r>
            <a:r>
              <a:rPr lang="en-US" altLang="ja-JP" sz="2000" i="1"/>
              <a:t>L</a:t>
            </a:r>
            <a:r>
              <a:rPr lang="en-US" altLang="ja-JP" sz="2000">
                <a:sym typeface="Symbol" pitchFamily="18" charset="2"/>
              </a:rPr>
              <a:t>•</a:t>
            </a:r>
            <a:r>
              <a:rPr lang="en-US" altLang="ja-JP" sz="2000" b="1"/>
              <a:t>=</a:t>
            </a:r>
            <a:r>
              <a:rPr lang="en-US" altLang="ja-JP" sz="2000" i="1"/>
              <a:t>R,	</a:t>
            </a:r>
            <a:r>
              <a:rPr lang="en-US" altLang="ja-JP" sz="2000" b="1"/>
              <a:t>$</a:t>
            </a:r>
            <a:r>
              <a:rPr lang="en-US" altLang="ja-JP" sz="2000"/>
              <a:t>] goto(</a:t>
            </a:r>
            <a:r>
              <a:rPr lang="en-US" altLang="ja-JP" sz="2000" i="1"/>
              <a:t>I</a:t>
            </a:r>
            <a:r>
              <a:rPr lang="en-US" altLang="ja-JP" sz="2000" baseline="-25000"/>
              <a:t>0</a:t>
            </a:r>
            <a:r>
              <a:rPr lang="en-US" altLang="ja-JP" sz="2000"/>
              <a:t>,</a:t>
            </a:r>
            <a:r>
              <a:rPr lang="en-US" altLang="ja-JP" sz="2000" b="1"/>
              <a:t>=</a:t>
            </a:r>
            <a:r>
              <a:rPr lang="en-US" altLang="ja-JP" sz="2000"/>
              <a:t>)=</a:t>
            </a:r>
            <a:r>
              <a:rPr lang="en-US" altLang="ja-JP" sz="2000" i="1"/>
              <a:t>I</a:t>
            </a:r>
            <a:r>
              <a:rPr lang="en-US" altLang="ja-JP" sz="2000" baseline="-25000"/>
              <a:t>6</a:t>
            </a:r>
            <a:r>
              <a:rPr lang="en-US" altLang="ja-JP" sz="2000"/>
              <a:t> </a:t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R </a:t>
            </a:r>
            <a:r>
              <a:rPr lang="en-US" altLang="ja-JP" sz="2000">
                <a:sym typeface="Symbol" pitchFamily="18" charset="2"/>
              </a:rPr>
              <a:t> </a:t>
            </a:r>
            <a:r>
              <a:rPr lang="en-US" altLang="ja-JP" sz="2000" i="1">
                <a:sym typeface="Symbol" pitchFamily="18" charset="2"/>
              </a:rPr>
              <a:t>L</a:t>
            </a:r>
            <a:r>
              <a:rPr lang="en-US" altLang="ja-JP" sz="2000">
                <a:sym typeface="Symbol" pitchFamily="18" charset="2"/>
              </a:rPr>
              <a:t>•</a:t>
            </a:r>
            <a:r>
              <a:rPr lang="en-US" altLang="ja-JP" sz="2000" i="1"/>
              <a:t>,		</a:t>
            </a:r>
            <a:r>
              <a:rPr lang="en-US" altLang="ja-JP" sz="2000" b="1"/>
              <a:t>$</a:t>
            </a:r>
            <a:r>
              <a:rPr lang="en-US" altLang="ja-JP" sz="2000"/>
              <a:t>]</a:t>
            </a:r>
            <a:br>
              <a:rPr lang="en-US" altLang="ja-JP" sz="2000"/>
            </a:br>
            <a:r>
              <a:rPr lang="en-US" altLang="ja-JP" sz="2000"/>
              <a:t/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S </a:t>
            </a:r>
            <a:r>
              <a:rPr lang="en-US" altLang="ja-JP" sz="2000">
                <a:sym typeface="Symbol" pitchFamily="18" charset="2"/>
              </a:rPr>
              <a:t> </a:t>
            </a:r>
            <a:r>
              <a:rPr lang="en-US" altLang="ja-JP" sz="2000" i="1"/>
              <a:t>R</a:t>
            </a:r>
            <a:r>
              <a:rPr lang="en-US" altLang="ja-JP" sz="2000">
                <a:sym typeface="Symbol" pitchFamily="18" charset="2"/>
              </a:rPr>
              <a:t>•</a:t>
            </a:r>
            <a:r>
              <a:rPr lang="en-US" altLang="ja-JP" sz="2000" i="1"/>
              <a:t>,		</a:t>
            </a:r>
            <a:r>
              <a:rPr lang="en-US" altLang="ja-JP" sz="2000" b="1"/>
              <a:t>$</a:t>
            </a:r>
            <a:r>
              <a:rPr lang="en-US" altLang="ja-JP" sz="2000"/>
              <a:t>]</a:t>
            </a:r>
            <a:br>
              <a:rPr lang="en-US" altLang="ja-JP" sz="2000"/>
            </a:br>
            <a:r>
              <a:rPr lang="en-US" altLang="ja-JP" sz="2000"/>
              <a:t/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L </a:t>
            </a:r>
            <a:r>
              <a:rPr lang="en-US" altLang="ja-JP" sz="2000">
                <a:sym typeface="Symbol" pitchFamily="18" charset="2"/>
              </a:rPr>
              <a:t> </a:t>
            </a:r>
            <a:r>
              <a:rPr lang="en-US" altLang="ja-JP" sz="2000" b="1">
                <a:sym typeface="Symbol" pitchFamily="18" charset="2"/>
              </a:rPr>
              <a:t>*</a:t>
            </a:r>
            <a:r>
              <a:rPr lang="en-US" altLang="ja-JP" sz="2000">
                <a:sym typeface="Symbol" pitchFamily="18" charset="2"/>
              </a:rPr>
              <a:t>•</a:t>
            </a:r>
            <a:r>
              <a:rPr lang="en-US" altLang="ja-JP" sz="2000" i="1">
                <a:sym typeface="Symbol" pitchFamily="18" charset="2"/>
              </a:rPr>
              <a:t>R</a:t>
            </a:r>
            <a:r>
              <a:rPr lang="en-US" altLang="ja-JP" sz="2000" i="1"/>
              <a:t>,	</a:t>
            </a:r>
            <a:r>
              <a:rPr lang="en-US" altLang="ja-JP" sz="2000" b="1"/>
              <a:t>=/$</a:t>
            </a:r>
            <a:r>
              <a:rPr lang="en-US" altLang="ja-JP" sz="2000"/>
              <a:t>] goto(</a:t>
            </a:r>
            <a:r>
              <a:rPr lang="en-US" altLang="ja-JP" sz="2000" i="1"/>
              <a:t>I</a:t>
            </a:r>
            <a:r>
              <a:rPr lang="en-US" altLang="ja-JP" sz="2000" baseline="-25000"/>
              <a:t>4</a:t>
            </a:r>
            <a:r>
              <a:rPr lang="en-US" altLang="ja-JP" sz="2000"/>
              <a:t>,</a:t>
            </a:r>
            <a:r>
              <a:rPr lang="en-US" altLang="ja-JP" sz="2000" i="1"/>
              <a:t>R</a:t>
            </a:r>
            <a:r>
              <a:rPr lang="en-US" altLang="ja-JP" sz="2000"/>
              <a:t>)=</a:t>
            </a:r>
            <a:r>
              <a:rPr lang="en-US" altLang="ja-JP" sz="2000" i="1"/>
              <a:t>I</a:t>
            </a:r>
            <a:r>
              <a:rPr lang="en-US" altLang="ja-JP" sz="2000" baseline="-25000"/>
              <a:t>7</a:t>
            </a:r>
            <a:r>
              <a:rPr lang="en-US" altLang="ja-JP" sz="2000"/>
              <a:t> </a:t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R </a:t>
            </a:r>
            <a:r>
              <a:rPr lang="en-US" altLang="ja-JP" sz="2000">
                <a:sym typeface="Symbol" pitchFamily="18" charset="2"/>
              </a:rPr>
              <a:t> •</a:t>
            </a:r>
            <a:r>
              <a:rPr lang="en-US" altLang="ja-JP" sz="2000" i="1">
                <a:sym typeface="Symbol" pitchFamily="18" charset="2"/>
              </a:rPr>
              <a:t>L</a:t>
            </a:r>
            <a:r>
              <a:rPr lang="en-US" altLang="ja-JP" sz="2000" i="1"/>
              <a:t>,		</a:t>
            </a:r>
            <a:r>
              <a:rPr lang="en-US" altLang="ja-JP" sz="2000" b="1"/>
              <a:t>=/$</a:t>
            </a:r>
            <a:r>
              <a:rPr lang="en-US" altLang="ja-JP" sz="2000"/>
              <a:t>] goto(</a:t>
            </a:r>
            <a:r>
              <a:rPr lang="en-US" altLang="ja-JP" sz="2000" i="1"/>
              <a:t>I</a:t>
            </a:r>
            <a:r>
              <a:rPr lang="en-US" altLang="ja-JP" sz="2000" baseline="-25000"/>
              <a:t>4</a:t>
            </a:r>
            <a:r>
              <a:rPr lang="en-US" altLang="ja-JP" sz="2000"/>
              <a:t>,</a:t>
            </a:r>
            <a:r>
              <a:rPr lang="en-US" altLang="ja-JP" sz="2000" i="1"/>
              <a:t>L</a:t>
            </a:r>
            <a:r>
              <a:rPr lang="en-US" altLang="ja-JP" sz="2000"/>
              <a:t>)=</a:t>
            </a:r>
            <a:r>
              <a:rPr lang="en-US" altLang="ja-JP" sz="2000" i="1"/>
              <a:t>I</a:t>
            </a:r>
            <a:r>
              <a:rPr lang="en-US" altLang="ja-JP" sz="2000" baseline="-25000"/>
              <a:t>8</a:t>
            </a:r>
            <a:r>
              <a:rPr lang="en-US" altLang="ja-JP" sz="2000"/>
              <a:t> </a:t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L </a:t>
            </a:r>
            <a:r>
              <a:rPr lang="en-US" altLang="ja-JP" sz="2000">
                <a:sym typeface="Symbol" pitchFamily="18" charset="2"/>
              </a:rPr>
              <a:t> •</a:t>
            </a:r>
            <a:r>
              <a:rPr lang="en-US" altLang="ja-JP" sz="2000" b="1">
                <a:sym typeface="Symbol" pitchFamily="18" charset="2"/>
              </a:rPr>
              <a:t>*</a:t>
            </a:r>
            <a:r>
              <a:rPr lang="en-US" altLang="ja-JP" sz="2000" i="1">
                <a:sym typeface="Symbol" pitchFamily="18" charset="2"/>
              </a:rPr>
              <a:t>R</a:t>
            </a:r>
            <a:r>
              <a:rPr lang="en-US" altLang="ja-JP" sz="2000" i="1"/>
              <a:t>,	</a:t>
            </a:r>
            <a:r>
              <a:rPr lang="en-US" altLang="ja-JP" sz="2000" b="1"/>
              <a:t>=/$</a:t>
            </a:r>
            <a:r>
              <a:rPr lang="en-US" altLang="ja-JP" sz="2000"/>
              <a:t>] goto(</a:t>
            </a:r>
            <a:r>
              <a:rPr lang="en-US" altLang="ja-JP" sz="2000" i="1"/>
              <a:t>I</a:t>
            </a:r>
            <a:r>
              <a:rPr lang="en-US" altLang="ja-JP" sz="2000" baseline="-25000"/>
              <a:t>4</a:t>
            </a:r>
            <a:r>
              <a:rPr lang="en-US" altLang="ja-JP" sz="2000"/>
              <a:t>,</a:t>
            </a:r>
            <a:r>
              <a:rPr lang="en-US" altLang="ja-JP" sz="2000" b="1"/>
              <a:t>*</a:t>
            </a:r>
            <a:r>
              <a:rPr lang="en-US" altLang="ja-JP" sz="2000"/>
              <a:t>)=</a:t>
            </a:r>
            <a:r>
              <a:rPr lang="en-US" altLang="ja-JP" sz="2000" i="1"/>
              <a:t>I</a:t>
            </a:r>
            <a:r>
              <a:rPr lang="en-US" altLang="ja-JP" sz="2000" baseline="-25000"/>
              <a:t>4</a:t>
            </a:r>
            <a:r>
              <a:rPr lang="en-US" altLang="ja-JP" sz="2000"/>
              <a:t> </a:t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L </a:t>
            </a:r>
            <a:r>
              <a:rPr lang="en-US" altLang="ja-JP" sz="2000">
                <a:sym typeface="Symbol" pitchFamily="18" charset="2"/>
              </a:rPr>
              <a:t> •</a:t>
            </a:r>
            <a:r>
              <a:rPr lang="en-US" altLang="ja-JP" sz="2000" b="1">
                <a:sym typeface="Symbol" pitchFamily="18" charset="2"/>
              </a:rPr>
              <a:t>id</a:t>
            </a:r>
            <a:r>
              <a:rPr lang="en-US" altLang="ja-JP" sz="2000" i="1"/>
              <a:t>,	</a:t>
            </a:r>
            <a:r>
              <a:rPr lang="en-US" altLang="ja-JP" sz="2000" b="1"/>
              <a:t>=/$</a:t>
            </a:r>
            <a:r>
              <a:rPr lang="en-US" altLang="ja-JP" sz="2000"/>
              <a:t>] goto(</a:t>
            </a:r>
            <a:r>
              <a:rPr lang="en-US" altLang="ja-JP" sz="2000" i="1"/>
              <a:t>I</a:t>
            </a:r>
            <a:r>
              <a:rPr lang="en-US" altLang="ja-JP" sz="2000" baseline="-25000"/>
              <a:t>4</a:t>
            </a:r>
            <a:r>
              <a:rPr lang="en-US" altLang="ja-JP" sz="2000"/>
              <a:t>,</a:t>
            </a:r>
            <a:r>
              <a:rPr lang="en-US" altLang="ja-JP" sz="2000" b="1"/>
              <a:t>id</a:t>
            </a:r>
            <a:r>
              <a:rPr lang="en-US" altLang="ja-JP" sz="2000"/>
              <a:t>)=</a:t>
            </a:r>
            <a:r>
              <a:rPr lang="en-US" altLang="ja-JP" sz="2000" i="1"/>
              <a:t>I</a:t>
            </a:r>
            <a:r>
              <a:rPr lang="en-US" altLang="ja-JP" sz="2000" baseline="-25000"/>
              <a:t>5</a:t>
            </a:r>
            <a:r>
              <a:rPr lang="en-US" altLang="ja-JP" sz="2000"/>
              <a:t> </a:t>
            </a:r>
            <a:br>
              <a:rPr lang="en-US" altLang="ja-JP" sz="2000"/>
            </a:br>
            <a:endParaRPr lang="en-US" altLang="ja-JP" sz="2000"/>
          </a:p>
          <a:p>
            <a:r>
              <a:rPr lang="en-US" sz="2000"/>
              <a:t>[</a:t>
            </a:r>
            <a:r>
              <a:rPr lang="en-US" sz="2000" i="1"/>
              <a:t>L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b="1">
                <a:sym typeface="Symbol" pitchFamily="18" charset="2"/>
              </a:rPr>
              <a:t>id</a:t>
            </a:r>
            <a:r>
              <a:rPr lang="en-US" sz="2000">
                <a:sym typeface="Symbol" pitchFamily="18" charset="2"/>
              </a:rPr>
              <a:t>•</a:t>
            </a:r>
            <a:r>
              <a:rPr lang="en-US" sz="2000" i="1"/>
              <a:t>,	</a:t>
            </a:r>
            <a:r>
              <a:rPr lang="en-US" sz="2000" b="1"/>
              <a:t>=/$</a:t>
            </a:r>
            <a:r>
              <a:rPr lang="en-US" sz="2000"/>
              <a:t>]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5105400" y="365125"/>
            <a:ext cx="3822700" cy="649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[</a:t>
            </a:r>
            <a:r>
              <a:rPr lang="en-US" sz="2000" i="1"/>
              <a:t>S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i="1">
                <a:sym typeface="Symbol" pitchFamily="18" charset="2"/>
              </a:rPr>
              <a:t>L</a:t>
            </a:r>
            <a:r>
              <a:rPr lang="en-US" sz="2000" b="1">
                <a:sym typeface="Symbol" pitchFamily="18" charset="2"/>
              </a:rPr>
              <a:t>=</a:t>
            </a:r>
            <a:r>
              <a:rPr lang="en-US" sz="2000">
                <a:sym typeface="Symbol" pitchFamily="18" charset="2"/>
              </a:rPr>
              <a:t>•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 i="1"/>
              <a:t>,	</a:t>
            </a:r>
            <a:r>
              <a:rPr lang="en-US" sz="2000" b="1"/>
              <a:t>$</a:t>
            </a:r>
            <a:r>
              <a:rPr lang="en-US" sz="2000"/>
              <a:t>] goto(</a:t>
            </a:r>
            <a:r>
              <a:rPr lang="en-US" sz="2000" i="1"/>
              <a:t>I</a:t>
            </a:r>
            <a:r>
              <a:rPr lang="en-US" sz="2000" baseline="-25000"/>
              <a:t>6</a:t>
            </a:r>
            <a:r>
              <a:rPr lang="en-US" sz="2000"/>
              <a:t>,</a:t>
            </a:r>
            <a:r>
              <a:rPr lang="en-US" sz="2000" i="1"/>
              <a:t>R</a:t>
            </a:r>
            <a:r>
              <a:rPr lang="en-US" sz="2000"/>
              <a:t>)=</a:t>
            </a:r>
            <a:r>
              <a:rPr lang="en-US" sz="2000" i="1"/>
              <a:t>I</a:t>
            </a:r>
            <a:r>
              <a:rPr lang="en-US" sz="2000" baseline="-25000"/>
              <a:t>9</a:t>
            </a:r>
            <a:r>
              <a:rPr lang="en-US" sz="2000"/>
              <a:t> </a:t>
            </a:r>
            <a:br>
              <a:rPr lang="en-US" sz="2000"/>
            </a:br>
            <a:r>
              <a:rPr lang="en-US" sz="2000"/>
              <a:t>[</a:t>
            </a:r>
            <a:r>
              <a:rPr lang="en-US" sz="2000" i="1"/>
              <a:t>R </a:t>
            </a:r>
            <a:r>
              <a:rPr lang="en-US" sz="2000">
                <a:sym typeface="Symbol" pitchFamily="18" charset="2"/>
              </a:rPr>
              <a:t> •</a:t>
            </a:r>
            <a:r>
              <a:rPr lang="en-US" sz="2000" i="1">
                <a:sym typeface="Symbol" pitchFamily="18" charset="2"/>
              </a:rPr>
              <a:t>L</a:t>
            </a:r>
            <a:r>
              <a:rPr lang="en-US" sz="2000" i="1"/>
              <a:t>,		</a:t>
            </a:r>
            <a:r>
              <a:rPr lang="en-US" sz="2000" b="1"/>
              <a:t>$</a:t>
            </a:r>
            <a:r>
              <a:rPr lang="en-US" sz="2000"/>
              <a:t>] goto(</a:t>
            </a:r>
            <a:r>
              <a:rPr lang="en-US" sz="2000" i="1"/>
              <a:t>I</a:t>
            </a:r>
            <a:r>
              <a:rPr lang="en-US" sz="2000" baseline="-25000"/>
              <a:t>6</a:t>
            </a:r>
            <a:r>
              <a:rPr lang="en-US" sz="2000"/>
              <a:t>,</a:t>
            </a:r>
            <a:r>
              <a:rPr lang="en-US" sz="2000" i="1"/>
              <a:t>L</a:t>
            </a:r>
            <a:r>
              <a:rPr lang="en-US" sz="2000"/>
              <a:t>)=</a:t>
            </a:r>
            <a:r>
              <a:rPr lang="en-US" sz="2000" i="1"/>
              <a:t>I</a:t>
            </a:r>
            <a:r>
              <a:rPr lang="en-US" sz="2000" baseline="-25000"/>
              <a:t>10</a:t>
            </a:r>
            <a:endParaRPr lang="en-US" sz="2000"/>
          </a:p>
          <a:p>
            <a:r>
              <a:rPr lang="en-US" sz="2000"/>
              <a:t>[</a:t>
            </a:r>
            <a:r>
              <a:rPr lang="en-US" sz="2000" i="1"/>
              <a:t>L </a:t>
            </a:r>
            <a:r>
              <a:rPr lang="en-US" sz="2000">
                <a:sym typeface="Symbol" pitchFamily="18" charset="2"/>
              </a:rPr>
              <a:t> •</a:t>
            </a:r>
            <a:r>
              <a:rPr lang="en-US" sz="2000" b="1">
                <a:sym typeface="Symbol" pitchFamily="18" charset="2"/>
              </a:rPr>
              <a:t>*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 i="1"/>
              <a:t>,	</a:t>
            </a:r>
            <a:r>
              <a:rPr lang="en-US" sz="2000" b="1"/>
              <a:t>$</a:t>
            </a:r>
            <a:r>
              <a:rPr lang="en-US" sz="2000"/>
              <a:t>] goto(</a:t>
            </a:r>
            <a:r>
              <a:rPr lang="en-US" sz="2000" i="1"/>
              <a:t>I</a:t>
            </a:r>
            <a:r>
              <a:rPr lang="en-US" sz="2000" baseline="-25000"/>
              <a:t>6</a:t>
            </a:r>
            <a:r>
              <a:rPr lang="en-US" sz="2000"/>
              <a:t>,</a:t>
            </a:r>
            <a:r>
              <a:rPr lang="en-US" sz="2000" b="1"/>
              <a:t>*</a:t>
            </a:r>
            <a:r>
              <a:rPr lang="en-US" sz="2000"/>
              <a:t>)=</a:t>
            </a:r>
            <a:r>
              <a:rPr lang="en-US" sz="2000" i="1"/>
              <a:t>I</a:t>
            </a:r>
            <a:r>
              <a:rPr lang="en-US" sz="2000" baseline="-25000"/>
              <a:t>11</a:t>
            </a:r>
            <a:r>
              <a:rPr lang="en-US" sz="2000"/>
              <a:t> </a:t>
            </a:r>
            <a:br>
              <a:rPr lang="en-US" sz="2000"/>
            </a:br>
            <a:r>
              <a:rPr lang="en-US" sz="2000"/>
              <a:t>[</a:t>
            </a:r>
            <a:r>
              <a:rPr lang="en-US" sz="2000" i="1"/>
              <a:t>L </a:t>
            </a:r>
            <a:r>
              <a:rPr lang="en-US" sz="2000">
                <a:sym typeface="Symbol" pitchFamily="18" charset="2"/>
              </a:rPr>
              <a:t> •</a:t>
            </a:r>
            <a:r>
              <a:rPr lang="en-US" sz="2000" b="1">
                <a:sym typeface="Symbol" pitchFamily="18" charset="2"/>
              </a:rPr>
              <a:t>id</a:t>
            </a:r>
            <a:r>
              <a:rPr lang="en-US" sz="2000" i="1"/>
              <a:t>,	</a:t>
            </a:r>
            <a:r>
              <a:rPr lang="en-US" sz="2000" b="1"/>
              <a:t>$</a:t>
            </a:r>
            <a:r>
              <a:rPr lang="en-US" sz="2000"/>
              <a:t>] goto(</a:t>
            </a:r>
            <a:r>
              <a:rPr lang="en-US" sz="2000" i="1"/>
              <a:t>I</a:t>
            </a:r>
            <a:r>
              <a:rPr lang="en-US" sz="2000" baseline="-25000"/>
              <a:t>6</a:t>
            </a:r>
            <a:r>
              <a:rPr lang="en-US" sz="2000"/>
              <a:t>,</a:t>
            </a:r>
            <a:r>
              <a:rPr lang="en-US" sz="2000" b="1"/>
              <a:t>id</a:t>
            </a:r>
            <a:r>
              <a:rPr lang="en-US" sz="2000"/>
              <a:t>)=</a:t>
            </a:r>
            <a:r>
              <a:rPr lang="en-US" sz="2000" i="1"/>
              <a:t>I</a:t>
            </a:r>
            <a:r>
              <a:rPr lang="en-US" sz="2000" baseline="-25000"/>
              <a:t>12</a:t>
            </a:r>
            <a:r>
              <a:rPr lang="en-US" sz="2000"/>
              <a:t> 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[</a:t>
            </a:r>
            <a:r>
              <a:rPr lang="en-US" sz="2000" i="1"/>
              <a:t>L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b="1">
                <a:sym typeface="Symbol" pitchFamily="18" charset="2"/>
              </a:rPr>
              <a:t>*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•</a:t>
            </a:r>
            <a:r>
              <a:rPr lang="en-US" sz="2000" i="1"/>
              <a:t>,	</a:t>
            </a:r>
            <a:r>
              <a:rPr lang="en-US" sz="2000" b="1"/>
              <a:t>=/$</a:t>
            </a:r>
            <a:r>
              <a:rPr lang="en-US" sz="2000"/>
              <a:t>]</a:t>
            </a:r>
            <a:br>
              <a:rPr lang="en-US" sz="2000"/>
            </a:br>
            <a:endParaRPr lang="en-US" sz="2000"/>
          </a:p>
          <a:p>
            <a:r>
              <a:rPr lang="en-US" sz="2000"/>
              <a:t>[</a:t>
            </a:r>
            <a:r>
              <a:rPr lang="en-US" sz="2000" i="1"/>
              <a:t>R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i="1">
                <a:sym typeface="Symbol" pitchFamily="18" charset="2"/>
              </a:rPr>
              <a:t>L</a:t>
            </a:r>
            <a:r>
              <a:rPr lang="en-US" sz="2000">
                <a:sym typeface="Symbol" pitchFamily="18" charset="2"/>
              </a:rPr>
              <a:t>•</a:t>
            </a:r>
            <a:r>
              <a:rPr lang="en-US" sz="2000" i="1"/>
              <a:t>,		</a:t>
            </a:r>
            <a:r>
              <a:rPr lang="en-US" sz="2000" b="1"/>
              <a:t>=/$</a:t>
            </a:r>
            <a:r>
              <a:rPr lang="en-US" sz="2000"/>
              <a:t>]</a:t>
            </a:r>
            <a:br>
              <a:rPr lang="en-US" sz="2000"/>
            </a:br>
            <a:endParaRPr lang="en-US" sz="2000"/>
          </a:p>
          <a:p>
            <a:r>
              <a:rPr lang="en-US" sz="2000"/>
              <a:t>[</a:t>
            </a:r>
            <a:r>
              <a:rPr lang="en-US" sz="2000" i="1"/>
              <a:t>S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i="1">
                <a:sym typeface="Symbol" pitchFamily="18" charset="2"/>
              </a:rPr>
              <a:t>L</a:t>
            </a:r>
            <a:r>
              <a:rPr lang="en-US" sz="2000" b="1">
                <a:sym typeface="Symbol" pitchFamily="18" charset="2"/>
              </a:rPr>
              <a:t>=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•</a:t>
            </a:r>
            <a:r>
              <a:rPr lang="en-US" sz="2000" i="1"/>
              <a:t>,	</a:t>
            </a:r>
            <a:r>
              <a:rPr lang="en-US" sz="2000" b="1"/>
              <a:t>$</a:t>
            </a:r>
            <a:r>
              <a:rPr lang="en-US" sz="2000"/>
              <a:t>]</a:t>
            </a:r>
            <a:br>
              <a:rPr lang="en-US" sz="2000"/>
            </a:br>
            <a:endParaRPr lang="en-US" sz="2000"/>
          </a:p>
          <a:p>
            <a:r>
              <a:rPr lang="en-US" sz="2000"/>
              <a:t>[</a:t>
            </a:r>
            <a:r>
              <a:rPr lang="en-US" sz="2000" i="1"/>
              <a:t>R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i="1">
                <a:sym typeface="Symbol" pitchFamily="18" charset="2"/>
              </a:rPr>
              <a:t>L</a:t>
            </a:r>
            <a:r>
              <a:rPr lang="en-US" sz="2000">
                <a:sym typeface="Symbol" pitchFamily="18" charset="2"/>
              </a:rPr>
              <a:t>•</a:t>
            </a:r>
            <a:r>
              <a:rPr lang="en-US" sz="2000" i="1"/>
              <a:t>,		</a:t>
            </a:r>
            <a:r>
              <a:rPr lang="en-US" sz="2000" b="1"/>
              <a:t>$</a:t>
            </a:r>
            <a:r>
              <a:rPr lang="en-US" sz="2000"/>
              <a:t>]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[</a:t>
            </a:r>
            <a:r>
              <a:rPr lang="en-US" sz="2000" i="1"/>
              <a:t>L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b="1">
                <a:sym typeface="Symbol" pitchFamily="18" charset="2"/>
              </a:rPr>
              <a:t>*</a:t>
            </a:r>
            <a:r>
              <a:rPr lang="en-US" sz="2000">
                <a:sym typeface="Symbol" pitchFamily="18" charset="2"/>
              </a:rPr>
              <a:t>•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 i="1"/>
              <a:t>,	</a:t>
            </a:r>
            <a:r>
              <a:rPr lang="en-US" sz="2000" b="1"/>
              <a:t>$</a:t>
            </a:r>
            <a:r>
              <a:rPr lang="en-US" sz="2000"/>
              <a:t>] goto(</a:t>
            </a:r>
            <a:r>
              <a:rPr lang="en-US" sz="2000" i="1"/>
              <a:t>I</a:t>
            </a:r>
            <a:r>
              <a:rPr lang="en-US" sz="2000" baseline="-25000"/>
              <a:t>11</a:t>
            </a:r>
            <a:r>
              <a:rPr lang="en-US" sz="2000"/>
              <a:t>,</a:t>
            </a:r>
            <a:r>
              <a:rPr lang="en-US" sz="2000" i="1"/>
              <a:t>R</a:t>
            </a:r>
            <a:r>
              <a:rPr lang="en-US" sz="2000"/>
              <a:t>)=</a:t>
            </a:r>
            <a:r>
              <a:rPr lang="en-US" sz="2000" i="1"/>
              <a:t>I</a:t>
            </a:r>
            <a:r>
              <a:rPr lang="en-US" sz="2000" baseline="-25000"/>
              <a:t>13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[</a:t>
            </a:r>
            <a:r>
              <a:rPr lang="en-US" sz="2000" i="1"/>
              <a:t>R </a:t>
            </a:r>
            <a:r>
              <a:rPr lang="en-US" sz="2000">
                <a:sym typeface="Symbol" pitchFamily="18" charset="2"/>
              </a:rPr>
              <a:t> •</a:t>
            </a:r>
            <a:r>
              <a:rPr lang="en-US" sz="2000" i="1">
                <a:sym typeface="Symbol" pitchFamily="18" charset="2"/>
              </a:rPr>
              <a:t>L</a:t>
            </a:r>
            <a:r>
              <a:rPr lang="en-US" sz="2000" i="1"/>
              <a:t>,		</a:t>
            </a:r>
            <a:r>
              <a:rPr lang="en-US" sz="2000" b="1"/>
              <a:t>$</a:t>
            </a:r>
            <a:r>
              <a:rPr lang="en-US" sz="2000"/>
              <a:t>] goto(</a:t>
            </a:r>
            <a:r>
              <a:rPr lang="en-US" sz="2000" i="1"/>
              <a:t>I</a:t>
            </a:r>
            <a:r>
              <a:rPr lang="en-US" sz="2000" baseline="-25000"/>
              <a:t>11</a:t>
            </a:r>
            <a:r>
              <a:rPr lang="en-US" sz="2000"/>
              <a:t>,</a:t>
            </a:r>
            <a:r>
              <a:rPr lang="en-US" sz="2000" i="1"/>
              <a:t>L</a:t>
            </a:r>
            <a:r>
              <a:rPr lang="en-US" sz="2000"/>
              <a:t>)=</a:t>
            </a:r>
            <a:r>
              <a:rPr lang="en-US" sz="2000" i="1"/>
              <a:t>I</a:t>
            </a:r>
            <a:r>
              <a:rPr lang="en-US" sz="2000" baseline="-25000"/>
              <a:t>10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[</a:t>
            </a:r>
            <a:r>
              <a:rPr lang="en-US" sz="2000" i="1"/>
              <a:t>L </a:t>
            </a:r>
            <a:r>
              <a:rPr lang="en-US" sz="2000">
                <a:sym typeface="Symbol" pitchFamily="18" charset="2"/>
              </a:rPr>
              <a:t> •</a:t>
            </a:r>
            <a:r>
              <a:rPr lang="en-US" sz="2000" b="1">
                <a:sym typeface="Symbol" pitchFamily="18" charset="2"/>
              </a:rPr>
              <a:t>*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 i="1"/>
              <a:t>,	</a:t>
            </a:r>
            <a:r>
              <a:rPr lang="en-US" sz="2000" b="1"/>
              <a:t>$</a:t>
            </a:r>
            <a:r>
              <a:rPr lang="en-US" sz="2000"/>
              <a:t>] goto(</a:t>
            </a:r>
            <a:r>
              <a:rPr lang="en-US" sz="2000" i="1"/>
              <a:t>I</a:t>
            </a:r>
            <a:r>
              <a:rPr lang="en-US" sz="2000" baseline="-25000"/>
              <a:t>11</a:t>
            </a:r>
            <a:r>
              <a:rPr lang="en-US" sz="2000"/>
              <a:t>,</a:t>
            </a:r>
            <a:r>
              <a:rPr lang="en-US" sz="2000" b="1"/>
              <a:t>*</a:t>
            </a:r>
            <a:r>
              <a:rPr lang="en-US" sz="2000"/>
              <a:t>)=</a:t>
            </a:r>
            <a:r>
              <a:rPr lang="en-US" sz="2000" i="1"/>
              <a:t>I</a:t>
            </a:r>
            <a:r>
              <a:rPr lang="en-US" sz="2000" baseline="-25000"/>
              <a:t>11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[</a:t>
            </a:r>
            <a:r>
              <a:rPr lang="en-US" sz="2000" i="1"/>
              <a:t>L </a:t>
            </a:r>
            <a:r>
              <a:rPr lang="en-US" sz="2000">
                <a:sym typeface="Symbol" pitchFamily="18" charset="2"/>
              </a:rPr>
              <a:t> •</a:t>
            </a:r>
            <a:r>
              <a:rPr lang="en-US" sz="2000" b="1">
                <a:sym typeface="Symbol" pitchFamily="18" charset="2"/>
              </a:rPr>
              <a:t>id</a:t>
            </a:r>
            <a:r>
              <a:rPr lang="en-US" sz="2000" i="1"/>
              <a:t>,	</a:t>
            </a:r>
            <a:r>
              <a:rPr lang="en-US" sz="2000" b="1"/>
              <a:t>$</a:t>
            </a:r>
            <a:r>
              <a:rPr lang="en-US" sz="2000"/>
              <a:t>] goto(</a:t>
            </a:r>
            <a:r>
              <a:rPr lang="en-US" sz="2000" i="1"/>
              <a:t>I</a:t>
            </a:r>
            <a:r>
              <a:rPr lang="en-US" sz="2000" baseline="-25000"/>
              <a:t>11</a:t>
            </a:r>
            <a:r>
              <a:rPr lang="en-US" sz="2000"/>
              <a:t>,</a:t>
            </a:r>
            <a:r>
              <a:rPr lang="en-US" sz="2000" b="1"/>
              <a:t>id</a:t>
            </a:r>
            <a:r>
              <a:rPr lang="en-US" sz="2000"/>
              <a:t>)=</a:t>
            </a:r>
            <a:r>
              <a:rPr lang="en-US" sz="2000" i="1"/>
              <a:t>I</a:t>
            </a:r>
            <a:r>
              <a:rPr lang="en-US" sz="2000" baseline="-25000"/>
              <a:t>12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[</a:t>
            </a:r>
            <a:r>
              <a:rPr lang="en-US" sz="2000" i="1"/>
              <a:t>L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b="1">
                <a:sym typeface="Symbol" pitchFamily="18" charset="2"/>
              </a:rPr>
              <a:t>id</a:t>
            </a:r>
            <a:r>
              <a:rPr lang="en-US" sz="2000">
                <a:sym typeface="Symbol" pitchFamily="18" charset="2"/>
              </a:rPr>
              <a:t>•</a:t>
            </a:r>
            <a:r>
              <a:rPr lang="en-US" sz="2000" i="1"/>
              <a:t>,	</a:t>
            </a:r>
            <a:r>
              <a:rPr lang="en-US" sz="2000" b="1"/>
              <a:t>$</a:t>
            </a:r>
            <a:r>
              <a:rPr lang="en-US" sz="2000"/>
              <a:t>]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 [</a:t>
            </a:r>
            <a:r>
              <a:rPr lang="en-US" sz="2000" i="1"/>
              <a:t>L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b="1">
                <a:sym typeface="Symbol" pitchFamily="18" charset="2"/>
              </a:rPr>
              <a:t>*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•</a:t>
            </a:r>
            <a:r>
              <a:rPr lang="en-US" sz="2000" i="1"/>
              <a:t>,	</a:t>
            </a:r>
            <a:r>
              <a:rPr lang="en-US" sz="2000" b="1"/>
              <a:t>$</a:t>
            </a:r>
            <a:r>
              <a:rPr lang="en-US" sz="2000"/>
              <a:t>]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265113" y="3651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0</a:t>
            </a:r>
            <a:r>
              <a:rPr lang="en-US" sz="2000"/>
              <a:t>: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265113" y="24987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1</a:t>
            </a:r>
            <a:r>
              <a:rPr lang="en-US" sz="2000"/>
              <a:t>: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265113" y="31083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2</a:t>
            </a:r>
            <a:r>
              <a:rPr lang="en-US" sz="2000"/>
              <a:t>: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265113" y="40227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3</a:t>
            </a:r>
            <a:r>
              <a:rPr lang="en-US" sz="2000"/>
              <a:t>: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265113" y="46323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4</a:t>
            </a:r>
            <a:r>
              <a:rPr lang="en-US" sz="2000"/>
              <a:t>:</a:t>
            </a:r>
          </a:p>
        </p:txBody>
      </p:sp>
      <p:sp>
        <p:nvSpPr>
          <p:cNvPr id="59401" name="Text Box 11"/>
          <p:cNvSpPr txBox="1">
            <a:spLocks noChangeArrowheads="1"/>
          </p:cNvSpPr>
          <p:nvPr/>
        </p:nvSpPr>
        <p:spPr bwMode="auto">
          <a:xfrm>
            <a:off x="265113" y="61563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5</a:t>
            </a:r>
            <a:r>
              <a:rPr lang="en-US" sz="2000"/>
              <a:t>:</a:t>
            </a:r>
          </a:p>
        </p:txBody>
      </p:sp>
      <p:sp>
        <p:nvSpPr>
          <p:cNvPr id="59402" name="Text Box 12"/>
          <p:cNvSpPr txBox="1">
            <a:spLocks noChangeArrowheads="1"/>
          </p:cNvSpPr>
          <p:nvPr/>
        </p:nvSpPr>
        <p:spPr bwMode="auto">
          <a:xfrm>
            <a:off x="4760913" y="3651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6</a:t>
            </a:r>
            <a:r>
              <a:rPr lang="en-US" sz="2000"/>
              <a:t>:</a:t>
            </a:r>
          </a:p>
        </p:txBody>
      </p:sp>
      <p:sp>
        <p:nvSpPr>
          <p:cNvPr id="59403" name="Text Box 13"/>
          <p:cNvSpPr txBox="1">
            <a:spLocks noChangeArrowheads="1"/>
          </p:cNvSpPr>
          <p:nvPr/>
        </p:nvSpPr>
        <p:spPr bwMode="auto">
          <a:xfrm>
            <a:off x="4760913" y="18891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7</a:t>
            </a:r>
            <a:r>
              <a:rPr lang="en-US" sz="2000"/>
              <a:t>:</a:t>
            </a:r>
          </a:p>
        </p:txBody>
      </p:sp>
      <p:sp>
        <p:nvSpPr>
          <p:cNvPr id="59404" name="Text Box 14"/>
          <p:cNvSpPr txBox="1">
            <a:spLocks noChangeArrowheads="1"/>
          </p:cNvSpPr>
          <p:nvPr/>
        </p:nvSpPr>
        <p:spPr bwMode="auto">
          <a:xfrm>
            <a:off x="4760913" y="24987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8</a:t>
            </a:r>
            <a:r>
              <a:rPr lang="en-US" sz="2000"/>
              <a:t>:</a:t>
            </a:r>
          </a:p>
        </p:txBody>
      </p:sp>
      <p:sp>
        <p:nvSpPr>
          <p:cNvPr id="59405" name="Text Box 15"/>
          <p:cNvSpPr txBox="1">
            <a:spLocks noChangeArrowheads="1"/>
          </p:cNvSpPr>
          <p:nvPr/>
        </p:nvSpPr>
        <p:spPr bwMode="auto">
          <a:xfrm>
            <a:off x="4760913" y="31083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9</a:t>
            </a:r>
            <a:r>
              <a:rPr lang="en-US" sz="2000"/>
              <a:t>:</a:t>
            </a:r>
          </a:p>
        </p:txBody>
      </p:sp>
      <p:sp>
        <p:nvSpPr>
          <p:cNvPr id="59406" name="Text Box 16"/>
          <p:cNvSpPr txBox="1">
            <a:spLocks noChangeArrowheads="1"/>
          </p:cNvSpPr>
          <p:nvPr/>
        </p:nvSpPr>
        <p:spPr bwMode="auto">
          <a:xfrm>
            <a:off x="4678363" y="3717925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10</a:t>
            </a:r>
            <a:r>
              <a:rPr lang="en-US" sz="2000"/>
              <a:t>:</a:t>
            </a:r>
          </a:p>
        </p:txBody>
      </p:sp>
      <p:sp>
        <p:nvSpPr>
          <p:cNvPr id="59407" name="Text Box 17"/>
          <p:cNvSpPr txBox="1">
            <a:spLocks noChangeArrowheads="1"/>
          </p:cNvSpPr>
          <p:nvPr/>
        </p:nvSpPr>
        <p:spPr bwMode="auto">
          <a:xfrm>
            <a:off x="4678363" y="5851525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12</a:t>
            </a:r>
            <a:r>
              <a:rPr lang="en-US" sz="2000"/>
              <a:t>:</a:t>
            </a:r>
          </a:p>
        </p:txBody>
      </p:sp>
      <p:sp>
        <p:nvSpPr>
          <p:cNvPr id="59408" name="Text Box 18"/>
          <p:cNvSpPr txBox="1">
            <a:spLocks noChangeArrowheads="1"/>
          </p:cNvSpPr>
          <p:nvPr/>
        </p:nvSpPr>
        <p:spPr bwMode="auto">
          <a:xfrm>
            <a:off x="4678363" y="4343400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11</a:t>
            </a:r>
            <a:r>
              <a:rPr lang="en-US" sz="2000"/>
              <a:t>:</a:t>
            </a:r>
          </a:p>
        </p:txBody>
      </p:sp>
      <p:sp>
        <p:nvSpPr>
          <p:cNvPr id="59409" name="Text Box 19"/>
          <p:cNvSpPr txBox="1">
            <a:spLocks noChangeArrowheads="1"/>
          </p:cNvSpPr>
          <p:nvPr/>
        </p:nvSpPr>
        <p:spPr bwMode="auto">
          <a:xfrm>
            <a:off x="4724400" y="6461125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13</a:t>
            </a:r>
            <a:r>
              <a:rPr lang="en-US" sz="200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22001A24-BE9A-4E6A-9B3B-572AD3788C38}" type="slidenum">
              <a:rPr lang="en-US" sz="1400"/>
              <a:pPr/>
              <a:t>43</a:t>
            </a:fld>
            <a:endParaRPr lang="en-US" sz="140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Constructing Canonical LR(1) Parsing Tables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Times" charset="0"/>
              <a:buAutoNum type="arabicPeriod"/>
            </a:pPr>
            <a:r>
              <a:rPr lang="en-US" sz="2800" smtClean="0"/>
              <a:t>Augment the grammar with </a:t>
            </a:r>
            <a:r>
              <a:rPr lang="en-US" sz="2800" i="1" smtClean="0"/>
              <a:t>S</a:t>
            </a:r>
            <a:r>
              <a:rPr lang="ja-JP" altLang="en-US" sz="2800" smtClean="0"/>
              <a:t>’</a:t>
            </a:r>
            <a:r>
              <a:rPr lang="en-US" altLang="ja-JP" sz="2800" smtClean="0">
                <a:sym typeface="Symbol" pitchFamily="18" charset="2"/>
              </a:rPr>
              <a:t></a:t>
            </a:r>
            <a:r>
              <a:rPr lang="en-US" altLang="ja-JP" sz="2800" i="1" smtClean="0">
                <a:sym typeface="Symbol" pitchFamily="18" charset="2"/>
              </a:rPr>
              <a:t>S</a:t>
            </a:r>
            <a:endParaRPr lang="en-US" altLang="ja-JP" sz="2800" smtClean="0"/>
          </a:p>
          <a:p>
            <a:pPr marL="609600" indent="-609600" eaLnBrk="1" hangingPunct="1">
              <a:lnSpc>
                <a:spcPct val="90000"/>
              </a:lnSpc>
              <a:buFont typeface="Times" charset="0"/>
              <a:buAutoNum type="arabicPeriod"/>
            </a:pPr>
            <a:r>
              <a:rPr lang="en-US" sz="2800" smtClean="0"/>
              <a:t>Construct the set </a:t>
            </a:r>
            <a:r>
              <a:rPr lang="en-US" sz="2800" i="1" smtClean="0"/>
              <a:t>C</a:t>
            </a:r>
            <a:r>
              <a:rPr lang="en-US" sz="2800" smtClean="0"/>
              <a:t>={</a:t>
            </a:r>
            <a:r>
              <a:rPr lang="en-US" sz="2800" i="1" smtClean="0"/>
              <a:t>I</a:t>
            </a:r>
            <a:r>
              <a:rPr lang="en-US" sz="2800" baseline="-25000" smtClean="0"/>
              <a:t>0</a:t>
            </a:r>
            <a:r>
              <a:rPr lang="en-US" sz="2800" smtClean="0"/>
              <a:t>,</a:t>
            </a:r>
            <a:r>
              <a:rPr lang="en-US" sz="2800" i="1" smtClean="0"/>
              <a:t>I</a:t>
            </a:r>
            <a:r>
              <a:rPr lang="en-US" sz="2800" baseline="-25000" smtClean="0"/>
              <a:t>1</a:t>
            </a:r>
            <a:r>
              <a:rPr lang="en-US" sz="2800" smtClean="0"/>
              <a:t>,…,</a:t>
            </a:r>
            <a:r>
              <a:rPr lang="en-US" sz="2800" i="1" smtClean="0"/>
              <a:t>I</a:t>
            </a:r>
            <a:r>
              <a:rPr lang="en-US" sz="2800" i="1" baseline="-25000" smtClean="0"/>
              <a:t>n</a:t>
            </a:r>
            <a:r>
              <a:rPr lang="en-US" sz="2800" smtClean="0"/>
              <a:t>} of LR(1) items</a:t>
            </a:r>
          </a:p>
          <a:p>
            <a:pPr marL="609600" indent="-609600" eaLnBrk="1" hangingPunct="1">
              <a:lnSpc>
                <a:spcPct val="90000"/>
              </a:lnSpc>
              <a:buFont typeface="Times" charset="0"/>
              <a:buAutoNum type="arabicPeriod"/>
            </a:pPr>
            <a:r>
              <a:rPr lang="en-US" sz="2800" smtClean="0"/>
              <a:t>If [</a:t>
            </a:r>
            <a:r>
              <a:rPr lang="en-US" sz="2800" i="1" smtClean="0"/>
              <a:t>A</a:t>
            </a:r>
            <a:r>
              <a:rPr lang="en-US" sz="2800" smtClean="0">
                <a:sym typeface="Symbol" pitchFamily="18" charset="2"/>
              </a:rPr>
              <a:t>•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, </a:t>
            </a:r>
            <a:r>
              <a:rPr lang="en-US" sz="2800" i="1" smtClean="0">
                <a:sym typeface="Symbol" pitchFamily="18" charset="2"/>
              </a:rPr>
              <a:t>b</a:t>
            </a:r>
            <a:r>
              <a:rPr lang="en-US" sz="2800" smtClean="0">
                <a:sym typeface="Symbol" pitchFamily="18" charset="2"/>
              </a:rPr>
              <a:t>]  </a:t>
            </a:r>
            <a:r>
              <a:rPr lang="en-US" sz="2800" i="1" smtClean="0">
                <a:sym typeface="Symbol" pitchFamily="18" charset="2"/>
              </a:rPr>
              <a:t>I</a:t>
            </a:r>
            <a:r>
              <a:rPr lang="en-US" sz="2800" i="1" baseline="-25000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 and </a:t>
            </a:r>
            <a:r>
              <a:rPr lang="en-US" sz="2800" i="1" smtClean="0">
                <a:sym typeface="Symbol" pitchFamily="18" charset="2"/>
              </a:rPr>
              <a:t>goto</a:t>
            </a:r>
            <a:r>
              <a:rPr lang="en-US" sz="2800" smtClean="0">
                <a:sym typeface="Symbol" pitchFamily="18" charset="2"/>
              </a:rPr>
              <a:t>(</a:t>
            </a:r>
            <a:r>
              <a:rPr lang="en-US" sz="2800" i="1" smtClean="0">
                <a:sym typeface="Symbol" pitchFamily="18" charset="2"/>
              </a:rPr>
              <a:t>I</a:t>
            </a:r>
            <a:r>
              <a:rPr lang="en-US" sz="2800" i="1" baseline="-25000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,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)=</a:t>
            </a:r>
            <a:r>
              <a:rPr lang="en-US" sz="2800" i="1" smtClean="0">
                <a:sym typeface="Symbol" pitchFamily="18" charset="2"/>
              </a:rPr>
              <a:t>I</a:t>
            </a:r>
            <a:r>
              <a:rPr lang="en-US" sz="2800" i="1" baseline="-25000" smtClean="0">
                <a:sym typeface="Symbol" pitchFamily="18" charset="2"/>
              </a:rPr>
              <a:t>j</a:t>
            </a:r>
            <a:r>
              <a:rPr lang="en-US" sz="2800" smtClean="0">
                <a:sym typeface="Symbol" pitchFamily="18" charset="2"/>
              </a:rPr>
              <a:t> then set </a:t>
            </a:r>
            <a:r>
              <a:rPr lang="en-US" sz="2800" i="1" smtClean="0">
                <a:sym typeface="Symbol" pitchFamily="18" charset="2"/>
              </a:rPr>
              <a:t>action</a:t>
            </a:r>
            <a:r>
              <a:rPr lang="en-US" sz="2800" smtClean="0">
                <a:sym typeface="Symbol" pitchFamily="18" charset="2"/>
              </a:rPr>
              <a:t>[</a:t>
            </a:r>
            <a:r>
              <a:rPr lang="en-US" sz="2800" i="1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,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]=shift </a:t>
            </a:r>
            <a:r>
              <a:rPr lang="en-US" sz="2800" i="1" smtClean="0">
                <a:sym typeface="Symbol" pitchFamily="18" charset="2"/>
              </a:rPr>
              <a:t>j</a:t>
            </a:r>
            <a:endParaRPr lang="en-US" sz="2800" smtClean="0"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Font typeface="Times" charset="0"/>
              <a:buAutoNum type="arabicPeriod"/>
            </a:pPr>
            <a:r>
              <a:rPr lang="en-US" sz="2800" smtClean="0">
                <a:sym typeface="Symbol" pitchFamily="18" charset="2"/>
              </a:rPr>
              <a:t>If [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•, 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]  </a:t>
            </a:r>
            <a:r>
              <a:rPr lang="en-US" sz="2800" i="1" smtClean="0">
                <a:sym typeface="Symbol" pitchFamily="18" charset="2"/>
              </a:rPr>
              <a:t>I</a:t>
            </a:r>
            <a:r>
              <a:rPr lang="en-US" sz="2800" i="1" baseline="-25000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 then set </a:t>
            </a:r>
            <a:r>
              <a:rPr lang="en-US" sz="2800" i="1" smtClean="0">
                <a:sym typeface="Symbol" pitchFamily="18" charset="2"/>
              </a:rPr>
              <a:t>action</a:t>
            </a:r>
            <a:r>
              <a:rPr lang="en-US" sz="2800" smtClean="0">
                <a:sym typeface="Symbol" pitchFamily="18" charset="2"/>
              </a:rPr>
              <a:t>[</a:t>
            </a:r>
            <a:r>
              <a:rPr lang="en-US" sz="2800" i="1" smtClean="0">
                <a:sym typeface="Symbol" pitchFamily="18" charset="2"/>
              </a:rPr>
              <a:t>i</a:t>
            </a:r>
            <a:r>
              <a:rPr lang="en-US" sz="2800" smtClean="0">
                <a:sym typeface="Symbol" pitchFamily="18" charset="2"/>
              </a:rPr>
              <a:t>,</a:t>
            </a:r>
            <a:r>
              <a:rPr lang="en-US" sz="2800" i="1" smtClean="0">
                <a:sym typeface="Symbol" pitchFamily="18" charset="2"/>
              </a:rPr>
              <a:t>a</a:t>
            </a:r>
            <a:r>
              <a:rPr lang="en-US" sz="2800" smtClean="0">
                <a:sym typeface="Symbol" pitchFamily="18" charset="2"/>
              </a:rPr>
              <a:t>]=reduce A (apply only if </a:t>
            </a:r>
            <a:r>
              <a:rPr lang="en-US" sz="2800" i="1" smtClean="0">
                <a:sym typeface="Symbol" pitchFamily="18" charset="2"/>
              </a:rPr>
              <a:t>AS</a:t>
            </a:r>
            <a:r>
              <a:rPr lang="ja-JP" altLang="en-US" sz="2800" smtClean="0">
                <a:sym typeface="Symbol" pitchFamily="18" charset="2"/>
              </a:rPr>
              <a:t>’</a:t>
            </a:r>
            <a:r>
              <a:rPr lang="en-US" altLang="ja-JP" sz="2800" smtClean="0">
                <a:sym typeface="Symbol" pitchFamily="18" charset="2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Times" charset="0"/>
              <a:buAutoNum type="arabicPeriod"/>
            </a:pPr>
            <a:r>
              <a:rPr lang="en-US" sz="2800" smtClean="0"/>
              <a:t>If [</a:t>
            </a:r>
            <a:r>
              <a:rPr lang="en-US" sz="2800" i="1" smtClean="0"/>
              <a:t>S</a:t>
            </a:r>
            <a:r>
              <a:rPr lang="ja-JP" altLang="en-US" sz="2800" smtClean="0"/>
              <a:t>’</a:t>
            </a:r>
            <a:r>
              <a:rPr lang="en-US" altLang="ja-JP" sz="2800" smtClean="0">
                <a:sym typeface="Symbol" pitchFamily="18" charset="2"/>
              </a:rPr>
              <a:t></a:t>
            </a:r>
            <a:r>
              <a:rPr lang="en-US" altLang="ja-JP" sz="2800" i="1" smtClean="0"/>
              <a:t>S</a:t>
            </a:r>
            <a:r>
              <a:rPr lang="en-US" altLang="ja-JP" sz="2800" smtClean="0">
                <a:sym typeface="Symbol" pitchFamily="18" charset="2"/>
              </a:rPr>
              <a:t>•, </a:t>
            </a:r>
            <a:r>
              <a:rPr lang="en-US" altLang="ja-JP" sz="2800" b="1" smtClean="0">
                <a:sym typeface="Symbol" pitchFamily="18" charset="2"/>
              </a:rPr>
              <a:t>$</a:t>
            </a:r>
            <a:r>
              <a:rPr lang="en-US" altLang="ja-JP" sz="2800" smtClean="0"/>
              <a:t>] is in </a:t>
            </a:r>
            <a:r>
              <a:rPr lang="en-US" altLang="ja-JP" sz="2800" i="1" smtClean="0"/>
              <a:t>I</a:t>
            </a:r>
            <a:r>
              <a:rPr lang="en-US" altLang="ja-JP" sz="2800" i="1" baseline="-25000" smtClean="0"/>
              <a:t>i</a:t>
            </a:r>
            <a:r>
              <a:rPr lang="en-US" altLang="ja-JP" sz="2800" smtClean="0"/>
              <a:t> then set </a:t>
            </a:r>
            <a:r>
              <a:rPr lang="en-US" altLang="ja-JP" sz="2800" i="1" smtClean="0"/>
              <a:t>action</a:t>
            </a:r>
            <a:r>
              <a:rPr lang="en-US" altLang="ja-JP" sz="2800" smtClean="0"/>
              <a:t>[</a:t>
            </a:r>
            <a:r>
              <a:rPr lang="en-US" altLang="ja-JP" sz="2800" i="1" smtClean="0"/>
              <a:t>i</a:t>
            </a:r>
            <a:r>
              <a:rPr lang="en-US" altLang="ja-JP" sz="2800" smtClean="0"/>
              <a:t>,</a:t>
            </a:r>
            <a:r>
              <a:rPr lang="en-US" altLang="ja-JP" sz="2800" b="1" smtClean="0"/>
              <a:t>$</a:t>
            </a:r>
            <a:r>
              <a:rPr lang="en-US" altLang="ja-JP" sz="2800" smtClean="0"/>
              <a:t>]=accept</a:t>
            </a:r>
          </a:p>
          <a:p>
            <a:pPr marL="609600" indent="-609600" eaLnBrk="1" hangingPunct="1">
              <a:lnSpc>
                <a:spcPct val="90000"/>
              </a:lnSpc>
              <a:buFont typeface="Times" charset="0"/>
              <a:buAutoNum type="arabicPeriod"/>
            </a:pPr>
            <a:r>
              <a:rPr lang="en-US" sz="2800" smtClean="0"/>
              <a:t>If </a:t>
            </a:r>
            <a:r>
              <a:rPr lang="en-US" sz="2800" i="1" smtClean="0"/>
              <a:t>goto</a:t>
            </a:r>
            <a:r>
              <a:rPr lang="en-US" sz="2800" smtClean="0"/>
              <a:t>(</a:t>
            </a:r>
            <a:r>
              <a:rPr lang="en-US" sz="2800" i="1" smtClean="0"/>
              <a:t>I</a:t>
            </a:r>
            <a:r>
              <a:rPr lang="en-US" sz="2800" i="1" baseline="-25000" smtClean="0"/>
              <a:t>i</a:t>
            </a:r>
            <a:r>
              <a:rPr lang="en-US" sz="2800" smtClean="0"/>
              <a:t>,</a:t>
            </a:r>
            <a:r>
              <a:rPr lang="en-US" sz="2800" i="1" smtClean="0"/>
              <a:t>A</a:t>
            </a:r>
            <a:r>
              <a:rPr lang="en-US" sz="2800" smtClean="0"/>
              <a:t>)=</a:t>
            </a:r>
            <a:r>
              <a:rPr lang="en-US" sz="2800" i="1" smtClean="0"/>
              <a:t>I</a:t>
            </a:r>
            <a:r>
              <a:rPr lang="en-US" sz="2800" i="1" baseline="-25000" smtClean="0"/>
              <a:t>j</a:t>
            </a:r>
            <a:r>
              <a:rPr lang="en-US" sz="2800" smtClean="0"/>
              <a:t> then set </a:t>
            </a:r>
            <a:r>
              <a:rPr lang="en-US" sz="2800" i="1" smtClean="0"/>
              <a:t>goto</a:t>
            </a:r>
            <a:r>
              <a:rPr lang="en-US" sz="2800" smtClean="0"/>
              <a:t>[</a:t>
            </a:r>
            <a:r>
              <a:rPr lang="en-US" sz="2800" i="1" smtClean="0"/>
              <a:t>i</a:t>
            </a:r>
            <a:r>
              <a:rPr lang="en-US" sz="2800" smtClean="0"/>
              <a:t>,</a:t>
            </a:r>
            <a:r>
              <a:rPr lang="en-US" sz="2800" i="1" smtClean="0"/>
              <a:t>A</a:t>
            </a:r>
            <a:r>
              <a:rPr lang="en-US" sz="2800" smtClean="0"/>
              <a:t>]=</a:t>
            </a:r>
            <a:r>
              <a:rPr lang="en-US" sz="2800" i="1" smtClean="0"/>
              <a:t>j</a:t>
            </a:r>
            <a:endParaRPr lang="en-US" sz="2800" smtClean="0"/>
          </a:p>
          <a:p>
            <a:pPr marL="609600" indent="-609600" eaLnBrk="1" hangingPunct="1">
              <a:lnSpc>
                <a:spcPct val="90000"/>
              </a:lnSpc>
              <a:buFont typeface="Times" charset="0"/>
              <a:buAutoNum type="arabicPeriod"/>
            </a:pPr>
            <a:r>
              <a:rPr lang="en-US" sz="2800" smtClean="0"/>
              <a:t>Repeat 3-6 until no more entries added</a:t>
            </a:r>
          </a:p>
          <a:p>
            <a:pPr marL="609600" indent="-609600" eaLnBrk="1" hangingPunct="1">
              <a:lnSpc>
                <a:spcPct val="90000"/>
              </a:lnSpc>
              <a:buFont typeface="Times" charset="0"/>
              <a:buAutoNum type="arabicPeriod"/>
            </a:pPr>
            <a:r>
              <a:rPr lang="en-US" sz="2800" smtClean="0"/>
              <a:t>The initial state </a:t>
            </a:r>
            <a:r>
              <a:rPr lang="en-US" sz="2800" i="1" smtClean="0"/>
              <a:t>i</a:t>
            </a:r>
            <a:r>
              <a:rPr lang="en-US" sz="2800" smtClean="0"/>
              <a:t> is the </a:t>
            </a:r>
            <a:r>
              <a:rPr lang="en-US" sz="2800" i="1" smtClean="0"/>
              <a:t>I</a:t>
            </a:r>
            <a:r>
              <a:rPr lang="en-US" sz="2800" i="1" baseline="-25000" smtClean="0"/>
              <a:t>i</a:t>
            </a:r>
            <a:r>
              <a:rPr lang="en-US" sz="2800" smtClean="0"/>
              <a:t> holding item [</a:t>
            </a:r>
            <a:r>
              <a:rPr lang="en-US" sz="2800" i="1" smtClean="0"/>
              <a:t>S</a:t>
            </a:r>
            <a:r>
              <a:rPr lang="ja-JP" altLang="en-US" sz="2800" smtClean="0"/>
              <a:t>’</a:t>
            </a:r>
            <a:r>
              <a:rPr lang="en-US" altLang="ja-JP" sz="2800" smtClean="0">
                <a:sym typeface="Symbol" pitchFamily="18" charset="2"/>
              </a:rPr>
              <a:t>•</a:t>
            </a:r>
            <a:r>
              <a:rPr lang="en-US" altLang="ja-JP" sz="2800" i="1" smtClean="0"/>
              <a:t>S,</a:t>
            </a:r>
            <a:r>
              <a:rPr lang="en-US" altLang="ja-JP" sz="2800" b="1" smtClean="0"/>
              <a:t>$</a:t>
            </a:r>
            <a:r>
              <a:rPr lang="en-US" altLang="ja-JP" sz="2800" smtClean="0"/>
              <a:t>]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236DE719-767E-4898-A4AE-D3B8A8FC58F4}" type="slidenum">
              <a:rPr lang="en-US" sz="1400"/>
              <a:pPr/>
              <a:t>44</a:t>
            </a:fld>
            <a:endParaRPr lang="en-US" sz="140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LR(1) Parsing Table</a:t>
            </a:r>
          </a:p>
        </p:txBody>
      </p:sp>
      <p:graphicFrame>
        <p:nvGraphicFramePr>
          <p:cNvPr id="139267" name="Group 3"/>
          <p:cNvGraphicFramePr>
            <a:graphicFrameLocks noGrp="1"/>
          </p:cNvGraphicFramePr>
          <p:nvPr/>
        </p:nvGraphicFramePr>
        <p:xfrm>
          <a:off x="4114800" y="1247775"/>
          <a:ext cx="2286000" cy="5546968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</a:tblGrid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s6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s12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s11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s12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s11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9328" name="Group 64"/>
          <p:cNvGraphicFramePr>
            <a:graphicFrameLocks noGrp="1"/>
          </p:cNvGraphicFramePr>
          <p:nvPr/>
        </p:nvGraphicFramePr>
        <p:xfrm>
          <a:off x="4114800" y="866775"/>
          <a:ext cx="2286000" cy="396875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9337" name="Group 73"/>
          <p:cNvGraphicFramePr>
            <a:graphicFrameLocks noGrp="1"/>
          </p:cNvGraphicFramePr>
          <p:nvPr/>
        </p:nvGraphicFramePr>
        <p:xfrm>
          <a:off x="3657600" y="1247775"/>
          <a:ext cx="457200" cy="5546968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13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9358" name="Group 94"/>
          <p:cNvGraphicFramePr>
            <a:graphicFrameLocks noGrp="1"/>
          </p:cNvGraphicFramePr>
          <p:nvPr/>
        </p:nvGraphicFramePr>
        <p:xfrm>
          <a:off x="6400800" y="866775"/>
          <a:ext cx="1524000" cy="396875"/>
        </p:xfrm>
        <a:graphic>
          <a:graphicData uri="http://schemas.openxmlformats.org/drawingml/2006/table">
            <a:tbl>
              <a:tblPr/>
              <a:tblGrid>
                <a:gridCol w="531813"/>
                <a:gridCol w="530225"/>
                <a:gridCol w="461962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</a:t>
                      </a: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9366" name="Group 102"/>
          <p:cNvGraphicFramePr>
            <a:graphicFrameLocks noGrp="1"/>
          </p:cNvGraphicFramePr>
          <p:nvPr/>
        </p:nvGraphicFramePr>
        <p:xfrm>
          <a:off x="6400800" y="1247775"/>
          <a:ext cx="1524000" cy="5546968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</a:tblGrid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13</a:t>
                      </a: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T="45706" marB="45706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589" name="Rectangle 149"/>
          <p:cNvSpPr>
            <a:spLocks noChangeArrowheads="1"/>
          </p:cNvSpPr>
          <p:nvPr/>
        </p:nvSpPr>
        <p:spPr bwMode="auto">
          <a:xfrm>
            <a:off x="990600" y="2514600"/>
            <a:ext cx="17748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Grammar:</a:t>
            </a:r>
            <a:br>
              <a:rPr lang="en-US"/>
            </a:br>
            <a:r>
              <a:rPr lang="en-US"/>
              <a:t>1. S</a:t>
            </a:r>
            <a:r>
              <a:rPr lang="ja-JP" altLang="en-US"/>
              <a:t>’</a:t>
            </a:r>
            <a:r>
              <a:rPr lang="en-US" altLang="ja-JP"/>
              <a:t> </a:t>
            </a:r>
            <a:r>
              <a:rPr lang="en-US" altLang="ja-JP">
                <a:sym typeface="Symbol" pitchFamily="18" charset="2"/>
              </a:rPr>
              <a:t></a:t>
            </a:r>
            <a:r>
              <a:rPr lang="en-US" altLang="ja-JP"/>
              <a:t> </a:t>
            </a:r>
            <a:r>
              <a:rPr lang="en-US" altLang="ja-JP" i="1"/>
              <a:t>S</a:t>
            </a:r>
            <a:r>
              <a:rPr lang="en-US" altLang="ja-JP"/>
              <a:t/>
            </a:r>
            <a:br>
              <a:rPr lang="en-US" altLang="ja-JP"/>
            </a:br>
            <a:r>
              <a:rPr lang="en-US" altLang="ja-JP"/>
              <a:t>2. </a:t>
            </a:r>
            <a:r>
              <a:rPr lang="en-US" altLang="ja-JP" i="1"/>
              <a:t>S</a:t>
            </a:r>
            <a:r>
              <a:rPr lang="en-US" altLang="ja-JP"/>
              <a:t> </a:t>
            </a:r>
            <a:r>
              <a:rPr lang="en-US" altLang="ja-JP">
                <a:sym typeface="Symbol" pitchFamily="18" charset="2"/>
              </a:rPr>
              <a:t> </a:t>
            </a:r>
            <a:r>
              <a:rPr lang="en-US" altLang="ja-JP" i="1">
                <a:sym typeface="Symbol" pitchFamily="18" charset="2"/>
              </a:rPr>
              <a:t>L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b="1">
                <a:sym typeface="Symbol" pitchFamily="18" charset="2"/>
              </a:rPr>
              <a:t>=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i="1">
                <a:sym typeface="Symbol" pitchFamily="18" charset="2"/>
              </a:rPr>
              <a:t>R</a:t>
            </a:r>
            <a:br>
              <a:rPr lang="en-US" altLang="ja-JP" i="1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3. </a:t>
            </a:r>
            <a:r>
              <a:rPr lang="en-US" altLang="ja-JP" i="1"/>
              <a:t>S</a:t>
            </a:r>
            <a:r>
              <a:rPr lang="en-US" altLang="ja-JP"/>
              <a:t> </a:t>
            </a:r>
            <a:r>
              <a:rPr lang="en-US" altLang="ja-JP">
                <a:sym typeface="Symbol" pitchFamily="18" charset="2"/>
              </a:rPr>
              <a:t> </a:t>
            </a:r>
            <a:r>
              <a:rPr lang="en-US" altLang="ja-JP" i="1">
                <a:sym typeface="Symbol" pitchFamily="18" charset="2"/>
              </a:rPr>
              <a:t>R</a:t>
            </a:r>
            <a:r>
              <a:rPr lang="en-US" altLang="ja-JP">
                <a:sym typeface="Symbol" pitchFamily="18" charset="2"/>
              </a:rPr>
              <a:t/>
            </a:r>
            <a:br>
              <a:rPr lang="en-US" altLang="ja-JP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4. </a:t>
            </a:r>
            <a:r>
              <a:rPr lang="en-US" altLang="ja-JP" i="1">
                <a:sym typeface="Symbol" pitchFamily="18" charset="2"/>
              </a:rPr>
              <a:t>L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b="1">
                <a:sym typeface="Symbol" pitchFamily="18" charset="2"/>
              </a:rPr>
              <a:t>*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i="1">
                <a:sym typeface="Symbol" pitchFamily="18" charset="2"/>
              </a:rPr>
              <a:t>R</a:t>
            </a:r>
            <a:br>
              <a:rPr lang="en-US" altLang="ja-JP" i="1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5. </a:t>
            </a:r>
            <a:r>
              <a:rPr lang="en-US" altLang="ja-JP" i="1">
                <a:sym typeface="Symbol" pitchFamily="18" charset="2"/>
              </a:rPr>
              <a:t>L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b="1">
                <a:sym typeface="Symbol" pitchFamily="18" charset="2"/>
              </a:rPr>
              <a:t>id</a:t>
            </a:r>
            <a:r>
              <a:rPr lang="en-US" altLang="ja-JP">
                <a:sym typeface="Symbol" pitchFamily="18" charset="2"/>
              </a:rPr>
              <a:t/>
            </a:r>
            <a:br>
              <a:rPr lang="en-US" altLang="ja-JP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6. </a:t>
            </a:r>
            <a:r>
              <a:rPr lang="en-US" altLang="ja-JP" i="1">
                <a:sym typeface="Symbol" pitchFamily="18" charset="2"/>
              </a:rPr>
              <a:t>R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i="1">
                <a:sym typeface="Symbol" pitchFamily="18" charset="2"/>
              </a:rPr>
              <a:t>L</a:t>
            </a:r>
            <a:endParaRPr lang="en-US" i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D165A42F-AB80-4BC4-955A-E8CE39522D04}" type="slidenum">
              <a:rPr lang="en-US" sz="1400"/>
              <a:pPr/>
              <a:t>45</a:t>
            </a:fld>
            <a:endParaRPr lang="en-US" sz="1400"/>
          </a:p>
        </p:txBody>
      </p:sp>
      <p:sp>
        <p:nvSpPr>
          <p:cNvPr id="6246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LALR Parsing</a:t>
            </a:r>
          </a:p>
        </p:txBody>
      </p:sp>
      <p:sp>
        <p:nvSpPr>
          <p:cNvPr id="624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LR(1) parsing tables have many states</a:t>
            </a:r>
          </a:p>
          <a:p>
            <a:pPr eaLnBrk="1" hangingPunct="1"/>
            <a:r>
              <a:rPr lang="en-US" sz="2800" dirty="0" smtClean="0"/>
              <a:t>LALR parsing (Look-Ahead LR) merges two or more LR(1) state into one state to reduce table size</a:t>
            </a:r>
          </a:p>
          <a:p>
            <a:pPr eaLnBrk="1" hangingPunct="1"/>
            <a:r>
              <a:rPr lang="en-US" sz="2800" dirty="0" smtClean="0"/>
              <a:t>Less powerful than LR(1)</a:t>
            </a:r>
          </a:p>
          <a:p>
            <a:pPr lvl="1" eaLnBrk="1" hangingPunct="1"/>
            <a:r>
              <a:rPr lang="en-US" sz="2400" dirty="0" smtClean="0"/>
              <a:t>Will not introduce shift-reduce conflicts, because shifts do not use </a:t>
            </a:r>
            <a:r>
              <a:rPr lang="en-US" sz="2400" dirty="0" err="1" smtClean="0"/>
              <a:t>lookaheads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May introduce reduce-reduce conflicts, but seldom do so for grammars of programming languages</a:t>
            </a:r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0DA86607-D1AD-49CB-8EFD-DC3348F6DD69}" type="slidenum">
              <a:rPr lang="en-US" sz="1400"/>
              <a:pPr/>
              <a:t>46</a:t>
            </a:fld>
            <a:endParaRPr lang="en-US" sz="140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306082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Constructing LALR Parsing Tables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9199" y="1203325"/>
            <a:ext cx="7772400" cy="41148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dirty="0" smtClean="0"/>
              <a:t>Construct sets of LR(1) items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 smtClean="0"/>
              <a:t>Combine LR(1) sets with sets of items that share the same first part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219200" y="2940050"/>
            <a:ext cx="24622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dirty="0"/>
              <a:t>[</a:t>
            </a:r>
            <a:r>
              <a:rPr lang="en-US" sz="2000" i="1" dirty="0"/>
              <a:t>L </a:t>
            </a:r>
            <a:r>
              <a:rPr lang="en-US" sz="2000" dirty="0">
                <a:sym typeface="Symbol" pitchFamily="18" charset="2"/>
              </a:rPr>
              <a:t> </a:t>
            </a:r>
            <a:r>
              <a:rPr lang="en-US" sz="2000" b="1" dirty="0">
                <a:sym typeface="Symbol" pitchFamily="18" charset="2"/>
              </a:rPr>
              <a:t>*</a:t>
            </a:r>
            <a:r>
              <a:rPr lang="en-US" sz="2000" dirty="0">
                <a:sym typeface="Symbol" pitchFamily="18" charset="2"/>
              </a:rPr>
              <a:t>•</a:t>
            </a:r>
            <a:r>
              <a:rPr lang="en-US" sz="2000" i="1" dirty="0">
                <a:sym typeface="Symbol" pitchFamily="18" charset="2"/>
              </a:rPr>
              <a:t>R</a:t>
            </a:r>
            <a:r>
              <a:rPr lang="en-US" sz="2000" i="1" dirty="0"/>
              <a:t>,	</a:t>
            </a:r>
            <a:r>
              <a:rPr lang="en-US" sz="2000" b="1" dirty="0"/>
              <a:t>=/$</a:t>
            </a:r>
            <a:r>
              <a:rPr lang="en-US" sz="2000" dirty="0"/>
              <a:t>]</a:t>
            </a:r>
            <a:br>
              <a:rPr lang="en-US" sz="2000" dirty="0"/>
            </a:br>
            <a:r>
              <a:rPr lang="en-US" sz="2000" dirty="0"/>
              <a:t>[</a:t>
            </a:r>
            <a:r>
              <a:rPr lang="en-US" sz="2000" i="1" dirty="0"/>
              <a:t>R </a:t>
            </a:r>
            <a:r>
              <a:rPr lang="en-US" sz="2000" dirty="0">
                <a:sym typeface="Symbol" pitchFamily="18" charset="2"/>
              </a:rPr>
              <a:t> •</a:t>
            </a:r>
            <a:r>
              <a:rPr lang="en-US" sz="2000" i="1" dirty="0">
                <a:sym typeface="Symbol" pitchFamily="18" charset="2"/>
              </a:rPr>
              <a:t>L</a:t>
            </a:r>
            <a:r>
              <a:rPr lang="en-US" sz="2000" i="1" dirty="0"/>
              <a:t>,		</a:t>
            </a:r>
            <a:r>
              <a:rPr lang="en-US" sz="2000" b="1" dirty="0"/>
              <a:t>=/$</a:t>
            </a:r>
            <a:r>
              <a:rPr lang="en-US" sz="2000" dirty="0"/>
              <a:t>] </a:t>
            </a:r>
            <a:br>
              <a:rPr lang="en-US" sz="2000" dirty="0"/>
            </a:br>
            <a:r>
              <a:rPr lang="en-US" sz="2000" dirty="0"/>
              <a:t>[</a:t>
            </a:r>
            <a:r>
              <a:rPr lang="en-US" sz="2000" i="1" dirty="0"/>
              <a:t>L </a:t>
            </a:r>
            <a:r>
              <a:rPr lang="en-US" sz="2000" dirty="0">
                <a:sym typeface="Symbol" pitchFamily="18" charset="2"/>
              </a:rPr>
              <a:t> •</a:t>
            </a:r>
            <a:r>
              <a:rPr lang="en-US" sz="2000" b="1" dirty="0">
                <a:sym typeface="Symbol" pitchFamily="18" charset="2"/>
              </a:rPr>
              <a:t>*</a:t>
            </a:r>
            <a:r>
              <a:rPr lang="en-US" sz="2000" i="1" dirty="0">
                <a:sym typeface="Symbol" pitchFamily="18" charset="2"/>
              </a:rPr>
              <a:t>R</a:t>
            </a:r>
            <a:r>
              <a:rPr lang="en-US" sz="2000" i="1" dirty="0"/>
              <a:t>,	</a:t>
            </a:r>
            <a:r>
              <a:rPr lang="en-US" sz="2000" b="1" dirty="0"/>
              <a:t>=/$</a:t>
            </a:r>
            <a:r>
              <a:rPr lang="en-US" sz="2000" dirty="0"/>
              <a:t>] </a:t>
            </a:r>
            <a:br>
              <a:rPr lang="en-US" sz="2000" dirty="0"/>
            </a:br>
            <a:r>
              <a:rPr lang="en-US" sz="2000" dirty="0"/>
              <a:t>[</a:t>
            </a:r>
            <a:r>
              <a:rPr lang="en-US" sz="2000" i="1" dirty="0"/>
              <a:t>L </a:t>
            </a:r>
            <a:r>
              <a:rPr lang="en-US" sz="2000" dirty="0">
                <a:sym typeface="Symbol" pitchFamily="18" charset="2"/>
              </a:rPr>
              <a:t> •</a:t>
            </a:r>
            <a:r>
              <a:rPr lang="en-US" sz="2000" b="1" dirty="0">
                <a:sym typeface="Symbol" pitchFamily="18" charset="2"/>
              </a:rPr>
              <a:t>id</a:t>
            </a:r>
            <a:r>
              <a:rPr lang="en-US" sz="2000" i="1" dirty="0"/>
              <a:t>,	</a:t>
            </a:r>
            <a:r>
              <a:rPr lang="en-US" sz="2000" b="1" dirty="0"/>
              <a:t>=/$</a:t>
            </a:r>
            <a:r>
              <a:rPr lang="en-US" sz="2000" dirty="0"/>
              <a:t>] 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219200" y="4479925"/>
            <a:ext cx="22240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dirty="0"/>
              <a:t>[</a:t>
            </a:r>
            <a:r>
              <a:rPr lang="en-US" sz="2000" i="1" dirty="0"/>
              <a:t>L </a:t>
            </a:r>
            <a:r>
              <a:rPr lang="en-US" sz="2000" dirty="0">
                <a:sym typeface="Symbol" pitchFamily="18" charset="2"/>
              </a:rPr>
              <a:t> </a:t>
            </a:r>
            <a:r>
              <a:rPr lang="en-US" sz="2000" b="1" dirty="0">
                <a:sym typeface="Symbol" pitchFamily="18" charset="2"/>
              </a:rPr>
              <a:t>*</a:t>
            </a:r>
            <a:r>
              <a:rPr lang="en-US" sz="2000" dirty="0">
                <a:sym typeface="Symbol" pitchFamily="18" charset="2"/>
              </a:rPr>
              <a:t>•</a:t>
            </a:r>
            <a:r>
              <a:rPr lang="en-US" sz="2000" i="1" dirty="0">
                <a:sym typeface="Symbol" pitchFamily="18" charset="2"/>
              </a:rPr>
              <a:t>R</a:t>
            </a:r>
            <a:r>
              <a:rPr lang="en-US" sz="2000" i="1" dirty="0"/>
              <a:t>,	</a:t>
            </a:r>
            <a:r>
              <a:rPr lang="en-US" sz="2000" b="1" dirty="0"/>
              <a:t>$</a:t>
            </a:r>
            <a:r>
              <a:rPr lang="en-US" sz="2000" dirty="0"/>
              <a:t>]</a:t>
            </a:r>
            <a:br>
              <a:rPr lang="en-US" sz="2000" dirty="0"/>
            </a:br>
            <a:r>
              <a:rPr lang="en-US" sz="2000" dirty="0"/>
              <a:t>[</a:t>
            </a:r>
            <a:r>
              <a:rPr lang="en-US" sz="2000" i="1" dirty="0"/>
              <a:t>R </a:t>
            </a:r>
            <a:r>
              <a:rPr lang="en-US" sz="2000" dirty="0">
                <a:sym typeface="Symbol" pitchFamily="18" charset="2"/>
              </a:rPr>
              <a:t> •</a:t>
            </a:r>
            <a:r>
              <a:rPr lang="en-US" sz="2000" i="1" dirty="0">
                <a:sym typeface="Symbol" pitchFamily="18" charset="2"/>
              </a:rPr>
              <a:t>L</a:t>
            </a:r>
            <a:r>
              <a:rPr lang="en-US" sz="2000" i="1" dirty="0"/>
              <a:t>,		</a:t>
            </a:r>
            <a:r>
              <a:rPr lang="en-US" sz="2000" b="1" dirty="0"/>
              <a:t>$</a:t>
            </a:r>
            <a:r>
              <a:rPr lang="en-US" sz="2000" dirty="0"/>
              <a:t>]</a:t>
            </a:r>
            <a:br>
              <a:rPr lang="en-US" sz="2000" dirty="0"/>
            </a:br>
            <a:r>
              <a:rPr lang="en-US" sz="2000" dirty="0"/>
              <a:t>[</a:t>
            </a:r>
            <a:r>
              <a:rPr lang="en-US" sz="2000" i="1" dirty="0"/>
              <a:t>L </a:t>
            </a:r>
            <a:r>
              <a:rPr lang="en-US" sz="2000" dirty="0">
                <a:sym typeface="Symbol" pitchFamily="18" charset="2"/>
              </a:rPr>
              <a:t> •</a:t>
            </a:r>
            <a:r>
              <a:rPr lang="en-US" sz="2000" b="1" dirty="0">
                <a:sym typeface="Symbol" pitchFamily="18" charset="2"/>
              </a:rPr>
              <a:t>*</a:t>
            </a:r>
            <a:r>
              <a:rPr lang="en-US" sz="2000" i="1" dirty="0">
                <a:sym typeface="Symbol" pitchFamily="18" charset="2"/>
              </a:rPr>
              <a:t>R</a:t>
            </a:r>
            <a:r>
              <a:rPr lang="en-US" sz="2000" i="1" dirty="0"/>
              <a:t>,	</a:t>
            </a:r>
            <a:r>
              <a:rPr lang="en-US" sz="2000" b="1" dirty="0"/>
              <a:t>$</a:t>
            </a:r>
            <a:r>
              <a:rPr lang="en-US" sz="2000" dirty="0"/>
              <a:t>]</a:t>
            </a:r>
            <a:br>
              <a:rPr lang="en-US" sz="2000" dirty="0"/>
            </a:br>
            <a:r>
              <a:rPr lang="en-US" sz="2000" dirty="0"/>
              <a:t>[</a:t>
            </a:r>
            <a:r>
              <a:rPr lang="en-US" sz="2000" i="1" dirty="0"/>
              <a:t>L </a:t>
            </a:r>
            <a:r>
              <a:rPr lang="en-US" sz="2000" dirty="0">
                <a:sym typeface="Symbol" pitchFamily="18" charset="2"/>
              </a:rPr>
              <a:t> •</a:t>
            </a:r>
            <a:r>
              <a:rPr lang="en-US" sz="2000" b="1" dirty="0">
                <a:sym typeface="Symbol" pitchFamily="18" charset="2"/>
              </a:rPr>
              <a:t>id</a:t>
            </a:r>
            <a:r>
              <a:rPr lang="en-US" sz="2000" i="1" dirty="0"/>
              <a:t>,	</a:t>
            </a:r>
            <a:r>
              <a:rPr lang="en-US" sz="2000" b="1" dirty="0"/>
              <a:t>$</a:t>
            </a:r>
            <a:r>
              <a:rPr lang="en-US" sz="2000" dirty="0"/>
              <a:t>]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874713" y="2940050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 dirty="0"/>
              <a:t>I</a:t>
            </a:r>
            <a:r>
              <a:rPr lang="en-US" sz="2000" baseline="-25000" dirty="0"/>
              <a:t>4</a:t>
            </a:r>
            <a:r>
              <a:rPr lang="en-US" sz="2000" dirty="0"/>
              <a:t>: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792163" y="4464050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11</a:t>
            </a:r>
            <a:r>
              <a:rPr lang="en-US" sz="2000"/>
              <a:t>:</a:t>
            </a:r>
          </a:p>
        </p:txBody>
      </p:sp>
      <p:sp>
        <p:nvSpPr>
          <p:cNvPr id="63496" name="AutoShape 8"/>
          <p:cNvSpPr>
            <a:spLocks/>
          </p:cNvSpPr>
          <p:nvPr/>
        </p:nvSpPr>
        <p:spPr bwMode="auto">
          <a:xfrm>
            <a:off x="3505200" y="2955925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4114800" y="3717925"/>
            <a:ext cx="2438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[</a:t>
            </a:r>
            <a:r>
              <a:rPr lang="en-US" sz="2000" i="1"/>
              <a:t>L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b="1">
                <a:sym typeface="Symbol" pitchFamily="18" charset="2"/>
              </a:rPr>
              <a:t>*</a:t>
            </a:r>
            <a:r>
              <a:rPr lang="en-US" sz="2000">
                <a:sym typeface="Symbol" pitchFamily="18" charset="2"/>
              </a:rPr>
              <a:t>•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 i="1"/>
              <a:t>,	</a:t>
            </a:r>
            <a:r>
              <a:rPr lang="en-US" sz="2000" b="1" i="1"/>
              <a:t>=</a:t>
            </a:r>
            <a:r>
              <a:rPr lang="en-US" sz="2000" i="1"/>
              <a:t>/</a:t>
            </a:r>
            <a:r>
              <a:rPr lang="en-US" sz="2000" b="1"/>
              <a:t>$</a:t>
            </a:r>
            <a:r>
              <a:rPr lang="en-US" sz="2000"/>
              <a:t>]</a:t>
            </a:r>
            <a:br>
              <a:rPr lang="en-US" sz="2000"/>
            </a:br>
            <a:r>
              <a:rPr lang="en-US" sz="2000"/>
              <a:t>[</a:t>
            </a:r>
            <a:r>
              <a:rPr lang="en-US" sz="2000" i="1"/>
              <a:t>R </a:t>
            </a:r>
            <a:r>
              <a:rPr lang="en-US" sz="2000">
                <a:sym typeface="Symbol" pitchFamily="18" charset="2"/>
              </a:rPr>
              <a:t> •</a:t>
            </a:r>
            <a:r>
              <a:rPr lang="en-US" sz="2000" i="1">
                <a:sym typeface="Symbol" pitchFamily="18" charset="2"/>
              </a:rPr>
              <a:t>L</a:t>
            </a:r>
            <a:r>
              <a:rPr lang="en-US" sz="2000" i="1"/>
              <a:t>,		</a:t>
            </a:r>
            <a:r>
              <a:rPr lang="en-US" sz="2000" b="1" i="1"/>
              <a:t>=</a:t>
            </a:r>
            <a:r>
              <a:rPr lang="en-US" sz="2000" i="1"/>
              <a:t>/</a:t>
            </a:r>
            <a:r>
              <a:rPr lang="en-US" sz="2000" b="1"/>
              <a:t>$</a:t>
            </a:r>
            <a:r>
              <a:rPr lang="en-US" sz="2000"/>
              <a:t>]</a:t>
            </a:r>
            <a:br>
              <a:rPr lang="en-US" sz="2000"/>
            </a:br>
            <a:r>
              <a:rPr lang="en-US" sz="2000"/>
              <a:t>[</a:t>
            </a:r>
            <a:r>
              <a:rPr lang="en-US" sz="2000" i="1"/>
              <a:t>L </a:t>
            </a:r>
            <a:r>
              <a:rPr lang="en-US" sz="2000">
                <a:sym typeface="Symbol" pitchFamily="18" charset="2"/>
              </a:rPr>
              <a:t> •</a:t>
            </a:r>
            <a:r>
              <a:rPr lang="en-US" sz="2000" b="1">
                <a:sym typeface="Symbol" pitchFamily="18" charset="2"/>
              </a:rPr>
              <a:t>*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 i="1"/>
              <a:t>,	</a:t>
            </a:r>
            <a:r>
              <a:rPr lang="en-US" sz="2000" b="1" i="1"/>
              <a:t>=</a:t>
            </a:r>
            <a:r>
              <a:rPr lang="en-US" sz="2000" i="1"/>
              <a:t>/</a:t>
            </a:r>
            <a:r>
              <a:rPr lang="en-US" sz="2000" b="1"/>
              <a:t>$</a:t>
            </a:r>
            <a:r>
              <a:rPr lang="en-US" sz="2000"/>
              <a:t>]</a:t>
            </a:r>
            <a:br>
              <a:rPr lang="en-US" sz="2000"/>
            </a:br>
            <a:r>
              <a:rPr lang="en-US" sz="2000"/>
              <a:t>[</a:t>
            </a:r>
            <a:r>
              <a:rPr lang="en-US" sz="2000" i="1"/>
              <a:t>L </a:t>
            </a:r>
            <a:r>
              <a:rPr lang="en-US" sz="2000">
                <a:sym typeface="Symbol" pitchFamily="18" charset="2"/>
              </a:rPr>
              <a:t> •</a:t>
            </a:r>
            <a:r>
              <a:rPr lang="en-US" sz="2000" b="1">
                <a:sym typeface="Symbol" pitchFamily="18" charset="2"/>
              </a:rPr>
              <a:t>id</a:t>
            </a:r>
            <a:r>
              <a:rPr lang="en-US" sz="2000" i="1"/>
              <a:t>,	</a:t>
            </a:r>
            <a:r>
              <a:rPr lang="en-US" sz="2000" b="1" i="1"/>
              <a:t>=</a:t>
            </a:r>
            <a:r>
              <a:rPr lang="en-US" sz="2000" i="1"/>
              <a:t>/</a:t>
            </a:r>
            <a:r>
              <a:rPr lang="en-US" sz="2000" b="1"/>
              <a:t>$</a:t>
            </a:r>
            <a:r>
              <a:rPr lang="en-US" sz="2000"/>
              <a:t>]</a:t>
            </a:r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5867400" y="3641725"/>
            <a:ext cx="7620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 flipH="1" flipV="1">
            <a:off x="6629400" y="387032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7159625" y="3352800"/>
            <a:ext cx="19843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 dirty="0"/>
              <a:t>Shorthand</a:t>
            </a:r>
            <a:br>
              <a:rPr lang="en-US" dirty="0"/>
            </a:br>
            <a:r>
              <a:rPr lang="en-US" dirty="0"/>
              <a:t>for two items</a:t>
            </a:r>
            <a:br>
              <a:rPr lang="en-US" dirty="0"/>
            </a:br>
            <a:r>
              <a:rPr lang="en-US" dirty="0"/>
              <a:t>in the same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14AF990E-EFEC-416C-A54F-1675BCB164E8}" type="slidenum">
              <a:rPr lang="en-US" sz="1400"/>
              <a:pPr/>
              <a:t>47</a:t>
            </a:fld>
            <a:endParaRPr lang="en-US" sz="140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Grammar and LALR Parsing Table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Unambiguous LR(1) grammar:</a:t>
            </a:r>
            <a:br>
              <a:rPr lang="en-US" smtClean="0"/>
            </a:br>
            <a:r>
              <a:rPr lang="en-US" smtClean="0"/>
              <a:t>	</a:t>
            </a:r>
            <a:r>
              <a:rPr lang="en-US" i="1" smtClean="0"/>
              <a:t>S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 </a:t>
            </a:r>
            <a:r>
              <a:rPr lang="en-US" i="1" smtClean="0">
                <a:sym typeface="Symbol" pitchFamily="18" charset="2"/>
              </a:rPr>
              <a:t>L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b="1" smtClean="0">
                <a:sym typeface="Symbol" pitchFamily="18" charset="2"/>
              </a:rPr>
              <a:t>=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smtClean="0">
                <a:sym typeface="Symbol" pitchFamily="18" charset="2"/>
              </a:rPr>
              <a:t/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            | 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smtClean="0">
                <a:sym typeface="Symbol" pitchFamily="18" charset="2"/>
              </a:rPr>
              <a:t/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	</a:t>
            </a:r>
            <a:r>
              <a:rPr lang="en-US" i="1" smtClean="0">
                <a:sym typeface="Symbol" pitchFamily="18" charset="2"/>
              </a:rPr>
              <a:t>L</a:t>
            </a:r>
            <a:r>
              <a:rPr lang="en-US" smtClean="0">
                <a:sym typeface="Symbol" pitchFamily="18" charset="2"/>
              </a:rPr>
              <a:t>  </a:t>
            </a:r>
            <a:r>
              <a:rPr lang="en-US" b="1" smtClean="0">
                <a:sym typeface="Symbol" pitchFamily="18" charset="2"/>
              </a:rPr>
              <a:t>*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smtClean="0">
                <a:sym typeface="Symbol" pitchFamily="18" charset="2"/>
              </a:rPr>
              <a:t/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            | </a:t>
            </a:r>
            <a:r>
              <a:rPr lang="en-US" b="1" smtClean="0">
                <a:sym typeface="Symbol" pitchFamily="18" charset="2"/>
              </a:rPr>
              <a:t>id</a:t>
            </a:r>
            <a:r>
              <a:rPr lang="en-US" smtClean="0">
                <a:sym typeface="Symbol" pitchFamily="18" charset="2"/>
              </a:rPr>
              <a:t/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	</a:t>
            </a:r>
            <a:r>
              <a:rPr lang="en-US" i="1" smtClean="0">
                <a:sym typeface="Symbol" pitchFamily="18" charset="2"/>
              </a:rPr>
              <a:t>R</a:t>
            </a:r>
            <a:r>
              <a:rPr lang="en-US" smtClean="0">
                <a:sym typeface="Symbol" pitchFamily="18" charset="2"/>
              </a:rPr>
              <a:t>  </a:t>
            </a:r>
            <a:r>
              <a:rPr lang="en-US" i="1" smtClean="0">
                <a:sym typeface="Symbol" pitchFamily="18" charset="2"/>
              </a:rPr>
              <a:t>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Augment with </a:t>
            </a:r>
            <a:r>
              <a:rPr lang="en-US" i="1" smtClean="0"/>
              <a:t>S</a:t>
            </a:r>
            <a:r>
              <a:rPr lang="ja-JP" altLang="en-US" smtClean="0"/>
              <a:t>’</a:t>
            </a:r>
            <a:r>
              <a:rPr lang="en-US" altLang="ja-JP" smtClean="0"/>
              <a:t> </a:t>
            </a:r>
            <a:r>
              <a:rPr lang="en-US" altLang="ja-JP" smtClean="0">
                <a:sym typeface="Symbol" pitchFamily="18" charset="2"/>
              </a:rPr>
              <a:t> </a:t>
            </a:r>
            <a:r>
              <a:rPr lang="en-US" altLang="ja-JP" i="1" smtClean="0">
                <a:sym typeface="Symbol" pitchFamily="18" charset="2"/>
              </a:rPr>
              <a:t>S</a:t>
            </a:r>
            <a:endParaRPr lang="en-US" altLang="ja-JP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LALR items (next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DD9ACBCB-14A2-46E8-A852-1144BEB1FACB}" type="slidenum">
              <a:rPr lang="en-US" sz="1400"/>
              <a:pPr/>
              <a:t>48</a:t>
            </a:fld>
            <a:endParaRPr lang="en-US" sz="1400"/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609600" y="365125"/>
            <a:ext cx="3935413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[</a:t>
            </a:r>
            <a:r>
              <a:rPr lang="en-US" sz="2000" i="1"/>
              <a:t>S</a:t>
            </a:r>
            <a:r>
              <a:rPr lang="ja-JP" altLang="en-US" sz="2000"/>
              <a:t>’</a:t>
            </a:r>
            <a:r>
              <a:rPr lang="en-US" altLang="ja-JP" sz="2000"/>
              <a:t> </a:t>
            </a:r>
            <a:r>
              <a:rPr lang="en-US" altLang="ja-JP" sz="2000">
                <a:sym typeface="Symbol" pitchFamily="18" charset="2"/>
              </a:rPr>
              <a:t> •</a:t>
            </a:r>
            <a:r>
              <a:rPr lang="en-US" altLang="ja-JP" sz="2000" i="1"/>
              <a:t>S,	</a:t>
            </a:r>
            <a:r>
              <a:rPr lang="en-US" altLang="ja-JP" sz="2000" b="1"/>
              <a:t>$</a:t>
            </a:r>
            <a:r>
              <a:rPr lang="en-US" altLang="ja-JP" sz="2000"/>
              <a:t>] goto(</a:t>
            </a:r>
            <a:r>
              <a:rPr lang="en-US" altLang="ja-JP" sz="2000" i="1"/>
              <a:t>I</a:t>
            </a:r>
            <a:r>
              <a:rPr lang="en-US" altLang="ja-JP" sz="2000" baseline="-25000"/>
              <a:t>0</a:t>
            </a:r>
            <a:r>
              <a:rPr lang="en-US" altLang="ja-JP" sz="2000"/>
              <a:t>,</a:t>
            </a:r>
            <a:r>
              <a:rPr lang="en-US" altLang="ja-JP" sz="2000" i="1"/>
              <a:t>S</a:t>
            </a:r>
            <a:r>
              <a:rPr lang="en-US" altLang="ja-JP" sz="2000"/>
              <a:t>)=</a:t>
            </a:r>
            <a:r>
              <a:rPr lang="en-US" altLang="ja-JP" sz="2000" i="1"/>
              <a:t>I</a:t>
            </a:r>
            <a:r>
              <a:rPr lang="en-US" altLang="ja-JP" sz="2000" baseline="-25000"/>
              <a:t>1</a:t>
            </a:r>
            <a:r>
              <a:rPr lang="en-US" altLang="ja-JP" sz="2000"/>
              <a:t> </a:t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S </a:t>
            </a:r>
            <a:r>
              <a:rPr lang="en-US" altLang="ja-JP" sz="2000">
                <a:sym typeface="Symbol" pitchFamily="18" charset="2"/>
              </a:rPr>
              <a:t> •</a:t>
            </a:r>
            <a:r>
              <a:rPr lang="en-US" altLang="ja-JP" sz="2000" i="1"/>
              <a:t>L</a:t>
            </a:r>
            <a:r>
              <a:rPr lang="en-US" altLang="ja-JP" sz="2000" b="1"/>
              <a:t>=</a:t>
            </a:r>
            <a:r>
              <a:rPr lang="en-US" altLang="ja-JP" sz="2000" i="1"/>
              <a:t>R,	</a:t>
            </a:r>
            <a:r>
              <a:rPr lang="en-US" altLang="ja-JP" sz="2000" b="1"/>
              <a:t>$</a:t>
            </a:r>
            <a:r>
              <a:rPr lang="en-US" altLang="ja-JP" sz="2000"/>
              <a:t>] goto(</a:t>
            </a:r>
            <a:r>
              <a:rPr lang="en-US" altLang="ja-JP" sz="2000" i="1"/>
              <a:t>I</a:t>
            </a:r>
            <a:r>
              <a:rPr lang="en-US" altLang="ja-JP" sz="2000" baseline="-25000"/>
              <a:t>0</a:t>
            </a:r>
            <a:r>
              <a:rPr lang="en-US" altLang="ja-JP" sz="2000"/>
              <a:t>,</a:t>
            </a:r>
            <a:r>
              <a:rPr lang="en-US" altLang="ja-JP" sz="2000" i="1"/>
              <a:t>L</a:t>
            </a:r>
            <a:r>
              <a:rPr lang="en-US" altLang="ja-JP" sz="2000"/>
              <a:t>)=</a:t>
            </a:r>
            <a:r>
              <a:rPr lang="en-US" altLang="ja-JP" sz="2000" i="1"/>
              <a:t>I</a:t>
            </a:r>
            <a:r>
              <a:rPr lang="en-US" altLang="ja-JP" sz="2000" baseline="-25000"/>
              <a:t>2</a:t>
            </a:r>
            <a:r>
              <a:rPr lang="en-US" altLang="ja-JP" sz="2000"/>
              <a:t> </a:t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S </a:t>
            </a:r>
            <a:r>
              <a:rPr lang="en-US" altLang="ja-JP" sz="2000">
                <a:sym typeface="Symbol" pitchFamily="18" charset="2"/>
              </a:rPr>
              <a:t> •</a:t>
            </a:r>
            <a:r>
              <a:rPr lang="en-US" altLang="ja-JP" sz="2000" i="1"/>
              <a:t>R,		</a:t>
            </a:r>
            <a:r>
              <a:rPr lang="en-US" altLang="ja-JP" sz="2000" b="1"/>
              <a:t>$</a:t>
            </a:r>
            <a:r>
              <a:rPr lang="en-US" altLang="ja-JP" sz="2000"/>
              <a:t>] goto(</a:t>
            </a:r>
            <a:r>
              <a:rPr lang="en-US" altLang="ja-JP" sz="2000" i="1"/>
              <a:t>I</a:t>
            </a:r>
            <a:r>
              <a:rPr lang="en-US" altLang="ja-JP" sz="2000" baseline="-25000"/>
              <a:t>0</a:t>
            </a:r>
            <a:r>
              <a:rPr lang="en-US" altLang="ja-JP" sz="2000"/>
              <a:t>,</a:t>
            </a:r>
            <a:r>
              <a:rPr lang="en-US" altLang="ja-JP" sz="2000" i="1"/>
              <a:t>R</a:t>
            </a:r>
            <a:r>
              <a:rPr lang="en-US" altLang="ja-JP" sz="2000"/>
              <a:t>)=</a:t>
            </a:r>
            <a:r>
              <a:rPr lang="en-US" altLang="ja-JP" sz="2000" i="1"/>
              <a:t>I</a:t>
            </a:r>
            <a:r>
              <a:rPr lang="en-US" altLang="ja-JP" sz="2000" baseline="-25000"/>
              <a:t>3</a:t>
            </a:r>
            <a:r>
              <a:rPr lang="en-US" altLang="ja-JP" sz="2000"/>
              <a:t> </a:t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L </a:t>
            </a:r>
            <a:r>
              <a:rPr lang="en-US" altLang="ja-JP" sz="2000">
                <a:sym typeface="Symbol" pitchFamily="18" charset="2"/>
              </a:rPr>
              <a:t> •</a:t>
            </a:r>
            <a:r>
              <a:rPr lang="en-US" altLang="ja-JP" sz="2000" b="1">
                <a:sym typeface="Symbol" pitchFamily="18" charset="2"/>
              </a:rPr>
              <a:t>*</a:t>
            </a:r>
            <a:r>
              <a:rPr lang="en-US" altLang="ja-JP" sz="2000" i="1">
                <a:sym typeface="Symbol" pitchFamily="18" charset="2"/>
              </a:rPr>
              <a:t>R</a:t>
            </a:r>
            <a:r>
              <a:rPr lang="en-US" altLang="ja-JP" sz="2000" i="1"/>
              <a:t>,	</a:t>
            </a:r>
            <a:r>
              <a:rPr lang="en-US" altLang="ja-JP" sz="2000" b="1"/>
              <a:t>=</a:t>
            </a:r>
            <a:r>
              <a:rPr lang="en-US" altLang="ja-JP" sz="2000"/>
              <a:t>/</a:t>
            </a:r>
            <a:r>
              <a:rPr lang="en-US" altLang="ja-JP" sz="2000" b="1"/>
              <a:t>$</a:t>
            </a:r>
            <a:r>
              <a:rPr lang="en-US" altLang="ja-JP" sz="2000"/>
              <a:t>] goto(</a:t>
            </a:r>
            <a:r>
              <a:rPr lang="en-US" altLang="ja-JP" sz="2000" i="1"/>
              <a:t>I</a:t>
            </a:r>
            <a:r>
              <a:rPr lang="en-US" altLang="ja-JP" sz="2000" baseline="-25000"/>
              <a:t>0</a:t>
            </a:r>
            <a:r>
              <a:rPr lang="en-US" altLang="ja-JP" sz="2000"/>
              <a:t>,</a:t>
            </a:r>
            <a:r>
              <a:rPr lang="en-US" altLang="ja-JP" sz="2000" b="1"/>
              <a:t>*</a:t>
            </a:r>
            <a:r>
              <a:rPr lang="en-US" altLang="ja-JP" sz="2000"/>
              <a:t>)=</a:t>
            </a:r>
            <a:r>
              <a:rPr lang="en-US" altLang="ja-JP" sz="2000" i="1"/>
              <a:t>I</a:t>
            </a:r>
            <a:r>
              <a:rPr lang="en-US" altLang="ja-JP" sz="2000" baseline="-25000"/>
              <a:t>4</a:t>
            </a:r>
            <a:r>
              <a:rPr lang="en-US" altLang="ja-JP" sz="2000"/>
              <a:t> </a:t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L </a:t>
            </a:r>
            <a:r>
              <a:rPr lang="en-US" altLang="ja-JP" sz="2000">
                <a:sym typeface="Symbol" pitchFamily="18" charset="2"/>
              </a:rPr>
              <a:t> •</a:t>
            </a:r>
            <a:r>
              <a:rPr lang="en-US" altLang="ja-JP" sz="2000" b="1">
                <a:sym typeface="Symbol" pitchFamily="18" charset="2"/>
              </a:rPr>
              <a:t>id</a:t>
            </a:r>
            <a:r>
              <a:rPr lang="en-US" altLang="ja-JP" sz="2000" i="1"/>
              <a:t>,	</a:t>
            </a:r>
            <a:r>
              <a:rPr lang="en-US" altLang="ja-JP" sz="2000" b="1"/>
              <a:t>=</a:t>
            </a:r>
            <a:r>
              <a:rPr lang="en-US" altLang="ja-JP" sz="2000"/>
              <a:t>/</a:t>
            </a:r>
            <a:r>
              <a:rPr lang="en-US" altLang="ja-JP" sz="2000" b="1"/>
              <a:t>$</a:t>
            </a:r>
            <a:r>
              <a:rPr lang="en-US" altLang="ja-JP" sz="2000"/>
              <a:t>] goto(</a:t>
            </a:r>
            <a:r>
              <a:rPr lang="en-US" altLang="ja-JP" sz="2000" i="1"/>
              <a:t>I</a:t>
            </a:r>
            <a:r>
              <a:rPr lang="en-US" altLang="ja-JP" sz="2000" baseline="-25000"/>
              <a:t>0</a:t>
            </a:r>
            <a:r>
              <a:rPr lang="en-US" altLang="ja-JP" sz="2000"/>
              <a:t>,</a:t>
            </a:r>
            <a:r>
              <a:rPr lang="en-US" altLang="ja-JP" sz="2000" b="1"/>
              <a:t>id</a:t>
            </a:r>
            <a:r>
              <a:rPr lang="en-US" altLang="ja-JP" sz="2000"/>
              <a:t>)=</a:t>
            </a:r>
            <a:r>
              <a:rPr lang="en-US" altLang="ja-JP" sz="2000" i="1"/>
              <a:t>I</a:t>
            </a:r>
            <a:r>
              <a:rPr lang="en-US" altLang="ja-JP" sz="2000" baseline="-25000"/>
              <a:t>5</a:t>
            </a:r>
            <a:r>
              <a:rPr lang="en-US" altLang="ja-JP" sz="2000"/>
              <a:t> </a:t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R </a:t>
            </a:r>
            <a:r>
              <a:rPr lang="en-US" altLang="ja-JP" sz="2000">
                <a:sym typeface="Symbol" pitchFamily="18" charset="2"/>
              </a:rPr>
              <a:t> •</a:t>
            </a:r>
            <a:r>
              <a:rPr lang="en-US" altLang="ja-JP" sz="2000" i="1">
                <a:sym typeface="Symbol" pitchFamily="18" charset="2"/>
              </a:rPr>
              <a:t>L</a:t>
            </a:r>
            <a:r>
              <a:rPr lang="en-US" altLang="ja-JP" sz="2000" i="1"/>
              <a:t>,		</a:t>
            </a:r>
            <a:r>
              <a:rPr lang="en-US" altLang="ja-JP" sz="2000" b="1"/>
              <a:t>$</a:t>
            </a:r>
            <a:r>
              <a:rPr lang="en-US" altLang="ja-JP" sz="2000"/>
              <a:t>] goto(</a:t>
            </a:r>
            <a:r>
              <a:rPr lang="en-US" altLang="ja-JP" sz="2000" i="1"/>
              <a:t>I</a:t>
            </a:r>
            <a:r>
              <a:rPr lang="en-US" altLang="ja-JP" sz="2000" baseline="-25000"/>
              <a:t>0</a:t>
            </a:r>
            <a:r>
              <a:rPr lang="en-US" altLang="ja-JP" sz="2000"/>
              <a:t>,</a:t>
            </a:r>
            <a:r>
              <a:rPr lang="en-US" altLang="ja-JP" sz="2000" i="1"/>
              <a:t>L</a:t>
            </a:r>
            <a:r>
              <a:rPr lang="en-US" altLang="ja-JP" sz="2000"/>
              <a:t>)=</a:t>
            </a:r>
            <a:r>
              <a:rPr lang="en-US" altLang="ja-JP" sz="2000" i="1"/>
              <a:t>I</a:t>
            </a:r>
            <a:r>
              <a:rPr lang="en-US" altLang="ja-JP" sz="2000" baseline="-25000"/>
              <a:t>2</a:t>
            </a:r>
            <a:r>
              <a:rPr lang="en-US" altLang="ja-JP" sz="2000"/>
              <a:t> </a:t>
            </a:r>
            <a:br>
              <a:rPr lang="en-US" altLang="ja-JP" sz="2000"/>
            </a:br>
            <a:r>
              <a:rPr lang="en-US" altLang="ja-JP" sz="2000"/>
              <a:t/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S</a:t>
            </a:r>
            <a:r>
              <a:rPr lang="ja-JP" altLang="en-US" sz="2000"/>
              <a:t>’</a:t>
            </a:r>
            <a:r>
              <a:rPr lang="en-US" altLang="ja-JP" sz="2000"/>
              <a:t> </a:t>
            </a:r>
            <a:r>
              <a:rPr lang="en-US" altLang="ja-JP" sz="2000">
                <a:sym typeface="Symbol" pitchFamily="18" charset="2"/>
              </a:rPr>
              <a:t> </a:t>
            </a:r>
            <a:r>
              <a:rPr lang="en-US" altLang="ja-JP" sz="2000" i="1"/>
              <a:t>S</a:t>
            </a:r>
            <a:r>
              <a:rPr lang="en-US" altLang="ja-JP" sz="2000">
                <a:sym typeface="Symbol" pitchFamily="18" charset="2"/>
              </a:rPr>
              <a:t>•</a:t>
            </a:r>
            <a:r>
              <a:rPr lang="en-US" altLang="ja-JP" sz="2000" i="1"/>
              <a:t>,	</a:t>
            </a:r>
            <a:r>
              <a:rPr lang="en-US" altLang="ja-JP" sz="2000" b="1"/>
              <a:t>$</a:t>
            </a:r>
            <a:r>
              <a:rPr lang="en-US" altLang="ja-JP" sz="2000"/>
              <a:t>]</a:t>
            </a:r>
            <a:br>
              <a:rPr lang="en-US" altLang="ja-JP" sz="2000"/>
            </a:br>
            <a:r>
              <a:rPr lang="en-US" altLang="ja-JP" sz="2000"/>
              <a:t/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S </a:t>
            </a:r>
            <a:r>
              <a:rPr lang="en-US" altLang="ja-JP" sz="2000">
                <a:sym typeface="Symbol" pitchFamily="18" charset="2"/>
              </a:rPr>
              <a:t> </a:t>
            </a:r>
            <a:r>
              <a:rPr lang="en-US" altLang="ja-JP" sz="2000" i="1"/>
              <a:t>L</a:t>
            </a:r>
            <a:r>
              <a:rPr lang="en-US" altLang="ja-JP" sz="2000">
                <a:sym typeface="Symbol" pitchFamily="18" charset="2"/>
              </a:rPr>
              <a:t>•</a:t>
            </a:r>
            <a:r>
              <a:rPr lang="en-US" altLang="ja-JP" sz="2000" b="1"/>
              <a:t>=</a:t>
            </a:r>
            <a:r>
              <a:rPr lang="en-US" altLang="ja-JP" sz="2000" i="1"/>
              <a:t>R,	</a:t>
            </a:r>
            <a:r>
              <a:rPr lang="en-US" altLang="ja-JP" sz="2000" b="1"/>
              <a:t>$</a:t>
            </a:r>
            <a:r>
              <a:rPr lang="en-US" altLang="ja-JP" sz="2000"/>
              <a:t>] goto(</a:t>
            </a:r>
            <a:r>
              <a:rPr lang="en-US" altLang="ja-JP" sz="2000" i="1"/>
              <a:t>I</a:t>
            </a:r>
            <a:r>
              <a:rPr lang="en-US" altLang="ja-JP" sz="2000" baseline="-25000"/>
              <a:t>0</a:t>
            </a:r>
            <a:r>
              <a:rPr lang="en-US" altLang="ja-JP" sz="2000"/>
              <a:t>,</a:t>
            </a:r>
            <a:r>
              <a:rPr lang="en-US" altLang="ja-JP" sz="2000" b="1"/>
              <a:t>=</a:t>
            </a:r>
            <a:r>
              <a:rPr lang="en-US" altLang="ja-JP" sz="2000"/>
              <a:t>)=</a:t>
            </a:r>
            <a:r>
              <a:rPr lang="en-US" altLang="ja-JP" sz="2000" i="1"/>
              <a:t>I</a:t>
            </a:r>
            <a:r>
              <a:rPr lang="en-US" altLang="ja-JP" sz="2000" baseline="-25000"/>
              <a:t>6</a:t>
            </a:r>
            <a:r>
              <a:rPr lang="en-US" altLang="ja-JP" sz="2000"/>
              <a:t> </a:t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R </a:t>
            </a:r>
            <a:r>
              <a:rPr lang="en-US" altLang="ja-JP" sz="2000">
                <a:sym typeface="Symbol" pitchFamily="18" charset="2"/>
              </a:rPr>
              <a:t> </a:t>
            </a:r>
            <a:r>
              <a:rPr lang="en-US" altLang="ja-JP" sz="2000" i="1">
                <a:sym typeface="Symbol" pitchFamily="18" charset="2"/>
              </a:rPr>
              <a:t>L</a:t>
            </a:r>
            <a:r>
              <a:rPr lang="en-US" altLang="ja-JP" sz="2000">
                <a:sym typeface="Symbol" pitchFamily="18" charset="2"/>
              </a:rPr>
              <a:t>•</a:t>
            </a:r>
            <a:r>
              <a:rPr lang="en-US" altLang="ja-JP" sz="2000" i="1"/>
              <a:t>,		</a:t>
            </a:r>
            <a:r>
              <a:rPr lang="en-US" altLang="ja-JP" sz="2000" b="1"/>
              <a:t>$</a:t>
            </a:r>
            <a:r>
              <a:rPr lang="en-US" altLang="ja-JP" sz="2000"/>
              <a:t>]</a:t>
            </a:r>
            <a:br>
              <a:rPr lang="en-US" altLang="ja-JP" sz="2000"/>
            </a:br>
            <a:r>
              <a:rPr lang="en-US" altLang="ja-JP" sz="2000"/>
              <a:t/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S </a:t>
            </a:r>
            <a:r>
              <a:rPr lang="en-US" altLang="ja-JP" sz="2000">
                <a:sym typeface="Symbol" pitchFamily="18" charset="2"/>
              </a:rPr>
              <a:t> </a:t>
            </a:r>
            <a:r>
              <a:rPr lang="en-US" altLang="ja-JP" sz="2000" i="1"/>
              <a:t>R</a:t>
            </a:r>
            <a:r>
              <a:rPr lang="en-US" altLang="ja-JP" sz="2000">
                <a:sym typeface="Symbol" pitchFamily="18" charset="2"/>
              </a:rPr>
              <a:t>•</a:t>
            </a:r>
            <a:r>
              <a:rPr lang="en-US" altLang="ja-JP" sz="2000" i="1"/>
              <a:t>,		</a:t>
            </a:r>
            <a:r>
              <a:rPr lang="en-US" altLang="ja-JP" sz="2000" b="1"/>
              <a:t>$</a:t>
            </a:r>
            <a:r>
              <a:rPr lang="en-US" altLang="ja-JP" sz="2000"/>
              <a:t>]</a:t>
            </a:r>
            <a:br>
              <a:rPr lang="en-US" altLang="ja-JP" sz="2000"/>
            </a:br>
            <a:r>
              <a:rPr lang="en-US" altLang="ja-JP" sz="2000"/>
              <a:t/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L </a:t>
            </a:r>
            <a:r>
              <a:rPr lang="en-US" altLang="ja-JP" sz="2000">
                <a:sym typeface="Symbol" pitchFamily="18" charset="2"/>
              </a:rPr>
              <a:t> </a:t>
            </a:r>
            <a:r>
              <a:rPr lang="en-US" altLang="ja-JP" sz="2000" b="1">
                <a:sym typeface="Symbol" pitchFamily="18" charset="2"/>
              </a:rPr>
              <a:t>*</a:t>
            </a:r>
            <a:r>
              <a:rPr lang="en-US" altLang="ja-JP" sz="2000">
                <a:sym typeface="Symbol" pitchFamily="18" charset="2"/>
              </a:rPr>
              <a:t>•</a:t>
            </a:r>
            <a:r>
              <a:rPr lang="en-US" altLang="ja-JP" sz="2000" i="1">
                <a:sym typeface="Symbol" pitchFamily="18" charset="2"/>
              </a:rPr>
              <a:t>R</a:t>
            </a:r>
            <a:r>
              <a:rPr lang="en-US" altLang="ja-JP" sz="2000" i="1"/>
              <a:t>,	</a:t>
            </a:r>
            <a:r>
              <a:rPr lang="en-US" altLang="ja-JP" sz="2000" b="1"/>
              <a:t>=</a:t>
            </a:r>
            <a:r>
              <a:rPr lang="en-US" altLang="ja-JP" sz="2000"/>
              <a:t>/</a:t>
            </a:r>
            <a:r>
              <a:rPr lang="en-US" altLang="ja-JP" sz="2000" b="1"/>
              <a:t>$</a:t>
            </a:r>
            <a:r>
              <a:rPr lang="en-US" altLang="ja-JP" sz="2000"/>
              <a:t>] goto(</a:t>
            </a:r>
            <a:r>
              <a:rPr lang="en-US" altLang="ja-JP" sz="2000" i="1"/>
              <a:t>I</a:t>
            </a:r>
            <a:r>
              <a:rPr lang="en-US" altLang="ja-JP" sz="2000" baseline="-25000"/>
              <a:t>4</a:t>
            </a:r>
            <a:r>
              <a:rPr lang="en-US" altLang="ja-JP" sz="2000"/>
              <a:t>,</a:t>
            </a:r>
            <a:r>
              <a:rPr lang="en-US" altLang="ja-JP" sz="2000" i="1"/>
              <a:t>R</a:t>
            </a:r>
            <a:r>
              <a:rPr lang="en-US" altLang="ja-JP" sz="2000"/>
              <a:t>)=</a:t>
            </a:r>
            <a:r>
              <a:rPr lang="en-US" altLang="ja-JP" sz="2000" i="1"/>
              <a:t>I</a:t>
            </a:r>
            <a:r>
              <a:rPr lang="en-US" altLang="ja-JP" sz="2000" baseline="-25000"/>
              <a:t>7</a:t>
            </a:r>
            <a:r>
              <a:rPr lang="en-US" altLang="ja-JP" sz="2000"/>
              <a:t> </a:t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R </a:t>
            </a:r>
            <a:r>
              <a:rPr lang="en-US" altLang="ja-JP" sz="2000">
                <a:sym typeface="Symbol" pitchFamily="18" charset="2"/>
              </a:rPr>
              <a:t> •</a:t>
            </a:r>
            <a:r>
              <a:rPr lang="en-US" altLang="ja-JP" sz="2000" i="1">
                <a:sym typeface="Symbol" pitchFamily="18" charset="2"/>
              </a:rPr>
              <a:t>L</a:t>
            </a:r>
            <a:r>
              <a:rPr lang="en-US" altLang="ja-JP" sz="2000" i="1"/>
              <a:t>,		</a:t>
            </a:r>
            <a:r>
              <a:rPr lang="en-US" altLang="ja-JP" sz="2000" b="1"/>
              <a:t>=</a:t>
            </a:r>
            <a:r>
              <a:rPr lang="en-US" altLang="ja-JP" sz="2000"/>
              <a:t>/</a:t>
            </a:r>
            <a:r>
              <a:rPr lang="en-US" altLang="ja-JP" sz="2000" b="1"/>
              <a:t>$</a:t>
            </a:r>
            <a:r>
              <a:rPr lang="en-US" altLang="ja-JP" sz="2000"/>
              <a:t>] goto(</a:t>
            </a:r>
            <a:r>
              <a:rPr lang="en-US" altLang="ja-JP" sz="2000" i="1"/>
              <a:t>I</a:t>
            </a:r>
            <a:r>
              <a:rPr lang="en-US" altLang="ja-JP" sz="2000" baseline="-25000"/>
              <a:t>4</a:t>
            </a:r>
            <a:r>
              <a:rPr lang="en-US" altLang="ja-JP" sz="2000"/>
              <a:t>,</a:t>
            </a:r>
            <a:r>
              <a:rPr lang="en-US" altLang="ja-JP" sz="2000" i="1"/>
              <a:t>L</a:t>
            </a:r>
            <a:r>
              <a:rPr lang="en-US" altLang="ja-JP" sz="2000"/>
              <a:t>)=</a:t>
            </a:r>
            <a:r>
              <a:rPr lang="en-US" altLang="ja-JP" sz="2000" i="1"/>
              <a:t>I</a:t>
            </a:r>
            <a:r>
              <a:rPr lang="en-US" altLang="ja-JP" sz="2000" baseline="-25000"/>
              <a:t>9</a:t>
            </a:r>
            <a:r>
              <a:rPr lang="en-US" altLang="ja-JP" sz="2000"/>
              <a:t> </a:t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L </a:t>
            </a:r>
            <a:r>
              <a:rPr lang="en-US" altLang="ja-JP" sz="2000">
                <a:sym typeface="Symbol" pitchFamily="18" charset="2"/>
              </a:rPr>
              <a:t> •</a:t>
            </a:r>
            <a:r>
              <a:rPr lang="en-US" altLang="ja-JP" sz="2000" b="1">
                <a:sym typeface="Symbol" pitchFamily="18" charset="2"/>
              </a:rPr>
              <a:t>*</a:t>
            </a:r>
            <a:r>
              <a:rPr lang="en-US" altLang="ja-JP" sz="2000" i="1">
                <a:sym typeface="Symbol" pitchFamily="18" charset="2"/>
              </a:rPr>
              <a:t>R</a:t>
            </a:r>
            <a:r>
              <a:rPr lang="en-US" altLang="ja-JP" sz="2000" i="1"/>
              <a:t>,	</a:t>
            </a:r>
            <a:r>
              <a:rPr lang="en-US" altLang="ja-JP" sz="2000" b="1"/>
              <a:t>=</a:t>
            </a:r>
            <a:r>
              <a:rPr lang="en-US" altLang="ja-JP" sz="2000"/>
              <a:t>/</a:t>
            </a:r>
            <a:r>
              <a:rPr lang="en-US" altLang="ja-JP" sz="2000" b="1"/>
              <a:t>$</a:t>
            </a:r>
            <a:r>
              <a:rPr lang="en-US" altLang="ja-JP" sz="2000"/>
              <a:t>] goto(</a:t>
            </a:r>
            <a:r>
              <a:rPr lang="en-US" altLang="ja-JP" sz="2000" i="1"/>
              <a:t>I</a:t>
            </a:r>
            <a:r>
              <a:rPr lang="en-US" altLang="ja-JP" sz="2000" baseline="-25000"/>
              <a:t>4</a:t>
            </a:r>
            <a:r>
              <a:rPr lang="en-US" altLang="ja-JP" sz="2000"/>
              <a:t>,</a:t>
            </a:r>
            <a:r>
              <a:rPr lang="en-US" altLang="ja-JP" sz="2000" b="1"/>
              <a:t>*</a:t>
            </a:r>
            <a:r>
              <a:rPr lang="en-US" altLang="ja-JP" sz="2000"/>
              <a:t>)=</a:t>
            </a:r>
            <a:r>
              <a:rPr lang="en-US" altLang="ja-JP" sz="2000" i="1"/>
              <a:t>I</a:t>
            </a:r>
            <a:r>
              <a:rPr lang="en-US" altLang="ja-JP" sz="2000" baseline="-25000"/>
              <a:t>4</a:t>
            </a:r>
            <a:r>
              <a:rPr lang="en-US" altLang="ja-JP" sz="2000"/>
              <a:t> </a:t>
            </a:r>
            <a:br>
              <a:rPr lang="en-US" altLang="ja-JP" sz="2000"/>
            </a:br>
            <a:r>
              <a:rPr lang="en-US" altLang="ja-JP" sz="2000"/>
              <a:t>[</a:t>
            </a:r>
            <a:r>
              <a:rPr lang="en-US" altLang="ja-JP" sz="2000" i="1"/>
              <a:t>L </a:t>
            </a:r>
            <a:r>
              <a:rPr lang="en-US" altLang="ja-JP" sz="2000">
                <a:sym typeface="Symbol" pitchFamily="18" charset="2"/>
              </a:rPr>
              <a:t> •</a:t>
            </a:r>
            <a:r>
              <a:rPr lang="en-US" altLang="ja-JP" sz="2000" b="1">
                <a:sym typeface="Symbol" pitchFamily="18" charset="2"/>
              </a:rPr>
              <a:t>id</a:t>
            </a:r>
            <a:r>
              <a:rPr lang="en-US" altLang="ja-JP" sz="2000" i="1"/>
              <a:t>,	</a:t>
            </a:r>
            <a:r>
              <a:rPr lang="en-US" altLang="ja-JP" sz="2000" b="1"/>
              <a:t>=</a:t>
            </a:r>
            <a:r>
              <a:rPr lang="en-US" altLang="ja-JP" sz="2000"/>
              <a:t>/</a:t>
            </a:r>
            <a:r>
              <a:rPr lang="en-US" altLang="ja-JP" sz="2000" b="1"/>
              <a:t>$</a:t>
            </a:r>
            <a:r>
              <a:rPr lang="en-US" altLang="ja-JP" sz="2000"/>
              <a:t>] goto(</a:t>
            </a:r>
            <a:r>
              <a:rPr lang="en-US" altLang="ja-JP" sz="2000" i="1"/>
              <a:t>I</a:t>
            </a:r>
            <a:r>
              <a:rPr lang="en-US" altLang="ja-JP" sz="2000" baseline="-25000"/>
              <a:t>4</a:t>
            </a:r>
            <a:r>
              <a:rPr lang="en-US" altLang="ja-JP" sz="2000"/>
              <a:t>,</a:t>
            </a:r>
            <a:r>
              <a:rPr lang="en-US" altLang="ja-JP" sz="2000" b="1"/>
              <a:t>id</a:t>
            </a:r>
            <a:r>
              <a:rPr lang="en-US" altLang="ja-JP" sz="2000"/>
              <a:t>)=</a:t>
            </a:r>
            <a:r>
              <a:rPr lang="en-US" altLang="ja-JP" sz="2000" i="1"/>
              <a:t>I</a:t>
            </a:r>
            <a:r>
              <a:rPr lang="en-US" altLang="ja-JP" sz="2000" baseline="-25000"/>
              <a:t>5</a:t>
            </a:r>
            <a:r>
              <a:rPr lang="en-US" altLang="ja-JP" sz="2000"/>
              <a:t> </a:t>
            </a:r>
            <a:br>
              <a:rPr lang="en-US" altLang="ja-JP" sz="2000"/>
            </a:br>
            <a:endParaRPr lang="en-US" altLang="ja-JP" sz="2000"/>
          </a:p>
          <a:p>
            <a:r>
              <a:rPr lang="en-US" sz="2000"/>
              <a:t>[</a:t>
            </a:r>
            <a:r>
              <a:rPr lang="en-US" sz="2000" i="1"/>
              <a:t>L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b="1">
                <a:sym typeface="Symbol" pitchFamily="18" charset="2"/>
              </a:rPr>
              <a:t>id</a:t>
            </a:r>
            <a:r>
              <a:rPr lang="en-US" sz="2000">
                <a:sym typeface="Symbol" pitchFamily="18" charset="2"/>
              </a:rPr>
              <a:t>•</a:t>
            </a:r>
            <a:r>
              <a:rPr lang="en-US" sz="2000" i="1"/>
              <a:t>,	</a:t>
            </a:r>
            <a:r>
              <a:rPr lang="en-US" sz="2000" b="1"/>
              <a:t>=</a:t>
            </a:r>
            <a:r>
              <a:rPr lang="en-US" sz="2000"/>
              <a:t>/</a:t>
            </a:r>
            <a:r>
              <a:rPr lang="en-US" sz="2000" b="1"/>
              <a:t>$</a:t>
            </a:r>
            <a:r>
              <a:rPr lang="en-US" sz="2000"/>
              <a:t>]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5105400" y="365125"/>
            <a:ext cx="37211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[</a:t>
            </a:r>
            <a:r>
              <a:rPr lang="en-US" sz="2000" i="1"/>
              <a:t>S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i="1">
                <a:sym typeface="Symbol" pitchFamily="18" charset="2"/>
              </a:rPr>
              <a:t>L</a:t>
            </a:r>
            <a:r>
              <a:rPr lang="en-US" sz="2000" b="1">
                <a:sym typeface="Symbol" pitchFamily="18" charset="2"/>
              </a:rPr>
              <a:t>=</a:t>
            </a:r>
            <a:r>
              <a:rPr lang="en-US" sz="2000">
                <a:sym typeface="Symbol" pitchFamily="18" charset="2"/>
              </a:rPr>
              <a:t>•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 i="1"/>
              <a:t>,	</a:t>
            </a:r>
            <a:r>
              <a:rPr lang="en-US" sz="2000" b="1"/>
              <a:t>$</a:t>
            </a:r>
            <a:r>
              <a:rPr lang="en-US" sz="2000"/>
              <a:t>] goto(</a:t>
            </a:r>
            <a:r>
              <a:rPr lang="en-US" sz="2000" i="1"/>
              <a:t>I</a:t>
            </a:r>
            <a:r>
              <a:rPr lang="en-US" sz="2000" baseline="-25000"/>
              <a:t>6</a:t>
            </a:r>
            <a:r>
              <a:rPr lang="en-US" sz="2000"/>
              <a:t>,</a:t>
            </a:r>
            <a:r>
              <a:rPr lang="en-US" sz="2000" i="1"/>
              <a:t>R</a:t>
            </a:r>
            <a:r>
              <a:rPr lang="en-US" sz="2000"/>
              <a:t>)=</a:t>
            </a:r>
            <a:r>
              <a:rPr lang="en-US" sz="2000" i="1"/>
              <a:t>I</a:t>
            </a:r>
            <a:r>
              <a:rPr lang="en-US" sz="2000" baseline="-25000"/>
              <a:t>8</a:t>
            </a:r>
            <a:r>
              <a:rPr lang="en-US" sz="2000"/>
              <a:t> </a:t>
            </a:r>
            <a:br>
              <a:rPr lang="en-US" sz="2000"/>
            </a:br>
            <a:r>
              <a:rPr lang="en-US" sz="2000"/>
              <a:t>[</a:t>
            </a:r>
            <a:r>
              <a:rPr lang="en-US" sz="2000" i="1"/>
              <a:t>R </a:t>
            </a:r>
            <a:r>
              <a:rPr lang="en-US" sz="2000">
                <a:sym typeface="Symbol" pitchFamily="18" charset="2"/>
              </a:rPr>
              <a:t> •</a:t>
            </a:r>
            <a:r>
              <a:rPr lang="en-US" sz="2000" i="1">
                <a:sym typeface="Symbol" pitchFamily="18" charset="2"/>
              </a:rPr>
              <a:t>L</a:t>
            </a:r>
            <a:r>
              <a:rPr lang="en-US" sz="2000" i="1"/>
              <a:t>,		</a:t>
            </a:r>
            <a:r>
              <a:rPr lang="en-US" sz="2000" b="1"/>
              <a:t>$</a:t>
            </a:r>
            <a:r>
              <a:rPr lang="en-US" sz="2000"/>
              <a:t>] goto(</a:t>
            </a:r>
            <a:r>
              <a:rPr lang="en-US" sz="2000" i="1"/>
              <a:t>I</a:t>
            </a:r>
            <a:r>
              <a:rPr lang="en-US" sz="2000" baseline="-25000"/>
              <a:t>6</a:t>
            </a:r>
            <a:r>
              <a:rPr lang="en-US" sz="2000"/>
              <a:t>,</a:t>
            </a:r>
            <a:r>
              <a:rPr lang="en-US" sz="2000" i="1"/>
              <a:t>L</a:t>
            </a:r>
            <a:r>
              <a:rPr lang="en-US" sz="2000"/>
              <a:t>)=</a:t>
            </a:r>
            <a:r>
              <a:rPr lang="en-US" sz="2000" i="1"/>
              <a:t>I</a:t>
            </a:r>
            <a:r>
              <a:rPr lang="en-US" sz="2000" baseline="-25000"/>
              <a:t>9</a:t>
            </a:r>
            <a:endParaRPr lang="en-US" sz="2000"/>
          </a:p>
          <a:p>
            <a:r>
              <a:rPr lang="en-US" sz="2000"/>
              <a:t>[</a:t>
            </a:r>
            <a:r>
              <a:rPr lang="en-US" sz="2000" i="1"/>
              <a:t>L </a:t>
            </a:r>
            <a:r>
              <a:rPr lang="en-US" sz="2000">
                <a:sym typeface="Symbol" pitchFamily="18" charset="2"/>
              </a:rPr>
              <a:t> •</a:t>
            </a:r>
            <a:r>
              <a:rPr lang="en-US" sz="2000" b="1">
                <a:sym typeface="Symbol" pitchFamily="18" charset="2"/>
              </a:rPr>
              <a:t>*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 i="1"/>
              <a:t>,	</a:t>
            </a:r>
            <a:r>
              <a:rPr lang="en-US" sz="2000" b="1"/>
              <a:t>$</a:t>
            </a:r>
            <a:r>
              <a:rPr lang="en-US" sz="2000"/>
              <a:t>] goto(</a:t>
            </a:r>
            <a:r>
              <a:rPr lang="en-US" sz="2000" i="1"/>
              <a:t>I</a:t>
            </a:r>
            <a:r>
              <a:rPr lang="en-US" sz="2000" baseline="-25000"/>
              <a:t>6</a:t>
            </a:r>
            <a:r>
              <a:rPr lang="en-US" sz="2000"/>
              <a:t>,</a:t>
            </a:r>
            <a:r>
              <a:rPr lang="en-US" sz="2000" b="1"/>
              <a:t>*</a:t>
            </a:r>
            <a:r>
              <a:rPr lang="en-US" sz="2000"/>
              <a:t>)=</a:t>
            </a:r>
            <a:r>
              <a:rPr lang="en-US" sz="2000" i="1"/>
              <a:t>I</a:t>
            </a:r>
            <a:r>
              <a:rPr lang="en-US" sz="2000" baseline="-25000"/>
              <a:t>4</a:t>
            </a:r>
            <a:r>
              <a:rPr lang="en-US" sz="2000"/>
              <a:t> </a:t>
            </a:r>
            <a:br>
              <a:rPr lang="en-US" sz="2000"/>
            </a:br>
            <a:r>
              <a:rPr lang="en-US" sz="2000"/>
              <a:t>[</a:t>
            </a:r>
            <a:r>
              <a:rPr lang="en-US" sz="2000" i="1"/>
              <a:t>L </a:t>
            </a:r>
            <a:r>
              <a:rPr lang="en-US" sz="2000">
                <a:sym typeface="Symbol" pitchFamily="18" charset="2"/>
              </a:rPr>
              <a:t> •</a:t>
            </a:r>
            <a:r>
              <a:rPr lang="en-US" sz="2000" b="1">
                <a:sym typeface="Symbol" pitchFamily="18" charset="2"/>
              </a:rPr>
              <a:t>id</a:t>
            </a:r>
            <a:r>
              <a:rPr lang="en-US" sz="2000" i="1"/>
              <a:t>,	</a:t>
            </a:r>
            <a:r>
              <a:rPr lang="en-US" sz="2000" b="1"/>
              <a:t>$</a:t>
            </a:r>
            <a:r>
              <a:rPr lang="en-US" sz="2000"/>
              <a:t>] goto(</a:t>
            </a:r>
            <a:r>
              <a:rPr lang="en-US" sz="2000" i="1"/>
              <a:t>I</a:t>
            </a:r>
            <a:r>
              <a:rPr lang="en-US" sz="2000" baseline="-25000"/>
              <a:t>6</a:t>
            </a:r>
            <a:r>
              <a:rPr lang="en-US" sz="2000"/>
              <a:t>,</a:t>
            </a:r>
            <a:r>
              <a:rPr lang="en-US" sz="2000" b="1"/>
              <a:t>id</a:t>
            </a:r>
            <a:r>
              <a:rPr lang="en-US" sz="2000"/>
              <a:t>)=</a:t>
            </a:r>
            <a:r>
              <a:rPr lang="en-US" sz="2000" i="1"/>
              <a:t>I</a:t>
            </a:r>
            <a:r>
              <a:rPr lang="en-US" sz="2000" baseline="-25000"/>
              <a:t>5</a:t>
            </a:r>
            <a:r>
              <a:rPr lang="en-US" sz="2000"/>
              <a:t> 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[</a:t>
            </a:r>
            <a:r>
              <a:rPr lang="en-US" sz="2000" i="1"/>
              <a:t>L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b="1">
                <a:sym typeface="Symbol" pitchFamily="18" charset="2"/>
              </a:rPr>
              <a:t>*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•</a:t>
            </a:r>
            <a:r>
              <a:rPr lang="en-US" sz="2000" i="1"/>
              <a:t>,	</a:t>
            </a:r>
            <a:r>
              <a:rPr lang="en-US" sz="2000" b="1"/>
              <a:t>=</a:t>
            </a:r>
            <a:r>
              <a:rPr lang="en-US" sz="2000"/>
              <a:t>/</a:t>
            </a:r>
            <a:r>
              <a:rPr lang="en-US" sz="2000" b="1"/>
              <a:t>$</a:t>
            </a:r>
            <a:r>
              <a:rPr lang="en-US" sz="2000"/>
              <a:t>]</a:t>
            </a:r>
            <a:br>
              <a:rPr lang="en-US" sz="2000"/>
            </a:br>
            <a:endParaRPr lang="en-US" sz="2000"/>
          </a:p>
          <a:p>
            <a:r>
              <a:rPr lang="en-US" sz="2000"/>
              <a:t>[</a:t>
            </a:r>
            <a:r>
              <a:rPr lang="en-US" sz="2000" i="1"/>
              <a:t>S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i="1">
                <a:sym typeface="Symbol" pitchFamily="18" charset="2"/>
              </a:rPr>
              <a:t>L</a:t>
            </a:r>
            <a:r>
              <a:rPr lang="en-US" sz="2000" b="1">
                <a:sym typeface="Symbol" pitchFamily="18" charset="2"/>
              </a:rPr>
              <a:t>=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•</a:t>
            </a:r>
            <a:r>
              <a:rPr lang="en-US" sz="2000" i="1"/>
              <a:t>,	</a:t>
            </a:r>
            <a:r>
              <a:rPr lang="en-US" sz="2000" b="1"/>
              <a:t>$</a:t>
            </a:r>
            <a:r>
              <a:rPr lang="en-US" sz="2000"/>
              <a:t>]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[</a:t>
            </a:r>
            <a:r>
              <a:rPr lang="en-US" sz="2000" i="1"/>
              <a:t>R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i="1">
                <a:sym typeface="Symbol" pitchFamily="18" charset="2"/>
              </a:rPr>
              <a:t>L</a:t>
            </a:r>
            <a:r>
              <a:rPr lang="en-US" sz="2000">
                <a:sym typeface="Symbol" pitchFamily="18" charset="2"/>
              </a:rPr>
              <a:t>•</a:t>
            </a:r>
            <a:r>
              <a:rPr lang="en-US" sz="2000" i="1"/>
              <a:t>,		</a:t>
            </a:r>
            <a:r>
              <a:rPr lang="en-US" sz="2000" b="1"/>
              <a:t>=</a:t>
            </a:r>
            <a:r>
              <a:rPr lang="en-US" sz="2000"/>
              <a:t>/</a:t>
            </a:r>
            <a:r>
              <a:rPr lang="en-US" sz="2000" b="1"/>
              <a:t>$</a:t>
            </a:r>
            <a:r>
              <a:rPr lang="en-US" sz="2000"/>
              <a:t>]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65113" y="3651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0</a:t>
            </a:r>
            <a:r>
              <a:rPr lang="en-US" sz="2000"/>
              <a:t>: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65113" y="24987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1</a:t>
            </a:r>
            <a:r>
              <a:rPr lang="en-US" sz="2000"/>
              <a:t>: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265113" y="31083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2</a:t>
            </a:r>
            <a:r>
              <a:rPr lang="en-US" sz="2000"/>
              <a:t>: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265113" y="40227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3</a:t>
            </a:r>
            <a:r>
              <a:rPr lang="en-US" sz="2000"/>
              <a:t>: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265113" y="46323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4</a:t>
            </a:r>
            <a:r>
              <a:rPr lang="en-US" sz="2000"/>
              <a:t>: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265113" y="61563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5</a:t>
            </a:r>
            <a:r>
              <a:rPr lang="en-US" sz="2000"/>
              <a:t>: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4760913" y="3651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6</a:t>
            </a:r>
            <a:r>
              <a:rPr lang="en-US" sz="2000"/>
              <a:t>: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4760913" y="18891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7</a:t>
            </a:r>
            <a:r>
              <a:rPr lang="en-US" sz="2000"/>
              <a:t>: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4760913" y="24987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8</a:t>
            </a:r>
            <a:r>
              <a:rPr lang="en-US" sz="2000"/>
              <a:t>: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4760913" y="3108325"/>
            <a:ext cx="420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 i="1"/>
              <a:t>I</a:t>
            </a:r>
            <a:r>
              <a:rPr lang="en-US" sz="2000" baseline="-25000"/>
              <a:t>9</a:t>
            </a:r>
            <a:r>
              <a:rPr lang="en-US" sz="2000"/>
              <a:t>:</a:t>
            </a:r>
          </a:p>
        </p:txBody>
      </p:sp>
      <p:sp>
        <p:nvSpPr>
          <p:cNvPr id="65550" name="Oval 18"/>
          <p:cNvSpPr>
            <a:spLocks noChangeArrowheads="1"/>
          </p:cNvSpPr>
          <p:nvPr/>
        </p:nvSpPr>
        <p:spPr bwMode="auto">
          <a:xfrm>
            <a:off x="6858000" y="3048000"/>
            <a:ext cx="7620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1" name="Line 19"/>
          <p:cNvSpPr>
            <a:spLocks noChangeShapeType="1"/>
          </p:cNvSpPr>
          <p:nvPr/>
        </p:nvSpPr>
        <p:spPr bwMode="auto">
          <a:xfrm flipV="1">
            <a:off x="7239000" y="35052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5552" name="Text Box 20"/>
          <p:cNvSpPr txBox="1">
            <a:spLocks noChangeArrowheads="1"/>
          </p:cNvSpPr>
          <p:nvPr/>
        </p:nvSpPr>
        <p:spPr bwMode="auto">
          <a:xfrm>
            <a:off x="7259638" y="3810000"/>
            <a:ext cx="18081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/>
              <a:t>Shorthand</a:t>
            </a:r>
            <a:br>
              <a:rPr lang="en-US"/>
            </a:br>
            <a:r>
              <a:rPr lang="en-US"/>
              <a:t>for two items</a:t>
            </a:r>
          </a:p>
        </p:txBody>
      </p:sp>
      <p:sp>
        <p:nvSpPr>
          <p:cNvPr id="65553" name="Rectangle 21"/>
          <p:cNvSpPr>
            <a:spLocks noChangeArrowheads="1"/>
          </p:cNvSpPr>
          <p:nvPr/>
        </p:nvSpPr>
        <p:spPr bwMode="auto">
          <a:xfrm>
            <a:off x="6130925" y="4724400"/>
            <a:ext cx="225107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[</a:t>
            </a:r>
            <a:r>
              <a:rPr lang="en-US" sz="2000" i="1"/>
              <a:t>R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i="1">
                <a:sym typeface="Symbol" pitchFamily="18" charset="2"/>
              </a:rPr>
              <a:t>L</a:t>
            </a:r>
            <a:r>
              <a:rPr lang="en-US" sz="2000">
                <a:sym typeface="Symbol" pitchFamily="18" charset="2"/>
              </a:rPr>
              <a:t>•</a:t>
            </a:r>
            <a:r>
              <a:rPr lang="en-US" sz="2000" i="1"/>
              <a:t>,		</a:t>
            </a:r>
            <a:r>
              <a:rPr lang="en-US" sz="2000" b="1"/>
              <a:t>=</a:t>
            </a:r>
            <a:r>
              <a:rPr lang="en-US" sz="2000"/>
              <a:t>]</a:t>
            </a:r>
            <a:br>
              <a:rPr lang="en-US" sz="2000"/>
            </a:br>
            <a:r>
              <a:rPr lang="en-US" sz="2000"/>
              <a:t>[</a:t>
            </a:r>
            <a:r>
              <a:rPr lang="en-US" sz="2000" i="1"/>
              <a:t>R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 i="1">
                <a:sym typeface="Symbol" pitchFamily="18" charset="2"/>
              </a:rPr>
              <a:t>L</a:t>
            </a:r>
            <a:r>
              <a:rPr lang="en-US" sz="2000">
                <a:sym typeface="Symbol" pitchFamily="18" charset="2"/>
              </a:rPr>
              <a:t>•</a:t>
            </a:r>
            <a:r>
              <a:rPr lang="en-US" sz="2000" i="1"/>
              <a:t>,		</a:t>
            </a:r>
            <a:r>
              <a:rPr lang="en-US" sz="2000" b="1"/>
              <a:t>$</a:t>
            </a:r>
            <a:r>
              <a:rPr lang="en-US" sz="200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EB12E550-D9BA-4D47-899D-DFB28F2DE9CD}" type="slidenum">
              <a:rPr lang="en-US" sz="1400"/>
              <a:pPr/>
              <a:t>49</a:t>
            </a:fld>
            <a:endParaRPr lang="en-US" sz="1400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LALR Parsing Table</a:t>
            </a:r>
          </a:p>
        </p:txBody>
      </p:sp>
      <p:graphicFrame>
        <p:nvGraphicFramePr>
          <p:cNvPr id="137368" name="Group 152"/>
          <p:cNvGraphicFramePr>
            <a:graphicFrameLocks noGrp="1"/>
          </p:cNvGraphicFramePr>
          <p:nvPr/>
        </p:nvGraphicFramePr>
        <p:xfrm>
          <a:off x="4114800" y="2057400"/>
          <a:ext cx="2286000" cy="3962400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7280" name="Group 64"/>
          <p:cNvGraphicFramePr>
            <a:graphicFrameLocks noGrp="1"/>
          </p:cNvGraphicFramePr>
          <p:nvPr/>
        </p:nvGraphicFramePr>
        <p:xfrm>
          <a:off x="4114800" y="1676400"/>
          <a:ext cx="2286000" cy="396875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7367" name="Group 151"/>
          <p:cNvGraphicFramePr>
            <a:graphicFrameLocks noGrp="1"/>
          </p:cNvGraphicFramePr>
          <p:nvPr/>
        </p:nvGraphicFramePr>
        <p:xfrm>
          <a:off x="3657600" y="2057400"/>
          <a:ext cx="457200" cy="3962400"/>
        </p:xfrm>
        <a:graphic>
          <a:graphicData uri="http://schemas.openxmlformats.org/drawingml/2006/table">
            <a:tbl>
              <a:tblPr/>
              <a:tblGrid>
                <a:gridCol w="45720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7310" name="Group 94"/>
          <p:cNvGraphicFramePr>
            <a:graphicFrameLocks noGrp="1"/>
          </p:cNvGraphicFramePr>
          <p:nvPr/>
        </p:nvGraphicFramePr>
        <p:xfrm>
          <a:off x="6400800" y="1676400"/>
          <a:ext cx="1524000" cy="396875"/>
        </p:xfrm>
        <a:graphic>
          <a:graphicData uri="http://schemas.openxmlformats.org/drawingml/2006/table">
            <a:tbl>
              <a:tblPr/>
              <a:tblGrid>
                <a:gridCol w="531813"/>
                <a:gridCol w="530225"/>
                <a:gridCol w="461962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</a:t>
                      </a:r>
                    </a:p>
                  </a:txBody>
                  <a:tcPr marT="45793" marB="4579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L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7369" name="Group 153"/>
          <p:cNvGraphicFramePr>
            <a:graphicFrameLocks noGrp="1"/>
          </p:cNvGraphicFramePr>
          <p:nvPr/>
        </p:nvGraphicFramePr>
        <p:xfrm>
          <a:off x="6400800" y="2057400"/>
          <a:ext cx="1524000" cy="396240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675" name="Rectangle 149"/>
          <p:cNvSpPr>
            <a:spLocks noChangeArrowheads="1"/>
          </p:cNvSpPr>
          <p:nvPr/>
        </p:nvSpPr>
        <p:spPr bwMode="auto">
          <a:xfrm>
            <a:off x="990600" y="2514600"/>
            <a:ext cx="17748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Grammar:</a:t>
            </a:r>
            <a:br>
              <a:rPr lang="en-US"/>
            </a:br>
            <a:r>
              <a:rPr lang="en-US"/>
              <a:t>1. </a:t>
            </a:r>
            <a:r>
              <a:rPr lang="en-US" i="1"/>
              <a:t>S</a:t>
            </a:r>
            <a:r>
              <a:rPr lang="ja-JP" altLang="en-US"/>
              <a:t>’</a:t>
            </a:r>
            <a:r>
              <a:rPr lang="en-US" altLang="ja-JP"/>
              <a:t> </a:t>
            </a:r>
            <a:r>
              <a:rPr lang="en-US" altLang="ja-JP">
                <a:sym typeface="Symbol" pitchFamily="18" charset="2"/>
              </a:rPr>
              <a:t></a:t>
            </a:r>
            <a:r>
              <a:rPr lang="en-US" altLang="ja-JP"/>
              <a:t> </a:t>
            </a:r>
            <a:r>
              <a:rPr lang="en-US" altLang="ja-JP" i="1"/>
              <a:t>S</a:t>
            </a:r>
            <a:r>
              <a:rPr lang="en-US" altLang="ja-JP"/>
              <a:t/>
            </a:r>
            <a:br>
              <a:rPr lang="en-US" altLang="ja-JP"/>
            </a:br>
            <a:r>
              <a:rPr lang="en-US" altLang="ja-JP"/>
              <a:t>2. </a:t>
            </a:r>
            <a:r>
              <a:rPr lang="en-US" altLang="ja-JP" i="1"/>
              <a:t>S</a:t>
            </a:r>
            <a:r>
              <a:rPr lang="en-US" altLang="ja-JP"/>
              <a:t> </a:t>
            </a:r>
            <a:r>
              <a:rPr lang="en-US" altLang="ja-JP">
                <a:sym typeface="Symbol" pitchFamily="18" charset="2"/>
              </a:rPr>
              <a:t> </a:t>
            </a:r>
            <a:r>
              <a:rPr lang="en-US" altLang="ja-JP" i="1">
                <a:sym typeface="Symbol" pitchFamily="18" charset="2"/>
              </a:rPr>
              <a:t>L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b="1">
                <a:sym typeface="Symbol" pitchFamily="18" charset="2"/>
              </a:rPr>
              <a:t>=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i="1">
                <a:sym typeface="Symbol" pitchFamily="18" charset="2"/>
              </a:rPr>
              <a:t>R</a:t>
            </a:r>
            <a:br>
              <a:rPr lang="en-US" altLang="ja-JP" i="1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3. </a:t>
            </a:r>
            <a:r>
              <a:rPr lang="en-US" altLang="ja-JP" i="1"/>
              <a:t>S</a:t>
            </a:r>
            <a:r>
              <a:rPr lang="en-US" altLang="ja-JP"/>
              <a:t> </a:t>
            </a:r>
            <a:r>
              <a:rPr lang="en-US" altLang="ja-JP">
                <a:sym typeface="Symbol" pitchFamily="18" charset="2"/>
              </a:rPr>
              <a:t> </a:t>
            </a:r>
            <a:r>
              <a:rPr lang="en-US" altLang="ja-JP" i="1">
                <a:sym typeface="Symbol" pitchFamily="18" charset="2"/>
              </a:rPr>
              <a:t>R</a:t>
            </a:r>
            <a:r>
              <a:rPr lang="en-US" altLang="ja-JP">
                <a:sym typeface="Symbol" pitchFamily="18" charset="2"/>
              </a:rPr>
              <a:t/>
            </a:r>
            <a:br>
              <a:rPr lang="en-US" altLang="ja-JP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4. </a:t>
            </a:r>
            <a:r>
              <a:rPr lang="en-US" altLang="ja-JP" i="1">
                <a:sym typeface="Symbol" pitchFamily="18" charset="2"/>
              </a:rPr>
              <a:t>L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b="1">
                <a:sym typeface="Symbol" pitchFamily="18" charset="2"/>
              </a:rPr>
              <a:t>*</a:t>
            </a:r>
            <a:r>
              <a:rPr lang="en-US" altLang="ja-JP">
                <a:sym typeface="Symbol" pitchFamily="18" charset="2"/>
              </a:rPr>
              <a:t> </a:t>
            </a:r>
            <a:r>
              <a:rPr lang="en-US" altLang="ja-JP" i="1">
                <a:sym typeface="Symbol" pitchFamily="18" charset="2"/>
              </a:rPr>
              <a:t>R</a:t>
            </a:r>
            <a:br>
              <a:rPr lang="en-US" altLang="ja-JP" i="1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5. </a:t>
            </a:r>
            <a:r>
              <a:rPr lang="en-US" altLang="ja-JP" i="1">
                <a:sym typeface="Symbol" pitchFamily="18" charset="2"/>
              </a:rPr>
              <a:t>L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b="1">
                <a:sym typeface="Symbol" pitchFamily="18" charset="2"/>
              </a:rPr>
              <a:t>id</a:t>
            </a:r>
            <a:r>
              <a:rPr lang="en-US" altLang="ja-JP">
                <a:sym typeface="Symbol" pitchFamily="18" charset="2"/>
              </a:rPr>
              <a:t/>
            </a:r>
            <a:br>
              <a:rPr lang="en-US" altLang="ja-JP">
                <a:sym typeface="Symbol" pitchFamily="18" charset="2"/>
              </a:rPr>
            </a:br>
            <a:r>
              <a:rPr lang="en-US" altLang="ja-JP">
                <a:sym typeface="Symbol" pitchFamily="18" charset="2"/>
              </a:rPr>
              <a:t>6. </a:t>
            </a:r>
            <a:r>
              <a:rPr lang="en-US" altLang="ja-JP" i="1">
                <a:sym typeface="Symbol" pitchFamily="18" charset="2"/>
              </a:rPr>
              <a:t>R</a:t>
            </a:r>
            <a:r>
              <a:rPr lang="en-US" altLang="ja-JP">
                <a:sym typeface="Symbol" pitchFamily="18" charset="2"/>
              </a:rPr>
              <a:t>  </a:t>
            </a:r>
            <a:r>
              <a:rPr lang="en-US" altLang="ja-JP" i="1">
                <a:sym typeface="Symbol" pitchFamily="18" charset="2"/>
              </a:rPr>
              <a:t>L</a:t>
            </a:r>
            <a:endParaRPr lang="en-US" i="1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94C1665-ED35-4F8A-81AB-60E537E3A475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 Implementation of</a:t>
            </a:r>
            <a:br>
              <a:rPr lang="en-US" smtClean="0"/>
            </a:br>
            <a:r>
              <a:rPr lang="en-US" smtClean="0"/>
              <a:t>Shift-Reduce Parsing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21013" y="2438400"/>
            <a:ext cx="11049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Stack</a:t>
            </a:r>
          </a:p>
          <a:p>
            <a:r>
              <a:rPr lang="en-US" sz="2000" b="1"/>
              <a:t>$</a:t>
            </a:r>
            <a:br>
              <a:rPr lang="en-US" sz="2000" b="1"/>
            </a:br>
            <a:r>
              <a:rPr lang="en-US" sz="2000" b="1"/>
              <a:t>$</a:t>
            </a:r>
            <a:r>
              <a:rPr lang="en-US" sz="2000" b="1" u="sng"/>
              <a:t>id</a:t>
            </a:r>
            <a:endParaRPr lang="en-US" sz="2000"/>
          </a:p>
          <a:p>
            <a:r>
              <a:rPr lang="en-US" sz="2000" b="1"/>
              <a:t>$</a:t>
            </a:r>
            <a:r>
              <a:rPr lang="en-US" sz="2000" i="1"/>
              <a:t>E</a:t>
            </a:r>
            <a:br>
              <a:rPr lang="en-US" sz="2000" i="1"/>
            </a:br>
            <a:r>
              <a:rPr lang="en-US" sz="2000" b="1"/>
              <a:t>$</a:t>
            </a:r>
            <a:r>
              <a:rPr lang="en-US" sz="2000" i="1"/>
              <a:t>E</a:t>
            </a:r>
            <a:r>
              <a:rPr lang="en-US" sz="2000" b="1"/>
              <a:t>+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</a:t>
            </a:r>
            <a:r>
              <a:rPr lang="en-US" sz="2000" i="1"/>
              <a:t>E</a:t>
            </a:r>
            <a:r>
              <a:rPr lang="en-US" sz="2000" b="1" i="1"/>
              <a:t>+</a:t>
            </a:r>
            <a:r>
              <a:rPr lang="en-US" sz="2000" b="1" u="sng"/>
              <a:t>id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</a:t>
            </a:r>
            <a:r>
              <a:rPr lang="en-US" sz="2000" i="1"/>
              <a:t>E</a:t>
            </a:r>
            <a:r>
              <a:rPr lang="en-US" sz="2000" b="1"/>
              <a:t>+</a:t>
            </a:r>
            <a:r>
              <a:rPr lang="en-US" sz="2000" i="1"/>
              <a:t>E</a:t>
            </a:r>
            <a:br>
              <a:rPr lang="en-US" sz="2000" i="1"/>
            </a:br>
            <a:r>
              <a:rPr lang="en-US" sz="2000" b="1"/>
              <a:t>$</a:t>
            </a:r>
            <a:r>
              <a:rPr lang="en-US" sz="2000" i="1"/>
              <a:t>E</a:t>
            </a:r>
            <a:r>
              <a:rPr lang="en-US" sz="2000" b="1"/>
              <a:t>+</a:t>
            </a:r>
            <a:r>
              <a:rPr lang="en-US" sz="2000" i="1"/>
              <a:t>E</a:t>
            </a:r>
            <a:r>
              <a:rPr lang="en-US" sz="2000" b="1"/>
              <a:t>*</a:t>
            </a:r>
            <a:r>
              <a:rPr lang="en-US" sz="2000" i="1" baseline="-25000"/>
              <a:t/>
            </a:r>
            <a:br>
              <a:rPr lang="en-US" sz="2000" i="1" baseline="-25000"/>
            </a:br>
            <a:r>
              <a:rPr lang="en-US" sz="2000" b="1"/>
              <a:t>$</a:t>
            </a:r>
            <a:r>
              <a:rPr lang="en-US" sz="2000" i="1"/>
              <a:t>E</a:t>
            </a:r>
            <a:r>
              <a:rPr lang="en-US" sz="2000" b="1"/>
              <a:t>+</a:t>
            </a:r>
            <a:r>
              <a:rPr lang="en-US" sz="2000" i="1"/>
              <a:t>E</a:t>
            </a:r>
            <a:r>
              <a:rPr lang="en-US" sz="2000" b="1"/>
              <a:t>*</a:t>
            </a:r>
            <a:r>
              <a:rPr lang="en-US" sz="2000" b="1" u="sng"/>
              <a:t>id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</a:t>
            </a:r>
            <a:r>
              <a:rPr lang="en-US" sz="2000" i="1"/>
              <a:t>E</a:t>
            </a:r>
            <a:r>
              <a:rPr lang="en-US" sz="2000" b="1"/>
              <a:t>+</a:t>
            </a:r>
            <a:r>
              <a:rPr lang="en-US" sz="2000" i="1" u="sng"/>
              <a:t>E</a:t>
            </a:r>
            <a:r>
              <a:rPr lang="en-US" sz="2000" b="1" u="sng"/>
              <a:t>*</a:t>
            </a:r>
            <a:r>
              <a:rPr lang="en-US" sz="2000" i="1" u="sng"/>
              <a:t>E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</a:t>
            </a:r>
            <a:r>
              <a:rPr lang="en-US" sz="2000" i="1" u="sng"/>
              <a:t>E</a:t>
            </a:r>
            <a:r>
              <a:rPr lang="en-US" sz="2000" b="1" u="sng"/>
              <a:t>+</a:t>
            </a:r>
            <a:r>
              <a:rPr lang="en-US" sz="2000" i="1" u="sng"/>
              <a:t>E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b="1"/>
              <a:t>$</a:t>
            </a:r>
            <a:r>
              <a:rPr lang="en-US" sz="2000" i="1"/>
              <a:t>E</a:t>
            </a:r>
            <a:endParaRPr lang="en-US" sz="2000" b="1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117975" y="2438400"/>
            <a:ext cx="121602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/>
            <a:r>
              <a:rPr lang="en-US" sz="2000"/>
              <a:t>Input</a:t>
            </a:r>
            <a:endParaRPr lang="en-US" sz="2000" b="1"/>
          </a:p>
          <a:p>
            <a:pPr algn="r"/>
            <a:r>
              <a:rPr lang="en-US" sz="2000" b="1"/>
              <a:t>id+id*id$</a:t>
            </a:r>
            <a:br>
              <a:rPr lang="en-US" sz="2000" b="1"/>
            </a:br>
            <a:r>
              <a:rPr lang="en-US" sz="2000" b="1"/>
              <a:t>+id*id$</a:t>
            </a:r>
            <a:br>
              <a:rPr lang="en-US" sz="2000" b="1"/>
            </a:br>
            <a:r>
              <a:rPr lang="en-US" sz="2000" b="1"/>
              <a:t>+id*id$</a:t>
            </a:r>
            <a:br>
              <a:rPr lang="en-US" sz="2000" b="1"/>
            </a:br>
            <a:r>
              <a:rPr lang="en-US" sz="2000" b="1"/>
              <a:t>id*id$</a:t>
            </a:r>
            <a:br>
              <a:rPr lang="en-US" sz="2000" b="1"/>
            </a:br>
            <a:r>
              <a:rPr lang="en-US" sz="2000" b="1"/>
              <a:t>*id$</a:t>
            </a:r>
            <a:br>
              <a:rPr lang="en-US" sz="2000" b="1"/>
            </a:br>
            <a:r>
              <a:rPr lang="en-US" sz="2000" b="1"/>
              <a:t>*id$</a:t>
            </a:r>
            <a:br>
              <a:rPr lang="en-US" sz="2000" b="1"/>
            </a:br>
            <a:r>
              <a:rPr lang="en-US" sz="2000" b="1"/>
              <a:t>id$</a:t>
            </a:r>
            <a:br>
              <a:rPr lang="en-US" sz="2000" b="1"/>
            </a:br>
            <a:r>
              <a:rPr lang="en-US" sz="2000" b="1"/>
              <a:t>$</a:t>
            </a:r>
            <a:br>
              <a:rPr lang="en-US" sz="2000" b="1"/>
            </a:br>
            <a:r>
              <a:rPr lang="en-US" sz="2000" b="1"/>
              <a:t>$</a:t>
            </a:r>
            <a:br>
              <a:rPr lang="en-US" sz="2000" b="1"/>
            </a:br>
            <a:r>
              <a:rPr lang="en-US" sz="2000" b="1"/>
              <a:t>$</a:t>
            </a:r>
            <a:br>
              <a:rPr lang="en-US" sz="2000" b="1"/>
            </a:br>
            <a:r>
              <a:rPr lang="en-US" sz="2000" b="1"/>
              <a:t>$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410200" y="2452688"/>
            <a:ext cx="2039938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Action</a:t>
            </a:r>
            <a:br>
              <a:rPr lang="en-US" sz="2000"/>
            </a:br>
            <a:r>
              <a:rPr lang="en-US" sz="2000"/>
              <a:t>shift</a:t>
            </a:r>
            <a:br>
              <a:rPr lang="en-US" sz="2000"/>
            </a:br>
            <a:r>
              <a:rPr lang="en-US" sz="2000"/>
              <a:t>reduce </a:t>
            </a:r>
            <a:r>
              <a:rPr lang="en-US" sz="2000" i="1">
                <a:sym typeface="Symbol" pitchFamily="18" charset="2"/>
              </a:rPr>
              <a:t>E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b="1">
                <a:sym typeface="Symbol" pitchFamily="18" charset="2"/>
              </a:rPr>
              <a:t>id</a:t>
            </a:r>
            <a:r>
              <a:rPr lang="en-US" sz="2000">
                <a:sym typeface="Symbol" pitchFamily="18" charset="2"/>
              </a:rPr>
              <a:t/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shift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shift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reduce </a:t>
            </a:r>
            <a:r>
              <a:rPr lang="en-US" sz="2000" i="1">
                <a:sym typeface="Symbol" pitchFamily="18" charset="2"/>
              </a:rPr>
              <a:t>E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b="1">
                <a:sym typeface="Symbol" pitchFamily="18" charset="2"/>
              </a:rPr>
              <a:t>id</a:t>
            </a:r>
            <a:br>
              <a:rPr lang="en-US" sz="2000" b="1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shift (or reduce?)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shift</a:t>
            </a:r>
            <a:br>
              <a:rPr lang="en-US" sz="2000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reduce </a:t>
            </a:r>
            <a:r>
              <a:rPr lang="en-US" sz="2000" i="1">
                <a:sym typeface="Symbol" pitchFamily="18" charset="2"/>
              </a:rPr>
              <a:t>E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b="1">
                <a:sym typeface="Symbol" pitchFamily="18" charset="2"/>
              </a:rPr>
              <a:t>id</a:t>
            </a:r>
            <a:br>
              <a:rPr lang="en-US" sz="2000" b="1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reduce </a:t>
            </a:r>
            <a:r>
              <a:rPr lang="en-US" sz="2000" i="1">
                <a:sym typeface="Symbol" pitchFamily="18" charset="2"/>
              </a:rPr>
              <a:t>E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i="1">
                <a:sym typeface="Symbol" pitchFamily="18" charset="2"/>
              </a:rPr>
              <a:t>E </a:t>
            </a:r>
            <a:r>
              <a:rPr lang="en-US" sz="2000" b="1">
                <a:sym typeface="Symbol" pitchFamily="18" charset="2"/>
              </a:rPr>
              <a:t>* </a:t>
            </a:r>
            <a:r>
              <a:rPr lang="en-US" sz="2000" i="1">
                <a:sym typeface="Symbol" pitchFamily="18" charset="2"/>
              </a:rPr>
              <a:t>E</a:t>
            </a:r>
            <a:br>
              <a:rPr lang="en-US" sz="2000" i="1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reduce </a:t>
            </a:r>
            <a:r>
              <a:rPr lang="en-US" sz="2000" i="1">
                <a:sym typeface="Symbol" pitchFamily="18" charset="2"/>
              </a:rPr>
              <a:t>E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i="1">
                <a:sym typeface="Symbol" pitchFamily="18" charset="2"/>
              </a:rPr>
              <a:t>E </a:t>
            </a:r>
            <a:r>
              <a:rPr lang="en-US" sz="2000" b="1">
                <a:sym typeface="Symbol" pitchFamily="18" charset="2"/>
              </a:rPr>
              <a:t>+ </a:t>
            </a:r>
            <a:r>
              <a:rPr lang="en-US" sz="2000" i="1">
                <a:sym typeface="Symbol" pitchFamily="18" charset="2"/>
              </a:rPr>
              <a:t>E</a:t>
            </a:r>
            <a:br>
              <a:rPr lang="en-US" sz="2000" i="1">
                <a:sym typeface="Symbol" pitchFamily="18" charset="2"/>
              </a:rPr>
            </a:br>
            <a:r>
              <a:rPr lang="en-US" sz="2000">
                <a:sym typeface="Symbol" pitchFamily="18" charset="2"/>
              </a:rPr>
              <a:t>accept</a:t>
            </a:r>
            <a:endParaRPr lang="en-US" sz="2000" i="1">
              <a:sym typeface="Symbol" pitchFamily="18" charset="2"/>
            </a:endParaRP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4114800" y="2514600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5334000" y="2514600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2971800" y="28194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2971800" y="2514600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7543800" y="2514600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2971800" y="25146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2971800" y="6202363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658813" y="3352800"/>
            <a:ext cx="1519237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Grammar: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+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E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*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(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id</a:t>
            </a:r>
            <a:endParaRPr lang="en-US">
              <a:sym typeface="Symbol" pitchFamily="18" charset="2"/>
            </a:endParaRP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76200" y="5638800"/>
            <a:ext cx="19891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/>
              <a:t>Found handles</a:t>
            </a:r>
            <a:br>
              <a:rPr lang="en-US"/>
            </a:br>
            <a:r>
              <a:rPr lang="en-US"/>
              <a:t>to reduce</a:t>
            </a: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1981200" y="579120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1828800" y="3352800"/>
            <a:ext cx="1295400" cy="2362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7086600" y="3886200"/>
            <a:ext cx="685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7705725" y="3124200"/>
            <a:ext cx="13668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/>
              <a:t>How to</a:t>
            </a:r>
            <a:br>
              <a:rPr lang="en-US"/>
            </a:br>
            <a:r>
              <a:rPr lang="en-US"/>
              <a:t>resolve</a:t>
            </a:r>
            <a:br>
              <a:rPr lang="en-US"/>
            </a:br>
            <a:r>
              <a:rPr lang="en-US"/>
              <a:t>conflicts?</a:t>
            </a:r>
          </a:p>
        </p:txBody>
      </p:sp>
      <p:sp>
        <p:nvSpPr>
          <p:cNvPr id="20499" name="Line 15"/>
          <p:cNvSpPr>
            <a:spLocks noChangeShapeType="1"/>
          </p:cNvSpPr>
          <p:nvPr/>
        </p:nvSpPr>
        <p:spPr bwMode="auto">
          <a:xfrm flipV="1">
            <a:off x="1981200" y="5486400"/>
            <a:ext cx="1066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00" name="Line 15"/>
          <p:cNvSpPr>
            <a:spLocks noChangeShapeType="1"/>
          </p:cNvSpPr>
          <p:nvPr/>
        </p:nvSpPr>
        <p:spPr bwMode="auto">
          <a:xfrm flipV="1">
            <a:off x="1981200" y="5181600"/>
            <a:ext cx="1143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01" name="Line 15"/>
          <p:cNvSpPr>
            <a:spLocks noChangeShapeType="1"/>
          </p:cNvSpPr>
          <p:nvPr/>
        </p:nvSpPr>
        <p:spPr bwMode="auto">
          <a:xfrm flipV="1">
            <a:off x="1905000" y="4267200"/>
            <a:ext cx="121920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00B9B829-7D17-476F-938E-1402FC071E8A}" type="slidenum">
              <a:rPr lang="en-US" sz="1400"/>
              <a:pPr/>
              <a:t>50</a:t>
            </a:fld>
            <a:endParaRPr lang="en-US" sz="140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2944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LL, SLR, LR, LALR Grammars</a:t>
            </a:r>
          </a:p>
        </p:txBody>
      </p:sp>
      <p:sp>
        <p:nvSpPr>
          <p:cNvPr id="68611" name="Oval 3"/>
          <p:cNvSpPr>
            <a:spLocks noChangeArrowheads="1"/>
          </p:cNvSpPr>
          <p:nvPr/>
        </p:nvSpPr>
        <p:spPr bwMode="auto">
          <a:xfrm>
            <a:off x="3352800" y="1752600"/>
            <a:ext cx="838200" cy="2438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LL(1)</a:t>
            </a:r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3352800" y="2819400"/>
            <a:ext cx="2514600" cy="1828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2590800" y="1447800"/>
            <a:ext cx="4038600" cy="3657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2971800" y="2133600"/>
            <a:ext cx="3276600" cy="2743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114800" y="1600200"/>
            <a:ext cx="928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dirty="0"/>
              <a:t>LR(1)</a:t>
            </a:r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3810000" y="3429000"/>
            <a:ext cx="1600200" cy="990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LR(0)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4133850" y="289560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SLR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4114800" y="2286000"/>
            <a:ext cx="992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/>
              <a:t>LALR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LALR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b="1" dirty="0"/>
              <a:t>GRAMMAR:</a:t>
            </a:r>
            <a:endParaRPr lang="en-US" dirty="0"/>
          </a:p>
          <a:p>
            <a:pPr marL="609600" indent="-609600">
              <a:buFontTx/>
              <a:buAutoNum type="arabicPeriod"/>
            </a:pPr>
            <a:r>
              <a:rPr lang="en-US" dirty="0"/>
              <a:t>S’ </a:t>
            </a:r>
            <a:r>
              <a:rPr lang="en-US" dirty="0" smtClean="0"/>
              <a:t>→  </a:t>
            </a:r>
            <a:r>
              <a:rPr lang="en-US" dirty="0"/>
              <a:t>S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S  </a:t>
            </a:r>
            <a:r>
              <a:rPr lang="en-US" dirty="0" smtClean="0"/>
              <a:t>→ </a:t>
            </a:r>
            <a:r>
              <a:rPr lang="en-US" dirty="0"/>
              <a:t>CC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C  </a:t>
            </a:r>
            <a:r>
              <a:rPr lang="en-US" dirty="0" smtClean="0"/>
              <a:t>→  </a:t>
            </a:r>
            <a:r>
              <a:rPr lang="en-US" dirty="0" err="1"/>
              <a:t>cC</a:t>
            </a:r>
            <a:endParaRPr lang="en-US" dirty="0"/>
          </a:p>
          <a:p>
            <a:pPr marL="609600" indent="-609600">
              <a:buFontTx/>
              <a:buAutoNum type="arabicPeriod"/>
            </a:pPr>
            <a:r>
              <a:rPr lang="en-US" dirty="0"/>
              <a:t>C  </a:t>
            </a:r>
            <a:r>
              <a:rPr lang="en-US" dirty="0" smtClean="0"/>
              <a:t>→  </a:t>
            </a:r>
            <a:r>
              <a:rPr lang="en-US" dirty="0"/>
              <a:t>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8C3F-D72A-4997-A48A-EDBD96943A1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733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762000"/>
          </a:xfrm>
        </p:spPr>
        <p:txBody>
          <a:bodyPr/>
          <a:lstStyle/>
          <a:p>
            <a:r>
              <a:rPr lang="en-IN" smtClean="0"/>
              <a:t>LR(1) Items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8100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I0 :  S’ → .S, $                         </a:t>
            </a:r>
          </a:p>
          <a:p>
            <a:pPr marL="0" indent="0">
              <a:buNone/>
            </a:pPr>
            <a:r>
              <a:rPr lang="en-US" sz="2000" dirty="0" smtClean="0"/>
              <a:t>       S  → .CC, $</a:t>
            </a:r>
          </a:p>
          <a:p>
            <a:pPr marL="0" indent="0">
              <a:buNone/>
            </a:pPr>
            <a:r>
              <a:rPr lang="en-US" sz="2000" dirty="0" smtClean="0"/>
              <a:t>       C → .c </a:t>
            </a:r>
            <a:r>
              <a:rPr lang="en-US" sz="2000" dirty="0" err="1" smtClean="0"/>
              <a:t>C</a:t>
            </a:r>
            <a:r>
              <a:rPr lang="en-US" sz="2000" dirty="0" smtClean="0"/>
              <a:t>, c /d</a:t>
            </a:r>
          </a:p>
          <a:p>
            <a:pPr marL="0" indent="0">
              <a:buNone/>
            </a:pPr>
            <a:r>
              <a:rPr lang="en-US" sz="2000" dirty="0" smtClean="0"/>
              <a:t>       C → .d, c /d</a:t>
            </a:r>
          </a:p>
          <a:p>
            <a:pPr marL="0" indent="0">
              <a:buNone/>
            </a:pPr>
            <a:r>
              <a:rPr lang="en-US" sz="2000" dirty="0" smtClean="0"/>
              <a:t>I1:   S’ →  S., $</a:t>
            </a:r>
          </a:p>
          <a:p>
            <a:pPr marL="0" indent="0">
              <a:buNone/>
            </a:pPr>
            <a:r>
              <a:rPr lang="en-US" sz="2000" dirty="0" smtClean="0"/>
              <a:t>I2:   S →  C.C, $</a:t>
            </a:r>
          </a:p>
          <a:p>
            <a:pPr marL="0" indent="0">
              <a:buNone/>
            </a:pPr>
            <a:r>
              <a:rPr lang="en-US" sz="2000" dirty="0" smtClean="0"/>
              <a:t>       C →  .Cc, $</a:t>
            </a:r>
          </a:p>
          <a:p>
            <a:pPr marL="0" indent="0">
              <a:buNone/>
            </a:pPr>
            <a:r>
              <a:rPr lang="en-US" sz="2000" dirty="0" smtClean="0"/>
              <a:t>       C →  .d, $ </a:t>
            </a:r>
          </a:p>
          <a:p>
            <a:pPr marL="0" indent="0">
              <a:buNone/>
            </a:pPr>
            <a:r>
              <a:rPr lang="en-US" sz="2000" dirty="0" smtClean="0"/>
              <a:t>I3:   C →  c. C, c /d</a:t>
            </a:r>
          </a:p>
          <a:p>
            <a:pPr marL="0" indent="0">
              <a:buNone/>
            </a:pPr>
            <a:r>
              <a:rPr lang="en-US" sz="2000" dirty="0" smtClean="0"/>
              <a:t>       C → .Cc, c /d</a:t>
            </a:r>
          </a:p>
          <a:p>
            <a:pPr marL="0" indent="0">
              <a:buNone/>
            </a:pPr>
            <a:r>
              <a:rPr lang="en-US" sz="2000" dirty="0" smtClean="0"/>
              <a:t>       C → .d, c /d</a:t>
            </a:r>
          </a:p>
          <a:p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8100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I4:   C → d., c /d</a:t>
            </a:r>
          </a:p>
          <a:p>
            <a:pPr marL="0" indent="0">
              <a:buNone/>
            </a:pPr>
            <a:r>
              <a:rPr lang="en-US" dirty="0" smtClean="0"/>
              <a:t>I5:   S → CC., $</a:t>
            </a:r>
          </a:p>
          <a:p>
            <a:pPr marL="0" indent="0">
              <a:buNone/>
            </a:pPr>
            <a:r>
              <a:rPr lang="en-US" dirty="0" smtClean="0"/>
              <a:t>I6:   C → </a:t>
            </a:r>
            <a:r>
              <a:rPr lang="en-US" dirty="0" err="1" smtClean="0"/>
              <a:t>c.C</a:t>
            </a:r>
            <a:r>
              <a:rPr lang="en-US" dirty="0" smtClean="0"/>
              <a:t>, $</a:t>
            </a:r>
          </a:p>
          <a:p>
            <a:pPr marL="0" indent="0">
              <a:buNone/>
            </a:pPr>
            <a:r>
              <a:rPr lang="en-US" dirty="0" smtClean="0"/>
              <a:t>        C → .</a:t>
            </a:r>
            <a:r>
              <a:rPr lang="en-US" dirty="0" err="1" smtClean="0"/>
              <a:t>cC</a:t>
            </a:r>
            <a:r>
              <a:rPr lang="en-US" dirty="0" smtClean="0"/>
              <a:t>, $</a:t>
            </a:r>
          </a:p>
          <a:p>
            <a:pPr marL="0" indent="0">
              <a:buNone/>
            </a:pPr>
            <a:r>
              <a:rPr lang="en-US" dirty="0" smtClean="0"/>
              <a:t>        C → .d, $</a:t>
            </a:r>
          </a:p>
          <a:p>
            <a:pPr marL="0" indent="0">
              <a:buNone/>
            </a:pPr>
            <a:r>
              <a:rPr lang="en-US" dirty="0" smtClean="0"/>
              <a:t>I7:   C → d., $</a:t>
            </a:r>
          </a:p>
          <a:p>
            <a:pPr marL="0" indent="0">
              <a:buNone/>
            </a:pPr>
            <a:r>
              <a:rPr lang="en-US" dirty="0" smtClean="0"/>
              <a:t>I8:   C → </a:t>
            </a:r>
            <a:r>
              <a:rPr lang="en-US" dirty="0" err="1" smtClean="0"/>
              <a:t>cC.</a:t>
            </a:r>
            <a:r>
              <a:rPr lang="en-US" dirty="0" smtClean="0"/>
              <a:t>, c /d</a:t>
            </a:r>
          </a:p>
          <a:p>
            <a:pPr marL="0" indent="0">
              <a:buNone/>
            </a:pPr>
            <a:r>
              <a:rPr lang="en-US" dirty="0" smtClean="0"/>
              <a:t>I9:   C → </a:t>
            </a:r>
            <a:r>
              <a:rPr lang="en-US" dirty="0" err="1" smtClean="0"/>
              <a:t>cC.</a:t>
            </a:r>
            <a:r>
              <a:rPr lang="en-US" dirty="0" smtClean="0"/>
              <a:t>, $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0391-35F0-4A8F-AD61-0BBDAF20BFA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54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IN" dirty="0" smtClean="0"/>
              <a:t>LR(1) Parsing Table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9E1E-3FC9-4589-8579-99D13EC9C692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4" name="Picture 3" descr="b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379931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8984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IN" dirty="0" smtClean="0"/>
              <a:t>LALR Sets of Items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Merge the Cores:</a:t>
            </a:r>
          </a:p>
          <a:p>
            <a:r>
              <a:rPr lang="en-US" dirty="0" smtClean="0"/>
              <a:t>3 &amp; 6</a:t>
            </a:r>
          </a:p>
          <a:p>
            <a:r>
              <a:rPr lang="en-US" dirty="0" smtClean="0"/>
              <a:t>4 &amp; 7</a:t>
            </a:r>
          </a:p>
          <a:p>
            <a:r>
              <a:rPr lang="en-US" dirty="0" smtClean="0"/>
              <a:t>8 &amp; 9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8C3F-D72A-4997-A48A-EDBD96943A1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729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LALR Parsing Table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9E1E-3FC9-4589-8579-99D13EC9C692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4" name="Picture 3" descr="b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89474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1300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R-R conflict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S‘ →   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  →   </a:t>
            </a:r>
            <a:r>
              <a:rPr lang="en-US" dirty="0" err="1" smtClean="0"/>
              <a:t>aAd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  →   </a:t>
            </a:r>
            <a:r>
              <a:rPr lang="en-US" dirty="0" err="1" smtClean="0"/>
              <a:t>bBd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  →   </a:t>
            </a:r>
            <a:r>
              <a:rPr lang="en-US" dirty="0" err="1" smtClean="0"/>
              <a:t>aBe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  →   </a:t>
            </a:r>
            <a:r>
              <a:rPr lang="en-US" dirty="0" err="1" smtClean="0"/>
              <a:t>bAe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 →  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 →  c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8C3F-D72A-4997-A48A-EDBD96943A1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19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LR(1) Items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 smtClean="0"/>
              <a:t>I0: </a:t>
            </a:r>
            <a:r>
              <a:rPr lang="en-US" b="1" dirty="0"/>
              <a:t>S</a:t>
            </a:r>
            <a:r>
              <a:rPr lang="en-US" b="1" dirty="0" smtClean="0"/>
              <a:t>’→ </a:t>
            </a:r>
            <a:r>
              <a:rPr lang="en-US" b="1" dirty="0"/>
              <a:t>.S ,  $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/>
              <a:t>      </a:t>
            </a:r>
            <a:r>
              <a:rPr lang="en-US" b="1" dirty="0" smtClean="0"/>
              <a:t>S→ </a:t>
            </a:r>
            <a:r>
              <a:rPr lang="en-US" b="1" dirty="0"/>
              <a:t>. </a:t>
            </a:r>
            <a:r>
              <a:rPr lang="en-US" b="1" dirty="0" err="1"/>
              <a:t>aAd</a:t>
            </a:r>
            <a:r>
              <a:rPr lang="en-US" b="1" dirty="0"/>
              <a:t>,  $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/>
              <a:t>      </a:t>
            </a:r>
            <a:r>
              <a:rPr lang="en-US" b="1" dirty="0" smtClean="0"/>
              <a:t>S→ </a:t>
            </a:r>
            <a:r>
              <a:rPr lang="en-US" b="1" dirty="0"/>
              <a:t>. </a:t>
            </a:r>
            <a:r>
              <a:rPr lang="en-US" b="1" dirty="0" err="1"/>
              <a:t>bBd</a:t>
            </a:r>
            <a:r>
              <a:rPr lang="en-US" b="1" dirty="0"/>
              <a:t>,  $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/>
              <a:t>      </a:t>
            </a:r>
            <a:r>
              <a:rPr lang="en-US" b="1" dirty="0" smtClean="0"/>
              <a:t>S→ </a:t>
            </a:r>
            <a:r>
              <a:rPr lang="en-US" b="1" dirty="0"/>
              <a:t>. </a:t>
            </a:r>
            <a:r>
              <a:rPr lang="en-US" b="1" dirty="0" err="1"/>
              <a:t>aBe</a:t>
            </a:r>
            <a:r>
              <a:rPr lang="en-US" b="1" dirty="0"/>
              <a:t>, $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/>
              <a:t>      </a:t>
            </a:r>
            <a:r>
              <a:rPr lang="en-US" b="1" dirty="0" smtClean="0"/>
              <a:t>S→ </a:t>
            </a:r>
            <a:r>
              <a:rPr lang="en-US" b="1" dirty="0"/>
              <a:t>. </a:t>
            </a:r>
            <a:r>
              <a:rPr lang="en-US" b="1" dirty="0" err="1"/>
              <a:t>bAe</a:t>
            </a:r>
            <a:r>
              <a:rPr lang="en-US" b="1" dirty="0"/>
              <a:t>, $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/>
              <a:t> </a:t>
            </a:r>
            <a:endParaRPr lang="en-US" b="1" dirty="0" smtClean="0"/>
          </a:p>
          <a:p>
            <a:pPr marL="0" indent="0">
              <a:lnSpc>
                <a:spcPct val="80000"/>
              </a:lnSpc>
              <a:buNone/>
            </a:pPr>
            <a:endParaRPr lang="en-US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b="1" dirty="0" smtClean="0"/>
              <a:t>I1</a:t>
            </a:r>
            <a:r>
              <a:rPr lang="en-US" b="1" dirty="0"/>
              <a:t>: S</a:t>
            </a:r>
            <a:r>
              <a:rPr lang="en-US" b="1" dirty="0" smtClean="0"/>
              <a:t>’→ </a:t>
            </a:r>
            <a:r>
              <a:rPr lang="en-US" b="1" dirty="0"/>
              <a:t>S ., $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b="1" dirty="0" smtClean="0"/>
              <a:t>I2: S→ </a:t>
            </a:r>
            <a:r>
              <a:rPr lang="en-US" b="1" dirty="0"/>
              <a:t>a . Ad, $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/>
              <a:t>      </a:t>
            </a:r>
            <a:r>
              <a:rPr lang="en-US" b="1" dirty="0" smtClean="0"/>
              <a:t>S→ </a:t>
            </a:r>
            <a:r>
              <a:rPr lang="en-US" b="1" dirty="0"/>
              <a:t>a . Be, $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/>
              <a:t>      </a:t>
            </a:r>
            <a:r>
              <a:rPr lang="en-US" b="1" dirty="0" smtClean="0"/>
              <a:t>A→ </a:t>
            </a:r>
            <a:r>
              <a:rPr lang="en-US" b="1" dirty="0"/>
              <a:t>.c, d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/>
              <a:t>      </a:t>
            </a:r>
            <a:r>
              <a:rPr lang="en-US" b="1" dirty="0" err="1" smtClean="0"/>
              <a:t>B→.</a:t>
            </a:r>
            <a:r>
              <a:rPr lang="en-US" b="1" dirty="0" err="1"/>
              <a:t>c</a:t>
            </a:r>
            <a:r>
              <a:rPr lang="en-US" b="1" dirty="0"/>
              <a:t>, e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/>
              <a:t> I3: </a:t>
            </a:r>
            <a:r>
              <a:rPr lang="en-US" b="1" dirty="0" smtClean="0"/>
              <a:t>S→ </a:t>
            </a:r>
            <a:r>
              <a:rPr lang="en-US" b="1" dirty="0"/>
              <a:t>b . </a:t>
            </a:r>
            <a:r>
              <a:rPr lang="en-US" b="1" dirty="0" err="1"/>
              <a:t>Bd</a:t>
            </a:r>
            <a:r>
              <a:rPr lang="en-US" b="1" dirty="0"/>
              <a:t>, $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/>
              <a:t>      </a:t>
            </a:r>
            <a:r>
              <a:rPr lang="en-US" b="1" dirty="0" smtClean="0"/>
              <a:t>S→ </a:t>
            </a:r>
            <a:r>
              <a:rPr lang="en-US" b="1" dirty="0"/>
              <a:t>b . </a:t>
            </a:r>
            <a:r>
              <a:rPr lang="en-US" b="1" dirty="0" err="1"/>
              <a:t>Ae</a:t>
            </a:r>
            <a:r>
              <a:rPr lang="en-US" b="1" dirty="0"/>
              <a:t>, $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/>
              <a:t>      </a:t>
            </a:r>
            <a:r>
              <a:rPr lang="en-US" b="1" dirty="0" err="1" smtClean="0"/>
              <a:t>A→.</a:t>
            </a:r>
            <a:r>
              <a:rPr lang="en-US" b="1" dirty="0" err="1"/>
              <a:t>c</a:t>
            </a:r>
            <a:r>
              <a:rPr lang="en-US" b="1" dirty="0"/>
              <a:t>, 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b="1" dirty="0"/>
              <a:t>      </a:t>
            </a:r>
            <a:r>
              <a:rPr lang="en-US" b="1" dirty="0" smtClean="0"/>
              <a:t>B→.</a:t>
            </a:r>
            <a:r>
              <a:rPr lang="en-US" b="1" dirty="0" err="1"/>
              <a:t>c,d</a:t>
            </a:r>
            <a:endParaRPr lang="en-US" b="1" dirty="0"/>
          </a:p>
          <a:p>
            <a:pPr marL="0" indent="0">
              <a:lnSpc>
                <a:spcPct val="80000"/>
              </a:lnSpc>
              <a:buNone/>
            </a:pPr>
            <a:r>
              <a:rPr lang="en-US" b="1" dirty="0"/>
              <a:t> I4: </a:t>
            </a:r>
            <a:r>
              <a:rPr lang="en-US" b="1" dirty="0" err="1" smtClean="0"/>
              <a:t>S→aA.d</a:t>
            </a:r>
            <a:r>
              <a:rPr lang="en-US" b="1" dirty="0"/>
              <a:t>, $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8C3F-D72A-4997-A48A-EDBD96943A1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247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LR (1) Items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/>
              <a:t>I5: </a:t>
            </a:r>
            <a:r>
              <a:rPr lang="en-US" dirty="0" smtClean="0"/>
              <a:t>S→ </a:t>
            </a:r>
            <a:r>
              <a:rPr lang="en-US" dirty="0" err="1"/>
              <a:t>aB.e</a:t>
            </a:r>
            <a:r>
              <a:rPr lang="en-US" dirty="0" smtClean="0"/>
              <a:t>,$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I6:  </a:t>
            </a:r>
            <a:r>
              <a:rPr lang="en-US" dirty="0" err="1" smtClean="0"/>
              <a:t>A→c</a:t>
            </a:r>
            <a:r>
              <a:rPr lang="en-US" dirty="0"/>
              <a:t>. , d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B→c</a:t>
            </a:r>
            <a:r>
              <a:rPr lang="en-US" dirty="0"/>
              <a:t>. , e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</a:t>
            </a:r>
            <a:r>
              <a:rPr lang="en-US" dirty="0"/>
              <a:t>I7:  </a:t>
            </a:r>
            <a:r>
              <a:rPr lang="en-US" dirty="0" err="1" smtClean="0"/>
              <a:t>S→bB.d</a:t>
            </a:r>
            <a:r>
              <a:rPr lang="en-US" dirty="0"/>
              <a:t>, $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 </a:t>
            </a:r>
            <a:r>
              <a:rPr lang="en-US" dirty="0"/>
              <a:t>I8:  </a:t>
            </a:r>
            <a:r>
              <a:rPr lang="en-US" dirty="0" err="1" smtClean="0"/>
              <a:t>S→bA.e</a:t>
            </a:r>
            <a:r>
              <a:rPr lang="en-US" dirty="0"/>
              <a:t>, $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dirty="0"/>
              <a:t>I9: </a:t>
            </a:r>
            <a:r>
              <a:rPr lang="en-US" dirty="0" err="1" smtClean="0"/>
              <a:t>B→c</a:t>
            </a:r>
            <a:r>
              <a:rPr lang="en-US" dirty="0"/>
              <a:t>. ,d 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     </a:t>
            </a:r>
            <a:r>
              <a:rPr lang="en-US" dirty="0" err="1" smtClean="0"/>
              <a:t>A→c</a:t>
            </a:r>
            <a:r>
              <a:rPr lang="en-US" dirty="0"/>
              <a:t>. , </a:t>
            </a:r>
            <a:r>
              <a:rPr lang="en-US" dirty="0" smtClean="0"/>
              <a:t>e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I10</a:t>
            </a:r>
            <a:r>
              <a:rPr lang="en-US" dirty="0"/>
              <a:t>: </a:t>
            </a:r>
            <a:r>
              <a:rPr lang="en-US" dirty="0" err="1" smtClean="0"/>
              <a:t>S→aAd</a:t>
            </a:r>
            <a:r>
              <a:rPr lang="en-US" dirty="0"/>
              <a:t>. , $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I11</a:t>
            </a:r>
            <a:r>
              <a:rPr lang="en-US" dirty="0"/>
              <a:t>: </a:t>
            </a:r>
            <a:r>
              <a:rPr lang="en-US" dirty="0" err="1" smtClean="0"/>
              <a:t>S→aBe</a:t>
            </a:r>
            <a:r>
              <a:rPr lang="en-US" dirty="0"/>
              <a:t>., $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I12</a:t>
            </a:r>
            <a:r>
              <a:rPr lang="en-US" dirty="0"/>
              <a:t>: </a:t>
            </a:r>
            <a:r>
              <a:rPr lang="en-US" dirty="0" err="1" smtClean="0"/>
              <a:t>S→bBd</a:t>
            </a:r>
            <a:r>
              <a:rPr lang="en-US" dirty="0"/>
              <a:t>., $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dirty="0" smtClean="0"/>
              <a:t>I13</a:t>
            </a:r>
            <a:r>
              <a:rPr lang="en-US" dirty="0"/>
              <a:t>: </a:t>
            </a:r>
            <a:r>
              <a:rPr lang="en-US" dirty="0" err="1" smtClean="0"/>
              <a:t>S→aBe</a:t>
            </a:r>
            <a:r>
              <a:rPr lang="en-US" dirty="0"/>
              <a:t>., $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8C3F-D72A-4997-A48A-EDBD96943A1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8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90AC094A-E2D4-4EEC-BD3D-C9C1A5703328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Conflicts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Shift-reduce</a:t>
            </a:r>
            <a:r>
              <a:rPr lang="en-US" smtClean="0"/>
              <a:t> and </a:t>
            </a:r>
            <a:r>
              <a:rPr lang="en-US" i="1" smtClean="0"/>
              <a:t>reduce-reduce</a:t>
            </a:r>
            <a:r>
              <a:rPr lang="en-US" smtClean="0"/>
              <a:t> conflicts are caused by</a:t>
            </a:r>
          </a:p>
          <a:p>
            <a:pPr lvl="1" eaLnBrk="1" hangingPunct="1"/>
            <a:r>
              <a:rPr lang="en-US" smtClean="0"/>
              <a:t>The limitations of the LR parsing method (even when the grammar is unambiguous)</a:t>
            </a:r>
          </a:p>
          <a:p>
            <a:pPr lvl="1" eaLnBrk="1" hangingPunct="1"/>
            <a:r>
              <a:rPr lang="en-US" smtClean="0"/>
              <a:t>Ambiguity of the grammar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1ECC6FAF-BDA5-4A8B-85F9-F32CFF32B7AD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Shift-Reduce Parsing:</a:t>
            </a:r>
            <a:br>
              <a:rPr lang="en-US" smtClean="0"/>
            </a:br>
            <a:r>
              <a:rPr lang="en-US" smtClean="0"/>
              <a:t>Shift-Reduce Conflicts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478213" y="2438400"/>
            <a:ext cx="16716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Stack</a:t>
            </a:r>
          </a:p>
          <a:p>
            <a:r>
              <a:rPr lang="en-US" sz="2000" b="1"/>
              <a:t>$</a:t>
            </a:r>
            <a:r>
              <a:rPr lang="en-US" sz="2000"/>
              <a:t>…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$</a:t>
            </a:r>
            <a:r>
              <a:rPr lang="en-US" sz="2000"/>
              <a:t>…</a:t>
            </a:r>
            <a:r>
              <a:rPr lang="en-US" sz="2000" b="1" u="sng"/>
              <a:t>if</a:t>
            </a:r>
            <a:r>
              <a:rPr lang="en-US" sz="2000" u="sng"/>
              <a:t> </a:t>
            </a:r>
            <a:r>
              <a:rPr lang="en-US" sz="2000" i="1" u="sng"/>
              <a:t>E</a:t>
            </a:r>
            <a:r>
              <a:rPr lang="en-US" sz="2000" u="sng"/>
              <a:t> </a:t>
            </a:r>
            <a:r>
              <a:rPr lang="en-US" sz="2000" b="1" u="sng"/>
              <a:t>then</a:t>
            </a:r>
            <a:r>
              <a:rPr lang="en-US" sz="2000" u="sng"/>
              <a:t> </a:t>
            </a:r>
            <a:r>
              <a:rPr lang="en-US" sz="2000" i="1" u="sng"/>
              <a:t>S</a:t>
            </a:r>
            <a:endParaRPr lang="en-US" sz="2000" b="1" u="sng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867400" y="2438400"/>
            <a:ext cx="9588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/>
            <a:r>
              <a:rPr lang="en-US" sz="2000"/>
              <a:t>Input</a:t>
            </a:r>
            <a:endParaRPr lang="en-US" sz="2000" b="1"/>
          </a:p>
          <a:p>
            <a:pPr algn="r"/>
            <a:r>
              <a:rPr lang="en-US" sz="2000"/>
              <a:t>…</a:t>
            </a:r>
            <a:r>
              <a:rPr lang="en-US" sz="2000" b="1"/>
              <a:t>$</a:t>
            </a:r>
            <a:br>
              <a:rPr lang="en-US" sz="2000" b="1"/>
            </a:br>
            <a:r>
              <a:rPr lang="en-US" sz="2000" b="1"/>
              <a:t>else</a:t>
            </a:r>
            <a:r>
              <a:rPr lang="en-US" sz="2000"/>
              <a:t>…</a:t>
            </a:r>
            <a:r>
              <a:rPr lang="en-US" sz="2000" b="1"/>
              <a:t>$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858000" y="2438400"/>
            <a:ext cx="17605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Action</a:t>
            </a:r>
            <a:br>
              <a:rPr lang="en-US" sz="2000"/>
            </a:br>
            <a:r>
              <a:rPr lang="en-US" sz="2000"/>
              <a:t>…</a:t>
            </a:r>
            <a:br>
              <a:rPr lang="en-US" sz="2000"/>
            </a:br>
            <a:r>
              <a:rPr lang="en-US" sz="2000"/>
              <a:t>shift or reduce</a:t>
            </a:r>
            <a:r>
              <a:rPr lang="en-US" sz="2000">
                <a:sym typeface="Symbol" pitchFamily="18" charset="2"/>
              </a:rPr>
              <a:t>?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5562600" y="2514600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6858000" y="2514600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3429000" y="28194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3429000" y="2514600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8610600" y="25146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3429000" y="25146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V="1">
            <a:off x="3429000" y="6172200"/>
            <a:ext cx="5181600" cy="30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57200" y="3352800"/>
            <a:ext cx="28844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Ambiguous grammar: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if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then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S</a:t>
            </a:r>
            <a:br>
              <a:rPr lang="en-US" i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   |</a:t>
            </a:r>
            <a:r>
              <a:rPr lang="en-US" i="1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if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then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else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   | </a:t>
            </a:r>
            <a:r>
              <a:rPr lang="en-US" b="1">
                <a:sym typeface="Symbol" pitchFamily="18" charset="2"/>
              </a:rPr>
              <a:t>other</a:t>
            </a:r>
            <a:endParaRPr lang="en-US">
              <a:sym typeface="Symbol" pitchFamily="18" charset="2"/>
            </a:endParaRP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12763" y="5289550"/>
            <a:ext cx="23479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/>
              <a:t>Resolve in favor</a:t>
            </a:r>
            <a:br>
              <a:rPr lang="en-US"/>
            </a:br>
            <a:r>
              <a:rPr lang="en-US"/>
              <a:t>of shift, so </a:t>
            </a:r>
            <a:r>
              <a:rPr lang="en-US" b="1"/>
              <a:t>else</a:t>
            </a:r>
            <a:r>
              <a:rPr lang="en-US"/>
              <a:t/>
            </a:r>
            <a:br>
              <a:rPr lang="en-US"/>
            </a:br>
            <a:r>
              <a:rPr lang="en-US"/>
              <a:t>matches closest </a:t>
            </a:r>
            <a:r>
              <a:rPr lang="en-US" b="1"/>
              <a:t>if</a:t>
            </a:r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V="1">
            <a:off x="2819400" y="3429000"/>
            <a:ext cx="3124200" cy="198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4B0F804A-884F-4993-9E32-734FBE567D1B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Shift-Reduce Parsing:</a:t>
            </a:r>
            <a:br>
              <a:rPr lang="en-US" smtClean="0"/>
            </a:br>
            <a:r>
              <a:rPr lang="en-US" smtClean="0"/>
              <a:t>Reduce-Reduce Conflicts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478213" y="2438400"/>
            <a:ext cx="7477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Stack</a:t>
            </a:r>
          </a:p>
          <a:p>
            <a:r>
              <a:rPr lang="en-US" sz="2000" b="1"/>
              <a:t>$</a:t>
            </a:r>
            <a:br>
              <a:rPr lang="en-US" sz="2000" b="1"/>
            </a:br>
            <a:r>
              <a:rPr lang="en-US" sz="2000" b="1"/>
              <a:t>$</a:t>
            </a:r>
            <a:r>
              <a:rPr lang="en-US" sz="2000" b="1" u="sng"/>
              <a:t>a</a:t>
            </a:r>
            <a:endParaRPr lang="en-US" sz="2000" b="1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072063" y="2438400"/>
            <a:ext cx="7191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/>
            <a:r>
              <a:rPr lang="en-US" sz="2000"/>
              <a:t>Input</a:t>
            </a:r>
            <a:endParaRPr lang="en-US" sz="2000" b="1"/>
          </a:p>
          <a:p>
            <a:pPr algn="r"/>
            <a:r>
              <a:rPr lang="en-US" sz="2000" b="1"/>
              <a:t>aa$</a:t>
            </a:r>
            <a:br>
              <a:rPr lang="en-US" sz="2000" b="1"/>
            </a:br>
            <a:r>
              <a:rPr lang="en-US" sz="2000" b="1"/>
              <a:t>a$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867400" y="2452688"/>
            <a:ext cx="27590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2000"/>
              <a:t>Action</a:t>
            </a:r>
            <a:br>
              <a:rPr lang="en-US" sz="2000"/>
            </a:br>
            <a:r>
              <a:rPr lang="en-US" sz="2000"/>
              <a:t>shift</a:t>
            </a:r>
            <a:br>
              <a:rPr lang="en-US" sz="2000"/>
            </a:br>
            <a:r>
              <a:rPr lang="en-US" sz="2000"/>
              <a:t>reduce 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b="1">
                <a:sym typeface="Symbol" pitchFamily="18" charset="2"/>
              </a:rPr>
              <a:t>a </a:t>
            </a:r>
            <a:r>
              <a:rPr lang="en-US" sz="2000" u="sng">
                <a:sym typeface="Symbol" pitchFamily="18" charset="2"/>
              </a:rPr>
              <a:t>or</a:t>
            </a:r>
            <a:r>
              <a:rPr lang="en-US" sz="2000" b="1">
                <a:sym typeface="Symbol" pitchFamily="18" charset="2"/>
              </a:rPr>
              <a:t> </a:t>
            </a:r>
            <a:r>
              <a:rPr lang="en-US" sz="2000" i="1">
                <a:sym typeface="Symbol" pitchFamily="18" charset="2"/>
              </a:rPr>
              <a:t>B</a:t>
            </a:r>
            <a:r>
              <a:rPr lang="en-US" sz="2000">
                <a:sym typeface="Symbol" pitchFamily="18" charset="2"/>
              </a:rPr>
              <a:t>  </a:t>
            </a:r>
            <a:r>
              <a:rPr lang="en-US" sz="2000" b="1">
                <a:sym typeface="Symbol" pitchFamily="18" charset="2"/>
              </a:rPr>
              <a:t>a </a:t>
            </a:r>
            <a:r>
              <a:rPr lang="en-US" sz="2000">
                <a:sym typeface="Symbol" pitchFamily="18" charset="2"/>
              </a:rPr>
              <a:t>?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572000" y="2514600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5791200" y="2514600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3429000" y="28194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3429000" y="2514600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8610600" y="25146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3429000" y="25146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V="1">
            <a:off x="3429000" y="6172200"/>
            <a:ext cx="5181600" cy="30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838200" y="3352800"/>
            <a:ext cx="1435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Grammar: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 B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 </a:t>
            </a:r>
            <a:r>
              <a:rPr lang="en-US">
                <a:sym typeface="Symbol" pitchFamily="18" charset="2"/>
              </a:rPr>
              <a:t>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a</a:t>
            </a:r>
            <a:endParaRPr lang="en-US">
              <a:sym typeface="Symbol" pitchFamily="18" charset="2"/>
            </a:endParaRPr>
          </a:p>
        </p:txBody>
      </p:sp>
      <p:sp>
        <p:nvSpPr>
          <p:cNvPr id="23566" name="Text Box 16"/>
          <p:cNvSpPr txBox="1">
            <a:spLocks noChangeArrowheads="1"/>
          </p:cNvSpPr>
          <p:nvPr/>
        </p:nvSpPr>
        <p:spPr bwMode="auto">
          <a:xfrm>
            <a:off x="198438" y="5289550"/>
            <a:ext cx="2987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/>
            <a:r>
              <a:rPr lang="en-US"/>
              <a:t>Resolve in favor</a:t>
            </a:r>
            <a:br>
              <a:rPr lang="en-US"/>
            </a:br>
            <a:r>
              <a:rPr lang="en-US"/>
              <a:t>of reducing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,</a:t>
            </a:r>
            <a:r>
              <a:rPr lang="en-US" b="1">
                <a:sym typeface="Symbol" pitchFamily="18" charset="2"/>
              </a:rPr>
              <a:t/>
            </a:r>
            <a:br>
              <a:rPr lang="en-US" b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otherwise we</a:t>
            </a:r>
            <a:r>
              <a:rPr lang="en-US" altLang="en-US">
                <a:sym typeface="Symbol" pitchFamily="18" charset="2"/>
              </a:rPr>
              <a:t>’</a:t>
            </a:r>
            <a:r>
              <a:rPr lang="en-US" altLang="ja-JP">
                <a:sym typeface="Symbol" pitchFamily="18" charset="2"/>
              </a:rPr>
              <a:t>re stuck!</a:t>
            </a:r>
            <a:endParaRPr lang="en-US" b="1">
              <a:sym typeface="Symbol" pitchFamily="18" charset="2"/>
            </a:endParaRPr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V="1">
            <a:off x="2514600" y="3352800"/>
            <a:ext cx="106680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F3FBED92-A9A4-4456-8362-EC6F18129545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</a:t>
            </a:r>
            <a:r>
              <a:rPr lang="en-US" i="1" smtClean="0"/>
              <a:t>k</a:t>
            </a:r>
            <a:r>
              <a:rPr lang="en-US" smtClean="0"/>
              <a:t>) Parsers: Use a DFA for Shift/Reduce Decisions</a:t>
            </a:r>
          </a:p>
        </p:txBody>
      </p:sp>
      <p:sp>
        <p:nvSpPr>
          <p:cNvPr id="24579" name="Oval 5"/>
          <p:cNvSpPr>
            <a:spLocks noChangeArrowheads="1"/>
          </p:cNvSpPr>
          <p:nvPr/>
        </p:nvSpPr>
        <p:spPr bwMode="auto">
          <a:xfrm>
            <a:off x="1828800" y="19050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24580" name="Oval 9"/>
          <p:cNvSpPr>
            <a:spLocks noChangeArrowheads="1"/>
          </p:cNvSpPr>
          <p:nvPr/>
        </p:nvSpPr>
        <p:spPr bwMode="auto">
          <a:xfrm>
            <a:off x="1828800" y="28051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24581" name="Line 10"/>
          <p:cNvSpPr>
            <a:spLocks noChangeShapeType="1"/>
          </p:cNvSpPr>
          <p:nvPr/>
        </p:nvSpPr>
        <p:spPr bwMode="auto">
          <a:xfrm flipV="1">
            <a:off x="2133600" y="25146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2" name="Line 11"/>
          <p:cNvSpPr>
            <a:spLocks noChangeShapeType="1"/>
          </p:cNvSpPr>
          <p:nvPr/>
        </p:nvSpPr>
        <p:spPr bwMode="auto">
          <a:xfrm>
            <a:off x="1219200" y="29575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3" name="Oval 12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24584" name="Oval 13"/>
          <p:cNvSpPr>
            <a:spLocks noChangeArrowheads="1"/>
          </p:cNvSpPr>
          <p:nvPr/>
        </p:nvSpPr>
        <p:spPr bwMode="auto">
          <a:xfrm>
            <a:off x="2743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24585" name="Oval 20"/>
          <p:cNvSpPr>
            <a:spLocks noChangeArrowheads="1"/>
          </p:cNvSpPr>
          <p:nvPr/>
        </p:nvSpPr>
        <p:spPr bwMode="auto">
          <a:xfrm>
            <a:off x="1828800" y="3733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24586" name="Line 21"/>
          <p:cNvSpPr>
            <a:spLocks noChangeShapeType="1"/>
          </p:cNvSpPr>
          <p:nvPr/>
        </p:nvSpPr>
        <p:spPr bwMode="auto">
          <a:xfrm>
            <a:off x="2133600" y="3048000"/>
            <a:ext cx="609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7" name="Line 22"/>
          <p:cNvSpPr>
            <a:spLocks noChangeShapeType="1"/>
          </p:cNvSpPr>
          <p:nvPr/>
        </p:nvSpPr>
        <p:spPr bwMode="auto">
          <a:xfrm flipV="1">
            <a:off x="1143000" y="21336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8" name="Oval 27"/>
          <p:cNvSpPr>
            <a:spLocks noChangeArrowheads="1"/>
          </p:cNvSpPr>
          <p:nvPr/>
        </p:nvSpPr>
        <p:spPr bwMode="auto">
          <a:xfrm>
            <a:off x="914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0</a:t>
            </a:r>
          </a:p>
        </p:txBody>
      </p:sp>
      <p:sp>
        <p:nvSpPr>
          <p:cNvPr id="24589" name="Line 28"/>
          <p:cNvSpPr>
            <a:spLocks noChangeShapeType="1"/>
          </p:cNvSpPr>
          <p:nvPr/>
        </p:nvSpPr>
        <p:spPr bwMode="auto">
          <a:xfrm>
            <a:off x="1143000" y="3124200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0" name="Line 29"/>
          <p:cNvSpPr>
            <a:spLocks noChangeShapeType="1"/>
          </p:cNvSpPr>
          <p:nvPr/>
        </p:nvSpPr>
        <p:spPr bwMode="auto">
          <a:xfrm>
            <a:off x="304800" y="29575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1" name="Text Box 30"/>
          <p:cNvSpPr txBox="1">
            <a:spLocks noChangeArrowheads="1"/>
          </p:cNvSpPr>
          <p:nvPr/>
        </p:nvSpPr>
        <p:spPr bwMode="auto">
          <a:xfrm>
            <a:off x="228600" y="25908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sz="1800"/>
              <a:t>start</a:t>
            </a:r>
          </a:p>
        </p:txBody>
      </p:sp>
      <p:sp>
        <p:nvSpPr>
          <p:cNvPr id="24592" name="Rectangle 31"/>
          <p:cNvSpPr>
            <a:spLocks noChangeArrowheads="1"/>
          </p:cNvSpPr>
          <p:nvPr/>
        </p:nvSpPr>
        <p:spPr bwMode="auto">
          <a:xfrm>
            <a:off x="1219200" y="334803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a</a:t>
            </a:r>
            <a:endParaRPr lang="en-US" sz="2000">
              <a:sym typeface="Symbol" pitchFamily="18" charset="2"/>
            </a:endParaRPr>
          </a:p>
        </p:txBody>
      </p:sp>
      <p:sp>
        <p:nvSpPr>
          <p:cNvPr id="24593" name="Rectangle 32"/>
          <p:cNvSpPr>
            <a:spLocks noChangeArrowheads="1"/>
          </p:cNvSpPr>
          <p:nvPr/>
        </p:nvSpPr>
        <p:spPr bwMode="auto">
          <a:xfrm>
            <a:off x="1295400" y="260667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ym typeface="Symbol" pitchFamily="18" charset="2"/>
              </a:rPr>
              <a:t>A</a:t>
            </a:r>
            <a:endParaRPr lang="en-US" sz="2000">
              <a:sym typeface="Symbol" pitchFamily="18" charset="2"/>
            </a:endParaRPr>
          </a:p>
        </p:txBody>
      </p:sp>
      <p:sp>
        <p:nvSpPr>
          <p:cNvPr id="24594" name="Rectangle 33"/>
          <p:cNvSpPr>
            <a:spLocks noChangeArrowheads="1"/>
          </p:cNvSpPr>
          <p:nvPr/>
        </p:nvSpPr>
        <p:spPr bwMode="auto">
          <a:xfrm>
            <a:off x="1184275" y="2219325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ym typeface="Symbol" pitchFamily="18" charset="2"/>
              </a:rPr>
              <a:t>C</a:t>
            </a:r>
            <a:endParaRPr lang="en-US" sz="2000">
              <a:sym typeface="Symbol" pitchFamily="18" charset="2"/>
            </a:endParaRPr>
          </a:p>
        </p:txBody>
      </p:sp>
      <p:sp>
        <p:nvSpPr>
          <p:cNvPr id="24595" name="Rectangle 34"/>
          <p:cNvSpPr>
            <a:spLocks noChangeArrowheads="1"/>
          </p:cNvSpPr>
          <p:nvPr/>
        </p:nvSpPr>
        <p:spPr bwMode="auto">
          <a:xfrm>
            <a:off x="2133600" y="23622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ym typeface="Symbol" pitchFamily="18" charset="2"/>
              </a:rPr>
              <a:t>B</a:t>
            </a:r>
            <a:endParaRPr lang="en-US" sz="2000">
              <a:sym typeface="Symbol" pitchFamily="18" charset="2"/>
            </a:endParaRPr>
          </a:p>
        </p:txBody>
      </p:sp>
      <p:sp>
        <p:nvSpPr>
          <p:cNvPr id="24596" name="Rectangle 36"/>
          <p:cNvSpPr>
            <a:spLocks noChangeArrowheads="1"/>
          </p:cNvSpPr>
          <p:nvPr/>
        </p:nvSpPr>
        <p:spPr bwMode="auto">
          <a:xfrm>
            <a:off x="2203450" y="31083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sym typeface="Symbol" pitchFamily="18" charset="2"/>
              </a:rPr>
              <a:t>a</a:t>
            </a:r>
            <a:endParaRPr lang="en-US" sz="2000">
              <a:sym typeface="Symbol" pitchFamily="18" charset="2"/>
            </a:endParaRPr>
          </a:p>
        </p:txBody>
      </p:sp>
      <p:sp>
        <p:nvSpPr>
          <p:cNvPr id="24597" name="Rectangle 37"/>
          <p:cNvSpPr>
            <a:spLocks noChangeArrowheads="1"/>
          </p:cNvSpPr>
          <p:nvPr/>
        </p:nvSpPr>
        <p:spPr bwMode="auto">
          <a:xfrm>
            <a:off x="393700" y="3810000"/>
            <a:ext cx="14351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Grammar: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 B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 </a:t>
            </a:r>
            <a:r>
              <a:rPr lang="en-US">
                <a:sym typeface="Symbol" pitchFamily="18" charset="2"/>
              </a:rPr>
              <a:t>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a</a:t>
            </a:r>
          </a:p>
        </p:txBody>
      </p:sp>
      <p:sp>
        <p:nvSpPr>
          <p:cNvPr id="24598" name="Rectangle 38"/>
          <p:cNvSpPr>
            <a:spLocks noChangeArrowheads="1"/>
          </p:cNvSpPr>
          <p:nvPr/>
        </p:nvSpPr>
        <p:spPr bwMode="auto">
          <a:xfrm>
            <a:off x="3124200" y="3962400"/>
            <a:ext cx="140335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0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•</a:t>
            </a: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•</a:t>
            </a:r>
            <a:r>
              <a:rPr lang="en-US" i="1">
                <a:sym typeface="Symbol" pitchFamily="18" charset="2"/>
              </a:rPr>
              <a:t>A B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 </a:t>
            </a:r>
            <a:r>
              <a:rPr lang="en-US">
                <a:sym typeface="Symbol" pitchFamily="18" charset="2"/>
              </a:rPr>
              <a:t> •</a:t>
            </a:r>
            <a:r>
              <a:rPr lang="en-US" b="1">
                <a:sym typeface="Symbol" pitchFamily="18" charset="2"/>
              </a:rPr>
              <a:t>a</a:t>
            </a:r>
          </a:p>
        </p:txBody>
      </p:sp>
      <p:sp>
        <p:nvSpPr>
          <p:cNvPr id="24599" name="Rectangle 39"/>
          <p:cNvSpPr>
            <a:spLocks noChangeArrowheads="1"/>
          </p:cNvSpPr>
          <p:nvPr/>
        </p:nvSpPr>
        <p:spPr bwMode="auto">
          <a:xfrm>
            <a:off x="5006975" y="2825750"/>
            <a:ext cx="1193800" cy="8604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•</a:t>
            </a:r>
            <a:endParaRPr lang="en-US" b="1">
              <a:sym typeface="Symbol" pitchFamily="18" charset="2"/>
            </a:endParaRPr>
          </a:p>
        </p:txBody>
      </p:sp>
      <p:sp>
        <p:nvSpPr>
          <p:cNvPr id="24600" name="Rectangle 40"/>
          <p:cNvSpPr>
            <a:spLocks noChangeArrowheads="1"/>
          </p:cNvSpPr>
          <p:nvPr/>
        </p:nvSpPr>
        <p:spPr bwMode="auto">
          <a:xfrm>
            <a:off x="5943600" y="4114800"/>
            <a:ext cx="132715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•</a:t>
            </a:r>
            <a:r>
              <a:rPr lang="en-US" i="1">
                <a:sym typeface="Symbol" pitchFamily="18" charset="2"/>
              </a:rPr>
              <a:t>B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 •</a:t>
            </a:r>
            <a:r>
              <a:rPr lang="en-US" b="1">
                <a:sym typeface="Symbol" pitchFamily="18" charset="2"/>
              </a:rPr>
              <a:t>a</a:t>
            </a:r>
          </a:p>
        </p:txBody>
      </p:sp>
      <p:sp>
        <p:nvSpPr>
          <p:cNvPr id="24601" name="Rectangle 41"/>
          <p:cNvSpPr>
            <a:spLocks noChangeArrowheads="1"/>
          </p:cNvSpPr>
          <p:nvPr/>
        </p:nvSpPr>
        <p:spPr bwMode="auto">
          <a:xfrm>
            <a:off x="5029200" y="5715000"/>
            <a:ext cx="11652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3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 </a:t>
            </a:r>
            <a:r>
              <a:rPr lang="en-US">
                <a:sym typeface="Symbol" pitchFamily="18" charset="2"/>
              </a:rPr>
              <a:t>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•</a:t>
            </a:r>
          </a:p>
        </p:txBody>
      </p:sp>
      <p:sp>
        <p:nvSpPr>
          <p:cNvPr id="24602" name="Rectangle 42"/>
          <p:cNvSpPr>
            <a:spLocks noChangeArrowheads="1"/>
          </p:cNvSpPr>
          <p:nvPr/>
        </p:nvSpPr>
        <p:spPr bwMode="auto">
          <a:xfrm>
            <a:off x="7696200" y="2971800"/>
            <a:ext cx="140335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4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C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A B</a:t>
            </a:r>
            <a:r>
              <a:rPr lang="en-US">
                <a:sym typeface="Symbol" pitchFamily="18" charset="2"/>
              </a:rPr>
              <a:t>•</a:t>
            </a:r>
          </a:p>
        </p:txBody>
      </p:sp>
      <p:sp>
        <p:nvSpPr>
          <p:cNvPr id="24603" name="Rectangle 43"/>
          <p:cNvSpPr>
            <a:spLocks noChangeArrowheads="1"/>
          </p:cNvSpPr>
          <p:nvPr/>
        </p:nvSpPr>
        <p:spPr bwMode="auto">
          <a:xfrm>
            <a:off x="7696200" y="5562600"/>
            <a:ext cx="116522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State I</a:t>
            </a:r>
            <a:r>
              <a:rPr lang="en-US" baseline="-25000">
                <a:sym typeface="Symbol" pitchFamily="18" charset="2"/>
              </a:rPr>
              <a:t>5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•</a:t>
            </a:r>
          </a:p>
        </p:txBody>
      </p:sp>
      <p:sp>
        <p:nvSpPr>
          <p:cNvPr id="24604" name="AutoShape 44"/>
          <p:cNvSpPr>
            <a:spLocks noChangeArrowheads="1"/>
          </p:cNvSpPr>
          <p:nvPr/>
        </p:nvSpPr>
        <p:spPr bwMode="auto">
          <a:xfrm>
            <a:off x="1981200" y="44958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Line 45"/>
          <p:cNvSpPr>
            <a:spLocks noChangeShapeType="1"/>
          </p:cNvSpPr>
          <p:nvPr/>
        </p:nvSpPr>
        <p:spPr bwMode="auto">
          <a:xfrm flipV="1">
            <a:off x="4572000" y="36576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6" name="Text Box 46"/>
          <p:cNvSpPr txBox="1">
            <a:spLocks noChangeArrowheads="1"/>
          </p:cNvSpPr>
          <p:nvPr/>
        </p:nvSpPr>
        <p:spPr bwMode="auto">
          <a:xfrm>
            <a:off x="3505200" y="3352800"/>
            <a:ext cx="1411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goto</a:t>
            </a:r>
            <a:r>
              <a:rPr lang="en-US"/>
              <a:t>(</a:t>
            </a:r>
            <a:r>
              <a:rPr lang="en-US" i="1"/>
              <a:t>I</a:t>
            </a:r>
            <a:r>
              <a:rPr lang="en-US" baseline="-25000"/>
              <a:t>0</a:t>
            </a:r>
            <a:r>
              <a:rPr lang="en-US"/>
              <a:t>,</a:t>
            </a:r>
            <a:r>
              <a:rPr lang="en-US" i="1"/>
              <a:t>C</a:t>
            </a:r>
            <a:r>
              <a:rPr lang="en-US"/>
              <a:t>)</a:t>
            </a:r>
          </a:p>
        </p:txBody>
      </p:sp>
      <p:sp>
        <p:nvSpPr>
          <p:cNvPr id="24607" name="Line 47"/>
          <p:cNvSpPr>
            <a:spLocks noChangeShapeType="1"/>
          </p:cNvSpPr>
          <p:nvPr/>
        </p:nvSpPr>
        <p:spPr bwMode="auto">
          <a:xfrm>
            <a:off x="4572000" y="548640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8" name="Line 48"/>
          <p:cNvSpPr>
            <a:spLocks noChangeShapeType="1"/>
          </p:cNvSpPr>
          <p:nvPr/>
        </p:nvSpPr>
        <p:spPr bwMode="auto">
          <a:xfrm flipV="1">
            <a:off x="4572000" y="4724400"/>
            <a:ext cx="137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9" name="Text Box 49"/>
          <p:cNvSpPr txBox="1">
            <a:spLocks noChangeArrowheads="1"/>
          </p:cNvSpPr>
          <p:nvPr/>
        </p:nvSpPr>
        <p:spPr bwMode="auto">
          <a:xfrm>
            <a:off x="3505200" y="5638800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goto</a:t>
            </a:r>
            <a:r>
              <a:rPr lang="en-US"/>
              <a:t>(</a:t>
            </a:r>
            <a:r>
              <a:rPr lang="en-US" i="1"/>
              <a:t>I</a:t>
            </a:r>
            <a:r>
              <a:rPr lang="en-US" baseline="-25000"/>
              <a:t>0</a:t>
            </a:r>
            <a:r>
              <a:rPr lang="en-US"/>
              <a:t>,</a:t>
            </a:r>
            <a:r>
              <a:rPr lang="en-US" b="1"/>
              <a:t>a</a:t>
            </a:r>
            <a:r>
              <a:rPr lang="en-US"/>
              <a:t>)</a:t>
            </a:r>
          </a:p>
        </p:txBody>
      </p:sp>
      <p:sp>
        <p:nvSpPr>
          <p:cNvPr id="24610" name="Text Box 50"/>
          <p:cNvSpPr txBox="1">
            <a:spLocks noChangeArrowheads="1"/>
          </p:cNvSpPr>
          <p:nvPr/>
        </p:nvSpPr>
        <p:spPr bwMode="auto">
          <a:xfrm>
            <a:off x="4572000" y="4267200"/>
            <a:ext cx="139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goto</a:t>
            </a:r>
            <a:r>
              <a:rPr lang="en-US"/>
              <a:t>(</a:t>
            </a:r>
            <a:r>
              <a:rPr lang="en-US" i="1"/>
              <a:t>I</a:t>
            </a:r>
            <a:r>
              <a:rPr lang="en-US" baseline="-25000"/>
              <a:t>0</a:t>
            </a:r>
            <a:r>
              <a:rPr lang="en-US"/>
              <a:t>,</a:t>
            </a:r>
            <a:r>
              <a:rPr lang="en-US" i="1"/>
              <a:t>A</a:t>
            </a:r>
            <a:r>
              <a:rPr lang="en-US"/>
              <a:t>)</a:t>
            </a:r>
          </a:p>
        </p:txBody>
      </p:sp>
      <p:sp>
        <p:nvSpPr>
          <p:cNvPr id="24611" name="Line 52"/>
          <p:cNvSpPr>
            <a:spLocks noChangeShapeType="1"/>
          </p:cNvSpPr>
          <p:nvPr/>
        </p:nvSpPr>
        <p:spPr bwMode="auto">
          <a:xfrm flipV="1">
            <a:off x="7315200" y="38100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12" name="Line 53"/>
          <p:cNvSpPr>
            <a:spLocks noChangeShapeType="1"/>
          </p:cNvSpPr>
          <p:nvPr/>
        </p:nvSpPr>
        <p:spPr bwMode="auto">
          <a:xfrm>
            <a:off x="7315200" y="533400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13" name="Text Box 54"/>
          <p:cNvSpPr txBox="1">
            <a:spLocks noChangeArrowheads="1"/>
          </p:cNvSpPr>
          <p:nvPr/>
        </p:nvSpPr>
        <p:spPr bwMode="auto">
          <a:xfrm>
            <a:off x="7315200" y="4953000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goto</a:t>
            </a:r>
            <a:r>
              <a:rPr lang="en-US"/>
              <a:t>(</a:t>
            </a:r>
            <a:r>
              <a:rPr lang="en-US" i="1"/>
              <a:t>I</a:t>
            </a:r>
            <a:r>
              <a:rPr lang="en-US" baseline="-25000"/>
              <a:t>2</a:t>
            </a:r>
            <a:r>
              <a:rPr lang="en-US"/>
              <a:t>,</a:t>
            </a:r>
            <a:r>
              <a:rPr lang="en-US" b="1"/>
              <a:t>a</a:t>
            </a:r>
            <a:r>
              <a:rPr lang="en-US"/>
              <a:t>)</a:t>
            </a:r>
          </a:p>
        </p:txBody>
      </p:sp>
      <p:sp>
        <p:nvSpPr>
          <p:cNvPr id="24614" name="Text Box 55"/>
          <p:cNvSpPr txBox="1">
            <a:spLocks noChangeArrowheads="1"/>
          </p:cNvSpPr>
          <p:nvPr/>
        </p:nvSpPr>
        <p:spPr bwMode="auto">
          <a:xfrm>
            <a:off x="7315200" y="3886200"/>
            <a:ext cx="139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r>
              <a:rPr lang="en-US" i="1"/>
              <a:t>goto</a:t>
            </a:r>
            <a:r>
              <a:rPr lang="en-US"/>
              <a:t>(</a:t>
            </a:r>
            <a:r>
              <a:rPr lang="en-US" i="1"/>
              <a:t>I</a:t>
            </a:r>
            <a:r>
              <a:rPr lang="en-US" baseline="-25000"/>
              <a:t>2</a:t>
            </a:r>
            <a:r>
              <a:rPr lang="en-US"/>
              <a:t>,</a:t>
            </a:r>
            <a:r>
              <a:rPr lang="en-US" i="1"/>
              <a:t>B</a:t>
            </a:r>
            <a:r>
              <a:rPr lang="en-US"/>
              <a:t>)</a:t>
            </a:r>
          </a:p>
        </p:txBody>
      </p:sp>
      <p:sp>
        <p:nvSpPr>
          <p:cNvPr id="24615" name="AutoShape 58"/>
          <p:cNvSpPr>
            <a:spLocks noChangeArrowheads="1"/>
          </p:cNvSpPr>
          <p:nvPr/>
        </p:nvSpPr>
        <p:spPr bwMode="auto">
          <a:xfrm>
            <a:off x="1143000" y="5638800"/>
            <a:ext cx="1981200" cy="1143000"/>
          </a:xfrm>
          <a:prstGeom prst="wedgeRoundRectCallout">
            <a:avLst>
              <a:gd name="adj1" fmla="val 145060"/>
              <a:gd name="adj2" fmla="val 12787"/>
              <a:gd name="adj3" fmla="val 16667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Can only</a:t>
            </a:r>
            <a:br>
              <a:rPr lang="en-US"/>
            </a:br>
            <a:r>
              <a:rPr lang="en-US"/>
              <a:t>reduce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a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(</a:t>
            </a:r>
            <a:r>
              <a:rPr lang="en-US">
                <a:sym typeface="Symbol" pitchFamily="18" charset="2"/>
              </a:rPr>
              <a:t>not </a:t>
            </a: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12545</TotalTime>
  <Words>2704</Words>
  <Application>Microsoft Office PowerPoint</Application>
  <PresentationFormat>On-screen Show (4:3)</PresentationFormat>
  <Paragraphs>835</Paragraphs>
  <Slides>58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Blank Presentation</vt:lpstr>
      <vt:lpstr>Syntax Analysis Part II</vt:lpstr>
      <vt:lpstr>Bottom-Up Parsing</vt:lpstr>
      <vt:lpstr>Shift-Reduce Parsing</vt:lpstr>
      <vt:lpstr>Handles</vt:lpstr>
      <vt:lpstr>Stack Implementation of Shift-Reduce Parsing</vt:lpstr>
      <vt:lpstr>Conflicts</vt:lpstr>
      <vt:lpstr>Shift-Reduce Parsing: Shift-Reduce Conflicts</vt:lpstr>
      <vt:lpstr>Shift-Reduce Parsing: Reduce-Reduce Conflicts</vt:lpstr>
      <vt:lpstr>LR(k) Parsers: Use a DFA for Shift/Reduce Decisions</vt:lpstr>
      <vt:lpstr>DFA for Shift/Reduce Decisions</vt:lpstr>
      <vt:lpstr>DFA for Shift/Reduce Decisions</vt:lpstr>
      <vt:lpstr>DFA for Shift/Reduce Decisions</vt:lpstr>
      <vt:lpstr>DFA for Shift/Reduce Decisions</vt:lpstr>
      <vt:lpstr>DFA for Shift/Reduce Decisions</vt:lpstr>
      <vt:lpstr>DFA for Shift/Reduce Decisions</vt:lpstr>
      <vt:lpstr>Model of an LR Parser</vt:lpstr>
      <vt:lpstr>LR Parsing (Driver)</vt:lpstr>
      <vt:lpstr>Example LR(0) Parsing Table</vt:lpstr>
      <vt:lpstr>Another Example LR Parse Table</vt:lpstr>
      <vt:lpstr>Example LR Shift-Reduce Parsing</vt:lpstr>
      <vt:lpstr>SLR Grammars</vt:lpstr>
      <vt:lpstr>SLR Parsing Table</vt:lpstr>
      <vt:lpstr>SLR Parsing</vt:lpstr>
      <vt:lpstr>Constructing SLR Parsing Tables</vt:lpstr>
      <vt:lpstr>LR(0) Items of a Grammar</vt:lpstr>
      <vt:lpstr>Constructing the set of LR(0) Items of a Grammar</vt:lpstr>
      <vt:lpstr>The Closure Operation for LR(0) Items</vt:lpstr>
      <vt:lpstr>The Closure Operation (Example)</vt:lpstr>
      <vt:lpstr>The Goto Operation for LR(0) Items</vt:lpstr>
      <vt:lpstr>The Goto Operation (Example 1)</vt:lpstr>
      <vt:lpstr>The Goto Operation (Example 2)</vt:lpstr>
      <vt:lpstr>Example Grammar and LR(0) Items</vt:lpstr>
      <vt:lpstr>Example SLR Parsing Table</vt:lpstr>
      <vt:lpstr>SLR, Ambiguity, and Conflicts</vt:lpstr>
      <vt:lpstr>LR(1) Grammars</vt:lpstr>
      <vt:lpstr>SLR Versus LR(1)</vt:lpstr>
      <vt:lpstr>LR(1) Items</vt:lpstr>
      <vt:lpstr>The Closure Operation for LR(1) Items</vt:lpstr>
      <vt:lpstr>The Goto Operation for LR(1) Items</vt:lpstr>
      <vt:lpstr>Constructing the set of LR(1) Items of a Grammar</vt:lpstr>
      <vt:lpstr>Example Grammar and LR(1) Items</vt:lpstr>
      <vt:lpstr>PowerPoint Presentation</vt:lpstr>
      <vt:lpstr>Constructing Canonical LR(1) Parsing Tables</vt:lpstr>
      <vt:lpstr>Example LR(1) Parsing Table</vt:lpstr>
      <vt:lpstr>LALR Parsing</vt:lpstr>
      <vt:lpstr>Constructing LALR Parsing Tables</vt:lpstr>
      <vt:lpstr>Example Grammar and LALR Parsing Table</vt:lpstr>
      <vt:lpstr>PowerPoint Presentation</vt:lpstr>
      <vt:lpstr>Example LALR Parsing Table</vt:lpstr>
      <vt:lpstr>LL, SLR, LR, LALR Grammars</vt:lpstr>
      <vt:lpstr>LALR Example</vt:lpstr>
      <vt:lpstr>LR(1) Items</vt:lpstr>
      <vt:lpstr>LR(1) Parsing Table</vt:lpstr>
      <vt:lpstr>LALR Sets of Items</vt:lpstr>
      <vt:lpstr>LALR Parsing Table</vt:lpstr>
      <vt:lpstr>Example of R-R conflict</vt:lpstr>
      <vt:lpstr>LR(1) Items</vt:lpstr>
      <vt:lpstr>LR (1) Items</vt:lpstr>
    </vt:vector>
  </TitlesOfParts>
  <Company>Florida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</dc:title>
  <dc:creator>Robert van Engelen</dc:creator>
  <cp:lastModifiedBy>Samiran</cp:lastModifiedBy>
  <cp:revision>180</cp:revision>
  <cp:lastPrinted>2009-09-24T16:40:18Z</cp:lastPrinted>
  <dcterms:created xsi:type="dcterms:W3CDTF">2009-09-29T17:49:49Z</dcterms:created>
  <dcterms:modified xsi:type="dcterms:W3CDTF">2016-11-04T08:06:00Z</dcterms:modified>
</cp:coreProperties>
</file>