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026563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>
                <a:solidFill>
                  <a:srgbClr val="FF0000"/>
                </a:solidFill>
              </a:defRPr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40960" cy="936104"/>
          </a:xfrm>
        </p:spPr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764704"/>
            <a:ext cx="504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D47BAD-0BAA-4B4F-A396-68B5E44FA9C0}" type="datetimeFigureOut">
              <a:rPr lang="en-IN" smtClean="0"/>
              <a:t>01-04-2015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D3CAB5-EC20-461C-91FB-40A1DCC93F1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Microsoft’s </a:t>
            </a:r>
            <a:r>
              <a:rPr lang="en-US" dirty="0" smtClean="0"/>
              <a:t>Internet </a:t>
            </a:r>
            <a:r>
              <a:rPr lang="en-US" dirty="0" smtClean="0"/>
              <a:t>Explorer</a:t>
            </a:r>
          </a:p>
          <a:p>
            <a:r>
              <a:rPr lang="en-US" dirty="0" smtClean="0"/>
              <a:t>Two ways</a:t>
            </a:r>
          </a:p>
          <a:p>
            <a:pPr lvl="1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("Msxml2.XMLHTTP");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Don’t know which will work</a:t>
            </a:r>
          </a:p>
          <a:p>
            <a:r>
              <a:rPr lang="en-US" dirty="0" smtClean="0"/>
              <a:t>Try both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Object contd.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try {</a:t>
            </a:r>
            <a:endParaRPr lang="en-IN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//try using non-IE browsers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}catch(e1) {</a:t>
            </a:r>
            <a:endParaRPr lang="en-IN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try first method of Internet Explorer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catch(e2) {</a:t>
            </a:r>
            <a:endParaRPr lang="en-IN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try second method of Internet Explorer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("Msxml2.XMLHTTP");</a:t>
            </a:r>
            <a:endParaRPr lang="en-IN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catch(e3) {</a:t>
            </a:r>
            <a:endParaRPr lang="en-IN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unable to create an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Object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("Your browser does not support AJAX");</a:t>
            </a:r>
            <a:endParaRPr lang="en-IN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Object contd.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908720"/>
          <a:ext cx="8136904" cy="4905124"/>
        </p:xfrm>
        <a:graphic>
          <a:graphicData uri="http://schemas.openxmlformats.org/drawingml/2006/table">
            <a:tbl>
              <a:tblPr/>
              <a:tblGrid>
                <a:gridCol w="2219156"/>
                <a:gridCol w="5917748"/>
              </a:tblGrid>
              <a:tr h="44404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latin typeface="Arial"/>
                          <a:ea typeface="MS Mincho"/>
                        </a:rPr>
                        <a:t>Properties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latin typeface="Arial"/>
                          <a:ea typeface="MS Mincho"/>
                        </a:rPr>
                        <a:t>Description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681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readyState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It indicates the state of the HTTP request to be sent to the server. The value  of readyState property changes value from 0 through 4 during a request cycle: 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Status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latin typeface="Arial"/>
                          <a:ea typeface="MS Mincho"/>
                        </a:rPr>
                        <a:t>Returns the HTTP response status code (e.g. 200 for "OK" and 404 for "Not Found").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statusText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Returns the HTTP response status as a string (e.g. "OK" for 200 and  "Not Found" for 404).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onreadystatechange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latin typeface="Arial"/>
                          <a:ea typeface="MS Mincho"/>
                        </a:rPr>
                        <a:t>This is the method  which is called every time ready state changes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responseText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Holds the response data from server as a string.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09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responseXml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latin typeface="Arial"/>
                          <a:ea typeface="MS Mincho"/>
                        </a:rPr>
                        <a:t>Holds the response data from server as XML document, which can be parsed and processed using W3C node tree methods and properties. 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Object </a:t>
            </a:r>
            <a:r>
              <a:rPr lang="en-US" dirty="0" smtClean="0"/>
              <a:t>properties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asynchronous </a:t>
            </a:r>
            <a:r>
              <a:rPr lang="en-US" dirty="0" smtClean="0"/>
              <a:t>request, we </a:t>
            </a:r>
            <a:r>
              <a:rPr lang="en-US" dirty="0" smtClean="0"/>
              <a:t>don’t know when </a:t>
            </a:r>
            <a:r>
              <a:rPr lang="en-US" dirty="0" smtClean="0"/>
              <a:t>the response will come back. </a:t>
            </a:r>
            <a:endParaRPr lang="en-US" dirty="0" smtClean="0"/>
          </a:p>
          <a:p>
            <a:r>
              <a:rPr lang="en-US" dirty="0" smtClean="0"/>
              <a:t>we must first specify a function (either named or unnamed</a:t>
            </a:r>
            <a:r>
              <a:rPr lang="en-US" dirty="0" smtClean="0"/>
              <a:t>), before sending HTTP request</a:t>
            </a:r>
          </a:p>
          <a:p>
            <a:r>
              <a:rPr lang="en-US" dirty="0" smtClean="0"/>
              <a:t>We call this function “</a:t>
            </a:r>
            <a:r>
              <a:rPr lang="en-US" dirty="0" smtClean="0">
                <a:solidFill>
                  <a:srgbClr val="FF0000"/>
                </a:solidFill>
              </a:rPr>
              <a:t>response handler</a:t>
            </a:r>
            <a:r>
              <a:rPr lang="en-US" dirty="0" smtClean="0"/>
              <a:t>”.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//Create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endParaRPr lang="en-IN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 handler() {</a:t>
            </a:r>
            <a:endParaRPr lang="en-IN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// code to extract and use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returns data</a:t>
            </a:r>
            <a:endParaRPr lang="en-IN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//specify the function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response handler.</a:t>
            </a:r>
            <a:endParaRPr lang="en-IN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xmlHttp.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handler;</a:t>
            </a:r>
            <a:endParaRPr lang="en-IN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 a Handler(Callback function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smtClean="0"/>
              <a:t>an HTTP request to the server to getting the response undergoes through different </a:t>
            </a:r>
            <a:r>
              <a:rPr lang="en-US" dirty="0" smtClean="0">
                <a:solidFill>
                  <a:srgbClr val="FF0000"/>
                </a:solidFill>
              </a:rPr>
              <a:t>states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Uninitialized</a:t>
            </a:r>
            <a:r>
              <a:rPr lang="en-US" dirty="0" smtClean="0"/>
              <a:t>, connection established, request sent, </a:t>
            </a:r>
            <a:r>
              <a:rPr lang="en-US" dirty="0" smtClean="0"/>
              <a:t>proc</a:t>
            </a:r>
            <a:r>
              <a:rPr lang="en-US" dirty="0" smtClean="0"/>
              <a:t>essing, completed and response is ready.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dirty="0" smtClean="0"/>
              <a:t> object has a property called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 smtClean="0"/>
              <a:t> where </a:t>
            </a:r>
            <a:r>
              <a:rPr lang="en-US" dirty="0" smtClean="0"/>
              <a:t>the state </a:t>
            </a:r>
            <a:r>
              <a:rPr lang="en-US" dirty="0" smtClean="0"/>
              <a:t>is stored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time state changes, the function indicated by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 smtClean="0"/>
              <a:t> property gets executed.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 smtClean="0"/>
              <a:t> property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908719"/>
          <a:ext cx="8352928" cy="4950551"/>
        </p:xfrm>
        <a:graphic>
          <a:graphicData uri="http://schemas.openxmlformats.org/drawingml/2006/table">
            <a:tbl>
              <a:tblPr/>
              <a:tblGrid>
                <a:gridCol w="1872208"/>
                <a:gridCol w="975381"/>
                <a:gridCol w="5505339"/>
              </a:tblGrid>
              <a:tr h="675075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latin typeface="Arial"/>
                          <a:ea typeface="MS Mincho"/>
                        </a:rPr>
                        <a:t>State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Value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Description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65086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Un-initialized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0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latin typeface="Arial"/>
                          <a:ea typeface="MS Mincho"/>
                        </a:rPr>
                        <a:t>After creating the  XMLHttpRequest object, but before calling the open() method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Connection established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1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latin typeface="Arial"/>
                          <a:ea typeface="MS Mincho"/>
                        </a:rPr>
                        <a:t>After calling the open() method, but before calling the send() method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Request sent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2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latin typeface="Arial"/>
                          <a:ea typeface="MS Mincho"/>
                        </a:rPr>
                        <a:t>After calling send() method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Processing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3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latin typeface="Arial"/>
                          <a:ea typeface="MS Mincho"/>
                        </a:rPr>
                        <a:t>After calling the send method but before getting the response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5015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Completed and response is ready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MS Mincho"/>
                        </a:rPr>
                        <a:t>4</a:t>
                      </a:r>
                      <a:endParaRPr lang="en-IN" sz="20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latin typeface="Arial"/>
                          <a:ea typeface="MS Mincho"/>
                        </a:rPr>
                        <a:t>After the request has been completed, and the response data have been completely received from the server.</a:t>
                      </a:r>
                      <a:endParaRPr lang="en-IN" sz="20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 smtClean="0"/>
              <a:t> property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particularly interested about the state </a:t>
            </a:r>
            <a:r>
              <a:rPr lang="en-US" i="1" dirty="0" smtClean="0"/>
              <a:t>“completed”</a:t>
            </a:r>
            <a:r>
              <a:rPr lang="en-US" dirty="0" smtClean="0"/>
              <a:t> because data (if any) are available only at this ready state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handler () {</a:t>
            </a:r>
            <a:endParaRPr lang="en-IN" sz="21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if request complete 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== 4) { </a:t>
            </a:r>
            <a:endParaRPr lang="en-IN" sz="2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Get the data from the server's 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endParaRPr lang="en-IN" sz="21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1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{</a:t>
            </a:r>
            <a:endParaRPr lang="en-IN" sz="21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request 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yet complete. </a:t>
            </a:r>
            <a:endParaRPr lang="en-US" sz="21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//So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response from server is not available.</a:t>
            </a:r>
            <a:endParaRPr lang="en-IN" sz="21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21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21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the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Opening a connection, </a:t>
            </a:r>
            <a:endParaRPr lang="en-US" dirty="0" smtClean="0"/>
          </a:p>
          <a:p>
            <a:pPr lvl="1"/>
            <a:r>
              <a:rPr lang="en-US" dirty="0" smtClean="0"/>
              <a:t>Sending </a:t>
            </a:r>
            <a:r>
              <a:rPr lang="en-US" dirty="0" smtClean="0"/>
              <a:t>HTTP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Opening a connection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 method, URL 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 method, URL,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 method, URL,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 method, URL,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password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Examples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xmlHttp.open("GET", "getResult.jsp", true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xmlHttp.open("GET",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getResult.jsp?roll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=1001", true);</a:t>
            </a:r>
            <a:endParaRPr lang="en-IN" sz="21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the Information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send() method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For GET and HEAD </a:t>
            </a:r>
            <a:r>
              <a:rPr lang="en-US" dirty="0" smtClean="0"/>
              <a:t>HTP </a:t>
            </a:r>
            <a:r>
              <a:rPr lang="en-US" dirty="0" smtClean="0"/>
              <a:t>method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POST method</a:t>
            </a:r>
            <a:endParaRPr lang="en-US" dirty="0" smtClean="0"/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("POST", "getResult.jsp", true);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xmlHttp.setRequestHeader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("Content-Type", "application/x-www-form-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;");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("roll=1001");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information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responseText</a:t>
            </a:r>
            <a:r>
              <a:rPr lang="en-US" dirty="0" smtClean="0"/>
              <a:t> or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responseXml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Acronym of </a:t>
            </a:r>
            <a:r>
              <a:rPr lang="en-US" b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synchronous </a:t>
            </a:r>
            <a:r>
              <a:rPr lang="en-US" b="1" dirty="0" smtClean="0">
                <a:solidFill>
                  <a:schemeClr val="accent2"/>
                </a:solidFill>
              </a:rPr>
              <a:t>J</a:t>
            </a:r>
            <a:r>
              <a:rPr lang="en-US" dirty="0" smtClean="0"/>
              <a:t>avaScript </a:t>
            </a:r>
            <a:r>
              <a:rPr lang="en-US" b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b="1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ML(</a:t>
            </a:r>
            <a:r>
              <a:rPr lang="en-US" b="1" dirty="0" smtClean="0">
                <a:solidFill>
                  <a:srgbClr val="C00000"/>
                </a:solidFill>
              </a:rPr>
              <a:t>AJAX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of traditional web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 framework to develop better, faster and more interactive web applications</a:t>
            </a:r>
          </a:p>
          <a:p>
            <a:r>
              <a:rPr lang="en-US" dirty="0" smtClean="0"/>
              <a:t>Applications </a:t>
            </a:r>
            <a:r>
              <a:rPr lang="en-US" dirty="0" smtClean="0"/>
              <a:t>using </a:t>
            </a:r>
            <a:r>
              <a:rPr lang="en-US" dirty="0" smtClean="0"/>
              <a:t>AJAX?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Update web page with the server data without refreshing web page</a:t>
            </a:r>
          </a:p>
          <a:p>
            <a:r>
              <a:rPr lang="de-DE" dirty="0" smtClean="0"/>
              <a:t>Only relevant data are transfered—Faster </a:t>
            </a:r>
          </a:p>
          <a:p>
            <a:r>
              <a:rPr lang="de-DE" dirty="0" smtClean="0"/>
              <a:t>Anynchronous service</a:t>
            </a:r>
          </a:p>
          <a:p>
            <a:r>
              <a:rPr lang="en-US" dirty="0" smtClean="0"/>
              <a:t>Commonly uses XML as the format for receiving data from server</a:t>
            </a:r>
          </a:p>
          <a:p>
            <a:r>
              <a:rPr lang="de-DE" dirty="0" smtClean="0"/>
              <a:t>Reduced </a:t>
            </a:r>
            <a:r>
              <a:rPr lang="de-DE" dirty="0" smtClean="0"/>
              <a:t>load on the server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benefits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communication</a:t>
            </a:r>
            <a:endParaRPr lang="en-IN" dirty="0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6351" name="Group 31"/>
          <p:cNvGrpSpPr>
            <a:grpSpLocks noChangeAspect="1"/>
          </p:cNvGrpSpPr>
          <p:nvPr/>
        </p:nvGrpSpPr>
        <p:grpSpPr bwMode="auto">
          <a:xfrm>
            <a:off x="683568" y="980735"/>
            <a:ext cx="7776861" cy="5121854"/>
            <a:chOff x="6108" y="10477"/>
            <a:chExt cx="3356" cy="2808"/>
          </a:xfrm>
        </p:grpSpPr>
        <p:sp>
          <p:nvSpPr>
            <p:cNvPr id="56370" name="AutoShape 50"/>
            <p:cNvSpPr>
              <a:spLocks noChangeAspect="1" noChangeArrowheads="1" noTextEdit="1"/>
            </p:cNvSpPr>
            <p:nvPr/>
          </p:nvSpPr>
          <p:spPr bwMode="auto">
            <a:xfrm>
              <a:off x="6108" y="10477"/>
              <a:ext cx="3356" cy="280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9" name="AutoShape 49"/>
            <p:cNvSpPr>
              <a:spLocks noChangeArrowheads="1"/>
            </p:cNvSpPr>
            <p:nvPr/>
          </p:nvSpPr>
          <p:spPr bwMode="auto">
            <a:xfrm>
              <a:off x="6108" y="10477"/>
              <a:ext cx="1620" cy="2808"/>
            </a:xfrm>
            <a:prstGeom prst="flowChartAlternateProcess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>
              <a:off x="7366" y="1056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>
              <a:off x="7368" y="12549"/>
              <a:ext cx="1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flipH="1">
              <a:off x="7368" y="11609"/>
              <a:ext cx="1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5" name="Text Box 45"/>
            <p:cNvSpPr txBox="1">
              <a:spLocks noChangeArrowheads="1"/>
            </p:cNvSpPr>
            <p:nvPr/>
          </p:nvSpPr>
          <p:spPr bwMode="auto">
            <a:xfrm>
              <a:off x="7071" y="11737"/>
              <a:ext cx="613" cy="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18288" rIns="18288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AJAX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service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routine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6249" y="10709"/>
              <a:ext cx="10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63" name="Oval 43"/>
            <p:cNvSpPr>
              <a:spLocks noChangeArrowheads="1"/>
            </p:cNvSpPr>
            <p:nvPr/>
          </p:nvSpPr>
          <p:spPr bwMode="auto">
            <a:xfrm>
              <a:off x="7329" y="1157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2" name="Oval 42"/>
            <p:cNvSpPr>
              <a:spLocks noChangeArrowheads="1"/>
            </p:cNvSpPr>
            <p:nvPr/>
          </p:nvSpPr>
          <p:spPr bwMode="auto">
            <a:xfrm>
              <a:off x="7329" y="1247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1" name="Oval 41"/>
            <p:cNvSpPr>
              <a:spLocks noChangeArrowheads="1"/>
            </p:cNvSpPr>
            <p:nvPr/>
          </p:nvSpPr>
          <p:spPr bwMode="auto">
            <a:xfrm>
              <a:off x="7329" y="11112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60" name="Text Box 40"/>
            <p:cNvSpPr txBox="1">
              <a:spLocks noChangeArrowheads="1"/>
            </p:cNvSpPr>
            <p:nvPr/>
          </p:nvSpPr>
          <p:spPr bwMode="auto">
            <a:xfrm>
              <a:off x="6215" y="11703"/>
              <a:ext cx="630" cy="216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Browser</a:t>
              </a:r>
              <a:endPara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waits</a:t>
              </a:r>
              <a:endPara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59" name="Text Box 39"/>
            <p:cNvSpPr txBox="1">
              <a:spLocks noChangeArrowheads="1"/>
            </p:cNvSpPr>
            <p:nvPr/>
          </p:nvSpPr>
          <p:spPr bwMode="auto">
            <a:xfrm>
              <a:off x="6943" y="10707"/>
              <a:ext cx="750" cy="216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JavaScript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58" name="Text Box 38"/>
            <p:cNvSpPr txBox="1">
              <a:spLocks noChangeArrowheads="1"/>
            </p:cNvSpPr>
            <p:nvPr/>
          </p:nvSpPr>
          <p:spPr bwMode="auto">
            <a:xfrm>
              <a:off x="7040" y="12661"/>
              <a:ext cx="672" cy="374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Normal 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execution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57" name="AutoShape 37"/>
            <p:cNvSpPr>
              <a:spLocks/>
            </p:cNvSpPr>
            <p:nvPr/>
          </p:nvSpPr>
          <p:spPr bwMode="auto">
            <a:xfrm>
              <a:off x="6880" y="11150"/>
              <a:ext cx="191" cy="1339"/>
            </a:xfrm>
            <a:prstGeom prst="leftBrace">
              <a:avLst>
                <a:gd name="adj1" fmla="val 3874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H="1" flipV="1">
              <a:off x="7399" y="11607"/>
              <a:ext cx="14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55" name="Text Box 35"/>
            <p:cNvSpPr txBox="1">
              <a:spLocks noChangeArrowheads="1"/>
            </p:cNvSpPr>
            <p:nvPr/>
          </p:nvSpPr>
          <p:spPr bwMode="auto">
            <a:xfrm>
              <a:off x="7891" y="11499"/>
              <a:ext cx="672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Response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V="1">
              <a:off x="7381" y="11147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7891" y="11048"/>
              <a:ext cx="578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Request</a:t>
              </a:r>
              <a:endPara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52" name="AutoShape 32"/>
            <p:cNvSpPr>
              <a:spLocks noChangeArrowheads="1"/>
            </p:cNvSpPr>
            <p:nvPr/>
          </p:nvSpPr>
          <p:spPr bwMode="auto">
            <a:xfrm>
              <a:off x="8808" y="11017"/>
              <a:ext cx="648" cy="79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Web </a:t>
              </a:r>
              <a:endPara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Server</a:t>
              </a:r>
              <a:endPara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Communication</a:t>
            </a:r>
            <a:endParaRPr lang="en-IN" dirty="0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251520" y="1340768"/>
            <a:ext cx="8712968" cy="4358575"/>
            <a:chOff x="3716" y="10425"/>
            <a:chExt cx="5207" cy="2605"/>
          </a:xfrm>
        </p:grpSpPr>
        <p:sp>
          <p:nvSpPr>
            <p:cNvPr id="2076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716" y="10425"/>
              <a:ext cx="5207" cy="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75" name="AutoShape 27"/>
            <p:cNvSpPr>
              <a:spLocks noChangeAspect="1" noEditPoints="1" noChangeArrowheads="1"/>
            </p:cNvSpPr>
            <p:nvPr/>
          </p:nvSpPr>
          <p:spPr bwMode="auto">
            <a:xfrm>
              <a:off x="5421" y="10451"/>
              <a:ext cx="1754" cy="173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Network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>
              <a:off x="3716" y="10425"/>
              <a:ext cx="1620" cy="2592"/>
            </a:xfrm>
            <a:prstGeom prst="flowChartAlternateProcess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>
              <a:off x="7303" y="10438"/>
              <a:ext cx="1620" cy="2592"/>
            </a:xfrm>
            <a:prstGeom prst="flowChartAlternateProcess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 flipH="1" flipV="1">
              <a:off x="4963" y="11609"/>
              <a:ext cx="25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 flipV="1">
              <a:off x="4243" y="11609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4242" y="11609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V="1">
              <a:off x="4243" y="12509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4963" y="10566"/>
              <a:ext cx="1" cy="2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3897" y="11737"/>
              <a:ext cx="703" cy="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18288" rIns="18288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Interrupt 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service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routine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5936" y="11501"/>
              <a:ext cx="506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Data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3844" y="10709"/>
              <a:ext cx="10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7483" y="12304"/>
              <a:ext cx="1260" cy="539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vert="horz" wrap="square" lIns="0" tIns="457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Database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7483" y="10978"/>
              <a:ext cx="1260" cy="792"/>
            </a:xfrm>
            <a:prstGeom prst="flowChartAlternateProcess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146304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Web Server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7702" y="11892"/>
              <a:ext cx="91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Database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access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H="1" flipV="1">
              <a:off x="7663" y="11790"/>
              <a:ext cx="1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 flipH="1">
              <a:off x="8562" y="11790"/>
              <a:ext cx="1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663" y="10501"/>
              <a:ext cx="103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Server-end 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Systems 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V="1">
              <a:off x="4963" y="11149"/>
              <a:ext cx="25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706" y="11063"/>
              <a:ext cx="1237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36576" tIns="0" rIns="36576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HTTP request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4924" y="1157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4937" y="1247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4924" y="11112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028" y="11158"/>
              <a:ext cx="765" cy="360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Browser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continues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4538" y="10785"/>
              <a:ext cx="810" cy="216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JavaScript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4630" y="11855"/>
              <a:ext cx="750" cy="374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Normal 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execution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AutoShape 2"/>
            <p:cNvSpPr>
              <a:spLocks/>
            </p:cNvSpPr>
            <p:nvPr/>
          </p:nvSpPr>
          <p:spPr bwMode="auto">
            <a:xfrm>
              <a:off x="4780" y="11145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user action such as button clicking occurs—handler is called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the handler, an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800" dirty="0" smtClean="0"/>
              <a:t> object is created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is configured with parameters such as the name of a call back function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makes an asynchronous HTTP request to the server for a resource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resource is usually a server-side script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server responds with data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800" dirty="0" smtClean="0"/>
              <a:t> object receives the data and invokes the callback function with this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</a:t>
            </a:r>
            <a:r>
              <a:rPr lang="en-US" dirty="0"/>
              <a:t>an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</a:t>
            </a:r>
            <a:r>
              <a:rPr lang="en-US" dirty="0" err="1"/>
              <a:t>t</a:t>
            </a:r>
            <a:r>
              <a:rPr lang="en-US" dirty="0"/>
              <a:t> Object</a:t>
            </a:r>
            <a:endParaRPr lang="en-IN" dirty="0"/>
          </a:p>
          <a:p>
            <a:r>
              <a:rPr lang="en-US" dirty="0" smtClean="0"/>
              <a:t>2. Specify </a:t>
            </a:r>
            <a:r>
              <a:rPr lang="en-US" dirty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Handler</a:t>
            </a:r>
            <a:r>
              <a:rPr lang="en-US" dirty="0" smtClean="0"/>
              <a:t>(Callback function)</a:t>
            </a:r>
          </a:p>
          <a:p>
            <a:r>
              <a:rPr lang="en-US" dirty="0" smtClean="0"/>
              <a:t>3. Implement the handler</a:t>
            </a:r>
          </a:p>
          <a:p>
            <a:pPr lvl="1"/>
            <a:r>
              <a:rPr lang="en-US" dirty="0"/>
              <a:t>AJAX </a:t>
            </a:r>
            <a:r>
              <a:rPr lang="en-US" dirty="0" err="1"/>
              <a:t>readyState</a:t>
            </a:r>
            <a:r>
              <a:rPr lang="en-US" dirty="0"/>
              <a:t> property</a:t>
            </a:r>
            <a:endParaRPr lang="en-IN" dirty="0"/>
          </a:p>
          <a:p>
            <a:r>
              <a:rPr lang="en-US" dirty="0" smtClean="0"/>
              <a:t>4. Sending Information</a:t>
            </a:r>
          </a:p>
          <a:p>
            <a:r>
              <a:rPr lang="en-US" dirty="0" smtClean="0"/>
              <a:t>5. Retrieve and Process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dirty="0" smtClean="0"/>
              <a:t>of the AJAX technology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 smtClean="0"/>
              <a:t>a set of useful properties </a:t>
            </a:r>
            <a:r>
              <a:rPr lang="en-US" dirty="0" smtClean="0"/>
              <a:t>that </a:t>
            </a:r>
            <a:r>
              <a:rPr lang="en-US" dirty="0" smtClean="0"/>
              <a:t>are used to send HTTP request to and retrieve data from the web server.</a:t>
            </a:r>
            <a:endParaRPr lang="en-US" dirty="0" smtClean="0"/>
          </a:p>
          <a:p>
            <a:r>
              <a:rPr lang="en-US" dirty="0" smtClean="0"/>
              <a:t>Procedure </a:t>
            </a:r>
            <a:r>
              <a:rPr lang="en-US" dirty="0" smtClean="0"/>
              <a:t>of creating such an instance is different for different browsers.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browsers (such as Firefox, Opera, Safari etc.) except </a:t>
            </a:r>
            <a:r>
              <a:rPr lang="en-US" dirty="0" smtClean="0">
                <a:solidFill>
                  <a:srgbClr val="00B050"/>
                </a:solidFill>
              </a:rPr>
              <a:t>Microsoft’s Internet </a:t>
            </a:r>
            <a:r>
              <a:rPr lang="en-US" dirty="0" smtClean="0">
                <a:solidFill>
                  <a:srgbClr val="00B050"/>
                </a:solidFill>
              </a:rPr>
              <a:t>Explorer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If it fails, an exception is thrown and program is terminated </a:t>
            </a:r>
            <a:r>
              <a:rPr lang="en-US" dirty="0" smtClean="0"/>
              <a:t>abruptly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IN" sz="24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}catch(e) {</a:t>
            </a:r>
            <a:endParaRPr lang="en-IN" sz="24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//try other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endParaRPr lang="en-IN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Object contd.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743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AJAX</vt:lpstr>
      <vt:lpstr>Introduction</vt:lpstr>
      <vt:lpstr>AJAX benefits</vt:lpstr>
      <vt:lpstr>Synchronous communication</vt:lpstr>
      <vt:lpstr>Asynchronous Communication</vt:lpstr>
      <vt:lpstr>Working principle</vt:lpstr>
      <vt:lpstr>Basic Steps</vt:lpstr>
      <vt:lpstr>Create an XMLHttpRequest Object</vt:lpstr>
      <vt:lpstr>XMLHttpRequest Object contd.</vt:lpstr>
      <vt:lpstr>XMLHttpRequest Object contd.</vt:lpstr>
      <vt:lpstr>XMLHttpRequest Object contd.</vt:lpstr>
      <vt:lpstr>XMLHttpRequest Object properties</vt:lpstr>
      <vt:lpstr>Specify a Handler(Callback function)</vt:lpstr>
      <vt:lpstr>AJAX readyState property</vt:lpstr>
      <vt:lpstr>readyState property values</vt:lpstr>
      <vt:lpstr>Implement the handler</vt:lpstr>
      <vt:lpstr>Sending the Information</vt:lpstr>
      <vt:lpstr>Sending information</vt:lpstr>
      <vt:lpstr>Retrieving information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root</dc:creator>
  <cp:lastModifiedBy>root</cp:lastModifiedBy>
  <cp:revision>52</cp:revision>
  <dcterms:created xsi:type="dcterms:W3CDTF">2015-04-01T03:20:16Z</dcterms:created>
  <dcterms:modified xsi:type="dcterms:W3CDTF">2015-04-01T05:05:00Z</dcterms:modified>
</cp:coreProperties>
</file>