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83" r:id="rId2"/>
    <p:sldId id="284" r:id="rId3"/>
    <p:sldId id="334" r:id="rId4"/>
    <p:sldId id="285" r:id="rId5"/>
    <p:sldId id="335" r:id="rId6"/>
    <p:sldId id="337" r:id="rId7"/>
    <p:sldId id="338" r:id="rId8"/>
    <p:sldId id="341" r:id="rId9"/>
    <p:sldId id="342" r:id="rId10"/>
    <p:sldId id="343" r:id="rId11"/>
    <p:sldId id="344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9" r:id="rId35"/>
    <p:sldId id="320" r:id="rId36"/>
    <p:sldId id="321" r:id="rId37"/>
    <p:sldId id="322" r:id="rId38"/>
    <p:sldId id="324" r:id="rId39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70" autoAdjust="0"/>
  </p:normalViewPr>
  <p:slideViewPr>
    <p:cSldViewPr>
      <p:cViewPr>
        <p:scale>
          <a:sx n="77" d="100"/>
          <a:sy n="77" d="100"/>
        </p:scale>
        <p:origin x="-1164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3.wmf"/><Relationship Id="rId1" Type="http://schemas.openxmlformats.org/officeDocument/2006/relationships/image" Target="../media/image15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A6FC5D1-407A-4C2A-9E4C-4C46FA303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32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80EFFFE-E572-45DC-B4A3-5A2AEEC69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78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52B3E-F127-4E38-9C4B-9B487F854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4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994CF-49C9-47FF-AF1E-35A554631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3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522B1-1402-4307-BBAC-E284F82F5D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1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27C74-208C-467C-B046-95BC0CD21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2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DE4EA-D888-4341-A8D0-ED74D92B1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7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6B11F-2A54-471B-9690-2257A9166A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AF5BA-4813-4313-BDAD-99522B9C4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8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CF900-1BFD-41F2-8E4A-62DA4B7CC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8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3B5BB-2124-4C81-B6D0-D0734C82D0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4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2D663-06F4-4B58-A2BA-D2092B8B8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4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CF586-6CFD-4EC6-B001-DA7CEA13A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1CE2A52-868D-41B9-8CC4-CE5697FE6B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3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4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5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5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66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image" Target="../media/image71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2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7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7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79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7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79092AF-AD2F-4926-83E3-EC6521B38BB2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/>
              <a:t>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 smtClean="0"/>
              <a:t>Simplifications </a:t>
            </a:r>
            <a:br>
              <a:rPr lang="en-US" sz="4400" smtClean="0"/>
            </a:br>
            <a:r>
              <a:rPr lang="en-US" sz="4400" smtClean="0"/>
              <a:t>of </a:t>
            </a:r>
            <a:br>
              <a:rPr lang="en-US" sz="4400" smtClean="0"/>
            </a:br>
            <a:r>
              <a:rPr lang="en-US" sz="4400" smtClean="0"/>
              <a:t>Context-Free Grammars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F0A99BC-C541-4EDF-88FF-11AC9DCFE2E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269" name="AutoShape 3074"/>
          <p:cNvSpPr>
            <a:spLocks noChangeArrowheads="1"/>
          </p:cNvSpPr>
          <p:nvPr/>
        </p:nvSpPr>
        <p:spPr bwMode="auto">
          <a:xfrm>
            <a:off x="2667000" y="2819400"/>
            <a:ext cx="2971800" cy="2246313"/>
          </a:xfrm>
          <a:prstGeom prst="rightArrow">
            <a:avLst>
              <a:gd name="adj1" fmla="val 50000"/>
              <a:gd name="adj2" fmla="val 33074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</a:rPr>
              <a:t>Substitute</a:t>
            </a:r>
          </a:p>
          <a:p>
            <a:pPr algn="ctr"/>
            <a:endParaRPr lang="en-US"/>
          </a:p>
        </p:txBody>
      </p:sp>
      <p:graphicFrame>
        <p:nvGraphicFramePr>
          <p:cNvPr id="11270" name="Object 3075"/>
          <p:cNvGraphicFramePr>
            <a:graphicFrameLocks noChangeAspect="1"/>
          </p:cNvGraphicFramePr>
          <p:nvPr/>
        </p:nvGraphicFramePr>
        <p:xfrm>
          <a:off x="3352800" y="3927475"/>
          <a:ext cx="1270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3" imgW="1269449" imgH="380835" progId="Equation.3">
                  <p:embed/>
                </p:oleObj>
              </mc:Choice>
              <mc:Fallback>
                <p:oleObj name="Equation" r:id="rId3" imgW="1269449" imgH="380835" progId="Equation.3">
                  <p:embed/>
                  <p:pic>
                    <p:nvPicPr>
                      <p:cNvPr id="0" name="Object 3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927475"/>
                        <a:ext cx="1270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3076"/>
          <p:cNvGraphicFramePr>
            <a:graphicFrameLocks noChangeAspect="1"/>
          </p:cNvGraphicFramePr>
          <p:nvPr/>
        </p:nvGraphicFramePr>
        <p:xfrm>
          <a:off x="5715000" y="2895600"/>
          <a:ext cx="32639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5" imgW="3263900" imgH="1955800" progId="Equation.3">
                  <p:embed/>
                </p:oleObj>
              </mc:Choice>
              <mc:Fallback>
                <p:oleObj name="Equation" r:id="rId5" imgW="3263900" imgH="1955800" progId="Equation.3">
                  <p:embed/>
                  <p:pic>
                    <p:nvPicPr>
                      <p:cNvPr id="0" name="Object 3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895600"/>
                        <a:ext cx="32639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3077"/>
          <p:cNvGraphicFramePr>
            <a:graphicFrameLocks noChangeAspect="1"/>
          </p:cNvGraphicFramePr>
          <p:nvPr/>
        </p:nvGraphicFramePr>
        <p:xfrm>
          <a:off x="228600" y="2438400"/>
          <a:ext cx="2438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7" imgW="2438400" imgH="2717800" progId="Equation.3">
                  <p:embed/>
                </p:oleObj>
              </mc:Choice>
              <mc:Fallback>
                <p:oleObj name="Equation" r:id="rId7" imgW="2438400" imgH="2717800" progId="Equation.3">
                  <p:embed/>
                  <p:pic>
                    <p:nvPicPr>
                      <p:cNvPr id="0" name="Object 3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438400"/>
                        <a:ext cx="24384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Line 3078"/>
          <p:cNvSpPr>
            <a:spLocks noChangeShapeType="1"/>
          </p:cNvSpPr>
          <p:nvPr/>
        </p:nvSpPr>
        <p:spPr bwMode="auto">
          <a:xfrm>
            <a:off x="152400" y="3810000"/>
            <a:ext cx="18288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1274" name="Line 3079"/>
          <p:cNvSpPr>
            <a:spLocks noChangeShapeType="1"/>
          </p:cNvSpPr>
          <p:nvPr/>
        </p:nvSpPr>
        <p:spPr bwMode="auto">
          <a:xfrm flipV="1">
            <a:off x="152400" y="3810000"/>
            <a:ext cx="17526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CAFF4C7-0339-4A3D-BA17-8A123638F14B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/>
              <a:t>11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293" name="Text Box 2050"/>
          <p:cNvSpPr txBox="1">
            <a:spLocks noChangeArrowheads="1"/>
          </p:cNvSpPr>
          <p:nvPr/>
        </p:nvSpPr>
        <p:spPr bwMode="auto">
          <a:xfrm>
            <a:off x="288925" y="254000"/>
            <a:ext cx="5792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Remove repeated productions</a:t>
            </a:r>
          </a:p>
        </p:txBody>
      </p:sp>
      <p:sp>
        <p:nvSpPr>
          <p:cNvPr id="12294" name="AutoShape 2051"/>
          <p:cNvSpPr>
            <a:spLocks noChangeArrowheads="1"/>
          </p:cNvSpPr>
          <p:nvPr/>
        </p:nvSpPr>
        <p:spPr bwMode="auto">
          <a:xfrm>
            <a:off x="3810000" y="3733800"/>
            <a:ext cx="1981200" cy="485775"/>
          </a:xfrm>
          <a:prstGeom prst="rightArrow">
            <a:avLst>
              <a:gd name="adj1" fmla="val 50000"/>
              <a:gd name="adj2" fmla="val 101961"/>
            </a:avLst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2295" name="Object 2052"/>
          <p:cNvGraphicFramePr>
            <a:graphicFrameLocks noChangeAspect="1"/>
          </p:cNvGraphicFramePr>
          <p:nvPr/>
        </p:nvGraphicFramePr>
        <p:xfrm>
          <a:off x="6432550" y="2952750"/>
          <a:ext cx="24384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3" imgW="2438400" imgH="1955800" progId="Equation.3">
                  <p:embed/>
                </p:oleObj>
              </mc:Choice>
              <mc:Fallback>
                <p:oleObj name="Equation" r:id="rId3" imgW="2438400" imgH="195580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2550" y="2952750"/>
                        <a:ext cx="24384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2053"/>
          <p:cNvGraphicFramePr>
            <a:graphicFrameLocks noChangeAspect="1"/>
          </p:cNvGraphicFramePr>
          <p:nvPr/>
        </p:nvGraphicFramePr>
        <p:xfrm>
          <a:off x="228600" y="2895600"/>
          <a:ext cx="32639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5" imgW="3263900" imgH="1955800" progId="Equation.3">
                  <p:embed/>
                </p:oleObj>
              </mc:Choice>
              <mc:Fallback>
                <p:oleObj name="Equation" r:id="rId5" imgW="3263900" imgH="1955800" progId="Equation.3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895600"/>
                        <a:ext cx="32639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2054"/>
          <p:cNvSpPr txBox="1">
            <a:spLocks noChangeArrowheads="1"/>
          </p:cNvSpPr>
          <p:nvPr/>
        </p:nvSpPr>
        <p:spPr bwMode="auto">
          <a:xfrm>
            <a:off x="6291263" y="2057400"/>
            <a:ext cx="2852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Final grammar</a:t>
            </a:r>
          </a:p>
        </p:txBody>
      </p:sp>
      <p:sp>
        <p:nvSpPr>
          <p:cNvPr id="12298" name="Line 2055"/>
          <p:cNvSpPr>
            <a:spLocks noChangeShapeType="1"/>
          </p:cNvSpPr>
          <p:nvPr/>
        </p:nvSpPr>
        <p:spPr bwMode="auto">
          <a:xfrm>
            <a:off x="2895600" y="2819400"/>
            <a:ext cx="6858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2299" name="Line 2056"/>
          <p:cNvSpPr>
            <a:spLocks noChangeShapeType="1"/>
          </p:cNvSpPr>
          <p:nvPr/>
        </p:nvSpPr>
        <p:spPr bwMode="auto">
          <a:xfrm flipV="1">
            <a:off x="2895600" y="2819400"/>
            <a:ext cx="7620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2300" name="Oval 2057"/>
          <p:cNvSpPr>
            <a:spLocks noChangeArrowheads="1"/>
          </p:cNvSpPr>
          <p:nvPr/>
        </p:nvSpPr>
        <p:spPr bwMode="auto">
          <a:xfrm>
            <a:off x="1143000" y="2743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2F78EDA-FD50-4CE5-B2B0-92E44E20F3BB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/>
              <a:t>12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Useless Productions</a:t>
            </a:r>
          </a:p>
        </p:txBody>
      </p:sp>
      <p:graphicFrame>
        <p:nvGraphicFramePr>
          <p:cNvPr id="13318" name="Object 3"/>
          <p:cNvGraphicFramePr>
            <a:graphicFrameLocks noChangeAspect="1"/>
          </p:cNvGraphicFramePr>
          <p:nvPr/>
        </p:nvGraphicFramePr>
        <p:xfrm>
          <a:off x="3429000" y="1219200"/>
          <a:ext cx="1803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3" imgW="1803400" imgH="2717800" progId="Equation.3">
                  <p:embed/>
                </p:oleObj>
              </mc:Choice>
              <mc:Fallback>
                <p:oleObj name="Equation" r:id="rId3" imgW="1803400" imgH="2717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219200"/>
                        <a:ext cx="18034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3156" name="Group 4"/>
          <p:cNvGrpSpPr>
            <a:grpSpLocks/>
          </p:cNvGrpSpPr>
          <p:nvPr/>
        </p:nvGrpSpPr>
        <p:grpSpPr bwMode="auto">
          <a:xfrm>
            <a:off x="0" y="4876800"/>
            <a:ext cx="8891588" cy="1409700"/>
            <a:chOff x="0" y="3072"/>
            <a:chExt cx="5601" cy="888"/>
          </a:xfrm>
        </p:grpSpPr>
        <p:graphicFrame>
          <p:nvGraphicFramePr>
            <p:cNvPr id="13323" name="Object 5"/>
            <p:cNvGraphicFramePr>
              <a:graphicFrameLocks noChangeAspect="1"/>
            </p:cNvGraphicFramePr>
            <p:nvPr/>
          </p:nvGraphicFramePr>
          <p:xfrm>
            <a:off x="96" y="3696"/>
            <a:ext cx="550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6" name="Equation" r:id="rId5" imgW="8737600" imgH="419100" progId="Equation.3">
                    <p:embed/>
                  </p:oleObj>
                </mc:Choice>
                <mc:Fallback>
                  <p:oleObj name="Equation" r:id="rId5" imgW="8737600" imgH="4191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3696"/>
                          <a:ext cx="550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4" name="Text Box 6"/>
            <p:cNvSpPr txBox="1">
              <a:spLocks noChangeArrowheads="1"/>
            </p:cNvSpPr>
            <p:nvPr/>
          </p:nvSpPr>
          <p:spPr bwMode="auto">
            <a:xfrm>
              <a:off x="0" y="3072"/>
              <a:ext cx="436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Some derivations never terminate...</a:t>
              </a:r>
            </a:p>
          </p:txBody>
        </p:sp>
      </p:grpSp>
      <p:grpSp>
        <p:nvGrpSpPr>
          <p:cNvPr id="433159" name="Group 7"/>
          <p:cNvGrpSpPr>
            <a:grpSpLocks/>
          </p:cNvGrpSpPr>
          <p:nvPr/>
        </p:nvGrpSpPr>
        <p:grpSpPr bwMode="auto">
          <a:xfrm>
            <a:off x="3048000" y="3276600"/>
            <a:ext cx="6096000" cy="990600"/>
            <a:chOff x="1920" y="2064"/>
            <a:chExt cx="3840" cy="624"/>
          </a:xfrm>
        </p:grpSpPr>
        <p:sp>
          <p:nvSpPr>
            <p:cNvPr id="13321" name="Oval 8"/>
            <p:cNvSpPr>
              <a:spLocks noChangeArrowheads="1"/>
            </p:cNvSpPr>
            <p:nvPr/>
          </p:nvSpPr>
          <p:spPr bwMode="auto">
            <a:xfrm>
              <a:off x="1920" y="2064"/>
              <a:ext cx="1440" cy="62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13322" name="Text Box 9"/>
            <p:cNvSpPr txBox="1">
              <a:spLocks noChangeArrowheads="1"/>
            </p:cNvSpPr>
            <p:nvPr/>
          </p:nvSpPr>
          <p:spPr bwMode="auto">
            <a:xfrm>
              <a:off x="3385" y="2160"/>
              <a:ext cx="237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solidFill>
                    <a:srgbClr val="FF3300"/>
                  </a:solidFill>
                </a:rPr>
                <a:t>Useless Production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B8E5B56-82C4-49AC-99A4-EF62129CD779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/>
              <a:t>13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4341" name="Object 2"/>
          <p:cNvGraphicFramePr>
            <a:graphicFrameLocks noChangeAspect="1"/>
          </p:cNvGraphicFramePr>
          <p:nvPr/>
        </p:nvGraphicFramePr>
        <p:xfrm>
          <a:off x="3352800" y="1219200"/>
          <a:ext cx="16256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3" imgW="1625600" imgH="2717800" progId="Equation.3">
                  <p:embed/>
                </p:oleObj>
              </mc:Choice>
              <mc:Fallback>
                <p:oleObj name="Equation" r:id="rId3" imgW="1625600" imgH="2717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219200"/>
                        <a:ext cx="16256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3"/>
          <p:cNvSpPr txBox="1">
            <a:spLocks noChangeArrowheads="1"/>
          </p:cNvSpPr>
          <p:nvPr/>
        </p:nvSpPr>
        <p:spPr bwMode="auto">
          <a:xfrm>
            <a:off x="288925" y="101600"/>
            <a:ext cx="3651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Another grammar:</a:t>
            </a:r>
          </a:p>
        </p:txBody>
      </p:sp>
      <p:sp>
        <p:nvSpPr>
          <p:cNvPr id="434180" name="Text Box 4"/>
          <p:cNvSpPr txBox="1">
            <a:spLocks noChangeArrowheads="1"/>
          </p:cNvSpPr>
          <p:nvPr/>
        </p:nvSpPr>
        <p:spPr bwMode="auto">
          <a:xfrm>
            <a:off x="2438400" y="4419600"/>
            <a:ext cx="447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Not reachable from S </a:t>
            </a:r>
          </a:p>
        </p:txBody>
      </p:sp>
      <p:grpSp>
        <p:nvGrpSpPr>
          <p:cNvPr id="434181" name="Group 5"/>
          <p:cNvGrpSpPr>
            <a:grpSpLocks/>
          </p:cNvGrpSpPr>
          <p:nvPr/>
        </p:nvGrpSpPr>
        <p:grpSpPr bwMode="auto">
          <a:xfrm>
            <a:off x="3048000" y="3276600"/>
            <a:ext cx="6096000" cy="990600"/>
            <a:chOff x="1920" y="2064"/>
            <a:chExt cx="3840" cy="624"/>
          </a:xfrm>
        </p:grpSpPr>
        <p:sp>
          <p:nvSpPr>
            <p:cNvPr id="14345" name="Oval 6"/>
            <p:cNvSpPr>
              <a:spLocks noChangeArrowheads="1"/>
            </p:cNvSpPr>
            <p:nvPr/>
          </p:nvSpPr>
          <p:spPr bwMode="auto">
            <a:xfrm>
              <a:off x="1920" y="2064"/>
              <a:ext cx="1440" cy="62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14346" name="Text Box 7"/>
            <p:cNvSpPr txBox="1">
              <a:spLocks noChangeArrowheads="1"/>
            </p:cNvSpPr>
            <p:nvPr/>
          </p:nvSpPr>
          <p:spPr bwMode="auto">
            <a:xfrm>
              <a:off x="3385" y="2160"/>
              <a:ext cx="237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solidFill>
                    <a:srgbClr val="FF3300"/>
                  </a:solidFill>
                </a:rPr>
                <a:t>Useless Production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87D7BA0F-9A8F-4C91-99A1-7AA9477BB1B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/>
              <a:t>14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65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2251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In general:</a:t>
            </a:r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1143000" y="1066800"/>
            <a:ext cx="4598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If there is a derivation</a:t>
            </a:r>
          </a:p>
        </p:txBody>
      </p:sp>
      <p:graphicFrame>
        <p:nvGraphicFramePr>
          <p:cNvPr id="15367" name="Object 4"/>
          <p:cNvGraphicFramePr>
            <a:graphicFrameLocks noChangeAspect="1"/>
          </p:cNvGraphicFramePr>
          <p:nvPr/>
        </p:nvGraphicFramePr>
        <p:xfrm>
          <a:off x="1219200" y="1828800"/>
          <a:ext cx="72659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3" imgW="5562600" imgH="444500" progId="Equation.3">
                  <p:embed/>
                </p:oleObj>
              </mc:Choice>
              <mc:Fallback>
                <p:oleObj name="Equation" r:id="rId3" imgW="55626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8800"/>
                        <a:ext cx="726598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5"/>
          <p:cNvSpPr txBox="1">
            <a:spLocks noChangeArrowheads="1"/>
          </p:cNvSpPr>
          <p:nvPr/>
        </p:nvSpPr>
        <p:spPr bwMode="auto">
          <a:xfrm>
            <a:off x="609600" y="3657600"/>
            <a:ext cx="5324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Then variable        is useful</a:t>
            </a:r>
          </a:p>
        </p:txBody>
      </p:sp>
      <p:graphicFrame>
        <p:nvGraphicFramePr>
          <p:cNvPr id="15369" name="Object 6"/>
          <p:cNvGraphicFramePr>
            <a:graphicFrameLocks noChangeAspect="1"/>
          </p:cNvGraphicFramePr>
          <p:nvPr/>
        </p:nvGraphicFramePr>
        <p:xfrm>
          <a:off x="3581400" y="3733800"/>
          <a:ext cx="36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5" imgW="368140" imgH="406224" progId="Equation.3">
                  <p:embed/>
                </p:oleObj>
              </mc:Choice>
              <mc:Fallback>
                <p:oleObj name="Equation" r:id="rId5" imgW="368140" imgH="4062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733800"/>
                        <a:ext cx="368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Text Box 7"/>
          <p:cNvSpPr txBox="1">
            <a:spLocks noChangeArrowheads="1"/>
          </p:cNvSpPr>
          <p:nvPr/>
        </p:nvSpPr>
        <p:spPr bwMode="auto">
          <a:xfrm>
            <a:off x="609600" y="5257800"/>
            <a:ext cx="6673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Otherwise, variable        is useless</a:t>
            </a:r>
          </a:p>
        </p:txBody>
      </p:sp>
      <p:graphicFrame>
        <p:nvGraphicFramePr>
          <p:cNvPr id="15371" name="Object 8"/>
          <p:cNvGraphicFramePr>
            <a:graphicFrameLocks noChangeAspect="1"/>
          </p:cNvGraphicFramePr>
          <p:nvPr/>
        </p:nvGraphicFramePr>
        <p:xfrm>
          <a:off x="4648200" y="5334000"/>
          <a:ext cx="36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7" imgW="368140" imgH="406224" progId="Equation.3">
                  <p:embed/>
                </p:oleObj>
              </mc:Choice>
              <mc:Fallback>
                <p:oleObj name="Equation" r:id="rId7" imgW="368140" imgH="4062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334000"/>
                        <a:ext cx="368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Line 9"/>
          <p:cNvSpPr>
            <a:spLocks noChangeShapeType="1"/>
          </p:cNvSpPr>
          <p:nvPr/>
        </p:nvSpPr>
        <p:spPr bwMode="auto">
          <a:xfrm>
            <a:off x="6477000" y="2286000"/>
            <a:ext cx="9906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5373" name="Text Box 11"/>
          <p:cNvSpPr txBox="1">
            <a:spLocks noChangeArrowheads="1"/>
          </p:cNvSpPr>
          <p:nvPr/>
        </p:nvSpPr>
        <p:spPr bwMode="auto">
          <a:xfrm>
            <a:off x="6781800" y="2819400"/>
            <a:ext cx="1830388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400"/>
              <a:t>consists of </a:t>
            </a:r>
          </a:p>
          <a:p>
            <a:r>
              <a:rPr lang="en-US" sz="2400"/>
              <a:t>terminals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6332B1D-356E-4D10-BA69-C6D121C86087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/>
              <a:t>15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389" name="Text Box 2"/>
          <p:cNvSpPr txBox="1">
            <a:spLocks noChangeArrowheads="1"/>
          </p:cNvSpPr>
          <p:nvPr/>
        </p:nvSpPr>
        <p:spPr bwMode="auto">
          <a:xfrm>
            <a:off x="914400" y="228600"/>
            <a:ext cx="63754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 production               is useless </a:t>
            </a:r>
          </a:p>
          <a:p>
            <a:r>
              <a:rPr lang="en-US"/>
              <a:t>if any of its variables is useless</a:t>
            </a:r>
          </a:p>
        </p:txBody>
      </p:sp>
      <p:graphicFrame>
        <p:nvGraphicFramePr>
          <p:cNvPr id="16390" name="Object 3"/>
          <p:cNvGraphicFramePr>
            <a:graphicFrameLocks noChangeAspect="1"/>
          </p:cNvGraphicFramePr>
          <p:nvPr/>
        </p:nvGraphicFramePr>
        <p:xfrm>
          <a:off x="3657600" y="304800"/>
          <a:ext cx="133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3" imgW="1333500" imgH="419100" progId="Equation.3">
                  <p:embed/>
                </p:oleObj>
              </mc:Choice>
              <mc:Fallback>
                <p:oleObj name="Equation" r:id="rId3" imgW="13335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4800"/>
                        <a:ext cx="1333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4"/>
          <p:cNvGraphicFramePr>
            <a:graphicFrameLocks noChangeAspect="1"/>
          </p:cNvGraphicFramePr>
          <p:nvPr/>
        </p:nvGraphicFramePr>
        <p:xfrm>
          <a:off x="3200400" y="1905000"/>
          <a:ext cx="1803400" cy="42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5" imgW="1803400" imgH="4241800" progId="Equation.3">
                  <p:embed/>
                </p:oleObj>
              </mc:Choice>
              <mc:Fallback>
                <p:oleObj name="Equation" r:id="rId5" imgW="1803400" imgH="424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905000"/>
                        <a:ext cx="1803400" cy="424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6254" name="Group 30"/>
          <p:cNvGrpSpPr>
            <a:grpSpLocks/>
          </p:cNvGrpSpPr>
          <p:nvPr/>
        </p:nvGrpSpPr>
        <p:grpSpPr bwMode="auto">
          <a:xfrm>
            <a:off x="2819400" y="2692400"/>
            <a:ext cx="5046663" cy="3708400"/>
            <a:chOff x="1776" y="1696"/>
            <a:chExt cx="3179" cy="2336"/>
          </a:xfrm>
        </p:grpSpPr>
        <p:sp>
          <p:nvSpPr>
            <p:cNvPr id="16405" name="Text Box 19"/>
            <p:cNvSpPr txBox="1">
              <a:spLocks noChangeArrowheads="1"/>
            </p:cNvSpPr>
            <p:nvPr/>
          </p:nvSpPr>
          <p:spPr bwMode="auto">
            <a:xfrm>
              <a:off x="3446" y="1696"/>
              <a:ext cx="150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solidFill>
                    <a:schemeClr val="tx1"/>
                  </a:solidFill>
                </a:rPr>
                <a:t>Productions</a:t>
              </a:r>
            </a:p>
          </p:txBody>
        </p:sp>
        <p:grpSp>
          <p:nvGrpSpPr>
            <p:cNvPr id="16406" name="Group 28"/>
            <p:cNvGrpSpPr>
              <a:grpSpLocks/>
            </p:cNvGrpSpPr>
            <p:nvPr/>
          </p:nvGrpSpPr>
          <p:grpSpPr bwMode="auto">
            <a:xfrm>
              <a:off x="1776" y="2080"/>
              <a:ext cx="2654" cy="1952"/>
              <a:chOff x="1776" y="2080"/>
              <a:chExt cx="2654" cy="1952"/>
            </a:xfrm>
          </p:grpSpPr>
          <p:sp>
            <p:nvSpPr>
              <p:cNvPr id="16407" name="Oval 14"/>
              <p:cNvSpPr>
                <a:spLocks noChangeArrowheads="1"/>
              </p:cNvSpPr>
              <p:nvPr/>
            </p:nvSpPr>
            <p:spPr bwMode="auto">
              <a:xfrm>
                <a:off x="1872" y="2112"/>
                <a:ext cx="129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6408" name="Oval 15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148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6409" name="Oval 16"/>
              <p:cNvSpPr>
                <a:spLocks noChangeArrowheads="1"/>
              </p:cNvSpPr>
              <p:nvPr/>
            </p:nvSpPr>
            <p:spPr bwMode="auto">
              <a:xfrm>
                <a:off x="1776" y="3072"/>
                <a:ext cx="1536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6410" name="Oval 17"/>
              <p:cNvSpPr>
                <a:spLocks noChangeArrowheads="1"/>
              </p:cNvSpPr>
              <p:nvPr/>
            </p:nvSpPr>
            <p:spPr bwMode="auto">
              <a:xfrm>
                <a:off x="1776" y="3552"/>
                <a:ext cx="1536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6411" name="Text Box 20"/>
              <p:cNvSpPr txBox="1">
                <a:spLocks noChangeArrowheads="1"/>
              </p:cNvSpPr>
              <p:nvPr/>
            </p:nvSpPr>
            <p:spPr bwMode="auto">
              <a:xfrm>
                <a:off x="3446" y="2080"/>
                <a:ext cx="97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Comic Sans MS" pitchFamily="66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pitchFamily="66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pitchFamily="66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pitchFamily="66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/>
                  <a:t>useless</a:t>
                </a:r>
              </a:p>
            </p:txBody>
          </p:sp>
          <p:sp>
            <p:nvSpPr>
              <p:cNvPr id="16412" name="Text Box 21"/>
              <p:cNvSpPr txBox="1">
                <a:spLocks noChangeArrowheads="1"/>
              </p:cNvSpPr>
              <p:nvPr/>
            </p:nvSpPr>
            <p:spPr bwMode="auto">
              <a:xfrm>
                <a:off x="3456" y="2592"/>
                <a:ext cx="97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Comic Sans MS" pitchFamily="66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pitchFamily="66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pitchFamily="66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pitchFamily="66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/>
                  <a:t>useless</a:t>
                </a:r>
              </a:p>
            </p:txBody>
          </p:sp>
          <p:sp>
            <p:nvSpPr>
              <p:cNvPr id="16413" name="Text Box 22"/>
              <p:cNvSpPr txBox="1">
                <a:spLocks noChangeArrowheads="1"/>
              </p:cNvSpPr>
              <p:nvPr/>
            </p:nvSpPr>
            <p:spPr bwMode="auto">
              <a:xfrm>
                <a:off x="3408" y="3072"/>
                <a:ext cx="97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Comic Sans MS" pitchFamily="66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pitchFamily="66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pitchFamily="66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pitchFamily="66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/>
                  <a:t>useless</a:t>
                </a:r>
              </a:p>
            </p:txBody>
          </p:sp>
          <p:sp>
            <p:nvSpPr>
              <p:cNvPr id="16414" name="Text Box 23"/>
              <p:cNvSpPr txBox="1">
                <a:spLocks noChangeArrowheads="1"/>
              </p:cNvSpPr>
              <p:nvPr/>
            </p:nvSpPr>
            <p:spPr bwMode="auto">
              <a:xfrm>
                <a:off x="3456" y="3600"/>
                <a:ext cx="97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Comic Sans MS" pitchFamily="66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pitchFamily="66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pitchFamily="66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pitchFamily="66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/>
                  <a:t>useless</a:t>
                </a:r>
              </a:p>
            </p:txBody>
          </p:sp>
        </p:grpSp>
      </p:grpSp>
      <p:grpSp>
        <p:nvGrpSpPr>
          <p:cNvPr id="436253" name="Group 29"/>
          <p:cNvGrpSpPr>
            <a:grpSpLocks/>
          </p:cNvGrpSpPr>
          <p:nvPr/>
        </p:nvGrpSpPr>
        <p:grpSpPr bwMode="auto">
          <a:xfrm>
            <a:off x="762000" y="3429000"/>
            <a:ext cx="4038600" cy="2865438"/>
            <a:chOff x="480" y="2160"/>
            <a:chExt cx="2544" cy="1805"/>
          </a:xfrm>
        </p:grpSpPr>
        <p:sp>
          <p:nvSpPr>
            <p:cNvPr id="16394" name="Text Box 12"/>
            <p:cNvSpPr txBox="1">
              <a:spLocks noChangeArrowheads="1"/>
            </p:cNvSpPr>
            <p:nvPr/>
          </p:nvSpPr>
          <p:spPr bwMode="auto">
            <a:xfrm>
              <a:off x="480" y="2160"/>
              <a:ext cx="122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itchFamily="66" charset="0"/>
                </a:defRPr>
              </a:lvl9pPr>
            </a:lstStyle>
            <a:p>
              <a:r>
                <a:rPr lang="en-US">
                  <a:solidFill>
                    <a:schemeClr val="tx1"/>
                  </a:solidFill>
                </a:rPr>
                <a:t>Variables</a:t>
              </a:r>
            </a:p>
          </p:txBody>
        </p:sp>
        <p:grpSp>
          <p:nvGrpSpPr>
            <p:cNvPr id="16395" name="Group 27"/>
            <p:cNvGrpSpPr>
              <a:grpSpLocks/>
            </p:cNvGrpSpPr>
            <p:nvPr/>
          </p:nvGrpSpPr>
          <p:grpSpPr bwMode="auto">
            <a:xfrm>
              <a:off x="816" y="2592"/>
              <a:ext cx="2208" cy="1373"/>
              <a:chOff x="816" y="2592"/>
              <a:chExt cx="2208" cy="1373"/>
            </a:xfrm>
          </p:grpSpPr>
          <p:grpSp>
            <p:nvGrpSpPr>
              <p:cNvPr id="16396" name="Group 26"/>
              <p:cNvGrpSpPr>
                <a:grpSpLocks/>
              </p:cNvGrpSpPr>
              <p:nvPr/>
            </p:nvGrpSpPr>
            <p:grpSpPr bwMode="auto">
              <a:xfrm>
                <a:off x="816" y="2592"/>
                <a:ext cx="974" cy="1373"/>
                <a:chOff x="816" y="2592"/>
                <a:chExt cx="974" cy="1373"/>
              </a:xfrm>
            </p:grpSpPr>
            <p:sp>
              <p:nvSpPr>
                <p:cNvPr id="1640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816" y="2592"/>
                  <a:ext cx="974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3200">
                      <a:solidFill>
                        <a:schemeClr val="accent2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3200">
                      <a:solidFill>
                        <a:schemeClr val="accent2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3200">
                      <a:solidFill>
                        <a:schemeClr val="accent2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3200">
                      <a:solidFill>
                        <a:schemeClr val="accent2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3200">
                      <a:solidFill>
                        <a:schemeClr val="accent2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itchFamily="66" charset="0"/>
                    </a:defRPr>
                  </a:lvl9pPr>
                </a:lstStyle>
                <a:p>
                  <a:r>
                    <a:rPr lang="en-US"/>
                    <a:t>useless</a:t>
                  </a:r>
                </a:p>
              </p:txBody>
            </p:sp>
            <p:sp>
              <p:nvSpPr>
                <p:cNvPr id="1640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816" y="3072"/>
                  <a:ext cx="974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3200">
                      <a:solidFill>
                        <a:schemeClr val="accent2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3200">
                      <a:solidFill>
                        <a:schemeClr val="accent2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3200">
                      <a:solidFill>
                        <a:schemeClr val="accent2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3200">
                      <a:solidFill>
                        <a:schemeClr val="accent2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3200">
                      <a:solidFill>
                        <a:schemeClr val="accent2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itchFamily="66" charset="0"/>
                    </a:defRPr>
                  </a:lvl9pPr>
                </a:lstStyle>
                <a:p>
                  <a:r>
                    <a:rPr lang="en-US"/>
                    <a:t>useless</a:t>
                  </a:r>
                </a:p>
              </p:txBody>
            </p:sp>
            <p:sp>
              <p:nvSpPr>
                <p:cNvPr id="1640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816" y="3600"/>
                  <a:ext cx="974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 type="none" w="lg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3200">
                      <a:solidFill>
                        <a:schemeClr val="accent2"/>
                      </a:solidFill>
                      <a:latin typeface="Comic Sans MS" pitchFamily="66" charset="0"/>
                    </a:defRPr>
                  </a:lvl1pPr>
                  <a:lvl2pPr marL="742950" indent="-285750">
                    <a:defRPr sz="3200">
                      <a:solidFill>
                        <a:schemeClr val="accent2"/>
                      </a:solidFill>
                      <a:latin typeface="Comic Sans MS" pitchFamily="66" charset="0"/>
                    </a:defRPr>
                  </a:lvl2pPr>
                  <a:lvl3pPr marL="1143000" indent="-228600">
                    <a:defRPr sz="3200">
                      <a:solidFill>
                        <a:schemeClr val="accent2"/>
                      </a:solidFill>
                      <a:latin typeface="Comic Sans MS" pitchFamily="66" charset="0"/>
                    </a:defRPr>
                  </a:lvl3pPr>
                  <a:lvl4pPr marL="1600200" indent="-228600">
                    <a:defRPr sz="3200">
                      <a:solidFill>
                        <a:schemeClr val="accent2"/>
                      </a:solidFill>
                      <a:latin typeface="Comic Sans MS" pitchFamily="66" charset="0"/>
                    </a:defRPr>
                  </a:lvl4pPr>
                  <a:lvl5pPr marL="2057400" indent="-228600">
                    <a:defRPr sz="3200">
                      <a:solidFill>
                        <a:schemeClr val="accent2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itchFamily="66" charset="0"/>
                    </a:defRPr>
                  </a:lvl9pPr>
                </a:lstStyle>
                <a:p>
                  <a:r>
                    <a:rPr lang="en-US"/>
                    <a:t>useless</a:t>
                  </a:r>
                </a:p>
              </p:txBody>
            </p:sp>
          </p:grpSp>
          <p:grpSp>
            <p:nvGrpSpPr>
              <p:cNvPr id="16397" name="Group 25"/>
              <p:cNvGrpSpPr>
                <a:grpSpLocks/>
              </p:cNvGrpSpPr>
              <p:nvPr/>
            </p:nvGrpSpPr>
            <p:grpSpPr bwMode="auto">
              <a:xfrm>
                <a:off x="1920" y="2592"/>
                <a:ext cx="1104" cy="1344"/>
                <a:chOff x="1920" y="2592"/>
                <a:chExt cx="1104" cy="1344"/>
              </a:xfrm>
            </p:grpSpPr>
            <p:sp>
              <p:nvSpPr>
                <p:cNvPr id="16398" name="Oval 7"/>
                <p:cNvSpPr>
                  <a:spLocks noChangeArrowheads="1"/>
                </p:cNvSpPr>
                <p:nvPr/>
              </p:nvSpPr>
              <p:spPr bwMode="auto">
                <a:xfrm>
                  <a:off x="1920" y="3072"/>
                  <a:ext cx="384" cy="384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6399" name="Oval 8"/>
                <p:cNvSpPr>
                  <a:spLocks noChangeArrowheads="1"/>
                </p:cNvSpPr>
                <p:nvPr/>
              </p:nvSpPr>
              <p:spPr bwMode="auto">
                <a:xfrm>
                  <a:off x="1920" y="3552"/>
                  <a:ext cx="384" cy="384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6400" name="Oval 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384" cy="432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6401" name="Oval 24"/>
                <p:cNvSpPr>
                  <a:spLocks noChangeArrowheads="1"/>
                </p:cNvSpPr>
                <p:nvPr/>
              </p:nvSpPr>
              <p:spPr bwMode="auto">
                <a:xfrm>
                  <a:off x="2640" y="3552"/>
                  <a:ext cx="384" cy="384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IN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6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6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6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6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CF0FAADA-D774-435C-A90B-24D63881A891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/>
              <a:t>16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0" y="2667000"/>
            <a:ext cx="3711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Example Grammar:</a:t>
            </a:r>
          </a:p>
        </p:txBody>
      </p:sp>
      <p:graphicFrame>
        <p:nvGraphicFramePr>
          <p:cNvPr id="17414" name="Object 4"/>
          <p:cNvGraphicFramePr>
            <a:graphicFrameLocks noChangeAspect="1"/>
          </p:cNvGraphicFramePr>
          <p:nvPr/>
        </p:nvGraphicFramePr>
        <p:xfrm>
          <a:off x="4343400" y="2743200"/>
          <a:ext cx="28321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3" imgW="2832100" imgH="2717800" progId="Equation.3">
                  <p:embed/>
                </p:oleObj>
              </mc:Choice>
              <mc:Fallback>
                <p:oleObj name="Equation" r:id="rId3" imgW="2832100" imgH="271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743200"/>
                        <a:ext cx="28321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60325" y="863600"/>
            <a:ext cx="8505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Removing Useless Variables and Productions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CB634B8-E67B-48C6-8FD1-10C9B9EEB755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/>
              <a:t>17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7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14462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FF3300"/>
                </a:solidFill>
              </a:rPr>
              <a:t>First:</a:t>
            </a:r>
          </a:p>
        </p:txBody>
      </p:sp>
      <p:sp>
        <p:nvSpPr>
          <p:cNvPr id="18438" name="Text Box 3"/>
          <p:cNvSpPr txBox="1">
            <a:spLocks noChangeArrowheads="1"/>
          </p:cNvSpPr>
          <p:nvPr/>
        </p:nvSpPr>
        <p:spPr bwMode="auto">
          <a:xfrm>
            <a:off x="1752600" y="228600"/>
            <a:ext cx="66595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find all variables that can produce</a:t>
            </a:r>
          </a:p>
          <a:p>
            <a:r>
              <a:rPr lang="en-US"/>
              <a:t>strings with only terminals or </a:t>
            </a:r>
          </a:p>
        </p:txBody>
      </p:sp>
      <p:graphicFrame>
        <p:nvGraphicFramePr>
          <p:cNvPr id="18439" name="Object 4"/>
          <p:cNvGraphicFramePr>
            <a:graphicFrameLocks noChangeAspect="1"/>
          </p:cNvGraphicFramePr>
          <p:nvPr/>
        </p:nvGraphicFramePr>
        <p:xfrm>
          <a:off x="317500" y="2374900"/>
          <a:ext cx="28321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3" imgW="2832100" imgH="2717800" progId="Equation.3">
                  <p:embed/>
                </p:oleObj>
              </mc:Choice>
              <mc:Fallback>
                <p:oleObj name="Equation" r:id="rId3" imgW="2832100" imgH="271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2374900"/>
                        <a:ext cx="28321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5"/>
          <p:cNvGraphicFramePr>
            <a:graphicFrameLocks noChangeAspect="1"/>
          </p:cNvGraphicFramePr>
          <p:nvPr/>
        </p:nvGraphicFramePr>
        <p:xfrm>
          <a:off x="5943600" y="2514600"/>
          <a:ext cx="1244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5" imgW="1244600" imgH="533400" progId="Equation.3">
                  <p:embed/>
                </p:oleObj>
              </mc:Choice>
              <mc:Fallback>
                <p:oleObj name="Equation" r:id="rId5" imgW="1244600" imgH="533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514600"/>
                        <a:ext cx="1244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Oval 11"/>
          <p:cNvSpPr>
            <a:spLocks noChangeArrowheads="1"/>
          </p:cNvSpPr>
          <p:nvPr/>
        </p:nvSpPr>
        <p:spPr bwMode="auto">
          <a:xfrm>
            <a:off x="76200" y="2971800"/>
            <a:ext cx="18288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42" name="Oval 12"/>
          <p:cNvSpPr>
            <a:spLocks noChangeArrowheads="1"/>
          </p:cNvSpPr>
          <p:nvPr/>
        </p:nvSpPr>
        <p:spPr bwMode="auto">
          <a:xfrm>
            <a:off x="0" y="3810000"/>
            <a:ext cx="21336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8443" name="Object 15"/>
          <p:cNvGraphicFramePr>
            <a:graphicFrameLocks noChangeAspect="1"/>
          </p:cNvGraphicFramePr>
          <p:nvPr/>
        </p:nvGraphicFramePr>
        <p:xfrm>
          <a:off x="5867400" y="4191000"/>
          <a:ext cx="172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7" imgW="1726451" imgH="533169" progId="Equation.3">
                  <p:embed/>
                </p:oleObj>
              </mc:Choice>
              <mc:Fallback>
                <p:oleObj name="Equation" r:id="rId7" imgW="1726451" imgH="53316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191000"/>
                        <a:ext cx="172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Text Box 16"/>
          <p:cNvSpPr txBox="1">
            <a:spLocks noChangeArrowheads="1"/>
          </p:cNvSpPr>
          <p:nvPr/>
        </p:nvSpPr>
        <p:spPr bwMode="auto">
          <a:xfrm>
            <a:off x="3962400" y="2438400"/>
            <a:ext cx="1743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Round 1:</a:t>
            </a:r>
          </a:p>
        </p:txBody>
      </p:sp>
      <p:sp>
        <p:nvSpPr>
          <p:cNvPr id="18445" name="Text Box 17"/>
          <p:cNvSpPr txBox="1">
            <a:spLocks noChangeArrowheads="1"/>
          </p:cNvSpPr>
          <p:nvPr/>
        </p:nvSpPr>
        <p:spPr bwMode="auto">
          <a:xfrm>
            <a:off x="3962400" y="4191000"/>
            <a:ext cx="1808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Round 2:</a:t>
            </a:r>
          </a:p>
        </p:txBody>
      </p:sp>
      <p:sp>
        <p:nvSpPr>
          <p:cNvPr id="18446" name="Text Box 18"/>
          <p:cNvSpPr txBox="1">
            <a:spLocks noChangeArrowheads="1"/>
          </p:cNvSpPr>
          <p:nvPr/>
        </p:nvSpPr>
        <p:spPr bwMode="auto">
          <a:xfrm>
            <a:off x="1752600" y="1419225"/>
            <a:ext cx="4484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/>
              <a:t>(possible useful variables)</a:t>
            </a:r>
          </a:p>
        </p:txBody>
      </p:sp>
      <p:graphicFrame>
        <p:nvGraphicFramePr>
          <p:cNvPr id="18447" name="Object 19"/>
          <p:cNvGraphicFramePr>
            <a:graphicFrameLocks noChangeAspect="1"/>
          </p:cNvGraphicFramePr>
          <p:nvPr/>
        </p:nvGraphicFramePr>
        <p:xfrm>
          <a:off x="7620000" y="838200"/>
          <a:ext cx="3730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Equation" r:id="rId9" imgW="279279" imgH="342751" progId="Equation.3">
                  <p:embed/>
                </p:oleObj>
              </mc:Choice>
              <mc:Fallback>
                <p:oleObj name="Equation" r:id="rId9" imgW="279279" imgH="34275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838200"/>
                        <a:ext cx="3730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Text Box 20"/>
          <p:cNvSpPr txBox="1">
            <a:spLocks noChangeArrowheads="1"/>
          </p:cNvSpPr>
          <p:nvPr/>
        </p:nvSpPr>
        <p:spPr bwMode="auto">
          <a:xfrm>
            <a:off x="4038600" y="3048000"/>
            <a:ext cx="4222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000">
                <a:solidFill>
                  <a:srgbClr val="FF3300"/>
                </a:solidFill>
              </a:rPr>
              <a:t>(the right hand side of production</a:t>
            </a:r>
          </a:p>
          <a:p>
            <a:r>
              <a:rPr lang="en-US" sz="2000">
                <a:solidFill>
                  <a:srgbClr val="FF3300"/>
                </a:solidFill>
              </a:rPr>
              <a:t>  that has only terminals)</a:t>
            </a:r>
          </a:p>
        </p:txBody>
      </p:sp>
      <p:sp>
        <p:nvSpPr>
          <p:cNvPr id="18449" name="Line 21"/>
          <p:cNvSpPr>
            <a:spLocks noChangeShapeType="1"/>
          </p:cNvSpPr>
          <p:nvPr/>
        </p:nvSpPr>
        <p:spPr bwMode="auto">
          <a:xfrm flipV="1">
            <a:off x="1981200" y="2819400"/>
            <a:ext cx="1981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 flipV="1">
            <a:off x="2209800" y="2895600"/>
            <a:ext cx="17526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8451" name="Text Box 23"/>
          <p:cNvSpPr txBox="1">
            <a:spLocks noChangeArrowheads="1"/>
          </p:cNvSpPr>
          <p:nvPr/>
        </p:nvSpPr>
        <p:spPr bwMode="auto">
          <a:xfrm>
            <a:off x="4038600" y="4648200"/>
            <a:ext cx="442912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000">
                <a:solidFill>
                  <a:schemeClr val="tx1"/>
                </a:solidFill>
              </a:rPr>
              <a:t>(the right hand side of a production</a:t>
            </a:r>
          </a:p>
          <a:p>
            <a:r>
              <a:rPr lang="en-US" sz="2000">
                <a:solidFill>
                  <a:schemeClr val="tx1"/>
                </a:solidFill>
              </a:rPr>
              <a:t> has terminals and </a:t>
            </a:r>
          </a:p>
          <a:p>
            <a:r>
              <a:rPr lang="en-US" sz="2000">
                <a:solidFill>
                  <a:schemeClr val="tx1"/>
                </a:solidFill>
              </a:rPr>
              <a:t>variables of previous round)</a:t>
            </a:r>
          </a:p>
        </p:txBody>
      </p:sp>
      <p:sp>
        <p:nvSpPr>
          <p:cNvPr id="18452" name="Oval 24"/>
          <p:cNvSpPr>
            <a:spLocks noChangeArrowheads="1"/>
          </p:cNvSpPr>
          <p:nvPr/>
        </p:nvSpPr>
        <p:spPr bwMode="auto">
          <a:xfrm>
            <a:off x="2133600" y="2286000"/>
            <a:ext cx="4572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8453" name="Line 25"/>
          <p:cNvSpPr>
            <a:spLocks noChangeShapeType="1"/>
          </p:cNvSpPr>
          <p:nvPr/>
        </p:nvSpPr>
        <p:spPr bwMode="auto">
          <a:xfrm>
            <a:off x="2438400" y="2895600"/>
            <a:ext cx="1600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18454" name="Text Box 26"/>
          <p:cNvSpPr txBox="1">
            <a:spLocks noChangeArrowheads="1"/>
          </p:cNvSpPr>
          <p:nvPr/>
        </p:nvSpPr>
        <p:spPr bwMode="auto">
          <a:xfrm>
            <a:off x="2590800" y="5943600"/>
            <a:ext cx="6227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This process can be generalized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5CDFFB7A-D1FF-4558-8E44-00A5D165F936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/>
              <a:t>18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461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85963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Then, remove productions that use variables</a:t>
            </a:r>
          </a:p>
          <a:p>
            <a:r>
              <a:rPr lang="en-US"/>
              <a:t>other than</a:t>
            </a:r>
          </a:p>
        </p:txBody>
      </p:sp>
      <p:graphicFrame>
        <p:nvGraphicFramePr>
          <p:cNvPr id="19462" name="Object 3"/>
          <p:cNvGraphicFramePr>
            <a:graphicFrameLocks noChangeAspect="1"/>
          </p:cNvGraphicFramePr>
          <p:nvPr/>
        </p:nvGraphicFramePr>
        <p:xfrm>
          <a:off x="425450" y="2622550"/>
          <a:ext cx="28321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3" imgW="2832100" imgH="2717800" progId="Equation.3">
                  <p:embed/>
                </p:oleObj>
              </mc:Choice>
              <mc:Fallback>
                <p:oleObj name="Equation" r:id="rId3" imgW="2832100" imgH="2717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2622550"/>
                        <a:ext cx="28321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4"/>
          <p:cNvGraphicFramePr>
            <a:graphicFrameLocks noChangeAspect="1"/>
          </p:cNvGraphicFramePr>
          <p:nvPr/>
        </p:nvGraphicFramePr>
        <p:xfrm>
          <a:off x="2590800" y="762000"/>
          <a:ext cx="172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5" imgW="1726451" imgH="533169" progId="Equation.3">
                  <p:embed/>
                </p:oleObj>
              </mc:Choice>
              <mc:Fallback>
                <p:oleObj name="Equation" r:id="rId5" imgW="1726451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762000"/>
                        <a:ext cx="172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Line 5"/>
          <p:cNvSpPr>
            <a:spLocks noChangeShapeType="1"/>
          </p:cNvSpPr>
          <p:nvPr/>
        </p:nvSpPr>
        <p:spPr bwMode="auto">
          <a:xfrm flipV="1">
            <a:off x="260350" y="4743450"/>
            <a:ext cx="22860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9465" name="Line 6"/>
          <p:cNvSpPr>
            <a:spLocks noChangeShapeType="1"/>
          </p:cNvSpPr>
          <p:nvPr/>
        </p:nvSpPr>
        <p:spPr bwMode="auto">
          <a:xfrm>
            <a:off x="336550" y="4743450"/>
            <a:ext cx="22098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9466" name="AutoShape 7"/>
          <p:cNvSpPr>
            <a:spLocks noChangeArrowheads="1"/>
          </p:cNvSpPr>
          <p:nvPr/>
        </p:nvSpPr>
        <p:spPr bwMode="auto">
          <a:xfrm>
            <a:off x="4222750" y="390525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19467" name="Object 8"/>
          <p:cNvGraphicFramePr>
            <a:graphicFrameLocks noChangeAspect="1"/>
          </p:cNvGraphicFramePr>
          <p:nvPr/>
        </p:nvGraphicFramePr>
        <p:xfrm>
          <a:off x="6324600" y="3200400"/>
          <a:ext cx="22098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7" imgW="2209800" imgH="1955800" progId="Equation.3">
                  <p:embed/>
                </p:oleObj>
              </mc:Choice>
              <mc:Fallback>
                <p:oleObj name="Equation" r:id="rId7" imgW="2209800" imgH="1955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200400"/>
                        <a:ext cx="22098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Line 9"/>
          <p:cNvSpPr>
            <a:spLocks noChangeShapeType="1"/>
          </p:cNvSpPr>
          <p:nvPr/>
        </p:nvSpPr>
        <p:spPr bwMode="auto">
          <a:xfrm>
            <a:off x="2698750" y="2533650"/>
            <a:ext cx="6858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9469" name="Line 10"/>
          <p:cNvSpPr>
            <a:spLocks noChangeShapeType="1"/>
          </p:cNvSpPr>
          <p:nvPr/>
        </p:nvSpPr>
        <p:spPr bwMode="auto">
          <a:xfrm flipH="1">
            <a:off x="2698750" y="2533650"/>
            <a:ext cx="6858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8820393D-93A7-4D23-89CE-584E2AB11CFD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/>
              <a:t>19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0485" name="Text Box 2"/>
          <p:cNvSpPr txBox="1">
            <a:spLocks noChangeArrowheads="1"/>
          </p:cNvSpPr>
          <p:nvPr/>
        </p:nvSpPr>
        <p:spPr bwMode="auto">
          <a:xfrm>
            <a:off x="457200" y="255588"/>
            <a:ext cx="1938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FF3300"/>
                </a:solidFill>
              </a:rPr>
              <a:t>Second:</a:t>
            </a:r>
          </a:p>
        </p:txBody>
      </p:sp>
      <p:sp>
        <p:nvSpPr>
          <p:cNvPr id="20486" name="Text Box 3"/>
          <p:cNvSpPr txBox="1">
            <a:spLocks noChangeArrowheads="1"/>
          </p:cNvSpPr>
          <p:nvPr/>
        </p:nvSpPr>
        <p:spPr bwMode="auto">
          <a:xfrm>
            <a:off x="2514600" y="304800"/>
            <a:ext cx="33670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Find all variables</a:t>
            </a:r>
          </a:p>
          <a:p>
            <a:r>
              <a:rPr lang="en-US"/>
              <a:t>reachable from</a:t>
            </a:r>
          </a:p>
        </p:txBody>
      </p:sp>
      <p:graphicFrame>
        <p:nvGraphicFramePr>
          <p:cNvPr id="20487" name="Object 4"/>
          <p:cNvGraphicFramePr>
            <a:graphicFrameLocks noChangeAspect="1"/>
          </p:cNvGraphicFramePr>
          <p:nvPr/>
        </p:nvGraphicFramePr>
        <p:xfrm>
          <a:off x="425450" y="3486150"/>
          <a:ext cx="22098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3" imgW="2209800" imgH="1955800" progId="Equation.3">
                  <p:embed/>
                </p:oleObj>
              </mc:Choice>
              <mc:Fallback>
                <p:oleObj name="Equation" r:id="rId3" imgW="2209800" imgH="195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3486150"/>
                        <a:ext cx="22098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Oval 5"/>
          <p:cNvSpPr>
            <a:spLocks noChangeArrowheads="1"/>
          </p:cNvSpPr>
          <p:nvPr/>
        </p:nvSpPr>
        <p:spPr bwMode="auto">
          <a:xfrm>
            <a:off x="44958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0489" name="Object 6"/>
          <p:cNvGraphicFramePr>
            <a:graphicFrameLocks noChangeAspect="1"/>
          </p:cNvGraphicFramePr>
          <p:nvPr/>
        </p:nvGraphicFramePr>
        <p:xfrm>
          <a:off x="4648200" y="41910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5" imgW="304668" imgH="380835" progId="Equation.3">
                  <p:embed/>
                </p:oleObj>
              </mc:Choice>
              <mc:Fallback>
                <p:oleObj name="Equation" r:id="rId5" imgW="304668" imgH="38083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910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Oval 7"/>
          <p:cNvSpPr>
            <a:spLocks noChangeArrowheads="1"/>
          </p:cNvSpPr>
          <p:nvPr/>
        </p:nvSpPr>
        <p:spPr bwMode="auto">
          <a:xfrm>
            <a:off x="59436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0491" name="Object 8"/>
          <p:cNvGraphicFramePr>
            <a:graphicFrameLocks noChangeAspect="1"/>
          </p:cNvGraphicFramePr>
          <p:nvPr/>
        </p:nvGraphicFramePr>
        <p:xfrm>
          <a:off x="6083300" y="419735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7" imgW="330200" imgH="368300" progId="Equation.3">
                  <p:embed/>
                </p:oleObj>
              </mc:Choice>
              <mc:Fallback>
                <p:oleObj name="Equation" r:id="rId7" imgW="330200" imgH="36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419735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Oval 9"/>
          <p:cNvSpPr>
            <a:spLocks noChangeArrowheads="1"/>
          </p:cNvSpPr>
          <p:nvPr/>
        </p:nvSpPr>
        <p:spPr bwMode="auto">
          <a:xfrm>
            <a:off x="76962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0493" name="Object 10"/>
          <p:cNvGraphicFramePr>
            <a:graphicFrameLocks noChangeAspect="1"/>
          </p:cNvGraphicFramePr>
          <p:nvPr/>
        </p:nvGraphicFramePr>
        <p:xfrm>
          <a:off x="7835900" y="419735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Equation" r:id="rId9" imgW="330200" imgH="368300" progId="Equation.3">
                  <p:embed/>
                </p:oleObj>
              </mc:Choice>
              <mc:Fallback>
                <p:oleObj name="Equation" r:id="rId9" imgW="330200" imgH="368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900" y="419735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Freeform 11"/>
          <p:cNvSpPr>
            <a:spLocks/>
          </p:cNvSpPr>
          <p:nvPr/>
        </p:nvSpPr>
        <p:spPr bwMode="auto">
          <a:xfrm>
            <a:off x="4394200" y="3251200"/>
            <a:ext cx="812800" cy="863600"/>
          </a:xfrm>
          <a:custGeom>
            <a:avLst/>
            <a:gdLst>
              <a:gd name="T0" fmla="*/ 558800 w 512"/>
              <a:gd name="T1" fmla="*/ 863600 h 544"/>
              <a:gd name="T2" fmla="*/ 787400 w 512"/>
              <a:gd name="T3" fmla="*/ 406400 h 544"/>
              <a:gd name="T4" fmla="*/ 406400 w 512"/>
              <a:gd name="T5" fmla="*/ 25400 h 544"/>
              <a:gd name="T6" fmla="*/ 25400 w 512"/>
              <a:gd name="T7" fmla="*/ 254000 h 544"/>
              <a:gd name="T8" fmla="*/ 254000 w 512"/>
              <a:gd name="T9" fmla="*/ 86360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544">
                <a:moveTo>
                  <a:pt x="352" y="544"/>
                </a:moveTo>
                <a:cubicBezTo>
                  <a:pt x="432" y="444"/>
                  <a:pt x="512" y="344"/>
                  <a:pt x="496" y="256"/>
                </a:cubicBezTo>
                <a:cubicBezTo>
                  <a:pt x="480" y="168"/>
                  <a:pt x="336" y="32"/>
                  <a:pt x="256" y="16"/>
                </a:cubicBezTo>
                <a:cubicBezTo>
                  <a:pt x="176" y="0"/>
                  <a:pt x="32" y="72"/>
                  <a:pt x="16" y="160"/>
                </a:cubicBezTo>
                <a:cubicBezTo>
                  <a:pt x="0" y="248"/>
                  <a:pt x="80" y="396"/>
                  <a:pt x="160" y="5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0495" name="Line 12"/>
          <p:cNvSpPr>
            <a:spLocks noChangeShapeType="1"/>
          </p:cNvSpPr>
          <p:nvPr/>
        </p:nvSpPr>
        <p:spPr bwMode="auto">
          <a:xfrm>
            <a:off x="5029200" y="4419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0496" name="Text Box 13"/>
          <p:cNvSpPr txBox="1">
            <a:spLocks noChangeArrowheads="1"/>
          </p:cNvSpPr>
          <p:nvPr/>
        </p:nvSpPr>
        <p:spPr bwMode="auto">
          <a:xfrm>
            <a:off x="3276600" y="1905000"/>
            <a:ext cx="51117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Use a Dependency Graph</a:t>
            </a:r>
          </a:p>
          <a:p>
            <a:r>
              <a:rPr lang="en-US">
                <a:solidFill>
                  <a:schemeClr val="tx1"/>
                </a:solidFill>
              </a:rPr>
              <a:t>where nodes are variables</a:t>
            </a:r>
          </a:p>
        </p:txBody>
      </p:sp>
      <p:sp>
        <p:nvSpPr>
          <p:cNvPr id="20497" name="Text Box 14"/>
          <p:cNvSpPr txBox="1">
            <a:spLocks noChangeArrowheads="1"/>
          </p:cNvSpPr>
          <p:nvPr/>
        </p:nvSpPr>
        <p:spPr bwMode="auto">
          <a:xfrm>
            <a:off x="6553200" y="4800600"/>
            <a:ext cx="2460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unreachable</a:t>
            </a:r>
          </a:p>
        </p:txBody>
      </p:sp>
      <p:graphicFrame>
        <p:nvGraphicFramePr>
          <p:cNvPr id="20498" name="Object 15"/>
          <p:cNvGraphicFramePr>
            <a:graphicFrameLocks noChangeAspect="1"/>
          </p:cNvGraphicFramePr>
          <p:nvPr/>
        </p:nvGraphicFramePr>
        <p:xfrm>
          <a:off x="5638800" y="9906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Equation" r:id="rId11" imgW="330200" imgH="419100" progId="Equation.3">
                  <p:embed/>
                </p:oleObj>
              </mc:Choice>
              <mc:Fallback>
                <p:oleObj name="Equation" r:id="rId11" imgW="330200" imgH="4191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9906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68259F5-9B3F-47BB-97FB-2132F3C3FB2A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/>
              <a:t>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Substitution Rule</a:t>
            </a:r>
          </a:p>
        </p:txBody>
      </p:sp>
      <p:graphicFrame>
        <p:nvGraphicFramePr>
          <p:cNvPr id="3078" name="Object 3"/>
          <p:cNvGraphicFramePr>
            <a:graphicFrameLocks noChangeAspect="1"/>
          </p:cNvGraphicFramePr>
          <p:nvPr/>
        </p:nvGraphicFramePr>
        <p:xfrm>
          <a:off x="158750" y="2590800"/>
          <a:ext cx="212090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3" imgW="2120900" imgH="3467100" progId="Equation.3">
                  <p:embed/>
                </p:oleObj>
              </mc:Choice>
              <mc:Fallback>
                <p:oleObj name="Equation" r:id="rId3" imgW="2120900" imgH="3467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2590800"/>
                        <a:ext cx="2120900" cy="346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AutoShape 5"/>
          <p:cNvSpPr>
            <a:spLocks noChangeArrowheads="1"/>
          </p:cNvSpPr>
          <p:nvPr/>
        </p:nvSpPr>
        <p:spPr bwMode="auto">
          <a:xfrm>
            <a:off x="2514600" y="3200400"/>
            <a:ext cx="2895600" cy="2246313"/>
          </a:xfrm>
          <a:prstGeom prst="rightArrow">
            <a:avLst>
              <a:gd name="adj1" fmla="val 50000"/>
              <a:gd name="adj2" fmla="val 32226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</a:rPr>
              <a:t>Substitute</a:t>
            </a:r>
          </a:p>
          <a:p>
            <a:pPr algn="ctr"/>
            <a:endParaRPr lang="en-US" i="1">
              <a:solidFill>
                <a:schemeClr val="tx1"/>
              </a:solidFill>
            </a:endParaRPr>
          </a:p>
        </p:txBody>
      </p:sp>
      <p:sp>
        <p:nvSpPr>
          <p:cNvPr id="3080" name="Text Box 6"/>
          <p:cNvSpPr txBox="1">
            <a:spLocks noChangeArrowheads="1"/>
          </p:cNvSpPr>
          <p:nvPr/>
        </p:nvSpPr>
        <p:spPr bwMode="auto">
          <a:xfrm>
            <a:off x="5791200" y="1447800"/>
            <a:ext cx="21193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Equivalent</a:t>
            </a:r>
          </a:p>
          <a:p>
            <a:r>
              <a:rPr lang="en-US"/>
              <a:t>grammar</a:t>
            </a:r>
          </a:p>
        </p:txBody>
      </p:sp>
      <p:graphicFrame>
        <p:nvGraphicFramePr>
          <p:cNvPr id="3081" name="Object 12"/>
          <p:cNvGraphicFramePr>
            <a:graphicFrameLocks noChangeAspect="1"/>
          </p:cNvGraphicFramePr>
          <p:nvPr/>
        </p:nvGraphicFramePr>
        <p:xfrm>
          <a:off x="5638800" y="2895600"/>
          <a:ext cx="33909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5" imgW="3390900" imgH="2717800" progId="Equation.3">
                  <p:embed/>
                </p:oleObj>
              </mc:Choice>
              <mc:Fallback>
                <p:oleObj name="Equation" r:id="rId5" imgW="3390900" imgH="2717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895600"/>
                        <a:ext cx="33909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3"/>
          <p:cNvGraphicFramePr>
            <a:graphicFrameLocks noChangeAspect="1"/>
          </p:cNvGraphicFramePr>
          <p:nvPr/>
        </p:nvGraphicFramePr>
        <p:xfrm>
          <a:off x="3124200" y="4343400"/>
          <a:ext cx="132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7" imgW="1320227" imgH="431613" progId="Equation.3">
                  <p:embed/>
                </p:oleObj>
              </mc:Choice>
              <mc:Fallback>
                <p:oleObj name="Equation" r:id="rId7" imgW="1320227" imgH="4316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43400"/>
                        <a:ext cx="1320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172219C-C623-46C5-A2D9-ABD5240AD3C0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/>
              <a:t>20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1509" name="Text Box 2"/>
          <p:cNvSpPr txBox="1">
            <a:spLocks noChangeArrowheads="1"/>
          </p:cNvSpPr>
          <p:nvPr/>
        </p:nvSpPr>
        <p:spPr bwMode="auto">
          <a:xfrm>
            <a:off x="1981200" y="152400"/>
            <a:ext cx="45561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Keep only the variables</a:t>
            </a:r>
          </a:p>
          <a:p>
            <a:r>
              <a:rPr lang="en-US"/>
              <a:t>reachable from S</a:t>
            </a:r>
          </a:p>
        </p:txBody>
      </p:sp>
      <p:graphicFrame>
        <p:nvGraphicFramePr>
          <p:cNvPr id="21510" name="Object 3"/>
          <p:cNvGraphicFramePr>
            <a:graphicFrameLocks noChangeAspect="1"/>
          </p:cNvGraphicFramePr>
          <p:nvPr/>
        </p:nvGraphicFramePr>
        <p:xfrm>
          <a:off x="577850" y="2800350"/>
          <a:ext cx="22098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3" imgW="2209800" imgH="1955800" progId="Equation.3">
                  <p:embed/>
                </p:oleObj>
              </mc:Choice>
              <mc:Fallback>
                <p:oleObj name="Equation" r:id="rId3" imgW="2209800" imgH="1955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2800350"/>
                        <a:ext cx="22098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Line 4"/>
          <p:cNvSpPr>
            <a:spLocks noChangeShapeType="1"/>
          </p:cNvSpPr>
          <p:nvPr/>
        </p:nvSpPr>
        <p:spPr bwMode="auto">
          <a:xfrm flipV="1">
            <a:off x="457200" y="4267200"/>
            <a:ext cx="19050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1512" name="Line 5"/>
          <p:cNvSpPr>
            <a:spLocks noChangeShapeType="1"/>
          </p:cNvSpPr>
          <p:nvPr/>
        </p:nvSpPr>
        <p:spPr bwMode="auto">
          <a:xfrm>
            <a:off x="381000" y="4267200"/>
            <a:ext cx="19812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1513" name="AutoShape 6"/>
          <p:cNvSpPr>
            <a:spLocks noChangeArrowheads="1"/>
          </p:cNvSpPr>
          <p:nvPr/>
        </p:nvSpPr>
        <p:spPr bwMode="auto">
          <a:xfrm>
            <a:off x="4038600" y="3657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21514" name="Object 7"/>
          <p:cNvGraphicFramePr>
            <a:graphicFrameLocks noChangeAspect="1"/>
          </p:cNvGraphicFramePr>
          <p:nvPr/>
        </p:nvGraphicFramePr>
        <p:xfrm>
          <a:off x="6216650" y="3257550"/>
          <a:ext cx="22098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5" imgW="2209800" imgH="1193800" progId="Equation.3">
                  <p:embed/>
                </p:oleObj>
              </mc:Choice>
              <mc:Fallback>
                <p:oleObj name="Equation" r:id="rId5" imgW="2209800" imgH="119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3257550"/>
                        <a:ext cx="22098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Text Box 8"/>
          <p:cNvSpPr txBox="1">
            <a:spLocks noChangeArrowheads="1"/>
          </p:cNvSpPr>
          <p:nvPr/>
        </p:nvSpPr>
        <p:spPr bwMode="auto">
          <a:xfrm>
            <a:off x="5791200" y="2133600"/>
            <a:ext cx="2913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Final Grammar</a:t>
            </a:r>
          </a:p>
        </p:txBody>
      </p:sp>
      <p:sp>
        <p:nvSpPr>
          <p:cNvPr id="21516" name="Text Box 11"/>
          <p:cNvSpPr txBox="1">
            <a:spLocks noChangeArrowheads="1"/>
          </p:cNvSpPr>
          <p:nvPr/>
        </p:nvSpPr>
        <p:spPr bwMode="auto">
          <a:xfrm>
            <a:off x="5546725" y="4826000"/>
            <a:ext cx="31638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Contains only</a:t>
            </a:r>
          </a:p>
          <a:p>
            <a:r>
              <a:rPr lang="en-US"/>
              <a:t>useful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1B61D6D-DFEE-41A1-AE3E-6859009E369B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/>
              <a:t>21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Removing All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b="1" smtClean="0">
                <a:solidFill>
                  <a:srgbClr val="FF3300"/>
                </a:solidFill>
              </a:rPr>
              <a:t>Step 1:</a:t>
            </a:r>
            <a:r>
              <a:rPr lang="en-US" smtClean="0"/>
              <a:t>  Remove Nullable Variables</a:t>
            </a:r>
          </a:p>
          <a:p>
            <a:endParaRPr lang="en-US" smtClean="0"/>
          </a:p>
          <a:p>
            <a:r>
              <a:rPr lang="en-US" sz="3600" b="1" smtClean="0">
                <a:solidFill>
                  <a:srgbClr val="FF3300"/>
                </a:solidFill>
              </a:rPr>
              <a:t>Step 2:</a:t>
            </a:r>
            <a:r>
              <a:rPr lang="en-US" smtClean="0"/>
              <a:t>  Remove Unit-Productions</a:t>
            </a:r>
          </a:p>
          <a:p>
            <a:endParaRPr lang="en-US" smtClean="0"/>
          </a:p>
          <a:p>
            <a:r>
              <a:rPr lang="en-US" sz="3600" b="1" smtClean="0">
                <a:solidFill>
                  <a:srgbClr val="FF3300"/>
                </a:solidFill>
              </a:rPr>
              <a:t>Step 3:</a:t>
            </a:r>
            <a:r>
              <a:rPr lang="en-US" smtClean="0"/>
              <a:t>  Remove Useless Variables</a:t>
            </a:r>
          </a:p>
        </p:txBody>
      </p:sp>
      <p:sp>
        <p:nvSpPr>
          <p:cNvPr id="22535" name="Text Box 4"/>
          <p:cNvSpPr txBox="1">
            <a:spLocks noChangeArrowheads="1"/>
          </p:cNvSpPr>
          <p:nvPr/>
        </p:nvSpPr>
        <p:spPr bwMode="auto">
          <a:xfrm>
            <a:off x="1066800" y="4695825"/>
            <a:ext cx="6061075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2800"/>
              <a:t>This sequence guarantees that</a:t>
            </a:r>
          </a:p>
          <a:p>
            <a:r>
              <a:rPr lang="en-US" sz="2800"/>
              <a:t>unwanted variables and productions</a:t>
            </a:r>
          </a:p>
          <a:p>
            <a:r>
              <a:rPr lang="en-US" sz="2800"/>
              <a:t>are removed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CB36DD1-7559-4253-8FF9-023C0B556195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/>
              <a:t>22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 smtClean="0"/>
              <a:t>Normal Forms</a:t>
            </a:r>
            <a:br>
              <a:rPr lang="en-US" sz="4400" smtClean="0"/>
            </a:br>
            <a:r>
              <a:rPr lang="en-US" sz="4400" smtClean="0"/>
              <a:t>for</a:t>
            </a:r>
            <a:br>
              <a:rPr lang="en-US" sz="4400" smtClean="0"/>
            </a:br>
            <a:r>
              <a:rPr lang="en-US" sz="4400" smtClean="0"/>
              <a:t>Context-free Grammars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9AA59CDF-CC2E-41D6-943D-903CC79F6573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/>
              <a:t>23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Chomsky Normal Form</a:t>
            </a:r>
          </a:p>
        </p:txBody>
      </p:sp>
      <p:sp>
        <p:nvSpPr>
          <p:cNvPr id="24582" name="Text Box 3"/>
          <p:cNvSpPr txBox="1">
            <a:spLocks noChangeArrowheads="1"/>
          </p:cNvSpPr>
          <p:nvPr/>
        </p:nvSpPr>
        <p:spPr bwMode="auto">
          <a:xfrm>
            <a:off x="0" y="1295400"/>
            <a:ext cx="5370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Each productions has form:</a:t>
            </a:r>
          </a:p>
        </p:txBody>
      </p:sp>
      <p:graphicFrame>
        <p:nvGraphicFramePr>
          <p:cNvPr id="24583" name="Object 4"/>
          <p:cNvGraphicFramePr>
            <a:graphicFrameLocks noChangeAspect="1"/>
          </p:cNvGraphicFramePr>
          <p:nvPr/>
        </p:nvGraphicFramePr>
        <p:xfrm>
          <a:off x="1371600" y="3124200"/>
          <a:ext cx="176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3" imgW="1765300" imgH="419100" progId="Equation.3">
                  <p:embed/>
                </p:oleObj>
              </mc:Choice>
              <mc:Fallback>
                <p:oleObj name="Equation" r:id="rId3" imgW="17653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24200"/>
                        <a:ext cx="1765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Line 5"/>
          <p:cNvSpPr>
            <a:spLocks noChangeShapeType="1"/>
          </p:cNvSpPr>
          <p:nvPr/>
        </p:nvSpPr>
        <p:spPr bwMode="auto">
          <a:xfrm flipV="1">
            <a:off x="1752600" y="3581400"/>
            <a:ext cx="7620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585" name="Line 6"/>
          <p:cNvSpPr>
            <a:spLocks noChangeShapeType="1"/>
          </p:cNvSpPr>
          <p:nvPr/>
        </p:nvSpPr>
        <p:spPr bwMode="auto">
          <a:xfrm flipH="1" flipV="1">
            <a:off x="2971800" y="3581400"/>
            <a:ext cx="6096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586" name="Text Box 7"/>
          <p:cNvSpPr txBox="1">
            <a:spLocks noChangeArrowheads="1"/>
          </p:cNvSpPr>
          <p:nvPr/>
        </p:nvSpPr>
        <p:spPr bwMode="auto">
          <a:xfrm>
            <a:off x="533400" y="4572000"/>
            <a:ext cx="168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variable</a:t>
            </a:r>
          </a:p>
        </p:txBody>
      </p:sp>
      <p:sp>
        <p:nvSpPr>
          <p:cNvPr id="24587" name="Text Box 8"/>
          <p:cNvSpPr txBox="1">
            <a:spLocks noChangeArrowheads="1"/>
          </p:cNvSpPr>
          <p:nvPr/>
        </p:nvSpPr>
        <p:spPr bwMode="auto">
          <a:xfrm>
            <a:off x="3124200" y="4572000"/>
            <a:ext cx="168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variable</a:t>
            </a:r>
          </a:p>
        </p:txBody>
      </p:sp>
      <p:graphicFrame>
        <p:nvGraphicFramePr>
          <p:cNvPr id="24588" name="Object 9"/>
          <p:cNvGraphicFramePr>
            <a:graphicFrameLocks noChangeAspect="1"/>
          </p:cNvGraphicFramePr>
          <p:nvPr/>
        </p:nvGraphicFramePr>
        <p:xfrm>
          <a:off x="6559550" y="3105150"/>
          <a:ext cx="1346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Equation" r:id="rId5" imgW="1346200" imgH="419100" progId="Equation.3">
                  <p:embed/>
                </p:oleObj>
              </mc:Choice>
              <mc:Fallback>
                <p:oleObj name="Equation" r:id="rId5" imgW="13462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9550" y="3105150"/>
                        <a:ext cx="1346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9" name="Text Box 10"/>
          <p:cNvSpPr txBox="1">
            <a:spLocks noChangeArrowheads="1"/>
          </p:cNvSpPr>
          <p:nvPr/>
        </p:nvSpPr>
        <p:spPr bwMode="auto">
          <a:xfrm>
            <a:off x="4495800" y="3048000"/>
            <a:ext cx="59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or</a:t>
            </a:r>
          </a:p>
        </p:txBody>
      </p:sp>
      <p:sp>
        <p:nvSpPr>
          <p:cNvPr id="24590" name="Line 11"/>
          <p:cNvSpPr>
            <a:spLocks noChangeShapeType="1"/>
          </p:cNvSpPr>
          <p:nvPr/>
        </p:nvSpPr>
        <p:spPr bwMode="auto">
          <a:xfrm flipV="1">
            <a:off x="7772400" y="3581400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4591" name="Text Box 12"/>
          <p:cNvSpPr txBox="1">
            <a:spLocks noChangeArrowheads="1"/>
          </p:cNvSpPr>
          <p:nvPr/>
        </p:nvSpPr>
        <p:spPr bwMode="auto">
          <a:xfrm>
            <a:off x="6934200" y="4572000"/>
            <a:ext cx="1755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terminal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AA6FECAF-884B-4EAC-8168-651561CA0995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/>
              <a:t>24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605" name="Text Box 2050"/>
          <p:cNvSpPr txBox="1">
            <a:spLocks noChangeArrowheads="1"/>
          </p:cNvSpPr>
          <p:nvPr/>
        </p:nvSpPr>
        <p:spPr bwMode="auto">
          <a:xfrm>
            <a:off x="365125" y="25400"/>
            <a:ext cx="2073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Examples:</a:t>
            </a:r>
          </a:p>
        </p:txBody>
      </p:sp>
      <p:graphicFrame>
        <p:nvGraphicFramePr>
          <p:cNvPr id="25606" name="Object 2051"/>
          <p:cNvGraphicFramePr>
            <a:graphicFrameLocks noChangeAspect="1"/>
          </p:cNvGraphicFramePr>
          <p:nvPr/>
        </p:nvGraphicFramePr>
        <p:xfrm>
          <a:off x="984250" y="1308100"/>
          <a:ext cx="16891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3" imgW="1689100" imgH="2717800" progId="Equation.3">
                  <p:embed/>
                </p:oleObj>
              </mc:Choice>
              <mc:Fallback>
                <p:oleObj name="Equation" r:id="rId3" imgW="1689100" imgH="271780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1308100"/>
                        <a:ext cx="16891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2052"/>
          <p:cNvSpPr txBox="1">
            <a:spLocks noChangeArrowheads="1"/>
          </p:cNvSpPr>
          <p:nvPr/>
        </p:nvSpPr>
        <p:spPr bwMode="auto">
          <a:xfrm>
            <a:off x="5867400" y="4572000"/>
            <a:ext cx="27686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Not</a:t>
            </a:r>
            <a:r>
              <a:rPr lang="en-US"/>
              <a:t> Chomsky</a:t>
            </a:r>
          </a:p>
          <a:p>
            <a:r>
              <a:rPr lang="en-US"/>
              <a:t>Normal Form </a:t>
            </a:r>
          </a:p>
        </p:txBody>
      </p:sp>
      <p:graphicFrame>
        <p:nvGraphicFramePr>
          <p:cNvPr id="25608" name="Object 2053"/>
          <p:cNvGraphicFramePr>
            <a:graphicFrameLocks noChangeAspect="1"/>
          </p:cNvGraphicFramePr>
          <p:nvPr/>
        </p:nvGraphicFramePr>
        <p:xfrm>
          <a:off x="6153150" y="1308100"/>
          <a:ext cx="19939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5" imgW="1993900" imgH="2717800" progId="Equation.3">
                  <p:embed/>
                </p:oleObj>
              </mc:Choice>
              <mc:Fallback>
                <p:oleObj name="Equation" r:id="rId5" imgW="1993900" imgH="2717800" progId="Equation.3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150" y="1308100"/>
                        <a:ext cx="19939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4" name="Oval 2054"/>
          <p:cNvSpPr>
            <a:spLocks noChangeArrowheads="1"/>
          </p:cNvSpPr>
          <p:nvPr/>
        </p:nvSpPr>
        <p:spPr bwMode="auto">
          <a:xfrm>
            <a:off x="7086600" y="1905000"/>
            <a:ext cx="12192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3335" name="Oval 2055"/>
          <p:cNvSpPr>
            <a:spLocks noChangeArrowheads="1"/>
          </p:cNvSpPr>
          <p:nvPr/>
        </p:nvSpPr>
        <p:spPr bwMode="auto">
          <a:xfrm>
            <a:off x="7086600" y="3581400"/>
            <a:ext cx="9906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5611" name="Text Box 2056"/>
          <p:cNvSpPr txBox="1">
            <a:spLocks noChangeArrowheads="1"/>
          </p:cNvSpPr>
          <p:nvPr/>
        </p:nvSpPr>
        <p:spPr bwMode="auto">
          <a:xfrm>
            <a:off x="838200" y="4495800"/>
            <a:ext cx="27686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Chomsky </a:t>
            </a:r>
          </a:p>
          <a:p>
            <a:r>
              <a:rPr lang="en-US"/>
              <a:t>Normal Form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4" grpId="0" animBg="1"/>
      <p:bldP spid="4833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10F77D49-31E5-451E-9C41-1C278D7EC77D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/>
              <a:t>25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Conversion to Chomsky Normal Form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Example:</a:t>
            </a:r>
          </a:p>
        </p:txBody>
      </p:sp>
      <p:graphicFrame>
        <p:nvGraphicFramePr>
          <p:cNvPr id="26631" name="Object 4"/>
          <p:cNvGraphicFramePr>
            <a:graphicFrameLocks noChangeAspect="1"/>
          </p:cNvGraphicFramePr>
          <p:nvPr/>
        </p:nvGraphicFramePr>
        <p:xfrm>
          <a:off x="2971800" y="1524000"/>
          <a:ext cx="19685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3" imgW="1968500" imgH="1943100" progId="Equation.3">
                  <p:embed/>
                </p:oleObj>
              </mc:Choice>
              <mc:Fallback>
                <p:oleObj name="Equation" r:id="rId3" imgW="1968500" imgH="1943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524000"/>
                        <a:ext cx="19685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 Box 5"/>
          <p:cNvSpPr txBox="1">
            <a:spLocks noChangeArrowheads="1"/>
          </p:cNvSpPr>
          <p:nvPr/>
        </p:nvSpPr>
        <p:spPr bwMode="auto">
          <a:xfrm>
            <a:off x="5638800" y="1828800"/>
            <a:ext cx="27686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Not</a:t>
            </a:r>
            <a:r>
              <a:rPr lang="en-US"/>
              <a:t> Chomsky</a:t>
            </a:r>
          </a:p>
          <a:p>
            <a:r>
              <a:rPr lang="en-US"/>
              <a:t>Normal Form </a:t>
            </a:r>
          </a:p>
        </p:txBody>
      </p:sp>
      <p:sp>
        <p:nvSpPr>
          <p:cNvPr id="26633" name="Text Box 6"/>
          <p:cNvSpPr txBox="1">
            <a:spLocks noChangeArrowheads="1"/>
          </p:cNvSpPr>
          <p:nvPr/>
        </p:nvSpPr>
        <p:spPr bwMode="auto">
          <a:xfrm>
            <a:off x="228600" y="4648200"/>
            <a:ext cx="8434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We will convert it to Chomsky Normal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869C3F83-F1E9-4A71-8033-3928CBB4C323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/>
              <a:t>26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27653" name="Object 2"/>
          <p:cNvGraphicFramePr>
            <a:graphicFrameLocks noChangeAspect="1"/>
          </p:cNvGraphicFramePr>
          <p:nvPr/>
        </p:nvGraphicFramePr>
        <p:xfrm>
          <a:off x="666750" y="2800350"/>
          <a:ext cx="19685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3" imgW="1968500" imgH="1943100" progId="Equation.3">
                  <p:embed/>
                </p:oleObj>
              </mc:Choice>
              <mc:Fallback>
                <p:oleObj name="Equation" r:id="rId3" imgW="1968500" imgH="1943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2800350"/>
                        <a:ext cx="19685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 Box 3"/>
          <p:cNvSpPr txBox="1">
            <a:spLocks noChangeArrowheads="1"/>
          </p:cNvSpPr>
          <p:nvPr/>
        </p:nvSpPr>
        <p:spPr bwMode="auto">
          <a:xfrm>
            <a:off x="0" y="304800"/>
            <a:ext cx="828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Introduce new variables for the terminals:</a:t>
            </a:r>
          </a:p>
        </p:txBody>
      </p:sp>
      <p:sp>
        <p:nvSpPr>
          <p:cNvPr id="27655" name="AutoShape 4"/>
          <p:cNvSpPr>
            <a:spLocks noChangeArrowheads="1"/>
          </p:cNvSpPr>
          <p:nvPr/>
        </p:nvSpPr>
        <p:spPr bwMode="auto">
          <a:xfrm>
            <a:off x="3581400" y="3657600"/>
            <a:ext cx="1524000" cy="485775"/>
          </a:xfrm>
          <a:prstGeom prst="rightArrow">
            <a:avLst>
              <a:gd name="adj1" fmla="val 50000"/>
              <a:gd name="adj2" fmla="val 784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7656" name="Object 5"/>
          <p:cNvGraphicFramePr>
            <a:graphicFrameLocks noChangeAspect="1"/>
          </p:cNvGraphicFramePr>
          <p:nvPr/>
        </p:nvGraphicFramePr>
        <p:xfrm>
          <a:off x="6248400" y="1752600"/>
          <a:ext cx="2451100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5" imgW="2451100" imgH="4470400" progId="Equation.3">
                  <p:embed/>
                </p:oleObj>
              </mc:Choice>
              <mc:Fallback>
                <p:oleObj name="Equation" r:id="rId5" imgW="2451100" imgH="4470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752600"/>
                        <a:ext cx="2451100" cy="447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6"/>
          <p:cNvGraphicFramePr>
            <a:graphicFrameLocks noChangeAspect="1"/>
          </p:cNvGraphicFramePr>
          <p:nvPr/>
        </p:nvGraphicFramePr>
        <p:xfrm>
          <a:off x="3048000" y="990600"/>
          <a:ext cx="17272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quation" r:id="rId7" imgW="1726451" imgH="583947" progId="Equation.3">
                  <p:embed/>
                </p:oleObj>
              </mc:Choice>
              <mc:Fallback>
                <p:oleObj name="Equation" r:id="rId7" imgW="1726451" imgH="58394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990600"/>
                        <a:ext cx="17272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AutoShape 7"/>
          <p:cNvSpPr>
            <a:spLocks noChangeArrowheads="1"/>
          </p:cNvSpPr>
          <p:nvPr/>
        </p:nvSpPr>
        <p:spPr bwMode="auto">
          <a:xfrm>
            <a:off x="6019800" y="3962400"/>
            <a:ext cx="1981200" cy="2438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3EA3DA06-063B-4425-B865-65FEC669A559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/>
              <a:t>27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8677" name="Text Box 2"/>
          <p:cNvSpPr txBox="1">
            <a:spLocks noChangeArrowheads="1"/>
          </p:cNvSpPr>
          <p:nvPr/>
        </p:nvSpPr>
        <p:spPr bwMode="auto">
          <a:xfrm>
            <a:off x="0" y="0"/>
            <a:ext cx="71294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Introduce new intermediate variable</a:t>
            </a:r>
          </a:p>
          <a:p>
            <a:r>
              <a:rPr lang="en-US"/>
              <a:t>to break first production:</a:t>
            </a:r>
          </a:p>
        </p:txBody>
      </p:sp>
      <p:graphicFrame>
        <p:nvGraphicFramePr>
          <p:cNvPr id="28678" name="Object 3"/>
          <p:cNvGraphicFramePr>
            <a:graphicFrameLocks noChangeAspect="1"/>
          </p:cNvGraphicFramePr>
          <p:nvPr/>
        </p:nvGraphicFramePr>
        <p:xfrm>
          <a:off x="266700" y="1612900"/>
          <a:ext cx="2451100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Equation" r:id="rId3" imgW="2451100" imgH="4470400" progId="Equation.3">
                  <p:embed/>
                </p:oleObj>
              </mc:Choice>
              <mc:Fallback>
                <p:oleObj name="Equation" r:id="rId3" imgW="2451100" imgH="4470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1612900"/>
                        <a:ext cx="2451100" cy="447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AutoShape 4"/>
          <p:cNvSpPr>
            <a:spLocks noChangeArrowheads="1"/>
          </p:cNvSpPr>
          <p:nvPr/>
        </p:nvSpPr>
        <p:spPr bwMode="auto">
          <a:xfrm>
            <a:off x="3581400" y="3581400"/>
            <a:ext cx="1676400" cy="485775"/>
          </a:xfrm>
          <a:prstGeom prst="rightArrow">
            <a:avLst>
              <a:gd name="adj1" fmla="val 50000"/>
              <a:gd name="adj2" fmla="val 862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8680" name="Object 5"/>
          <p:cNvGraphicFramePr>
            <a:graphicFrameLocks noChangeAspect="1"/>
          </p:cNvGraphicFramePr>
          <p:nvPr/>
        </p:nvGraphicFramePr>
        <p:xfrm>
          <a:off x="6096000" y="1143000"/>
          <a:ext cx="2451100" cy="523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Equation" r:id="rId5" imgW="2451100" imgH="5232400" progId="Equation.3">
                  <p:embed/>
                </p:oleObj>
              </mc:Choice>
              <mc:Fallback>
                <p:oleObj name="Equation" r:id="rId5" imgW="2451100" imgH="523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143000"/>
                        <a:ext cx="2451100" cy="523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6"/>
          <p:cNvGraphicFramePr>
            <a:graphicFrameLocks noChangeAspect="1"/>
          </p:cNvGraphicFramePr>
          <p:nvPr/>
        </p:nvGraphicFramePr>
        <p:xfrm>
          <a:off x="7239000" y="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Equation" r:id="rId7" imgW="406224" imgH="571252" progId="Equation.3">
                  <p:embed/>
                </p:oleObj>
              </mc:Choice>
              <mc:Fallback>
                <p:oleObj name="Equation" r:id="rId7" imgW="406224" imgH="57125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0"/>
                        <a:ext cx="40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   </a:t>
            </a:r>
          </a:p>
        </p:txBody>
      </p:sp>
      <p:sp>
        <p:nvSpPr>
          <p:cNvPr id="28683" name="AutoShape 8"/>
          <p:cNvSpPr>
            <a:spLocks noChangeArrowheads="1"/>
          </p:cNvSpPr>
          <p:nvPr/>
        </p:nvSpPr>
        <p:spPr bwMode="auto">
          <a:xfrm>
            <a:off x="152400" y="1600200"/>
            <a:ext cx="2438400" cy="685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28684" name="AutoShape 9"/>
          <p:cNvSpPr>
            <a:spLocks noChangeArrowheads="1"/>
          </p:cNvSpPr>
          <p:nvPr/>
        </p:nvSpPr>
        <p:spPr bwMode="auto">
          <a:xfrm>
            <a:off x="5943600" y="1066800"/>
            <a:ext cx="2362200" cy="1524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01C7C290-E0E3-48E9-90E2-D9CC02BE8478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/>
              <a:t>28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701" name="Text Box 2"/>
          <p:cNvSpPr txBox="1">
            <a:spLocks noChangeArrowheads="1"/>
          </p:cNvSpPr>
          <p:nvPr/>
        </p:nvSpPr>
        <p:spPr bwMode="auto">
          <a:xfrm>
            <a:off x="0" y="0"/>
            <a:ext cx="6416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Introduce intermediate variable:</a:t>
            </a:r>
          </a:p>
        </p:txBody>
      </p:sp>
      <p:sp>
        <p:nvSpPr>
          <p:cNvPr id="29702" name="AutoShape 3"/>
          <p:cNvSpPr>
            <a:spLocks noChangeArrowheads="1"/>
          </p:cNvSpPr>
          <p:nvPr/>
        </p:nvSpPr>
        <p:spPr bwMode="auto">
          <a:xfrm>
            <a:off x="3657600" y="3429000"/>
            <a:ext cx="1676400" cy="485775"/>
          </a:xfrm>
          <a:prstGeom prst="rightArrow">
            <a:avLst>
              <a:gd name="adj1" fmla="val 50000"/>
              <a:gd name="adj2" fmla="val 862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29703" name="Object 4"/>
          <p:cNvGraphicFramePr>
            <a:graphicFrameLocks noChangeAspect="1"/>
          </p:cNvGraphicFramePr>
          <p:nvPr/>
        </p:nvGraphicFramePr>
        <p:xfrm>
          <a:off x="6248400" y="838200"/>
          <a:ext cx="2146300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3" imgW="2146300" imgH="6019800" progId="Equation.3">
                  <p:embed/>
                </p:oleObj>
              </mc:Choice>
              <mc:Fallback>
                <p:oleObj name="Equation" r:id="rId3" imgW="2146300" imgH="601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838200"/>
                        <a:ext cx="2146300" cy="601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5"/>
          <p:cNvGraphicFramePr>
            <a:graphicFrameLocks noChangeAspect="1"/>
          </p:cNvGraphicFramePr>
          <p:nvPr/>
        </p:nvGraphicFramePr>
        <p:xfrm>
          <a:off x="6858000" y="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Equation" r:id="rId5" imgW="482391" imgH="571252" progId="Equation.3">
                  <p:embed/>
                </p:oleObj>
              </mc:Choice>
              <mc:Fallback>
                <p:oleObj name="Equation" r:id="rId5" imgW="482391" imgH="5712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0"/>
                        <a:ext cx="482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6"/>
          <p:cNvGraphicFramePr>
            <a:graphicFrameLocks noChangeAspect="1"/>
          </p:cNvGraphicFramePr>
          <p:nvPr/>
        </p:nvGraphicFramePr>
        <p:xfrm>
          <a:off x="304800" y="1219200"/>
          <a:ext cx="2451100" cy="523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Equation" r:id="rId7" imgW="2451100" imgH="5232400" progId="Equation.3">
                  <p:embed/>
                </p:oleObj>
              </mc:Choice>
              <mc:Fallback>
                <p:oleObj name="Equation" r:id="rId7" imgW="2451100" imgH="523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19200"/>
                        <a:ext cx="2451100" cy="523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AutoShape 7"/>
          <p:cNvSpPr>
            <a:spLocks noChangeArrowheads="1"/>
          </p:cNvSpPr>
          <p:nvPr/>
        </p:nvSpPr>
        <p:spPr bwMode="auto">
          <a:xfrm>
            <a:off x="228600" y="2667000"/>
            <a:ext cx="25908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29707" name="AutoShape 8"/>
          <p:cNvSpPr>
            <a:spLocks noChangeArrowheads="1"/>
          </p:cNvSpPr>
          <p:nvPr/>
        </p:nvSpPr>
        <p:spPr bwMode="auto">
          <a:xfrm>
            <a:off x="5943600" y="2286000"/>
            <a:ext cx="2590800" cy="16002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8EBCD022-1A15-47E9-B98F-94185891F605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/>
              <a:t>29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725" name="Text Box 2"/>
          <p:cNvSpPr txBox="1">
            <a:spLocks noChangeArrowheads="1"/>
          </p:cNvSpPr>
          <p:nvPr/>
        </p:nvSpPr>
        <p:spPr bwMode="auto">
          <a:xfrm>
            <a:off x="762000" y="0"/>
            <a:ext cx="7769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Final grammar in Chomsky Normal Form:</a:t>
            </a:r>
          </a:p>
        </p:txBody>
      </p:sp>
      <p:graphicFrame>
        <p:nvGraphicFramePr>
          <p:cNvPr id="30726" name="Object 3"/>
          <p:cNvGraphicFramePr>
            <a:graphicFrameLocks noChangeAspect="1"/>
          </p:cNvGraphicFramePr>
          <p:nvPr/>
        </p:nvGraphicFramePr>
        <p:xfrm>
          <a:off x="6172200" y="685800"/>
          <a:ext cx="2146300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Equation" r:id="rId3" imgW="2146300" imgH="6019800" progId="Equation.3">
                  <p:embed/>
                </p:oleObj>
              </mc:Choice>
              <mc:Fallback>
                <p:oleObj name="Equation" r:id="rId3" imgW="2146300" imgH="601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685800"/>
                        <a:ext cx="2146300" cy="601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4"/>
          <p:cNvGraphicFramePr>
            <a:graphicFrameLocks noChangeAspect="1"/>
          </p:cNvGraphicFramePr>
          <p:nvPr/>
        </p:nvGraphicFramePr>
        <p:xfrm>
          <a:off x="514350" y="3638550"/>
          <a:ext cx="19685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Equation" r:id="rId5" imgW="1968500" imgH="1943100" progId="Equation.3">
                  <p:embed/>
                </p:oleObj>
              </mc:Choice>
              <mc:Fallback>
                <p:oleObj name="Equation" r:id="rId5" imgW="1968500" imgH="1943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3638550"/>
                        <a:ext cx="19685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5"/>
          <p:cNvSpPr txBox="1">
            <a:spLocks noChangeArrowheads="1"/>
          </p:cNvSpPr>
          <p:nvPr/>
        </p:nvSpPr>
        <p:spPr bwMode="auto">
          <a:xfrm>
            <a:off x="0" y="2667000"/>
            <a:ext cx="3135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Initial 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EAF43C4D-D99C-4653-B31D-61C9BBB6CF9F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/>
              <a:t>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400800" y="5105400"/>
            <a:ext cx="21193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Equivalent</a:t>
            </a:r>
          </a:p>
          <a:p>
            <a:r>
              <a:rPr lang="en-US"/>
              <a:t>grammar</a:t>
            </a:r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2133600" y="4876800"/>
          <a:ext cx="373380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3" imgW="4978400" imgH="2057400" progId="Equation.3">
                  <p:embed/>
                </p:oleObj>
              </mc:Choice>
              <mc:Fallback>
                <p:oleObj name="Equation" r:id="rId3" imgW="4978400" imgH="2057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76800"/>
                        <a:ext cx="3733800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8"/>
          <p:cNvGraphicFramePr>
            <a:graphicFrameLocks noChangeAspect="1"/>
          </p:cNvGraphicFramePr>
          <p:nvPr/>
        </p:nvGraphicFramePr>
        <p:xfrm>
          <a:off x="2667000" y="609600"/>
          <a:ext cx="2667000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5" imgW="3390900" imgH="2717800" progId="Equation.3">
                  <p:embed/>
                </p:oleObj>
              </mc:Choice>
              <mc:Fallback>
                <p:oleObj name="Equation" r:id="rId5" imgW="3390900" imgH="2717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609600"/>
                        <a:ext cx="2667000" cy="213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AutoShape 9"/>
          <p:cNvSpPr>
            <a:spLocks noChangeArrowheads="1"/>
          </p:cNvSpPr>
          <p:nvPr/>
        </p:nvSpPr>
        <p:spPr bwMode="auto">
          <a:xfrm>
            <a:off x="1524000" y="3048000"/>
            <a:ext cx="4568825" cy="132715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</a:rPr>
              <a:t>Substitute </a:t>
            </a:r>
            <a:endParaRPr lang="en-US" i="1">
              <a:solidFill>
                <a:schemeClr val="tx1"/>
              </a:solidFill>
            </a:endParaRPr>
          </a:p>
          <a:p>
            <a:pPr algn="ctr"/>
            <a:endParaRPr lang="en-US" i="1">
              <a:solidFill>
                <a:schemeClr val="tx1"/>
              </a:solidFill>
            </a:endParaRPr>
          </a:p>
        </p:txBody>
      </p:sp>
      <p:graphicFrame>
        <p:nvGraphicFramePr>
          <p:cNvPr id="4105" name="Object 10"/>
          <p:cNvGraphicFramePr>
            <a:graphicFrameLocks noChangeAspect="1"/>
          </p:cNvGraphicFramePr>
          <p:nvPr/>
        </p:nvGraphicFramePr>
        <p:xfrm>
          <a:off x="3048000" y="3630613"/>
          <a:ext cx="162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7" imgW="1625600" imgH="419100" progId="Equation.3">
                  <p:embed/>
                </p:oleObj>
              </mc:Choice>
              <mc:Fallback>
                <p:oleObj name="Equation" r:id="rId7" imgW="16256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30613"/>
                        <a:ext cx="1625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015" name="Group 15"/>
          <p:cNvGrpSpPr>
            <a:grpSpLocks/>
          </p:cNvGrpSpPr>
          <p:nvPr/>
        </p:nvGrpSpPr>
        <p:grpSpPr bwMode="auto">
          <a:xfrm>
            <a:off x="2895600" y="4724400"/>
            <a:ext cx="457200" cy="533400"/>
            <a:chOff x="1824" y="2976"/>
            <a:chExt cx="288" cy="336"/>
          </a:xfrm>
        </p:grpSpPr>
        <p:sp>
          <p:nvSpPr>
            <p:cNvPr id="4110" name="Line 11"/>
            <p:cNvSpPr>
              <a:spLocks noChangeShapeType="1"/>
            </p:cNvSpPr>
            <p:nvPr/>
          </p:nvSpPr>
          <p:spPr bwMode="auto">
            <a:xfrm>
              <a:off x="1824" y="2976"/>
              <a:ext cx="288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4111" name="Line 12"/>
            <p:cNvSpPr>
              <a:spLocks noChangeShapeType="1"/>
            </p:cNvSpPr>
            <p:nvPr/>
          </p:nvSpPr>
          <p:spPr bwMode="auto">
            <a:xfrm flipH="1">
              <a:off x="1824" y="2976"/>
              <a:ext cx="288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</p:grpSp>
      <p:grpSp>
        <p:nvGrpSpPr>
          <p:cNvPr id="512016" name="Group 16"/>
          <p:cNvGrpSpPr>
            <a:grpSpLocks/>
          </p:cNvGrpSpPr>
          <p:nvPr/>
        </p:nvGrpSpPr>
        <p:grpSpPr bwMode="auto">
          <a:xfrm>
            <a:off x="2895600" y="5943600"/>
            <a:ext cx="762000" cy="533400"/>
            <a:chOff x="1824" y="3744"/>
            <a:chExt cx="480" cy="336"/>
          </a:xfrm>
        </p:grpSpPr>
        <p:sp>
          <p:nvSpPr>
            <p:cNvPr id="4108" name="Line 13"/>
            <p:cNvSpPr>
              <a:spLocks noChangeShapeType="1"/>
            </p:cNvSpPr>
            <p:nvPr/>
          </p:nvSpPr>
          <p:spPr bwMode="auto">
            <a:xfrm>
              <a:off x="1824" y="3744"/>
              <a:ext cx="432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4109" name="Line 14"/>
            <p:cNvSpPr>
              <a:spLocks noChangeShapeType="1"/>
            </p:cNvSpPr>
            <p:nvPr/>
          </p:nvSpPr>
          <p:spPr bwMode="auto">
            <a:xfrm flipH="1">
              <a:off x="1824" y="3744"/>
              <a:ext cx="480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622DE1C-0D67-4644-9FE8-94C9AC0C0188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/>
              <a:t>30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9" name="Text Box 2"/>
          <p:cNvSpPr txBox="1">
            <a:spLocks noChangeArrowheads="1"/>
          </p:cNvSpPr>
          <p:nvPr/>
        </p:nvSpPr>
        <p:spPr bwMode="auto">
          <a:xfrm>
            <a:off x="1295400" y="1600200"/>
            <a:ext cx="6307138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From any context-free grammar</a:t>
            </a:r>
          </a:p>
          <a:p>
            <a:r>
              <a:rPr lang="en-US"/>
              <a:t>(which doesn’t produce    )</a:t>
            </a:r>
          </a:p>
          <a:p>
            <a:r>
              <a:rPr lang="en-US"/>
              <a:t>not in Chomsky Normal Form</a:t>
            </a:r>
          </a:p>
        </p:txBody>
      </p: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1295400" y="4114800"/>
            <a:ext cx="5711825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we can obtain:</a:t>
            </a:r>
          </a:p>
          <a:p>
            <a:r>
              <a:rPr lang="en-US"/>
              <a:t>       an equivalent grammar </a:t>
            </a:r>
          </a:p>
          <a:p>
            <a:r>
              <a:rPr lang="en-US"/>
              <a:t>       in Chomsky Normal Form</a:t>
            </a:r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0" y="228600"/>
            <a:ext cx="2386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b="1">
                <a:solidFill>
                  <a:srgbClr val="FF3300"/>
                </a:solidFill>
              </a:rPr>
              <a:t>In general:</a:t>
            </a:r>
          </a:p>
        </p:txBody>
      </p:sp>
      <p:graphicFrame>
        <p:nvGraphicFramePr>
          <p:cNvPr id="31752" name="Object 5"/>
          <p:cNvGraphicFramePr>
            <a:graphicFrameLocks noChangeAspect="1"/>
          </p:cNvGraphicFramePr>
          <p:nvPr/>
        </p:nvGraphicFramePr>
        <p:xfrm>
          <a:off x="5867400" y="2286000"/>
          <a:ext cx="311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Equation" r:id="rId3" imgW="279279" imgH="342751" progId="Equation.3">
                  <p:embed/>
                </p:oleObj>
              </mc:Choice>
              <mc:Fallback>
                <p:oleObj name="Equation" r:id="rId3" imgW="279279" imgH="34275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286000"/>
                        <a:ext cx="3111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61729180-ADD6-4AAB-95AB-5129B85EF9F8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/>
              <a:t>31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3" name="Text Box 2"/>
          <p:cNvSpPr txBox="1">
            <a:spLocks noChangeArrowheads="1"/>
          </p:cNvSpPr>
          <p:nvPr/>
        </p:nvSpPr>
        <p:spPr bwMode="auto">
          <a:xfrm>
            <a:off x="2362200" y="0"/>
            <a:ext cx="3392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 b="1">
                <a:solidFill>
                  <a:srgbClr val="FF3300"/>
                </a:solidFill>
              </a:rPr>
              <a:t>The Procedure</a:t>
            </a:r>
          </a:p>
        </p:txBody>
      </p:sp>
      <p:sp>
        <p:nvSpPr>
          <p:cNvPr id="32774" name="Text Box 3"/>
          <p:cNvSpPr txBox="1">
            <a:spLocks noChangeArrowheads="1"/>
          </p:cNvSpPr>
          <p:nvPr/>
        </p:nvSpPr>
        <p:spPr bwMode="auto">
          <a:xfrm>
            <a:off x="1447800" y="1219200"/>
            <a:ext cx="4457700" cy="291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First remove:</a:t>
            </a:r>
          </a:p>
          <a:p>
            <a:endParaRPr lang="en-US"/>
          </a:p>
          <a:p>
            <a:pPr lvl="2"/>
            <a:r>
              <a:rPr lang="en-US"/>
              <a:t>Nullable variables</a:t>
            </a:r>
          </a:p>
          <a:p>
            <a:pPr lvl="2"/>
            <a:endParaRPr lang="en-US"/>
          </a:p>
          <a:p>
            <a:pPr lvl="2"/>
            <a:r>
              <a:rPr lang="en-US"/>
              <a:t>Unit productions</a:t>
            </a:r>
          </a:p>
        </p:txBody>
      </p:sp>
      <p:sp>
        <p:nvSpPr>
          <p:cNvPr id="32775" name="Text Box 4"/>
          <p:cNvSpPr txBox="1">
            <a:spLocks noChangeArrowheads="1"/>
          </p:cNvSpPr>
          <p:nvPr/>
        </p:nvSpPr>
        <p:spPr bwMode="auto">
          <a:xfrm>
            <a:off x="2362200" y="4648200"/>
            <a:ext cx="535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009900"/>
                </a:solidFill>
              </a:rPr>
              <a:t>(Useless variables 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0463536-FCAB-4B70-8B1B-53B23DE09F4A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/>
              <a:t>32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7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5545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Then, for every symbol     :</a:t>
            </a:r>
            <a:r>
              <a:rPr lang="en-US"/>
              <a:t>  </a:t>
            </a:r>
          </a:p>
        </p:txBody>
      </p:sp>
      <p:graphicFrame>
        <p:nvGraphicFramePr>
          <p:cNvPr id="33798" name="Object 3"/>
          <p:cNvGraphicFramePr>
            <a:graphicFrameLocks noChangeAspect="1"/>
          </p:cNvGraphicFramePr>
          <p:nvPr/>
        </p:nvGraphicFramePr>
        <p:xfrm>
          <a:off x="4953000" y="381000"/>
          <a:ext cx="2889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Equation" r:id="rId3" imgW="291973" imgH="304668" progId="Equation.3">
                  <p:embed/>
                </p:oleObj>
              </mc:Choice>
              <mc:Fallback>
                <p:oleObj name="Equation" r:id="rId3" imgW="291973" imgH="30466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1000"/>
                        <a:ext cx="2889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Text Box 4"/>
          <p:cNvSpPr txBox="1">
            <a:spLocks noChangeArrowheads="1"/>
          </p:cNvSpPr>
          <p:nvPr/>
        </p:nvSpPr>
        <p:spPr bwMode="auto">
          <a:xfrm>
            <a:off x="381000" y="3505200"/>
            <a:ext cx="740251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 productions with length at least 2  </a:t>
            </a:r>
          </a:p>
          <a:p>
            <a:r>
              <a:rPr lang="en-US"/>
              <a:t>replace       with  </a:t>
            </a:r>
          </a:p>
        </p:txBody>
      </p:sp>
      <p:graphicFrame>
        <p:nvGraphicFramePr>
          <p:cNvPr id="33800" name="Object 5"/>
          <p:cNvGraphicFramePr>
            <a:graphicFrameLocks noChangeAspect="1"/>
          </p:cNvGraphicFramePr>
          <p:nvPr/>
        </p:nvGraphicFramePr>
        <p:xfrm>
          <a:off x="2187575" y="42418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Equation" r:id="rId5" imgW="291973" imgH="304668" progId="Equation.3">
                  <p:embed/>
                </p:oleObj>
              </mc:Choice>
              <mc:Fallback>
                <p:oleObj name="Equation" r:id="rId5" imgW="291973" imgH="30466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42418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6"/>
          <p:cNvGraphicFramePr>
            <a:graphicFrameLocks noChangeAspect="1"/>
          </p:cNvGraphicFramePr>
          <p:nvPr/>
        </p:nvGraphicFramePr>
        <p:xfrm>
          <a:off x="3810000" y="4114800"/>
          <a:ext cx="4683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Equation" r:id="rId7" imgW="469696" imgH="583947" progId="Equation.3">
                  <p:embed/>
                </p:oleObj>
              </mc:Choice>
              <mc:Fallback>
                <p:oleObj name="Equation" r:id="rId7" imgW="469696" imgH="58394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14800"/>
                        <a:ext cx="4683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Text Box 7"/>
          <p:cNvSpPr txBox="1">
            <a:spLocks noChangeArrowheads="1"/>
          </p:cNvSpPr>
          <p:nvPr/>
        </p:nvSpPr>
        <p:spPr bwMode="auto">
          <a:xfrm>
            <a:off x="1425575" y="1803400"/>
            <a:ext cx="309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Add production</a:t>
            </a:r>
          </a:p>
        </p:txBody>
      </p:sp>
      <p:graphicFrame>
        <p:nvGraphicFramePr>
          <p:cNvPr id="33803" name="Object 8"/>
          <p:cNvGraphicFramePr>
            <a:graphicFrameLocks noChangeAspect="1"/>
          </p:cNvGraphicFramePr>
          <p:nvPr/>
        </p:nvGraphicFramePr>
        <p:xfrm>
          <a:off x="5029200" y="1828800"/>
          <a:ext cx="14859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Equation" r:id="rId9" imgW="1485255" imgH="583947" progId="Equation.3">
                  <p:embed/>
                </p:oleObj>
              </mc:Choice>
              <mc:Fallback>
                <p:oleObj name="Equation" r:id="rId9" imgW="1485255" imgH="58394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828800"/>
                        <a:ext cx="14859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Text Box 9"/>
          <p:cNvSpPr txBox="1">
            <a:spLocks noChangeArrowheads="1"/>
          </p:cNvSpPr>
          <p:nvPr/>
        </p:nvSpPr>
        <p:spPr bwMode="auto">
          <a:xfrm>
            <a:off x="1524000" y="990600"/>
            <a:ext cx="2751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New variable:</a:t>
            </a:r>
          </a:p>
        </p:txBody>
      </p:sp>
      <p:graphicFrame>
        <p:nvGraphicFramePr>
          <p:cNvPr id="33805" name="Object 10"/>
          <p:cNvGraphicFramePr>
            <a:graphicFrameLocks noChangeAspect="1"/>
          </p:cNvGraphicFramePr>
          <p:nvPr/>
        </p:nvGraphicFramePr>
        <p:xfrm>
          <a:off x="4495800" y="990600"/>
          <a:ext cx="4683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Equation" r:id="rId11" imgW="469696" imgH="583947" progId="Equation.3">
                  <p:embed/>
                </p:oleObj>
              </mc:Choice>
              <mc:Fallback>
                <p:oleObj name="Equation" r:id="rId11" imgW="469696" imgH="58394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990600"/>
                        <a:ext cx="4683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6" name="Text Box 11"/>
          <p:cNvSpPr txBox="1">
            <a:spLocks noChangeArrowheads="1"/>
          </p:cNvSpPr>
          <p:nvPr/>
        </p:nvSpPr>
        <p:spPr bwMode="auto">
          <a:xfrm>
            <a:off x="381000" y="5257800"/>
            <a:ext cx="44465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Productions of form</a:t>
            </a:r>
          </a:p>
          <a:p>
            <a:r>
              <a:rPr lang="en-US">
                <a:solidFill>
                  <a:srgbClr val="FF3300"/>
                </a:solidFill>
              </a:rPr>
              <a:t>do not need to change!</a:t>
            </a:r>
          </a:p>
        </p:txBody>
      </p:sp>
      <p:graphicFrame>
        <p:nvGraphicFramePr>
          <p:cNvPr id="33807" name="Object 12"/>
          <p:cNvGraphicFramePr>
            <a:graphicFrameLocks noChangeAspect="1"/>
          </p:cNvGraphicFramePr>
          <p:nvPr/>
        </p:nvGraphicFramePr>
        <p:xfrm>
          <a:off x="4419600" y="5257800"/>
          <a:ext cx="15081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Equation" r:id="rId12" imgW="482181" imgH="177646" progId="Equation.3">
                  <p:embed/>
                </p:oleObj>
              </mc:Choice>
              <mc:Fallback>
                <p:oleObj name="Equation" r:id="rId12" imgW="482181" imgH="17764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257800"/>
                        <a:ext cx="15081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8" name="Line 13"/>
          <p:cNvSpPr>
            <a:spLocks noChangeShapeType="1"/>
          </p:cNvSpPr>
          <p:nvPr/>
        </p:nvSpPr>
        <p:spPr bwMode="auto">
          <a:xfrm>
            <a:off x="152400" y="30480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97422C4-62A7-498F-BFB2-E93F5F3B705B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/>
              <a:t>33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228600"/>
            <a:ext cx="4525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Replace any production</a:t>
            </a:r>
          </a:p>
        </p:txBody>
      </p:sp>
      <p:graphicFrame>
        <p:nvGraphicFramePr>
          <p:cNvPr id="34822" name="Object 3"/>
          <p:cNvGraphicFramePr>
            <a:graphicFrameLocks noChangeAspect="1"/>
          </p:cNvGraphicFramePr>
          <p:nvPr/>
        </p:nvGraphicFramePr>
        <p:xfrm>
          <a:off x="4724400" y="304800"/>
          <a:ext cx="31877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Equation" r:id="rId3" imgW="3187700" imgH="584200" progId="Equation.3">
                  <p:embed/>
                </p:oleObj>
              </mc:Choice>
              <mc:Fallback>
                <p:oleObj name="Equation" r:id="rId3" imgW="3187700" imgH="584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04800"/>
                        <a:ext cx="31877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3505200" y="1676400"/>
            <a:ext cx="1125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with </a:t>
            </a:r>
          </a:p>
        </p:txBody>
      </p:sp>
      <p:graphicFrame>
        <p:nvGraphicFramePr>
          <p:cNvPr id="34824" name="Object 5"/>
          <p:cNvGraphicFramePr>
            <a:graphicFrameLocks noChangeAspect="1"/>
          </p:cNvGraphicFramePr>
          <p:nvPr/>
        </p:nvGraphicFramePr>
        <p:xfrm>
          <a:off x="4800600" y="1752600"/>
          <a:ext cx="31496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Equation" r:id="rId5" imgW="3149600" imgH="2895600" progId="Equation.3">
                  <p:embed/>
                </p:oleObj>
              </mc:Choice>
              <mc:Fallback>
                <p:oleObj name="Equation" r:id="rId5" imgW="3149600" imgH="2895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752600"/>
                        <a:ext cx="31496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Text Box 6"/>
          <p:cNvSpPr txBox="1">
            <a:spLocks noChangeArrowheads="1"/>
          </p:cNvSpPr>
          <p:nvPr/>
        </p:nvSpPr>
        <p:spPr bwMode="auto">
          <a:xfrm>
            <a:off x="0" y="6096000"/>
            <a:ext cx="5521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New intermediate variables:</a:t>
            </a:r>
          </a:p>
        </p:txBody>
      </p:sp>
      <p:graphicFrame>
        <p:nvGraphicFramePr>
          <p:cNvPr id="34826" name="Object 7"/>
          <p:cNvGraphicFramePr>
            <a:graphicFrameLocks noChangeAspect="1"/>
          </p:cNvGraphicFramePr>
          <p:nvPr/>
        </p:nvGraphicFramePr>
        <p:xfrm>
          <a:off x="5638800" y="6019800"/>
          <a:ext cx="29464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Equation" r:id="rId7" imgW="2946400" imgH="584200" progId="Equation.3">
                  <p:embed/>
                </p:oleObj>
              </mc:Choice>
              <mc:Fallback>
                <p:oleObj name="Equation" r:id="rId7" imgW="2946400" imgH="584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6019800"/>
                        <a:ext cx="29464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5D3EBA42-59A4-48E5-8379-7DC25450903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/>
              <a:t>34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5" name="Text Box 2"/>
          <p:cNvSpPr txBox="1">
            <a:spLocks noChangeArrowheads="1"/>
          </p:cNvSpPr>
          <p:nvPr/>
        </p:nvSpPr>
        <p:spPr bwMode="auto">
          <a:xfrm>
            <a:off x="2895600" y="179388"/>
            <a:ext cx="3014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>
                <a:solidFill>
                  <a:srgbClr val="FF3300"/>
                </a:solidFill>
              </a:rPr>
              <a:t>Observations</a:t>
            </a:r>
          </a:p>
        </p:txBody>
      </p:sp>
      <p:sp>
        <p:nvSpPr>
          <p:cNvPr id="35846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67183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/>
              <a:t> Chomsky normal forms are good</a:t>
            </a:r>
          </a:p>
          <a:p>
            <a:r>
              <a:rPr lang="en-US"/>
              <a:t>  for parsing and proving theorems</a:t>
            </a:r>
          </a:p>
        </p:txBody>
      </p:sp>
      <p:sp>
        <p:nvSpPr>
          <p:cNvPr id="35847" name="Text Box 4"/>
          <p:cNvSpPr txBox="1">
            <a:spLocks noChangeArrowheads="1"/>
          </p:cNvSpPr>
          <p:nvPr/>
        </p:nvSpPr>
        <p:spPr bwMode="auto">
          <a:xfrm>
            <a:off x="304800" y="4038600"/>
            <a:ext cx="76088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/>
              <a:t> It is easy to find the Chomsky normal</a:t>
            </a:r>
          </a:p>
          <a:p>
            <a:r>
              <a:rPr lang="en-US"/>
              <a:t>  form for any context-free grammar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52685503-8740-48D0-8D31-8808D8B0F9AA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/>
              <a:t>35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Greinbach Normal Form</a:t>
            </a:r>
          </a:p>
        </p:txBody>
      </p:sp>
      <p:sp>
        <p:nvSpPr>
          <p:cNvPr id="36870" name="Text Box 3"/>
          <p:cNvSpPr txBox="1">
            <a:spLocks noChangeArrowheads="1"/>
          </p:cNvSpPr>
          <p:nvPr/>
        </p:nvSpPr>
        <p:spPr bwMode="auto">
          <a:xfrm>
            <a:off x="228600" y="1981200"/>
            <a:ext cx="5205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All productions have form:</a:t>
            </a:r>
          </a:p>
        </p:txBody>
      </p:sp>
      <p:graphicFrame>
        <p:nvGraphicFramePr>
          <p:cNvPr id="36871" name="Object 4"/>
          <p:cNvGraphicFramePr>
            <a:graphicFrameLocks noChangeAspect="1"/>
          </p:cNvGraphicFramePr>
          <p:nvPr/>
        </p:nvGraphicFramePr>
        <p:xfrm>
          <a:off x="2819400" y="3175000"/>
          <a:ext cx="33274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Equation" r:id="rId3" imgW="3327400" imgH="584200" progId="Equation.3">
                  <p:embed/>
                </p:oleObj>
              </mc:Choice>
              <mc:Fallback>
                <p:oleObj name="Equation" r:id="rId3" imgW="3327400" imgH="58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175000"/>
                        <a:ext cx="33274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Line 5"/>
          <p:cNvSpPr>
            <a:spLocks noChangeShapeType="1"/>
          </p:cNvSpPr>
          <p:nvPr/>
        </p:nvSpPr>
        <p:spPr bwMode="auto">
          <a:xfrm flipV="1">
            <a:off x="3276600" y="3733800"/>
            <a:ext cx="6858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873" name="Line 6"/>
          <p:cNvSpPr>
            <a:spLocks noChangeShapeType="1"/>
          </p:cNvSpPr>
          <p:nvPr/>
        </p:nvSpPr>
        <p:spPr bwMode="auto">
          <a:xfrm flipH="1" flipV="1">
            <a:off x="5029200" y="3810000"/>
            <a:ext cx="6096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6874" name="Text Box 7"/>
          <p:cNvSpPr txBox="1">
            <a:spLocks noChangeArrowheads="1"/>
          </p:cNvSpPr>
          <p:nvPr/>
        </p:nvSpPr>
        <p:spPr bwMode="auto">
          <a:xfrm>
            <a:off x="2286000" y="4800600"/>
            <a:ext cx="1476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symbol</a:t>
            </a:r>
          </a:p>
        </p:txBody>
      </p:sp>
      <p:sp>
        <p:nvSpPr>
          <p:cNvPr id="36875" name="Text Box 8"/>
          <p:cNvSpPr txBox="1">
            <a:spLocks noChangeArrowheads="1"/>
          </p:cNvSpPr>
          <p:nvPr/>
        </p:nvSpPr>
        <p:spPr bwMode="auto">
          <a:xfrm>
            <a:off x="4953000" y="4800600"/>
            <a:ext cx="1881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variables</a:t>
            </a:r>
          </a:p>
        </p:txBody>
      </p:sp>
      <p:graphicFrame>
        <p:nvGraphicFramePr>
          <p:cNvPr id="36876" name="Object 9"/>
          <p:cNvGraphicFramePr>
            <a:graphicFrameLocks noChangeAspect="1"/>
          </p:cNvGraphicFramePr>
          <p:nvPr/>
        </p:nvGraphicFramePr>
        <p:xfrm>
          <a:off x="7645400" y="3257550"/>
          <a:ext cx="10287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Equation" r:id="rId5" imgW="1028254" imgH="431613" progId="Equation.3">
                  <p:embed/>
                </p:oleObj>
              </mc:Choice>
              <mc:Fallback>
                <p:oleObj name="Equation" r:id="rId5" imgW="1028254" imgH="4316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5400" y="3257550"/>
                        <a:ext cx="10287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B07C11B-AAD3-48F3-8A86-7DB78D5578FE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/>
              <a:t>36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893" name="Text Box 2"/>
          <p:cNvSpPr txBox="1">
            <a:spLocks noChangeArrowheads="1"/>
          </p:cNvSpPr>
          <p:nvPr/>
        </p:nvSpPr>
        <p:spPr bwMode="auto">
          <a:xfrm>
            <a:off x="288925" y="330200"/>
            <a:ext cx="2073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Examples:</a:t>
            </a:r>
          </a:p>
        </p:txBody>
      </p:sp>
      <p:graphicFrame>
        <p:nvGraphicFramePr>
          <p:cNvPr id="37894" name="Object 3"/>
          <p:cNvGraphicFramePr>
            <a:graphicFrameLocks noChangeAspect="1"/>
          </p:cNvGraphicFramePr>
          <p:nvPr/>
        </p:nvGraphicFramePr>
        <p:xfrm>
          <a:off x="685800" y="1828800"/>
          <a:ext cx="29718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Equation" r:id="rId3" imgW="2971800" imgH="1942920" progId="Equation.3">
                  <p:embed/>
                </p:oleObj>
              </mc:Choice>
              <mc:Fallback>
                <p:oleObj name="Equation" r:id="rId3" imgW="2971800" imgH="1942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28800"/>
                        <a:ext cx="29718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4"/>
          <p:cNvSpPr txBox="1">
            <a:spLocks noChangeArrowheads="1"/>
          </p:cNvSpPr>
          <p:nvPr/>
        </p:nvSpPr>
        <p:spPr bwMode="auto">
          <a:xfrm>
            <a:off x="609600" y="4343400"/>
            <a:ext cx="26463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Greinbach</a:t>
            </a:r>
          </a:p>
          <a:p>
            <a:r>
              <a:rPr lang="en-US"/>
              <a:t>Normal Form</a:t>
            </a:r>
          </a:p>
        </p:txBody>
      </p:sp>
      <p:graphicFrame>
        <p:nvGraphicFramePr>
          <p:cNvPr id="37896" name="Object 5"/>
          <p:cNvGraphicFramePr>
            <a:graphicFrameLocks noChangeAspect="1"/>
          </p:cNvGraphicFramePr>
          <p:nvPr/>
        </p:nvGraphicFramePr>
        <p:xfrm>
          <a:off x="5848350" y="2222500"/>
          <a:ext cx="2057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Equation" r:id="rId5" imgW="2057400" imgH="1193760" progId="Equation.3">
                  <p:embed/>
                </p:oleObj>
              </mc:Choice>
              <mc:Fallback>
                <p:oleObj name="Equation" r:id="rId5" imgW="2057400" imgH="1193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2222500"/>
                        <a:ext cx="2057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Text Box 6"/>
          <p:cNvSpPr txBox="1">
            <a:spLocks noChangeArrowheads="1"/>
          </p:cNvSpPr>
          <p:nvPr/>
        </p:nvSpPr>
        <p:spPr bwMode="auto">
          <a:xfrm>
            <a:off x="5638800" y="4343400"/>
            <a:ext cx="29511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Not</a:t>
            </a:r>
            <a:r>
              <a:rPr lang="en-US"/>
              <a:t> Greinbach</a:t>
            </a:r>
          </a:p>
          <a:p>
            <a:r>
              <a:rPr lang="en-US"/>
              <a:t>Normal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0E1AB6D-6BF5-4479-BA35-5D0427A281AF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/>
              <a:t>37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38917" name="Object 2"/>
          <p:cNvGraphicFramePr>
            <a:graphicFrameLocks noChangeAspect="1"/>
          </p:cNvGraphicFramePr>
          <p:nvPr/>
        </p:nvGraphicFramePr>
        <p:xfrm>
          <a:off x="457200" y="2286000"/>
          <a:ext cx="2057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Equation" r:id="rId3" imgW="2057400" imgH="1193760" progId="Equation.3">
                  <p:embed/>
                </p:oleObj>
              </mc:Choice>
              <mc:Fallback>
                <p:oleObj name="Equation" r:id="rId3" imgW="2057400" imgH="1193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0"/>
                        <a:ext cx="20574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Text Box 3"/>
          <p:cNvSpPr txBox="1">
            <a:spLocks noChangeArrowheads="1"/>
          </p:cNvSpPr>
          <p:nvPr/>
        </p:nvSpPr>
        <p:spPr bwMode="auto">
          <a:xfrm>
            <a:off x="136525" y="177800"/>
            <a:ext cx="7483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Conversion to Greinbach Normal Form:</a:t>
            </a:r>
          </a:p>
        </p:txBody>
      </p:sp>
      <p:sp>
        <p:nvSpPr>
          <p:cNvPr id="38919" name="AutoShape 4"/>
          <p:cNvSpPr>
            <a:spLocks noChangeArrowheads="1"/>
          </p:cNvSpPr>
          <p:nvPr/>
        </p:nvSpPr>
        <p:spPr bwMode="auto">
          <a:xfrm>
            <a:off x="3733800" y="2743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graphicFrame>
        <p:nvGraphicFramePr>
          <p:cNvPr id="38920" name="Object 5"/>
          <p:cNvGraphicFramePr>
            <a:graphicFrameLocks noChangeAspect="1"/>
          </p:cNvGraphicFramePr>
          <p:nvPr/>
        </p:nvGraphicFramePr>
        <p:xfrm>
          <a:off x="6019800" y="1676400"/>
          <a:ext cx="24765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name="Equation" r:id="rId5" imgW="2476500" imgH="2921000" progId="Equation.3">
                  <p:embed/>
                </p:oleObj>
              </mc:Choice>
              <mc:Fallback>
                <p:oleObj name="Equation" r:id="rId5" imgW="2476500" imgH="292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676400"/>
                        <a:ext cx="2476500" cy="292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Text Box 6"/>
          <p:cNvSpPr txBox="1">
            <a:spLocks noChangeArrowheads="1"/>
          </p:cNvSpPr>
          <p:nvPr/>
        </p:nvSpPr>
        <p:spPr bwMode="auto">
          <a:xfrm>
            <a:off x="5791200" y="4953000"/>
            <a:ext cx="26463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Greinbach</a:t>
            </a:r>
          </a:p>
          <a:p>
            <a:r>
              <a:rPr lang="en-US"/>
              <a:t>Normal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7E194B9E-4206-4EDD-BB87-D83C99A9B5CA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/>
              <a:t>38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9941" name="Text Box 2"/>
          <p:cNvSpPr txBox="1">
            <a:spLocks noChangeArrowheads="1"/>
          </p:cNvSpPr>
          <p:nvPr/>
        </p:nvSpPr>
        <p:spPr bwMode="auto">
          <a:xfrm>
            <a:off x="2895600" y="179388"/>
            <a:ext cx="3014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sz="3600">
                <a:solidFill>
                  <a:srgbClr val="FF3300"/>
                </a:solidFill>
              </a:rPr>
              <a:t>Observations</a:t>
            </a:r>
          </a:p>
        </p:txBody>
      </p:sp>
      <p:sp>
        <p:nvSpPr>
          <p:cNvPr id="39942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6407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/>
              <a:t> Greinbach normal forms are very good</a:t>
            </a:r>
          </a:p>
          <a:p>
            <a:r>
              <a:rPr lang="en-US"/>
              <a:t>  for parsing strings </a:t>
            </a:r>
            <a:r>
              <a:rPr lang="en-US" sz="2000"/>
              <a:t>(better than Chomsky Normal Forms)</a:t>
            </a:r>
            <a:r>
              <a:rPr lang="en-US"/>
              <a:t> </a:t>
            </a:r>
          </a:p>
        </p:txBody>
      </p:sp>
      <p:sp>
        <p:nvSpPr>
          <p:cNvPr id="39943" name="Text Box 4"/>
          <p:cNvSpPr txBox="1">
            <a:spLocks noChangeArrowheads="1"/>
          </p:cNvSpPr>
          <p:nvPr/>
        </p:nvSpPr>
        <p:spPr bwMode="auto">
          <a:xfrm>
            <a:off x="304800" y="3657600"/>
            <a:ext cx="71247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buFontTx/>
              <a:buChar char="•"/>
            </a:pPr>
            <a:r>
              <a:rPr lang="en-US"/>
              <a:t> However, it is difficult to find the </a:t>
            </a:r>
          </a:p>
          <a:p>
            <a:r>
              <a:rPr lang="en-US"/>
              <a:t>  Greinbach normal of a grammar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B901381C-DEA2-43F7-ABD4-99A98EAAB0BB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/>
              <a:t>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125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2251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In general:</a:t>
            </a:r>
          </a:p>
        </p:txBody>
      </p:sp>
      <p:graphicFrame>
        <p:nvGraphicFramePr>
          <p:cNvPr id="5126" name="Object 3"/>
          <p:cNvGraphicFramePr>
            <a:graphicFrameLocks noChangeAspect="1"/>
          </p:cNvGraphicFramePr>
          <p:nvPr/>
        </p:nvGraphicFramePr>
        <p:xfrm>
          <a:off x="2667000" y="381000"/>
          <a:ext cx="1854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1854200" imgH="2057400" progId="Equation.3">
                  <p:embed/>
                </p:oleObj>
              </mc:Choice>
              <mc:Fallback>
                <p:oleObj name="Equation" r:id="rId3" imgW="1854200" imgH="2057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81000"/>
                        <a:ext cx="18542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AutoShape 4"/>
          <p:cNvSpPr>
            <a:spLocks noChangeArrowheads="1"/>
          </p:cNvSpPr>
          <p:nvPr/>
        </p:nvSpPr>
        <p:spPr bwMode="auto">
          <a:xfrm>
            <a:off x="1295400" y="3048000"/>
            <a:ext cx="4568825" cy="132715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</a:rPr>
              <a:t>Substitute</a:t>
            </a:r>
          </a:p>
          <a:p>
            <a:pPr algn="ctr"/>
            <a:r>
              <a:rPr lang="en-US">
                <a:solidFill>
                  <a:srgbClr val="FF3300"/>
                </a:solidFill>
              </a:rPr>
              <a:t> </a:t>
            </a:r>
            <a:endParaRPr lang="en-US" i="1">
              <a:solidFill>
                <a:schemeClr val="tx1"/>
              </a:solidFill>
            </a:endParaRPr>
          </a:p>
        </p:txBody>
      </p:sp>
      <p:graphicFrame>
        <p:nvGraphicFramePr>
          <p:cNvPr id="5128" name="Object 5"/>
          <p:cNvGraphicFramePr>
            <a:graphicFrameLocks noChangeAspect="1"/>
          </p:cNvGraphicFramePr>
          <p:nvPr/>
        </p:nvGraphicFramePr>
        <p:xfrm>
          <a:off x="2286000" y="5562600"/>
          <a:ext cx="29845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5" imgW="2984500" imgH="571500" progId="Equation.3">
                  <p:embed/>
                </p:oleObj>
              </mc:Choice>
              <mc:Fallback>
                <p:oleObj name="Equation" r:id="rId5" imgW="2984500" imgH="571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562600"/>
                        <a:ext cx="29845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6"/>
          <p:cNvSpPr txBox="1">
            <a:spLocks noChangeArrowheads="1"/>
          </p:cNvSpPr>
          <p:nvPr/>
        </p:nvSpPr>
        <p:spPr bwMode="auto">
          <a:xfrm>
            <a:off x="6324600" y="5181600"/>
            <a:ext cx="20875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equivalent</a:t>
            </a:r>
          </a:p>
          <a:p>
            <a:r>
              <a:rPr lang="en-US"/>
              <a:t>grammar</a:t>
            </a:r>
          </a:p>
        </p:txBody>
      </p:sp>
      <p:graphicFrame>
        <p:nvGraphicFramePr>
          <p:cNvPr id="5130" name="Object 7"/>
          <p:cNvGraphicFramePr>
            <a:graphicFrameLocks noChangeAspect="1"/>
          </p:cNvGraphicFramePr>
          <p:nvPr/>
        </p:nvGraphicFramePr>
        <p:xfrm>
          <a:off x="2819400" y="3630613"/>
          <a:ext cx="1485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7" imgW="1485900" imgH="571500" progId="Equation.3">
                  <p:embed/>
                </p:oleObj>
              </mc:Choice>
              <mc:Fallback>
                <p:oleObj name="Equation" r:id="rId7" imgW="1485900" imgH="571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30613"/>
                        <a:ext cx="1485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D0697967-E7D0-4682-8108-7898540D52A1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4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Nullable Variables</a:t>
            </a:r>
          </a:p>
        </p:txBody>
      </p:sp>
      <p:graphicFrame>
        <p:nvGraphicFramePr>
          <p:cNvPr id="6150" name="Object 1028"/>
          <p:cNvGraphicFramePr>
            <a:graphicFrameLocks noChangeAspect="1"/>
          </p:cNvGraphicFramePr>
          <p:nvPr/>
        </p:nvGraphicFramePr>
        <p:xfrm>
          <a:off x="298450" y="1193800"/>
          <a:ext cx="3187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3" imgW="3187700" imgH="533400" progId="Equation.3">
                  <p:embed/>
                </p:oleObj>
              </mc:Choice>
              <mc:Fallback>
                <p:oleObj name="Equation" r:id="rId3" imgW="3187700" imgH="5334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1193800"/>
                        <a:ext cx="31877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1029"/>
          <p:cNvGraphicFramePr>
            <a:graphicFrameLocks noChangeAspect="1"/>
          </p:cNvGraphicFramePr>
          <p:nvPr/>
        </p:nvGraphicFramePr>
        <p:xfrm>
          <a:off x="5276850" y="1257300"/>
          <a:ext cx="15049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5" imgW="1193800" imgH="342900" progId="Equation.3">
                  <p:embed/>
                </p:oleObj>
              </mc:Choice>
              <mc:Fallback>
                <p:oleObj name="Equation" r:id="rId5" imgW="1193800" imgH="3429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1257300"/>
                        <a:ext cx="15049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1030"/>
          <p:cNvSpPr txBox="1">
            <a:spLocks noChangeArrowheads="1"/>
          </p:cNvSpPr>
          <p:nvPr/>
        </p:nvSpPr>
        <p:spPr bwMode="auto">
          <a:xfrm>
            <a:off x="228600" y="2057400"/>
            <a:ext cx="3532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Nullable Variable:</a:t>
            </a:r>
          </a:p>
        </p:txBody>
      </p:sp>
      <p:graphicFrame>
        <p:nvGraphicFramePr>
          <p:cNvPr id="6153" name="Object 1031"/>
          <p:cNvGraphicFramePr>
            <a:graphicFrameLocks noChangeAspect="1"/>
          </p:cNvGraphicFramePr>
          <p:nvPr/>
        </p:nvGraphicFramePr>
        <p:xfrm>
          <a:off x="5334000" y="2133600"/>
          <a:ext cx="28194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7" imgW="1993900" imgH="342900" progId="Equation.3">
                  <p:embed/>
                </p:oleObj>
              </mc:Choice>
              <mc:Fallback>
                <p:oleObj name="Equation" r:id="rId7" imgW="1993900" imgH="3429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133600"/>
                        <a:ext cx="28194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1032"/>
          <p:cNvSpPr txBox="1">
            <a:spLocks noChangeArrowheads="1"/>
          </p:cNvSpPr>
          <p:nvPr/>
        </p:nvSpPr>
        <p:spPr bwMode="auto">
          <a:xfrm>
            <a:off x="990600" y="31242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Example:</a:t>
            </a:r>
          </a:p>
        </p:txBody>
      </p:sp>
      <p:graphicFrame>
        <p:nvGraphicFramePr>
          <p:cNvPr id="6155" name="Object 1033"/>
          <p:cNvGraphicFramePr>
            <a:graphicFrameLocks noChangeAspect="1"/>
          </p:cNvGraphicFramePr>
          <p:nvPr/>
        </p:nvGraphicFramePr>
        <p:xfrm>
          <a:off x="3886200" y="3200400"/>
          <a:ext cx="21844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9" imgW="2184400" imgH="1955800" progId="Equation.3">
                  <p:embed/>
                </p:oleObj>
              </mc:Choice>
              <mc:Fallback>
                <p:oleObj name="Equation" r:id="rId9" imgW="2184400" imgH="19558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200400"/>
                        <a:ext cx="21844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Line 1034"/>
          <p:cNvSpPr>
            <a:spLocks noChangeShapeType="1"/>
          </p:cNvSpPr>
          <p:nvPr/>
        </p:nvSpPr>
        <p:spPr bwMode="auto">
          <a:xfrm flipV="1">
            <a:off x="3200400" y="5334000"/>
            <a:ext cx="7620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6157" name="Text Box 1035"/>
          <p:cNvSpPr txBox="1">
            <a:spLocks noChangeArrowheads="1"/>
          </p:cNvSpPr>
          <p:nvPr/>
        </p:nvSpPr>
        <p:spPr bwMode="auto">
          <a:xfrm>
            <a:off x="152400" y="6019800"/>
            <a:ext cx="3344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Nullable variable</a:t>
            </a:r>
          </a:p>
        </p:txBody>
      </p:sp>
      <p:sp>
        <p:nvSpPr>
          <p:cNvPr id="6158" name="Line 1036"/>
          <p:cNvSpPr>
            <a:spLocks noChangeShapeType="1"/>
          </p:cNvSpPr>
          <p:nvPr/>
        </p:nvSpPr>
        <p:spPr bwMode="auto">
          <a:xfrm flipH="1" flipV="1">
            <a:off x="4724400" y="5257800"/>
            <a:ext cx="5334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6159" name="Object 1037"/>
          <p:cNvGraphicFramePr>
            <a:graphicFrameLocks noChangeAspect="1"/>
          </p:cNvGraphicFramePr>
          <p:nvPr/>
        </p:nvGraphicFramePr>
        <p:xfrm>
          <a:off x="5410200" y="6019800"/>
          <a:ext cx="30416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11" imgW="2413000" imgH="431800" progId="Equation.3">
                  <p:embed/>
                </p:oleObj>
              </mc:Choice>
              <mc:Fallback>
                <p:oleObj name="Equation" r:id="rId11" imgW="2413000" imgH="43180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6019800"/>
                        <a:ext cx="30416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Line 1038"/>
          <p:cNvSpPr>
            <a:spLocks noChangeShapeType="1"/>
          </p:cNvSpPr>
          <p:nvPr/>
        </p:nvSpPr>
        <p:spPr bwMode="auto">
          <a:xfrm>
            <a:off x="0" y="28956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4C39653C-4916-4D3A-AB39-EB749514AF82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/>
              <a:t>6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7173" name="Object 1026"/>
          <p:cNvGraphicFramePr>
            <a:graphicFrameLocks noChangeAspect="1"/>
          </p:cNvGraphicFramePr>
          <p:nvPr/>
        </p:nvGraphicFramePr>
        <p:xfrm>
          <a:off x="3124200" y="2174875"/>
          <a:ext cx="1409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3" imgW="1409088" imgH="380835" progId="Equation.3">
                  <p:embed/>
                </p:oleObj>
              </mc:Choice>
              <mc:Fallback>
                <p:oleObj name="Equation" r:id="rId3" imgW="1409088" imgH="380835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174875"/>
                        <a:ext cx="1409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027"/>
          <p:cNvGraphicFramePr>
            <a:graphicFrameLocks noChangeAspect="1"/>
          </p:cNvGraphicFramePr>
          <p:nvPr/>
        </p:nvGraphicFramePr>
        <p:xfrm>
          <a:off x="152400" y="1295400"/>
          <a:ext cx="21844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5" imgW="2184400" imgH="1955800" progId="Equation.3">
                  <p:embed/>
                </p:oleObj>
              </mc:Choice>
              <mc:Fallback>
                <p:oleObj name="Equation" r:id="rId5" imgW="2184400" imgH="19558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295400"/>
                        <a:ext cx="21844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AutoShape 1028"/>
          <p:cNvSpPr>
            <a:spLocks noChangeArrowheads="1"/>
          </p:cNvSpPr>
          <p:nvPr/>
        </p:nvSpPr>
        <p:spPr bwMode="auto">
          <a:xfrm>
            <a:off x="2667000" y="1066800"/>
            <a:ext cx="2895600" cy="2246313"/>
          </a:xfrm>
          <a:prstGeom prst="rightArrow">
            <a:avLst>
              <a:gd name="adj1" fmla="val 50000"/>
              <a:gd name="adj2" fmla="val 32226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</a:rPr>
              <a:t>Substitute</a:t>
            </a:r>
          </a:p>
          <a:p>
            <a:pPr algn="ctr"/>
            <a:endParaRPr lang="en-US"/>
          </a:p>
        </p:txBody>
      </p:sp>
      <p:graphicFrame>
        <p:nvGraphicFramePr>
          <p:cNvPr id="7176" name="Object 1029"/>
          <p:cNvGraphicFramePr>
            <a:graphicFrameLocks noChangeAspect="1"/>
          </p:cNvGraphicFramePr>
          <p:nvPr/>
        </p:nvGraphicFramePr>
        <p:xfrm>
          <a:off x="5791200" y="1524000"/>
          <a:ext cx="29908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7" imgW="2374900" imgH="1041400" progId="Equation.3">
                  <p:embed/>
                </p:oleObj>
              </mc:Choice>
              <mc:Fallback>
                <p:oleObj name="Equation" r:id="rId7" imgW="2374900" imgH="10414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524000"/>
                        <a:ext cx="2990850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Line 1031"/>
          <p:cNvSpPr>
            <a:spLocks noChangeShapeType="1"/>
          </p:cNvSpPr>
          <p:nvPr/>
        </p:nvSpPr>
        <p:spPr bwMode="auto">
          <a:xfrm>
            <a:off x="0" y="2743200"/>
            <a:ext cx="19050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78" name="Line 1032"/>
          <p:cNvSpPr>
            <a:spLocks noChangeShapeType="1"/>
          </p:cNvSpPr>
          <p:nvPr/>
        </p:nvSpPr>
        <p:spPr bwMode="auto">
          <a:xfrm flipV="1">
            <a:off x="0" y="2667000"/>
            <a:ext cx="19050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7179" name="Text Box 1033"/>
          <p:cNvSpPr txBox="1">
            <a:spLocks noChangeArrowheads="1"/>
          </p:cNvSpPr>
          <p:nvPr/>
        </p:nvSpPr>
        <p:spPr bwMode="auto">
          <a:xfrm>
            <a:off x="1812925" y="101600"/>
            <a:ext cx="2055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Removing </a:t>
            </a:r>
          </a:p>
        </p:txBody>
      </p:sp>
      <p:graphicFrame>
        <p:nvGraphicFramePr>
          <p:cNvPr id="7180" name="Object 1034"/>
          <p:cNvGraphicFramePr>
            <a:graphicFrameLocks noChangeAspect="1"/>
          </p:cNvGraphicFramePr>
          <p:nvPr/>
        </p:nvGraphicFramePr>
        <p:xfrm>
          <a:off x="4114800" y="152400"/>
          <a:ext cx="34226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9" imgW="2565400" imgH="431800" progId="Equation.3">
                  <p:embed/>
                </p:oleObj>
              </mc:Choice>
              <mc:Fallback>
                <p:oleObj name="Equation" r:id="rId9" imgW="2565400" imgH="43180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52400"/>
                        <a:ext cx="34226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Text Box 1035"/>
          <p:cNvSpPr txBox="1">
            <a:spLocks noChangeArrowheads="1"/>
          </p:cNvSpPr>
          <p:nvPr/>
        </p:nvSpPr>
        <p:spPr bwMode="auto">
          <a:xfrm>
            <a:off x="228600" y="4343400"/>
            <a:ext cx="7545388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After we remove all the                       </a:t>
            </a:r>
          </a:p>
          <a:p>
            <a:r>
              <a:rPr lang="en-US"/>
              <a:t>all the nullable variables disappear</a:t>
            </a:r>
          </a:p>
          <a:p>
            <a:r>
              <a:rPr lang="en-US"/>
              <a:t>(except for the start variable)</a:t>
            </a:r>
          </a:p>
        </p:txBody>
      </p:sp>
      <p:graphicFrame>
        <p:nvGraphicFramePr>
          <p:cNvPr id="7182" name="Object 1036"/>
          <p:cNvGraphicFramePr>
            <a:graphicFrameLocks noChangeAspect="1"/>
          </p:cNvGraphicFramePr>
          <p:nvPr/>
        </p:nvGraphicFramePr>
        <p:xfrm>
          <a:off x="5029200" y="4343400"/>
          <a:ext cx="34226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11" imgW="2565400" imgH="431800" progId="Equation.3">
                  <p:embed/>
                </p:oleObj>
              </mc:Choice>
              <mc:Fallback>
                <p:oleObj name="Equation" r:id="rId11" imgW="2565400" imgH="431800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343400"/>
                        <a:ext cx="34226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24636A84-D2E5-4962-8089-A3AB130480D4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/>
              <a:t>7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19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Unit-Productions</a:t>
            </a:r>
          </a:p>
        </p:txBody>
      </p:sp>
      <p:graphicFrame>
        <p:nvGraphicFramePr>
          <p:cNvPr id="8198" name="Object 1027"/>
          <p:cNvGraphicFramePr>
            <a:graphicFrameLocks noChangeAspect="1"/>
          </p:cNvGraphicFramePr>
          <p:nvPr/>
        </p:nvGraphicFramePr>
        <p:xfrm>
          <a:off x="4679950" y="1028700"/>
          <a:ext cx="14160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3" imgW="1193800" imgH="342900" progId="Equation.3">
                  <p:embed/>
                </p:oleObj>
              </mc:Choice>
              <mc:Fallback>
                <p:oleObj name="Equation" r:id="rId3" imgW="1193800" imgH="3429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1028700"/>
                        <a:ext cx="14160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1028"/>
          <p:cNvSpPr txBox="1">
            <a:spLocks noChangeArrowheads="1"/>
          </p:cNvSpPr>
          <p:nvPr/>
        </p:nvSpPr>
        <p:spPr bwMode="auto">
          <a:xfrm>
            <a:off x="441325" y="939800"/>
            <a:ext cx="326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Unit Production:</a:t>
            </a:r>
          </a:p>
        </p:txBody>
      </p:sp>
      <p:sp>
        <p:nvSpPr>
          <p:cNvPr id="8200" name="Text Box 1029"/>
          <p:cNvSpPr txBox="1">
            <a:spLocks noChangeArrowheads="1"/>
          </p:cNvSpPr>
          <p:nvPr/>
        </p:nvSpPr>
        <p:spPr bwMode="auto">
          <a:xfrm>
            <a:off x="2362200" y="1600200"/>
            <a:ext cx="6056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(a single variable in both sides)</a:t>
            </a:r>
          </a:p>
        </p:txBody>
      </p:sp>
      <p:graphicFrame>
        <p:nvGraphicFramePr>
          <p:cNvPr id="8201" name="Object 1030"/>
          <p:cNvGraphicFramePr>
            <a:graphicFrameLocks noChangeAspect="1"/>
          </p:cNvGraphicFramePr>
          <p:nvPr/>
        </p:nvGraphicFramePr>
        <p:xfrm>
          <a:off x="3124200" y="2895600"/>
          <a:ext cx="160020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5" imgW="1600200" imgH="3466800" progId="Equation.3">
                  <p:embed/>
                </p:oleObj>
              </mc:Choice>
              <mc:Fallback>
                <p:oleObj name="Equation" r:id="rId5" imgW="1600200" imgH="34668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95600"/>
                        <a:ext cx="1600200" cy="346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031"/>
          <p:cNvSpPr txBox="1">
            <a:spLocks noChangeArrowheads="1"/>
          </p:cNvSpPr>
          <p:nvPr/>
        </p:nvSpPr>
        <p:spPr bwMode="auto">
          <a:xfrm>
            <a:off x="441325" y="27686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Example:</a:t>
            </a:r>
          </a:p>
        </p:txBody>
      </p:sp>
      <p:sp>
        <p:nvSpPr>
          <p:cNvPr id="8203" name="Line 1032"/>
          <p:cNvSpPr>
            <a:spLocks noChangeShapeType="1"/>
          </p:cNvSpPr>
          <p:nvPr/>
        </p:nvSpPr>
        <p:spPr bwMode="auto">
          <a:xfrm>
            <a:off x="0" y="2286000"/>
            <a:ext cx="891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8204" name="AutoShape 1034"/>
          <p:cNvSpPr>
            <a:spLocks noChangeArrowheads="1"/>
          </p:cNvSpPr>
          <p:nvPr/>
        </p:nvSpPr>
        <p:spPr bwMode="auto">
          <a:xfrm>
            <a:off x="2971800" y="4343400"/>
            <a:ext cx="17526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05" name="AutoShape 1036"/>
          <p:cNvSpPr>
            <a:spLocks noChangeArrowheads="1"/>
          </p:cNvSpPr>
          <p:nvPr/>
        </p:nvSpPr>
        <p:spPr bwMode="auto">
          <a:xfrm>
            <a:off x="2971800" y="5105400"/>
            <a:ext cx="17526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8206" name="Text Box 1037"/>
          <p:cNvSpPr txBox="1">
            <a:spLocks noChangeArrowheads="1"/>
          </p:cNvSpPr>
          <p:nvPr/>
        </p:nvSpPr>
        <p:spPr bwMode="auto">
          <a:xfrm>
            <a:off x="5410200" y="4724400"/>
            <a:ext cx="3336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Unit Productions</a:t>
            </a:r>
          </a:p>
        </p:txBody>
      </p:sp>
      <p:sp>
        <p:nvSpPr>
          <p:cNvPr id="8207" name="Line 1038"/>
          <p:cNvSpPr>
            <a:spLocks noChangeShapeType="1"/>
          </p:cNvSpPr>
          <p:nvPr/>
        </p:nvSpPr>
        <p:spPr bwMode="auto">
          <a:xfrm>
            <a:off x="4800600" y="4648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sp>
        <p:nvSpPr>
          <p:cNvPr id="8208" name="Line 1039"/>
          <p:cNvSpPr>
            <a:spLocks noChangeShapeType="1"/>
          </p:cNvSpPr>
          <p:nvPr/>
        </p:nvSpPr>
        <p:spPr bwMode="auto">
          <a:xfrm flipV="1">
            <a:off x="4800600" y="5105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9EF6AFCD-577B-4902-8B95-3E7C0DE6BAF6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/>
              <a:t>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9221" name="Object 2"/>
          <p:cNvGraphicFramePr>
            <a:graphicFrameLocks noChangeAspect="1"/>
          </p:cNvGraphicFramePr>
          <p:nvPr/>
        </p:nvGraphicFramePr>
        <p:xfrm>
          <a:off x="298450" y="2076450"/>
          <a:ext cx="160020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3" imgW="1600200" imgH="3466800" progId="Equation.3">
                  <p:embed/>
                </p:oleObj>
              </mc:Choice>
              <mc:Fallback>
                <p:oleObj name="Equation" r:id="rId3" imgW="1600200" imgH="3466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2076450"/>
                        <a:ext cx="1600200" cy="346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AutoShape 3"/>
          <p:cNvSpPr>
            <a:spLocks noChangeArrowheads="1"/>
          </p:cNvSpPr>
          <p:nvPr/>
        </p:nvSpPr>
        <p:spPr bwMode="auto">
          <a:xfrm>
            <a:off x="2743200" y="2590800"/>
            <a:ext cx="2971800" cy="2246313"/>
          </a:xfrm>
          <a:prstGeom prst="rightArrow">
            <a:avLst>
              <a:gd name="adj1" fmla="val 50000"/>
              <a:gd name="adj2" fmla="val 33074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</a:rPr>
              <a:t>Substitute</a:t>
            </a:r>
          </a:p>
          <a:p>
            <a:pPr algn="ctr"/>
            <a:endParaRPr lang="en-US"/>
          </a:p>
        </p:txBody>
      </p:sp>
      <p:graphicFrame>
        <p:nvGraphicFramePr>
          <p:cNvPr id="9223" name="Object 4"/>
          <p:cNvGraphicFramePr>
            <a:graphicFrameLocks noChangeAspect="1"/>
          </p:cNvGraphicFramePr>
          <p:nvPr/>
        </p:nvGraphicFramePr>
        <p:xfrm>
          <a:off x="3352800" y="3775075"/>
          <a:ext cx="1270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5" imgW="1269449" imgH="380835" progId="Equation.3">
                  <p:embed/>
                </p:oleObj>
              </mc:Choice>
              <mc:Fallback>
                <p:oleObj name="Equation" r:id="rId5" imgW="1269449" imgH="38083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775075"/>
                        <a:ext cx="1270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5"/>
          <p:cNvGraphicFramePr>
            <a:graphicFrameLocks noChangeAspect="1"/>
          </p:cNvGraphicFramePr>
          <p:nvPr/>
        </p:nvGraphicFramePr>
        <p:xfrm>
          <a:off x="6203950" y="2419350"/>
          <a:ext cx="2438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7" imgW="2438400" imgH="2717800" progId="Equation.3">
                  <p:embed/>
                </p:oleObj>
              </mc:Choice>
              <mc:Fallback>
                <p:oleObj name="Equation" r:id="rId7" imgW="2438400" imgH="2717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0" y="2419350"/>
                        <a:ext cx="24384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Line 6"/>
          <p:cNvSpPr>
            <a:spLocks noChangeShapeType="1"/>
          </p:cNvSpPr>
          <p:nvPr/>
        </p:nvSpPr>
        <p:spPr bwMode="auto">
          <a:xfrm>
            <a:off x="152400" y="3505200"/>
            <a:ext cx="18288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26" name="Line 7"/>
          <p:cNvSpPr>
            <a:spLocks noChangeShapeType="1"/>
          </p:cNvSpPr>
          <p:nvPr/>
        </p:nvSpPr>
        <p:spPr bwMode="auto">
          <a:xfrm flipV="1">
            <a:off x="228600" y="3505200"/>
            <a:ext cx="18288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9227" name="Text Box 8"/>
          <p:cNvSpPr txBox="1">
            <a:spLocks noChangeArrowheads="1"/>
          </p:cNvSpPr>
          <p:nvPr/>
        </p:nvSpPr>
        <p:spPr bwMode="auto">
          <a:xfrm>
            <a:off x="365125" y="711200"/>
            <a:ext cx="5567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Removal of unit productions: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fld id="{5ACBFC0A-3088-48AF-920D-4F5652B9E0C1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/>
              <a:t>9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245" name="AutoShape 2"/>
          <p:cNvSpPr>
            <a:spLocks noChangeArrowheads="1"/>
          </p:cNvSpPr>
          <p:nvPr/>
        </p:nvSpPr>
        <p:spPr bwMode="auto">
          <a:xfrm>
            <a:off x="2971800" y="2667000"/>
            <a:ext cx="2971800" cy="2246313"/>
          </a:xfrm>
          <a:prstGeom prst="rightArrow">
            <a:avLst>
              <a:gd name="adj1" fmla="val 50000"/>
              <a:gd name="adj2" fmla="val 33074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</a:rPr>
              <a:t>Remove</a:t>
            </a:r>
          </a:p>
          <a:p>
            <a:pPr algn="ctr"/>
            <a:endParaRPr lang="en-US"/>
          </a:p>
        </p:txBody>
      </p:sp>
      <p:graphicFrame>
        <p:nvGraphicFramePr>
          <p:cNvPr id="10246" name="Object 3"/>
          <p:cNvGraphicFramePr>
            <a:graphicFrameLocks noChangeAspect="1"/>
          </p:cNvGraphicFramePr>
          <p:nvPr/>
        </p:nvGraphicFramePr>
        <p:xfrm>
          <a:off x="228600" y="2438400"/>
          <a:ext cx="2438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3" imgW="2438400" imgH="2717800" progId="Equation.3">
                  <p:embed/>
                </p:oleObj>
              </mc:Choice>
              <mc:Fallback>
                <p:oleObj name="Equation" r:id="rId3" imgW="2438400" imgH="2717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438400"/>
                        <a:ext cx="24384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4"/>
          <p:cNvGraphicFramePr>
            <a:graphicFrameLocks noChangeAspect="1"/>
          </p:cNvGraphicFramePr>
          <p:nvPr/>
        </p:nvGraphicFramePr>
        <p:xfrm>
          <a:off x="6432550" y="2419350"/>
          <a:ext cx="2438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5" imgW="2438400" imgH="2717800" progId="Equation.3">
                  <p:embed/>
                </p:oleObj>
              </mc:Choice>
              <mc:Fallback>
                <p:oleObj name="Equation" r:id="rId5" imgW="2438400" imgH="271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2550" y="2419350"/>
                        <a:ext cx="24384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Line 5"/>
          <p:cNvSpPr>
            <a:spLocks noChangeShapeType="1"/>
          </p:cNvSpPr>
          <p:nvPr/>
        </p:nvSpPr>
        <p:spPr bwMode="auto">
          <a:xfrm>
            <a:off x="1828800" y="3886200"/>
            <a:ext cx="4572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10249" name="Line 6"/>
          <p:cNvSpPr>
            <a:spLocks noChangeShapeType="1"/>
          </p:cNvSpPr>
          <p:nvPr/>
        </p:nvSpPr>
        <p:spPr bwMode="auto">
          <a:xfrm flipV="1">
            <a:off x="1828800" y="3886200"/>
            <a:ext cx="5334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10250" name="Object 7"/>
          <p:cNvGraphicFramePr>
            <a:graphicFrameLocks noChangeAspect="1"/>
          </p:cNvGraphicFramePr>
          <p:nvPr/>
        </p:nvGraphicFramePr>
        <p:xfrm>
          <a:off x="3581400" y="3810000"/>
          <a:ext cx="1409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7" imgW="1409088" imgH="406224" progId="Equation.3">
                  <p:embed/>
                </p:oleObj>
              </mc:Choice>
              <mc:Fallback>
                <p:oleObj name="Equation" r:id="rId7" imgW="1409088" imgH="4062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810000"/>
                        <a:ext cx="1409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8"/>
          <p:cNvGraphicFramePr>
            <a:graphicFrameLocks noChangeAspect="1"/>
          </p:cNvGraphicFramePr>
          <p:nvPr/>
        </p:nvGraphicFramePr>
        <p:xfrm>
          <a:off x="6705600" y="457200"/>
          <a:ext cx="16129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9" imgW="1295400" imgH="342900" progId="Equation.3">
                  <p:embed/>
                </p:oleObj>
              </mc:Choice>
              <mc:Fallback>
                <p:oleObj name="Equation" r:id="rId9" imgW="1295400" imgH="342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57200"/>
                        <a:ext cx="16129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Text Box 9"/>
          <p:cNvSpPr txBox="1">
            <a:spLocks noChangeArrowheads="1"/>
          </p:cNvSpPr>
          <p:nvPr/>
        </p:nvSpPr>
        <p:spPr bwMode="auto">
          <a:xfrm>
            <a:off x="1524000" y="1066800"/>
            <a:ext cx="5516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can be removed immediately</a:t>
            </a:r>
          </a:p>
        </p:txBody>
      </p:sp>
      <p:sp>
        <p:nvSpPr>
          <p:cNvPr id="10253" name="Text Box 10"/>
          <p:cNvSpPr txBox="1">
            <a:spLocks noChangeArrowheads="1"/>
          </p:cNvSpPr>
          <p:nvPr/>
        </p:nvSpPr>
        <p:spPr bwMode="auto">
          <a:xfrm>
            <a:off x="1524000" y="381000"/>
            <a:ext cx="494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Unit productions of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4776</TotalTime>
  <Words>557</Words>
  <Application>Microsoft Office PowerPoint</Application>
  <PresentationFormat>On-screen Show (4:3)</PresentationFormat>
  <Paragraphs>205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Comic Sans MS</vt:lpstr>
      <vt:lpstr>Arial</vt:lpstr>
      <vt:lpstr>Times New Roman</vt:lpstr>
      <vt:lpstr>class</vt:lpstr>
      <vt:lpstr>Microsoft Equation 3.0</vt:lpstr>
      <vt:lpstr>Simplifications  of  Context-Free Grammars</vt:lpstr>
      <vt:lpstr>A Substitution Rule</vt:lpstr>
      <vt:lpstr>PowerPoint Presentation</vt:lpstr>
      <vt:lpstr>PowerPoint Presentation</vt:lpstr>
      <vt:lpstr>Nullable Variables</vt:lpstr>
      <vt:lpstr>PowerPoint Presentation</vt:lpstr>
      <vt:lpstr>Unit-Productions</vt:lpstr>
      <vt:lpstr>PowerPoint Presentation</vt:lpstr>
      <vt:lpstr>PowerPoint Presentation</vt:lpstr>
      <vt:lpstr>PowerPoint Presentation</vt:lpstr>
      <vt:lpstr>PowerPoint Presentation</vt:lpstr>
      <vt:lpstr>Useless Productions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Removing All</vt:lpstr>
      <vt:lpstr>Normal Forms for Context-free Grammars</vt:lpstr>
      <vt:lpstr>Chomsky Normal Form</vt:lpstr>
      <vt:lpstr>PowerPoint Presentation</vt:lpstr>
      <vt:lpstr>Conversion to Chomsky Normal Form</vt:lpstr>
      <vt:lpstr>PowerPoint Presentation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Greinbach Normal Form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Samiran</cp:lastModifiedBy>
  <cp:revision>1036</cp:revision>
  <cp:lastPrinted>2000-09-25T14:54:54Z</cp:lastPrinted>
  <dcterms:created xsi:type="dcterms:W3CDTF">2000-08-31T01:12:33Z</dcterms:created>
  <dcterms:modified xsi:type="dcterms:W3CDTF">2017-02-20T03:50:44Z</dcterms:modified>
</cp:coreProperties>
</file>