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47" r:id="rId21"/>
    <p:sldId id="301" r:id="rId22"/>
    <p:sldId id="302" r:id="rId23"/>
    <p:sldId id="344" r:id="rId24"/>
    <p:sldId id="345" r:id="rId25"/>
    <p:sldId id="346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 autoAdjust="0"/>
    <p:restoredTop sz="90885" autoAdjust="0"/>
  </p:normalViewPr>
  <p:slideViewPr>
    <p:cSldViewPr>
      <p:cViewPr>
        <p:scale>
          <a:sx n="73" d="100"/>
          <a:sy n="73" d="100"/>
        </p:scale>
        <p:origin x="-1272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43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6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3.wmf"/><Relationship Id="rId11" Type="http://schemas.openxmlformats.org/officeDocument/2006/relationships/image" Target="../media/image57.wmf"/><Relationship Id="rId5" Type="http://schemas.openxmlformats.org/officeDocument/2006/relationships/image" Target="../media/image52.wmf"/><Relationship Id="rId10" Type="http://schemas.openxmlformats.org/officeDocument/2006/relationships/image" Target="../media/image49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0.wmf"/><Relationship Id="rId7" Type="http://schemas.openxmlformats.org/officeDocument/2006/relationships/image" Target="../media/image56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3.wmf"/><Relationship Id="rId5" Type="http://schemas.openxmlformats.org/officeDocument/2006/relationships/image" Target="../media/image58.wmf"/><Relationship Id="rId10" Type="http://schemas.openxmlformats.org/officeDocument/2006/relationships/image" Target="../media/image60.wmf"/><Relationship Id="rId4" Type="http://schemas.openxmlformats.org/officeDocument/2006/relationships/image" Target="../media/image51.wmf"/><Relationship Id="rId9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63.wmf"/><Relationship Id="rId5" Type="http://schemas.openxmlformats.org/officeDocument/2006/relationships/image" Target="../media/image49.wmf"/><Relationship Id="rId4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4.wmf"/><Relationship Id="rId7" Type="http://schemas.openxmlformats.org/officeDocument/2006/relationships/image" Target="../media/image67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66.wmf"/><Relationship Id="rId5" Type="http://schemas.openxmlformats.org/officeDocument/2006/relationships/image" Target="../media/image49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70.wmf"/><Relationship Id="rId7" Type="http://schemas.openxmlformats.org/officeDocument/2006/relationships/image" Target="../media/image87.wmf"/><Relationship Id="rId2" Type="http://schemas.openxmlformats.org/officeDocument/2006/relationships/image" Target="../media/image69.wmf"/><Relationship Id="rId1" Type="http://schemas.openxmlformats.org/officeDocument/2006/relationships/image" Target="../media/image85.wmf"/><Relationship Id="rId6" Type="http://schemas.openxmlformats.org/officeDocument/2006/relationships/image" Target="../media/image86.wmf"/><Relationship Id="rId5" Type="http://schemas.openxmlformats.org/officeDocument/2006/relationships/image" Target="../media/image74.wmf"/><Relationship Id="rId10" Type="http://schemas.openxmlformats.org/officeDocument/2006/relationships/image" Target="../media/image90.wmf"/><Relationship Id="rId4" Type="http://schemas.openxmlformats.org/officeDocument/2006/relationships/image" Target="../media/image72.wmf"/><Relationship Id="rId9" Type="http://schemas.openxmlformats.org/officeDocument/2006/relationships/image" Target="../media/image8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9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9.wmf"/><Relationship Id="rId1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20.wmf"/><Relationship Id="rId6" Type="http://schemas.openxmlformats.org/officeDocument/2006/relationships/image" Target="../media/image15.wmf"/><Relationship Id="rId5" Type="http://schemas.openxmlformats.org/officeDocument/2006/relationships/image" Target="../media/image21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26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E8439A6-5F1C-4D3A-BCA6-73500040ED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86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C08388E-09EB-41AE-9686-1D46C01D9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058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24660-9268-4DDD-B49B-93723181C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65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E98A4-4001-4081-9FB7-AC3348816D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86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1DB8A-A4E1-4670-8F1B-9CDB487A8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87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22DA0-4828-4D2B-B8DA-5D4239B02E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94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60A04-AA3D-4353-B206-CC3D17438C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24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F3380-C6C2-467C-A37F-EF1049A682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55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317A6-45A8-4C43-85DC-584DA284F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45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A8947-4415-432E-A41D-8535335425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2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DC839-D735-406C-A033-53556538A1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00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062C4-A755-4ABC-89EB-7301D83ABE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45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CC389-BA90-4F5C-8EF8-1117D3C6F9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79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028375CD-EFAD-4DA6-A55C-F2A958E1FC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38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48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77.bin"/><Relationship Id="rId25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74.bin"/><Relationship Id="rId24" Type="http://schemas.openxmlformats.org/officeDocument/2006/relationships/oleObject" Target="../embeddings/oleObject81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image" Target="../media/image49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53.wmf"/><Relationship Id="rId22" Type="http://schemas.openxmlformats.org/officeDocument/2006/relationships/oleObject" Target="../embeddings/oleObject8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53.wmf"/><Relationship Id="rId22" Type="http://schemas.openxmlformats.org/officeDocument/2006/relationships/image" Target="../media/image6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62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6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65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6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114.bin"/><Relationship Id="rId26" Type="http://schemas.openxmlformats.org/officeDocument/2006/relationships/oleObject" Target="../embeddings/oleObject118.bin"/><Relationship Id="rId3" Type="http://schemas.openxmlformats.org/officeDocument/2006/relationships/oleObject" Target="../embeddings/oleObject106.bin"/><Relationship Id="rId21" Type="http://schemas.openxmlformats.org/officeDocument/2006/relationships/image" Target="../media/image77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75.wmf"/><Relationship Id="rId25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5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117.bin"/><Relationship Id="rId5" Type="http://schemas.openxmlformats.org/officeDocument/2006/relationships/oleObject" Target="../embeddings/oleObject107.bin"/><Relationship Id="rId15" Type="http://schemas.openxmlformats.org/officeDocument/2006/relationships/image" Target="../media/image74.wmf"/><Relationship Id="rId23" Type="http://schemas.openxmlformats.org/officeDocument/2006/relationships/image" Target="../media/image78.wmf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76.wmf"/><Relationship Id="rId4" Type="http://schemas.openxmlformats.org/officeDocument/2006/relationships/image" Target="../media/image69.wmf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112.bin"/><Relationship Id="rId22" Type="http://schemas.openxmlformats.org/officeDocument/2006/relationships/oleObject" Target="../embeddings/oleObject116.bin"/><Relationship Id="rId27" Type="http://schemas.openxmlformats.org/officeDocument/2006/relationships/image" Target="../media/image8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2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131.bin"/><Relationship Id="rId3" Type="http://schemas.openxmlformats.org/officeDocument/2006/relationships/oleObject" Target="../embeddings/oleObject123.bin"/><Relationship Id="rId21" Type="http://schemas.openxmlformats.org/officeDocument/2006/relationships/image" Target="../media/image89.wmf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9.wmf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124.bin"/><Relationship Id="rId15" Type="http://schemas.openxmlformats.org/officeDocument/2006/relationships/image" Target="../media/image86.wmf"/><Relationship Id="rId23" Type="http://schemas.openxmlformats.org/officeDocument/2006/relationships/image" Target="../media/image90.w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129.bin"/><Relationship Id="rId22" Type="http://schemas.openxmlformats.org/officeDocument/2006/relationships/oleObject" Target="../embeddings/oleObject13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3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7.wmf"/><Relationship Id="rId11" Type="http://schemas.openxmlformats.org/officeDocument/2006/relationships/image" Target="../media/image91.w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2.bin"/><Relationship Id="rId10" Type="http://schemas.openxmlformats.org/officeDocument/2006/relationships/oleObject" Target="../embeddings/oleObject138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137.bin"/><Relationship Id="rId14" Type="http://schemas.openxmlformats.org/officeDocument/2006/relationships/oleObject" Target="../embeddings/oleObject14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9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9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9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9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9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5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0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0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57C6-68B2-4266-A3F1-63937618EC7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Properties</a:t>
            </a:r>
            <a:br>
              <a:rPr lang="en-US" sz="4400"/>
            </a:br>
            <a:r>
              <a:rPr lang="en-US" sz="4400"/>
              <a:t>of </a:t>
            </a:r>
            <a:br>
              <a:rPr lang="en-US" sz="4400"/>
            </a:br>
            <a:r>
              <a:rPr lang="en-US" sz="4400"/>
              <a:t>Context-Free languages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0B35-91EC-40A3-A29C-46398B04D39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37964" name="Text Box 12"/>
          <p:cNvSpPr txBox="1">
            <a:spLocks noChangeArrowheads="1"/>
          </p:cNvSpPr>
          <p:nvPr/>
        </p:nvSpPr>
        <p:spPr bwMode="auto">
          <a:xfrm>
            <a:off x="0" y="0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In general:</a:t>
            </a:r>
          </a:p>
        </p:txBody>
      </p:sp>
      <p:sp>
        <p:nvSpPr>
          <p:cNvPr id="637965" name="Text Box 13"/>
          <p:cNvSpPr txBox="1">
            <a:spLocks noChangeArrowheads="1"/>
          </p:cNvSpPr>
          <p:nvPr/>
        </p:nvSpPr>
        <p:spPr bwMode="auto">
          <a:xfrm>
            <a:off x="609600" y="4038600"/>
            <a:ext cx="766445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grammar of the </a:t>
            </a:r>
            <a:r>
              <a:rPr lang="en-US" b="1">
                <a:solidFill>
                  <a:srgbClr val="FF3300"/>
                </a:solidFill>
              </a:rPr>
              <a:t>star operation</a:t>
            </a:r>
            <a:r>
              <a:rPr lang="en-US"/>
              <a:t>      </a:t>
            </a:r>
          </a:p>
          <a:p>
            <a:r>
              <a:rPr lang="en-US"/>
              <a:t>has new start variable</a:t>
            </a:r>
          </a:p>
          <a:p>
            <a:r>
              <a:rPr lang="en-US"/>
              <a:t>and additional production</a:t>
            </a:r>
          </a:p>
        </p:txBody>
      </p:sp>
      <p:sp>
        <p:nvSpPr>
          <p:cNvPr id="637967" name="Text Box 15"/>
          <p:cNvSpPr txBox="1">
            <a:spLocks noChangeArrowheads="1"/>
          </p:cNvSpPr>
          <p:nvPr/>
        </p:nvSpPr>
        <p:spPr bwMode="auto">
          <a:xfrm>
            <a:off x="609600" y="914400"/>
            <a:ext cx="54006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 context-free language</a:t>
            </a:r>
          </a:p>
          <a:p>
            <a:r>
              <a:rPr lang="en-US"/>
              <a:t>with context-free grammar</a:t>
            </a:r>
          </a:p>
          <a:p>
            <a:r>
              <a:rPr lang="en-US"/>
              <a:t>and start variable </a:t>
            </a:r>
          </a:p>
        </p:txBody>
      </p:sp>
      <p:graphicFrame>
        <p:nvGraphicFramePr>
          <p:cNvPr id="637968" name="Object 16"/>
          <p:cNvGraphicFramePr>
            <a:graphicFrameLocks noChangeAspect="1"/>
          </p:cNvGraphicFramePr>
          <p:nvPr/>
        </p:nvGraphicFramePr>
        <p:xfrm>
          <a:off x="6400800" y="9906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74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9906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969" name="Object 17"/>
          <p:cNvGraphicFramePr>
            <a:graphicFrameLocks noChangeAspect="1"/>
          </p:cNvGraphicFramePr>
          <p:nvPr/>
        </p:nvGraphicFramePr>
        <p:xfrm>
          <a:off x="6400800" y="1676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75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970" name="Object 18"/>
          <p:cNvGraphicFramePr>
            <a:graphicFrameLocks noChangeAspect="1"/>
          </p:cNvGraphicFramePr>
          <p:nvPr/>
        </p:nvGraphicFramePr>
        <p:xfrm>
          <a:off x="6432550" y="23622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76" name="Equation" r:id="rId7" imgW="330120" imgH="419040" progId="Equation.3">
                  <p:embed/>
                </p:oleObj>
              </mc:Choice>
              <mc:Fallback>
                <p:oleObj name="Equation" r:id="rId7" imgW="330120" imgH="419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3622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971" name="Object 19"/>
          <p:cNvGraphicFramePr>
            <a:graphicFrameLocks noChangeAspect="1"/>
          </p:cNvGraphicFramePr>
          <p:nvPr/>
        </p:nvGraphicFramePr>
        <p:xfrm>
          <a:off x="7854950" y="41148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77" name="Equation" r:id="rId9" imgW="609480" imgH="419040" progId="Equation.3">
                  <p:embed/>
                </p:oleObj>
              </mc:Choice>
              <mc:Fallback>
                <p:oleObj name="Equation" r:id="rId9" imgW="60948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950" y="41148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972" name="Object 20"/>
          <p:cNvGraphicFramePr>
            <a:graphicFrameLocks noChangeAspect="1"/>
          </p:cNvGraphicFramePr>
          <p:nvPr/>
        </p:nvGraphicFramePr>
        <p:xfrm>
          <a:off x="5867400" y="45720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78" name="Equation" r:id="rId11" imgW="431640" imgH="571320" progId="Equation.3">
                  <p:embed/>
                </p:oleObj>
              </mc:Choice>
              <mc:Fallback>
                <p:oleObj name="Equation" r:id="rId11" imgW="431640" imgH="5713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72000"/>
                        <a:ext cx="431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973" name="Object 21"/>
          <p:cNvGraphicFramePr>
            <a:graphicFrameLocks noChangeAspect="1"/>
          </p:cNvGraphicFramePr>
          <p:nvPr/>
        </p:nvGraphicFramePr>
        <p:xfrm>
          <a:off x="5867400" y="5257800"/>
          <a:ext cx="246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79" name="Equation" r:id="rId13" imgW="2463480" imgH="571320" progId="Equation.3">
                  <p:embed/>
                </p:oleObj>
              </mc:Choice>
              <mc:Fallback>
                <p:oleObj name="Equation" r:id="rId13" imgW="2463480" imgH="571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257800"/>
                        <a:ext cx="2463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D27-4931-45BA-B8CB-B3C4EB7F307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Negative Properties</a:t>
            </a:r>
            <a:br>
              <a:rPr lang="en-US" sz="4400"/>
            </a:br>
            <a:r>
              <a:rPr lang="en-US" sz="4400"/>
              <a:t>of </a:t>
            </a:r>
            <a:br>
              <a:rPr lang="en-US" sz="4400"/>
            </a:br>
            <a:r>
              <a:rPr lang="en-US" sz="4400"/>
              <a:t>Context-Free Languages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646D-4A00-4030-998B-2347E15568F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40002" name="Text Box 2"/>
          <p:cNvSpPr txBox="1">
            <a:spLocks noChangeArrowheads="1"/>
          </p:cNvSpPr>
          <p:nvPr/>
        </p:nvSpPr>
        <p:spPr bwMode="auto">
          <a:xfrm>
            <a:off x="1384300" y="1752600"/>
            <a:ext cx="4643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 languages</a:t>
            </a:r>
          </a:p>
          <a:p>
            <a:r>
              <a:rPr lang="en-US"/>
              <a:t>are </a:t>
            </a:r>
            <a:r>
              <a:rPr lang="en-US" b="1" u="sng"/>
              <a:t>not</a:t>
            </a:r>
            <a:r>
              <a:rPr lang="en-US"/>
              <a:t> closed under:</a:t>
            </a:r>
          </a:p>
        </p:txBody>
      </p:sp>
      <p:sp>
        <p:nvSpPr>
          <p:cNvPr id="640003" name="Text Box 3"/>
          <p:cNvSpPr txBox="1">
            <a:spLocks noChangeArrowheads="1"/>
          </p:cNvSpPr>
          <p:nvPr/>
        </p:nvSpPr>
        <p:spPr bwMode="auto">
          <a:xfrm>
            <a:off x="6200775" y="2336800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intersection</a:t>
            </a:r>
            <a:endParaRPr lang="en-US">
              <a:solidFill>
                <a:srgbClr val="FF3300"/>
              </a:solidFill>
            </a:endParaRPr>
          </a:p>
        </p:txBody>
      </p:sp>
      <p:graphicFrame>
        <p:nvGraphicFramePr>
          <p:cNvPr id="640004" name="Object 4"/>
          <p:cNvGraphicFramePr>
            <a:graphicFrameLocks noChangeAspect="1"/>
          </p:cNvGraphicFramePr>
          <p:nvPr/>
        </p:nvGraphicFramePr>
        <p:xfrm>
          <a:off x="230188" y="3403600"/>
          <a:ext cx="428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14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3403600"/>
                        <a:ext cx="4286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05" name="Text Box 5"/>
          <p:cNvSpPr txBox="1">
            <a:spLocks noChangeArrowheads="1"/>
          </p:cNvSpPr>
          <p:nvPr/>
        </p:nvSpPr>
        <p:spPr bwMode="auto">
          <a:xfrm>
            <a:off x="927100" y="335280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 free</a:t>
            </a:r>
          </a:p>
        </p:txBody>
      </p:sp>
      <p:graphicFrame>
        <p:nvGraphicFramePr>
          <p:cNvPr id="640006" name="Object 6"/>
          <p:cNvGraphicFramePr>
            <a:graphicFrameLocks noChangeAspect="1"/>
          </p:cNvGraphicFramePr>
          <p:nvPr/>
        </p:nvGraphicFramePr>
        <p:xfrm>
          <a:off x="266700" y="49276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15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49276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927100" y="487680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 free</a:t>
            </a:r>
          </a:p>
        </p:txBody>
      </p:sp>
      <p:sp>
        <p:nvSpPr>
          <p:cNvPr id="640008" name="AutoShape 8"/>
          <p:cNvSpPr>
            <a:spLocks/>
          </p:cNvSpPr>
          <p:nvPr/>
        </p:nvSpPr>
        <p:spPr bwMode="auto">
          <a:xfrm>
            <a:off x="4432300" y="3581400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0009" name="AutoShape 9"/>
          <p:cNvSpPr>
            <a:spLocks noChangeArrowheads="1"/>
          </p:cNvSpPr>
          <p:nvPr/>
        </p:nvSpPr>
        <p:spPr bwMode="auto">
          <a:xfrm>
            <a:off x="5194300" y="4191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40010" name="Object 10"/>
          <p:cNvGraphicFramePr>
            <a:graphicFrameLocks noChangeAspect="1"/>
          </p:cNvGraphicFramePr>
          <p:nvPr/>
        </p:nvGraphicFramePr>
        <p:xfrm>
          <a:off x="6731000" y="40132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16" name="Equation" r:id="rId7" imgW="1511280" imgH="571320" progId="Equation.3">
                  <p:embed/>
                </p:oleObj>
              </mc:Choice>
              <mc:Fallback>
                <p:oleObj name="Equation" r:id="rId7" imgW="1511280" imgH="571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0132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11" name="Text Box 11"/>
          <p:cNvSpPr txBox="1">
            <a:spLocks noChangeArrowheads="1"/>
          </p:cNvSpPr>
          <p:nvPr/>
        </p:nvSpPr>
        <p:spPr bwMode="auto">
          <a:xfrm>
            <a:off x="6115050" y="4876800"/>
            <a:ext cx="30289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FF3300"/>
                </a:solidFill>
              </a:rPr>
              <a:t>not</a:t>
            </a:r>
            <a:r>
              <a:rPr lang="en-US"/>
              <a:t> necessarily</a:t>
            </a:r>
          </a:p>
          <a:p>
            <a:r>
              <a:rPr lang="en-US"/>
              <a:t>context-free</a:t>
            </a:r>
          </a:p>
        </p:txBody>
      </p:sp>
      <p:sp>
        <p:nvSpPr>
          <p:cNvPr id="640013" name="Rectangle 13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Intersection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5AC8-B9BE-46DA-8D14-48BCF7FB752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41026" name="Text Box 2"/>
          <p:cNvSpPr txBox="1">
            <a:spLocks noChangeArrowheads="1"/>
          </p:cNvSpPr>
          <p:nvPr/>
        </p:nvSpPr>
        <p:spPr bwMode="auto">
          <a:xfrm>
            <a:off x="3505200" y="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</a:t>
            </a:r>
          </a:p>
        </p:txBody>
      </p:sp>
      <p:graphicFrame>
        <p:nvGraphicFramePr>
          <p:cNvPr id="641027" name="Object 3"/>
          <p:cNvGraphicFramePr>
            <a:graphicFrameLocks noChangeAspect="1"/>
          </p:cNvGraphicFramePr>
          <p:nvPr/>
        </p:nvGraphicFramePr>
        <p:xfrm>
          <a:off x="609600" y="812800"/>
          <a:ext cx="292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36" name="Equation" r:id="rId3" imgW="2920680" imgH="723600" progId="Equation.3">
                  <p:embed/>
                </p:oleObj>
              </mc:Choice>
              <mc:Fallback>
                <p:oleObj name="Equation" r:id="rId3" imgW="292068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12800"/>
                        <a:ext cx="292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28" name="Object 4"/>
          <p:cNvGraphicFramePr>
            <a:graphicFrameLocks noChangeAspect="1"/>
          </p:cNvGraphicFramePr>
          <p:nvPr/>
        </p:nvGraphicFramePr>
        <p:xfrm>
          <a:off x="768350" y="2565400"/>
          <a:ext cx="2476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37" name="Equation" r:id="rId5" imgW="2476440" imgH="2044440" progId="Equation.3">
                  <p:embed/>
                </p:oleObj>
              </mc:Choice>
              <mc:Fallback>
                <p:oleObj name="Equation" r:id="rId5" imgW="2476440" imgH="2044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565400"/>
                        <a:ext cx="2476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29" name="Text Box 5"/>
          <p:cNvSpPr txBox="1">
            <a:spLocks noChangeArrowheads="1"/>
          </p:cNvSpPr>
          <p:nvPr/>
        </p:nvSpPr>
        <p:spPr bwMode="auto">
          <a:xfrm>
            <a:off x="685800" y="1752600"/>
            <a:ext cx="2840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Context-free:</a:t>
            </a:r>
          </a:p>
        </p:txBody>
      </p:sp>
      <p:graphicFrame>
        <p:nvGraphicFramePr>
          <p:cNvPr id="641030" name="Object 6"/>
          <p:cNvGraphicFramePr>
            <a:graphicFrameLocks noChangeAspect="1"/>
          </p:cNvGraphicFramePr>
          <p:nvPr/>
        </p:nvGraphicFramePr>
        <p:xfrm>
          <a:off x="5505450" y="812800"/>
          <a:ext cx="3086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38" name="Equation" r:id="rId7" imgW="3085920" imgH="723600" progId="Equation.3">
                  <p:embed/>
                </p:oleObj>
              </mc:Choice>
              <mc:Fallback>
                <p:oleObj name="Equation" r:id="rId7" imgW="3085920" imgH="72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812800"/>
                        <a:ext cx="3086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31" name="Object 7"/>
          <p:cNvGraphicFramePr>
            <a:graphicFrameLocks noChangeAspect="1"/>
          </p:cNvGraphicFramePr>
          <p:nvPr/>
        </p:nvGraphicFramePr>
        <p:xfrm>
          <a:off x="5835650" y="2565400"/>
          <a:ext cx="2438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39" name="Equation" r:id="rId9" imgW="2438280" imgH="2044440" progId="Equation.3">
                  <p:embed/>
                </p:oleObj>
              </mc:Choice>
              <mc:Fallback>
                <p:oleObj name="Equation" r:id="rId9" imgW="2438280" imgH="2044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2565400"/>
                        <a:ext cx="2438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32" name="Text Box 8"/>
          <p:cNvSpPr txBox="1">
            <a:spLocks noChangeArrowheads="1"/>
          </p:cNvSpPr>
          <p:nvPr/>
        </p:nvSpPr>
        <p:spPr bwMode="auto">
          <a:xfrm>
            <a:off x="5638800" y="1828800"/>
            <a:ext cx="2840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Context-free:</a:t>
            </a:r>
          </a:p>
        </p:txBody>
      </p:sp>
      <p:graphicFrame>
        <p:nvGraphicFramePr>
          <p:cNvPr id="641033" name="Object 9"/>
          <p:cNvGraphicFramePr>
            <a:graphicFrameLocks noChangeAspect="1"/>
          </p:cNvGraphicFramePr>
          <p:nvPr/>
        </p:nvGraphicFramePr>
        <p:xfrm>
          <a:off x="431800" y="5842000"/>
          <a:ext cx="39116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40" name="Equation" r:id="rId11" imgW="3911400" imgH="723600" progId="Equation.3">
                  <p:embed/>
                </p:oleObj>
              </mc:Choice>
              <mc:Fallback>
                <p:oleObj name="Equation" r:id="rId11" imgW="3911400" imgH="72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842000"/>
                        <a:ext cx="39116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34" name="Text Box 10"/>
          <p:cNvSpPr txBox="1">
            <a:spLocks noChangeArrowheads="1"/>
          </p:cNvSpPr>
          <p:nvPr/>
        </p:nvSpPr>
        <p:spPr bwMode="auto">
          <a:xfrm>
            <a:off x="4572000" y="5943600"/>
            <a:ext cx="3741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FF3300"/>
                </a:solidFill>
              </a:rPr>
              <a:t>NOT</a:t>
            </a:r>
            <a:r>
              <a:rPr lang="en-US"/>
              <a:t> context-free</a:t>
            </a:r>
          </a:p>
        </p:txBody>
      </p:sp>
      <p:sp>
        <p:nvSpPr>
          <p:cNvPr id="641035" name="Text Box 11"/>
          <p:cNvSpPr txBox="1">
            <a:spLocks noChangeArrowheads="1"/>
          </p:cNvSpPr>
          <p:nvPr/>
        </p:nvSpPr>
        <p:spPr bwMode="auto">
          <a:xfrm>
            <a:off x="3048000" y="4953000"/>
            <a:ext cx="2601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FF3300"/>
                </a:solidFill>
              </a:rPr>
              <a:t>Intersection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143-F7DB-486F-A515-B0604069768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2050" name="Text Box 2"/>
          <p:cNvSpPr txBox="1">
            <a:spLocks noChangeArrowheads="1"/>
          </p:cNvSpPr>
          <p:nvPr/>
        </p:nvSpPr>
        <p:spPr bwMode="auto">
          <a:xfrm>
            <a:off x="1295400" y="1981200"/>
            <a:ext cx="4643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 languages</a:t>
            </a:r>
          </a:p>
          <a:p>
            <a:r>
              <a:rPr lang="en-US"/>
              <a:t>are </a:t>
            </a:r>
            <a:r>
              <a:rPr lang="en-US" b="1" u="sng"/>
              <a:t>not</a:t>
            </a:r>
            <a:r>
              <a:rPr lang="en-US"/>
              <a:t> closed under:</a:t>
            </a:r>
          </a:p>
        </p:txBody>
      </p:sp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6111875" y="2565400"/>
            <a:ext cx="2427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complement</a:t>
            </a:r>
            <a:endParaRPr lang="en-US">
              <a:solidFill>
                <a:srgbClr val="FF3300"/>
              </a:solidFill>
            </a:endParaRPr>
          </a:p>
        </p:txBody>
      </p:sp>
      <p:graphicFrame>
        <p:nvGraphicFramePr>
          <p:cNvPr id="642052" name="Object 4"/>
          <p:cNvGraphicFramePr>
            <a:graphicFrameLocks noChangeAspect="1"/>
          </p:cNvGraphicFramePr>
          <p:nvPr/>
        </p:nvGraphicFramePr>
        <p:xfrm>
          <a:off x="190500" y="43815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58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43815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53" name="Text Box 5"/>
          <p:cNvSpPr txBox="1">
            <a:spLocks noChangeArrowheads="1"/>
          </p:cNvSpPr>
          <p:nvPr/>
        </p:nvSpPr>
        <p:spPr bwMode="auto">
          <a:xfrm>
            <a:off x="838200" y="424180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 free</a:t>
            </a:r>
          </a:p>
        </p:txBody>
      </p:sp>
      <p:sp>
        <p:nvSpPr>
          <p:cNvPr id="642054" name="AutoShape 6"/>
          <p:cNvSpPr>
            <a:spLocks noChangeArrowheads="1"/>
          </p:cNvSpPr>
          <p:nvPr/>
        </p:nvSpPr>
        <p:spPr bwMode="auto">
          <a:xfrm>
            <a:off x="4114800" y="4318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42055" name="Object 7"/>
          <p:cNvGraphicFramePr>
            <a:graphicFrameLocks noChangeAspect="1"/>
          </p:cNvGraphicFramePr>
          <p:nvPr/>
        </p:nvGraphicFramePr>
        <p:xfrm>
          <a:off x="5321300" y="4268788"/>
          <a:ext cx="3286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59" name="Equation" r:id="rId5" imgW="330120" imgH="469800" progId="Equation.3">
                  <p:embed/>
                </p:oleObj>
              </mc:Choice>
              <mc:Fallback>
                <p:oleObj name="Equation" r:id="rId5" imgW="3301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4268788"/>
                        <a:ext cx="3286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56" name="Text Box 8"/>
          <p:cNvSpPr txBox="1">
            <a:spLocks noChangeArrowheads="1"/>
          </p:cNvSpPr>
          <p:nvPr/>
        </p:nvSpPr>
        <p:spPr bwMode="auto">
          <a:xfrm>
            <a:off x="6115050" y="4241800"/>
            <a:ext cx="30289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FF3300"/>
                </a:solidFill>
              </a:rPr>
              <a:t>not</a:t>
            </a:r>
            <a:r>
              <a:rPr lang="en-US"/>
              <a:t> necessarily</a:t>
            </a:r>
          </a:p>
          <a:p>
            <a:r>
              <a:rPr lang="en-US"/>
              <a:t>context-free</a:t>
            </a:r>
          </a:p>
        </p:txBody>
      </p:sp>
      <p:sp>
        <p:nvSpPr>
          <p:cNvPr id="642057" name="Rectangle 9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Complement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76C3-8492-4908-9EA6-5EF8E554625C}" type="slidenum">
              <a:rPr lang="en-US" altLang="en-US"/>
              <a:pPr/>
              <a:t>15</a:t>
            </a:fld>
            <a:endParaRPr lang="en-US" altLang="en-US"/>
          </a:p>
        </p:txBody>
      </p:sp>
      <p:graphicFrame>
        <p:nvGraphicFramePr>
          <p:cNvPr id="643081" name="Object 9"/>
          <p:cNvGraphicFramePr>
            <a:graphicFrameLocks noChangeAspect="1"/>
          </p:cNvGraphicFramePr>
          <p:nvPr/>
        </p:nvGraphicFramePr>
        <p:xfrm>
          <a:off x="1631950" y="5308600"/>
          <a:ext cx="59467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91" name="Equation" r:id="rId3" imgW="5943600" imgH="723600" progId="Equation.3">
                  <p:embed/>
                </p:oleObj>
              </mc:Choice>
              <mc:Fallback>
                <p:oleObj name="Equation" r:id="rId3" imgW="5943600" imgH="72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5308600"/>
                        <a:ext cx="59467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82" name="Text Box 10"/>
          <p:cNvSpPr txBox="1">
            <a:spLocks noChangeArrowheads="1"/>
          </p:cNvSpPr>
          <p:nvPr/>
        </p:nvSpPr>
        <p:spPr bwMode="auto">
          <a:xfrm>
            <a:off x="2590800" y="6096000"/>
            <a:ext cx="3741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FF3300"/>
                </a:solidFill>
              </a:rPr>
              <a:t>NOT</a:t>
            </a:r>
            <a:r>
              <a:rPr lang="en-US"/>
              <a:t> context-free</a:t>
            </a:r>
          </a:p>
        </p:txBody>
      </p:sp>
      <p:sp>
        <p:nvSpPr>
          <p:cNvPr id="643083" name="Text Box 11"/>
          <p:cNvSpPr txBox="1">
            <a:spLocks noChangeArrowheads="1"/>
          </p:cNvSpPr>
          <p:nvPr/>
        </p:nvSpPr>
        <p:spPr bwMode="auto">
          <a:xfrm>
            <a:off x="3505200" y="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</a:t>
            </a:r>
          </a:p>
        </p:txBody>
      </p:sp>
      <p:graphicFrame>
        <p:nvGraphicFramePr>
          <p:cNvPr id="643084" name="Object 12"/>
          <p:cNvGraphicFramePr>
            <a:graphicFrameLocks noChangeAspect="1"/>
          </p:cNvGraphicFramePr>
          <p:nvPr/>
        </p:nvGraphicFramePr>
        <p:xfrm>
          <a:off x="609600" y="812800"/>
          <a:ext cx="292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92" name="Equation" r:id="rId5" imgW="2920680" imgH="723600" progId="Equation.3">
                  <p:embed/>
                </p:oleObj>
              </mc:Choice>
              <mc:Fallback>
                <p:oleObj name="Equation" r:id="rId5" imgW="2920680" imgH="723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12800"/>
                        <a:ext cx="292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085" name="Object 13"/>
          <p:cNvGraphicFramePr>
            <a:graphicFrameLocks noChangeAspect="1"/>
          </p:cNvGraphicFramePr>
          <p:nvPr/>
        </p:nvGraphicFramePr>
        <p:xfrm>
          <a:off x="768350" y="2565400"/>
          <a:ext cx="2476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93" name="Equation" r:id="rId7" imgW="2476440" imgH="2044440" progId="Equation.3">
                  <p:embed/>
                </p:oleObj>
              </mc:Choice>
              <mc:Fallback>
                <p:oleObj name="Equation" r:id="rId7" imgW="2476440" imgH="20444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565400"/>
                        <a:ext cx="2476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685800" y="1752600"/>
            <a:ext cx="2840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Context-free:</a:t>
            </a:r>
          </a:p>
        </p:txBody>
      </p:sp>
      <p:graphicFrame>
        <p:nvGraphicFramePr>
          <p:cNvPr id="643087" name="Object 15"/>
          <p:cNvGraphicFramePr>
            <a:graphicFrameLocks noChangeAspect="1"/>
          </p:cNvGraphicFramePr>
          <p:nvPr/>
        </p:nvGraphicFramePr>
        <p:xfrm>
          <a:off x="5505450" y="812800"/>
          <a:ext cx="3086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94" name="Equation" r:id="rId9" imgW="3085920" imgH="723600" progId="Equation.3">
                  <p:embed/>
                </p:oleObj>
              </mc:Choice>
              <mc:Fallback>
                <p:oleObj name="Equation" r:id="rId9" imgW="3085920" imgH="723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812800"/>
                        <a:ext cx="3086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088" name="Object 16"/>
          <p:cNvGraphicFramePr>
            <a:graphicFrameLocks noChangeAspect="1"/>
          </p:cNvGraphicFramePr>
          <p:nvPr/>
        </p:nvGraphicFramePr>
        <p:xfrm>
          <a:off x="5835650" y="2565400"/>
          <a:ext cx="2438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95" name="Equation" r:id="rId11" imgW="2438280" imgH="2044440" progId="Equation.3">
                  <p:embed/>
                </p:oleObj>
              </mc:Choice>
              <mc:Fallback>
                <p:oleObj name="Equation" r:id="rId11" imgW="2438280" imgH="20444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2565400"/>
                        <a:ext cx="2438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89" name="Text Box 17"/>
          <p:cNvSpPr txBox="1">
            <a:spLocks noChangeArrowheads="1"/>
          </p:cNvSpPr>
          <p:nvPr/>
        </p:nvSpPr>
        <p:spPr bwMode="auto">
          <a:xfrm>
            <a:off x="5638800" y="1828800"/>
            <a:ext cx="2840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Context-free:</a:t>
            </a: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276600" y="4648200"/>
            <a:ext cx="2468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FF3300"/>
                </a:solidFill>
              </a:rPr>
              <a:t>Complement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988D-DDA3-49EA-A4BE-DC499F6EA0E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000"/>
              <a:t>Intersection</a:t>
            </a:r>
            <a:br>
              <a:rPr lang="en-US" sz="4000"/>
            </a:br>
            <a:r>
              <a:rPr lang="en-US" sz="4000"/>
              <a:t>of </a:t>
            </a:r>
            <a:br>
              <a:rPr lang="en-US" sz="4000"/>
            </a:br>
            <a:r>
              <a:rPr lang="en-US" sz="4000"/>
              <a:t>Context-free languages</a:t>
            </a:r>
            <a:br>
              <a:rPr lang="en-US" sz="4000"/>
            </a:br>
            <a:r>
              <a:rPr lang="en-US" sz="4000"/>
              <a:t>and </a:t>
            </a:r>
            <a:br>
              <a:rPr lang="en-US" sz="4000"/>
            </a:br>
            <a:r>
              <a:rPr lang="en-US" sz="4000"/>
              <a:t>Regular Languages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3F72-D8B5-48E8-B1CA-0AE49318DC6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45122" name="Text Box 2"/>
          <p:cNvSpPr txBox="1">
            <a:spLocks noChangeArrowheads="1"/>
          </p:cNvSpPr>
          <p:nvPr/>
        </p:nvSpPr>
        <p:spPr bwMode="auto">
          <a:xfrm>
            <a:off x="517525" y="177800"/>
            <a:ext cx="7354888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intersection of</a:t>
            </a:r>
          </a:p>
          <a:p>
            <a:r>
              <a:rPr lang="en-US"/>
              <a:t>               </a:t>
            </a:r>
            <a:r>
              <a:rPr lang="en-US">
                <a:solidFill>
                  <a:srgbClr val="008000"/>
                </a:solidFill>
              </a:rPr>
              <a:t>a context-free language and</a:t>
            </a:r>
          </a:p>
          <a:p>
            <a:r>
              <a:rPr lang="en-US"/>
              <a:t>               </a:t>
            </a:r>
            <a:r>
              <a:rPr lang="en-US">
                <a:solidFill>
                  <a:srgbClr val="008000"/>
                </a:solidFill>
              </a:rPr>
              <a:t>a regular language</a:t>
            </a:r>
          </a:p>
          <a:p>
            <a:r>
              <a:rPr lang="en-US"/>
              <a:t>is a context-free language </a:t>
            </a:r>
          </a:p>
        </p:txBody>
      </p:sp>
      <p:graphicFrame>
        <p:nvGraphicFramePr>
          <p:cNvPr id="645123" name="Object 3"/>
          <p:cNvGraphicFramePr>
            <a:graphicFrameLocks noChangeAspect="1"/>
          </p:cNvGraphicFramePr>
          <p:nvPr/>
        </p:nvGraphicFramePr>
        <p:xfrm>
          <a:off x="215900" y="37846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31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37846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914400" y="3733800"/>
            <a:ext cx="2635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 free</a:t>
            </a:r>
          </a:p>
        </p:txBody>
      </p:sp>
      <p:graphicFrame>
        <p:nvGraphicFramePr>
          <p:cNvPr id="645125" name="Object 5"/>
          <p:cNvGraphicFramePr>
            <a:graphicFrameLocks noChangeAspect="1"/>
          </p:cNvGraphicFramePr>
          <p:nvPr/>
        </p:nvGraphicFramePr>
        <p:xfrm>
          <a:off x="254000" y="53086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32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3086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26" name="Text Box 6"/>
          <p:cNvSpPr txBox="1">
            <a:spLocks noChangeArrowheads="1"/>
          </p:cNvSpPr>
          <p:nvPr/>
        </p:nvSpPr>
        <p:spPr bwMode="auto">
          <a:xfrm>
            <a:off x="914400" y="52578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sp>
        <p:nvSpPr>
          <p:cNvPr id="645127" name="AutoShape 7"/>
          <p:cNvSpPr>
            <a:spLocks/>
          </p:cNvSpPr>
          <p:nvPr/>
        </p:nvSpPr>
        <p:spPr bwMode="auto">
          <a:xfrm>
            <a:off x="3810000" y="3962400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128" name="AutoShape 8"/>
          <p:cNvSpPr>
            <a:spLocks noChangeArrowheads="1"/>
          </p:cNvSpPr>
          <p:nvPr/>
        </p:nvSpPr>
        <p:spPr bwMode="auto">
          <a:xfrm>
            <a:off x="4419600" y="4648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45129" name="Object 9"/>
          <p:cNvGraphicFramePr>
            <a:graphicFrameLocks noChangeAspect="1"/>
          </p:cNvGraphicFramePr>
          <p:nvPr/>
        </p:nvGraphicFramePr>
        <p:xfrm>
          <a:off x="6032500" y="45466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33" name="Equation" r:id="rId7" imgW="1511280" imgH="571320" progId="Equation.3">
                  <p:embed/>
                </p:oleObj>
              </mc:Choice>
              <mc:Fallback>
                <p:oleObj name="Equation" r:id="rId7" imgW="1511280" imgH="571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45466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30" name="Text Box 10"/>
          <p:cNvSpPr txBox="1">
            <a:spLocks noChangeArrowheads="1"/>
          </p:cNvSpPr>
          <p:nvPr/>
        </p:nvSpPr>
        <p:spPr bwMode="auto">
          <a:xfrm>
            <a:off x="5638800" y="54102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0A91-92A5-48C1-9D13-CEF22FD283F3}" type="slidenum">
              <a:rPr lang="en-US" altLang="en-US"/>
              <a:pPr/>
              <a:t>18</a:t>
            </a:fld>
            <a:endParaRPr lang="en-US" altLang="en-US"/>
          </a:p>
        </p:txBody>
      </p:sp>
      <p:graphicFrame>
        <p:nvGraphicFramePr>
          <p:cNvPr id="646146" name="Object 2"/>
          <p:cNvGraphicFramePr>
            <a:graphicFrameLocks noChangeAspect="1"/>
          </p:cNvGraphicFramePr>
          <p:nvPr/>
        </p:nvGraphicFramePr>
        <p:xfrm>
          <a:off x="2838450" y="12192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67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12192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47" name="Text Box 3"/>
          <p:cNvSpPr txBox="1">
            <a:spLocks noChangeArrowheads="1"/>
          </p:cNvSpPr>
          <p:nvPr/>
        </p:nvSpPr>
        <p:spPr bwMode="auto">
          <a:xfrm>
            <a:off x="1920875" y="1193800"/>
            <a:ext cx="800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</a:t>
            </a:r>
          </a:p>
        </p:txBody>
      </p:sp>
      <p:sp>
        <p:nvSpPr>
          <p:cNvPr id="646148" name="Text Box 4"/>
          <p:cNvSpPr txBox="1">
            <a:spLocks noChangeArrowheads="1"/>
          </p:cNvSpPr>
          <p:nvPr/>
        </p:nvSpPr>
        <p:spPr bwMode="auto">
          <a:xfrm>
            <a:off x="6645275" y="1117600"/>
            <a:ext cx="922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</a:t>
            </a:r>
          </a:p>
        </p:txBody>
      </p:sp>
      <p:sp>
        <p:nvSpPr>
          <p:cNvPr id="646149" name="Rectangle 5"/>
          <p:cNvSpPr>
            <a:spLocks noChangeArrowheads="1"/>
          </p:cNvSpPr>
          <p:nvPr/>
        </p:nvSpPr>
        <p:spPr bwMode="auto">
          <a:xfrm>
            <a:off x="320675" y="889000"/>
            <a:ext cx="2971800" cy="1828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6150" name="Object 6"/>
          <p:cNvGraphicFramePr>
            <a:graphicFrameLocks noChangeAspect="1"/>
          </p:cNvGraphicFramePr>
          <p:nvPr/>
        </p:nvGraphicFramePr>
        <p:xfrm>
          <a:off x="7708900" y="11430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68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11430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51" name="Text Box 7"/>
          <p:cNvSpPr txBox="1">
            <a:spLocks noChangeArrowheads="1"/>
          </p:cNvSpPr>
          <p:nvPr/>
        </p:nvSpPr>
        <p:spPr bwMode="auto">
          <a:xfrm>
            <a:off x="473075" y="11938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NPDA</a:t>
            </a:r>
          </a:p>
        </p:txBody>
      </p:sp>
      <p:graphicFrame>
        <p:nvGraphicFramePr>
          <p:cNvPr id="646152" name="Object 8"/>
          <p:cNvGraphicFramePr>
            <a:graphicFrameLocks noChangeAspect="1"/>
          </p:cNvGraphicFramePr>
          <p:nvPr/>
        </p:nvGraphicFramePr>
        <p:xfrm>
          <a:off x="2422525" y="3302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69" name="Equation" r:id="rId7" imgW="647640" imgH="571320" progId="Equation.3">
                  <p:embed/>
                </p:oleObj>
              </mc:Choice>
              <mc:Fallback>
                <p:oleObj name="Equation" r:id="rId7" imgW="64764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3302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53" name="Text Box 9"/>
          <p:cNvSpPr txBox="1">
            <a:spLocks noChangeArrowheads="1"/>
          </p:cNvSpPr>
          <p:nvPr/>
        </p:nvSpPr>
        <p:spPr bwMode="auto">
          <a:xfrm>
            <a:off x="5502275" y="11176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graphicFrame>
        <p:nvGraphicFramePr>
          <p:cNvPr id="646154" name="Object 10"/>
          <p:cNvGraphicFramePr>
            <a:graphicFrameLocks noChangeAspect="1"/>
          </p:cNvGraphicFramePr>
          <p:nvPr/>
        </p:nvGraphicFramePr>
        <p:xfrm>
          <a:off x="7527925" y="3302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70" name="Equation" r:id="rId9" imgW="723600" imgH="571320" progId="Equation.3">
                  <p:embed/>
                </p:oleObj>
              </mc:Choice>
              <mc:Fallback>
                <p:oleObj name="Equation" r:id="rId9" imgW="723600" imgH="571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3302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55" name="Text Box 11"/>
          <p:cNvSpPr txBox="1">
            <a:spLocks noChangeArrowheads="1"/>
          </p:cNvSpPr>
          <p:nvPr/>
        </p:nvSpPr>
        <p:spPr bwMode="auto">
          <a:xfrm>
            <a:off x="1295400" y="3352800"/>
            <a:ext cx="61071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Construct a new NPDA machine</a:t>
            </a:r>
          </a:p>
          <a:p>
            <a:r>
              <a:rPr lang="en-US"/>
              <a:t>that accepts </a:t>
            </a:r>
          </a:p>
        </p:txBody>
      </p:sp>
      <p:sp>
        <p:nvSpPr>
          <p:cNvPr id="646156" name="Text Box 12"/>
          <p:cNvSpPr txBox="1">
            <a:spLocks noChangeArrowheads="1"/>
          </p:cNvSpPr>
          <p:nvPr/>
        </p:nvSpPr>
        <p:spPr bwMode="auto">
          <a:xfrm>
            <a:off x="396875" y="279400"/>
            <a:ext cx="174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Machine</a:t>
            </a:r>
          </a:p>
        </p:txBody>
      </p:sp>
      <p:sp>
        <p:nvSpPr>
          <p:cNvPr id="646157" name="Rectangle 13"/>
          <p:cNvSpPr>
            <a:spLocks noChangeArrowheads="1"/>
          </p:cNvSpPr>
          <p:nvPr/>
        </p:nvSpPr>
        <p:spPr bwMode="auto">
          <a:xfrm>
            <a:off x="5349875" y="889000"/>
            <a:ext cx="2971800" cy="1828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6158" name="Text Box 14"/>
          <p:cNvSpPr txBox="1">
            <a:spLocks noChangeArrowheads="1"/>
          </p:cNvSpPr>
          <p:nvPr/>
        </p:nvSpPr>
        <p:spPr bwMode="auto">
          <a:xfrm>
            <a:off x="5562600" y="304800"/>
            <a:ext cx="174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Machine</a:t>
            </a:r>
          </a:p>
        </p:txBody>
      </p:sp>
      <p:graphicFrame>
        <p:nvGraphicFramePr>
          <p:cNvPr id="646159" name="Object 15"/>
          <p:cNvGraphicFramePr>
            <a:graphicFrameLocks noChangeAspect="1"/>
          </p:cNvGraphicFramePr>
          <p:nvPr/>
        </p:nvGraphicFramePr>
        <p:xfrm>
          <a:off x="7442200" y="34163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71" name="Equation" r:id="rId11" imgW="545760" imgH="393480" progId="Equation.3">
                  <p:embed/>
                </p:oleObj>
              </mc:Choice>
              <mc:Fallback>
                <p:oleObj name="Equation" r:id="rId11" imgW="54576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34163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60" name="Object 16"/>
          <p:cNvGraphicFramePr>
            <a:graphicFrameLocks noChangeAspect="1"/>
          </p:cNvGraphicFramePr>
          <p:nvPr/>
        </p:nvGraphicFramePr>
        <p:xfrm>
          <a:off x="4051300" y="3937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72" name="Equation" r:id="rId13" imgW="1511280" imgH="571320" progId="Equation.3">
                  <p:embed/>
                </p:oleObj>
              </mc:Choice>
              <mc:Fallback>
                <p:oleObj name="Equation" r:id="rId13" imgW="1511280" imgH="571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39370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61" name="Text Box 17"/>
          <p:cNvSpPr txBox="1">
            <a:spLocks noChangeArrowheads="1"/>
          </p:cNvSpPr>
          <p:nvPr/>
        </p:nvSpPr>
        <p:spPr bwMode="auto">
          <a:xfrm>
            <a:off x="549275" y="19558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</a:t>
            </a:r>
          </a:p>
        </p:txBody>
      </p:sp>
      <p:sp>
        <p:nvSpPr>
          <p:cNvPr id="646162" name="Text Box 18"/>
          <p:cNvSpPr txBox="1">
            <a:spLocks noChangeArrowheads="1"/>
          </p:cNvSpPr>
          <p:nvPr/>
        </p:nvSpPr>
        <p:spPr bwMode="auto">
          <a:xfrm>
            <a:off x="6035675" y="18796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graphicFrame>
        <p:nvGraphicFramePr>
          <p:cNvPr id="646163" name="Object 19"/>
          <p:cNvGraphicFramePr>
            <a:graphicFrameLocks noChangeAspect="1"/>
          </p:cNvGraphicFramePr>
          <p:nvPr/>
        </p:nvGraphicFramePr>
        <p:xfrm>
          <a:off x="355600" y="54737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73" name="Equation" r:id="rId15" imgW="545760" imgH="393480" progId="Equation.3">
                  <p:embed/>
                </p:oleObj>
              </mc:Choice>
              <mc:Fallback>
                <p:oleObj name="Equation" r:id="rId15" imgW="54576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54737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64" name="Text Box 20"/>
          <p:cNvSpPr txBox="1">
            <a:spLocks noChangeArrowheads="1"/>
          </p:cNvSpPr>
          <p:nvPr/>
        </p:nvSpPr>
        <p:spPr bwMode="auto">
          <a:xfrm>
            <a:off x="1219200" y="5410200"/>
            <a:ext cx="5915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simulates in parallel          and </a:t>
            </a:r>
          </a:p>
        </p:txBody>
      </p:sp>
      <p:graphicFrame>
        <p:nvGraphicFramePr>
          <p:cNvPr id="646165" name="Object 21"/>
          <p:cNvGraphicFramePr>
            <a:graphicFrameLocks noChangeAspect="1"/>
          </p:cNvGraphicFramePr>
          <p:nvPr/>
        </p:nvGraphicFramePr>
        <p:xfrm>
          <a:off x="5302250" y="5384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74" name="Equation" r:id="rId16" imgW="647640" imgH="571320" progId="Equation.3">
                  <p:embed/>
                </p:oleObj>
              </mc:Choice>
              <mc:Fallback>
                <p:oleObj name="Equation" r:id="rId16" imgW="647640" imgH="571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5384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66" name="Object 22"/>
          <p:cNvGraphicFramePr>
            <a:graphicFrameLocks noChangeAspect="1"/>
          </p:cNvGraphicFramePr>
          <p:nvPr/>
        </p:nvGraphicFramePr>
        <p:xfrm>
          <a:off x="7207250" y="5384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75" name="Equation" r:id="rId17" imgW="723600" imgH="571320" progId="Equation.3">
                  <p:embed/>
                </p:oleObj>
              </mc:Choice>
              <mc:Fallback>
                <p:oleObj name="Equation" r:id="rId17" imgW="723600" imgH="5713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5384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2744-0AC5-491C-B7ED-484DF0C9FB2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47170" name="Rectangle 2"/>
          <p:cNvSpPr>
            <a:spLocks noChangeArrowheads="1"/>
          </p:cNvSpPr>
          <p:nvPr/>
        </p:nvSpPr>
        <p:spPr bwMode="auto">
          <a:xfrm>
            <a:off x="3048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7171" name="Object 3"/>
          <p:cNvGraphicFramePr>
            <a:graphicFrameLocks noChangeAspect="1"/>
          </p:cNvGraphicFramePr>
          <p:nvPr/>
        </p:nvGraphicFramePr>
        <p:xfrm>
          <a:off x="2711450" y="50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02" name="Equation" r:id="rId3" imgW="647640" imgH="571320" progId="Equation.3">
                  <p:embed/>
                </p:oleObj>
              </mc:Choice>
              <mc:Fallback>
                <p:oleObj name="Equation" r:id="rId3" imgW="64764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0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2" name="Object 4"/>
          <p:cNvGraphicFramePr>
            <a:graphicFrameLocks noChangeAspect="1"/>
          </p:cNvGraphicFramePr>
          <p:nvPr/>
        </p:nvGraphicFramePr>
        <p:xfrm>
          <a:off x="7054850" y="5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03" name="Equation" r:id="rId5" imgW="723600" imgH="571320" progId="Equation.3">
                  <p:embed/>
                </p:oleObj>
              </mc:Choice>
              <mc:Fallback>
                <p:oleObj name="Equation" r:id="rId5" imgW="72360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50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73" name="Oval 5"/>
          <p:cNvSpPr>
            <a:spLocks noChangeArrowheads="1"/>
          </p:cNvSpPr>
          <p:nvPr/>
        </p:nvSpPr>
        <p:spPr bwMode="auto">
          <a:xfrm>
            <a:off x="5334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7174" name="Oval 6"/>
          <p:cNvSpPr>
            <a:spLocks noChangeArrowheads="1"/>
          </p:cNvSpPr>
          <p:nvPr/>
        </p:nvSpPr>
        <p:spPr bwMode="auto">
          <a:xfrm>
            <a:off x="30480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7175" name="Object 7"/>
          <p:cNvGraphicFramePr>
            <a:graphicFrameLocks noChangeAspect="1"/>
          </p:cNvGraphicFramePr>
          <p:nvPr/>
        </p:nvGraphicFramePr>
        <p:xfrm>
          <a:off x="685800" y="1219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04" name="Equation" r:id="rId7" imgW="380880" imgH="520560" progId="Equation.3">
                  <p:embed/>
                </p:oleObj>
              </mc:Choice>
              <mc:Fallback>
                <p:oleObj name="Equation" r:id="rId7" imgW="38088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6" name="Object 8"/>
          <p:cNvGraphicFramePr>
            <a:graphicFrameLocks noChangeAspect="1"/>
          </p:cNvGraphicFramePr>
          <p:nvPr/>
        </p:nvGraphicFramePr>
        <p:xfrm>
          <a:off x="3246438" y="12192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05"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12192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77" name="Line 9"/>
          <p:cNvSpPr>
            <a:spLocks noChangeShapeType="1"/>
          </p:cNvSpPr>
          <p:nvPr/>
        </p:nvSpPr>
        <p:spPr bwMode="auto">
          <a:xfrm>
            <a:off x="1295400" y="152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47178" name="Object 10"/>
          <p:cNvGraphicFramePr>
            <a:graphicFrameLocks noChangeAspect="1"/>
          </p:cNvGraphicFramePr>
          <p:nvPr/>
        </p:nvGraphicFramePr>
        <p:xfrm>
          <a:off x="1371600" y="990600"/>
          <a:ext cx="1536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06" name="Equation" r:id="rId11" imgW="1536480" imgH="495000" progId="Equation.3">
                  <p:embed/>
                </p:oleObj>
              </mc:Choice>
              <mc:Fallback>
                <p:oleObj name="Equation" r:id="rId11" imgW="153648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1536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79" name="Rectangle 11"/>
          <p:cNvSpPr>
            <a:spLocks noChangeArrowheads="1"/>
          </p:cNvSpPr>
          <p:nvPr/>
        </p:nvSpPr>
        <p:spPr bwMode="auto">
          <a:xfrm>
            <a:off x="49530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7180" name="Text Box 12"/>
          <p:cNvSpPr txBox="1">
            <a:spLocks noChangeArrowheads="1"/>
          </p:cNvSpPr>
          <p:nvPr/>
        </p:nvSpPr>
        <p:spPr bwMode="auto">
          <a:xfrm>
            <a:off x="1066800" y="19812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</a:t>
            </a:r>
          </a:p>
        </p:txBody>
      </p:sp>
      <p:sp>
        <p:nvSpPr>
          <p:cNvPr id="647181" name="Oval 13"/>
          <p:cNvSpPr>
            <a:spLocks noChangeArrowheads="1"/>
          </p:cNvSpPr>
          <p:nvPr/>
        </p:nvSpPr>
        <p:spPr bwMode="auto">
          <a:xfrm>
            <a:off x="5257800" y="1219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7182" name="Oval 14"/>
          <p:cNvSpPr>
            <a:spLocks noChangeArrowheads="1"/>
          </p:cNvSpPr>
          <p:nvPr/>
        </p:nvSpPr>
        <p:spPr bwMode="auto">
          <a:xfrm>
            <a:off x="7772400" y="1219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7183" name="Object 15"/>
          <p:cNvGraphicFramePr>
            <a:graphicFrameLocks noChangeAspect="1"/>
          </p:cNvGraphicFramePr>
          <p:nvPr/>
        </p:nvGraphicFramePr>
        <p:xfrm>
          <a:off x="5386388" y="1295400"/>
          <a:ext cx="430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07" name="Equation" r:id="rId13" imgW="431640" imgH="520560" progId="Equation.3">
                  <p:embed/>
                </p:oleObj>
              </mc:Choice>
              <mc:Fallback>
                <p:oleObj name="Equation" r:id="rId13" imgW="43164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1295400"/>
                        <a:ext cx="4302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84" name="Object 16"/>
          <p:cNvGraphicFramePr>
            <a:graphicFrameLocks noChangeAspect="1"/>
          </p:cNvGraphicFramePr>
          <p:nvPr/>
        </p:nvGraphicFramePr>
        <p:xfrm>
          <a:off x="7939088" y="1295400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08" name="Equation" r:id="rId15" imgW="507960" imgH="520560" progId="Equation.3">
                  <p:embed/>
                </p:oleObj>
              </mc:Choice>
              <mc:Fallback>
                <p:oleObj name="Equation" r:id="rId15" imgW="50796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088" y="1295400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85" name="Line 17"/>
          <p:cNvSpPr>
            <a:spLocks noChangeShapeType="1"/>
          </p:cNvSpPr>
          <p:nvPr/>
        </p:nvSpPr>
        <p:spPr bwMode="auto">
          <a:xfrm>
            <a:off x="6019800" y="1600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47186" name="Object 18"/>
          <p:cNvGraphicFramePr>
            <a:graphicFrameLocks noChangeAspect="1"/>
          </p:cNvGraphicFramePr>
          <p:nvPr/>
        </p:nvGraphicFramePr>
        <p:xfrm>
          <a:off x="6731000" y="117316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09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117316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87" name="Text Box 19"/>
          <p:cNvSpPr txBox="1">
            <a:spLocks noChangeArrowheads="1"/>
          </p:cNvSpPr>
          <p:nvPr/>
        </p:nvSpPr>
        <p:spPr bwMode="auto">
          <a:xfrm>
            <a:off x="5791200" y="20574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</a:t>
            </a:r>
          </a:p>
        </p:txBody>
      </p:sp>
      <p:sp>
        <p:nvSpPr>
          <p:cNvPr id="647188" name="Text Box 20"/>
          <p:cNvSpPr txBox="1">
            <a:spLocks noChangeArrowheads="1"/>
          </p:cNvSpPr>
          <p:nvPr/>
        </p:nvSpPr>
        <p:spPr bwMode="auto">
          <a:xfrm>
            <a:off x="1219200" y="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647189" name="Text Box 21"/>
          <p:cNvSpPr txBox="1">
            <a:spLocks noChangeArrowheads="1"/>
          </p:cNvSpPr>
          <p:nvPr/>
        </p:nvSpPr>
        <p:spPr bwMode="auto">
          <a:xfrm>
            <a:off x="5791200" y="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sp>
        <p:nvSpPr>
          <p:cNvPr id="647190" name="Rectangle 22"/>
          <p:cNvSpPr>
            <a:spLocks noChangeArrowheads="1"/>
          </p:cNvSpPr>
          <p:nvPr/>
        </p:nvSpPr>
        <p:spPr bwMode="auto">
          <a:xfrm>
            <a:off x="2209800" y="4343400"/>
            <a:ext cx="49530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7191" name="Oval 23"/>
          <p:cNvSpPr>
            <a:spLocks noChangeArrowheads="1"/>
          </p:cNvSpPr>
          <p:nvPr/>
        </p:nvSpPr>
        <p:spPr bwMode="auto">
          <a:xfrm>
            <a:off x="2667000" y="4800600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7192" name="Object 24"/>
          <p:cNvGraphicFramePr>
            <a:graphicFrameLocks noChangeAspect="1"/>
          </p:cNvGraphicFramePr>
          <p:nvPr/>
        </p:nvGraphicFramePr>
        <p:xfrm>
          <a:off x="2743200" y="4953000"/>
          <a:ext cx="977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10" name="Equation" r:id="rId19" imgW="977760" imgH="520560" progId="Equation.3">
                  <p:embed/>
                </p:oleObj>
              </mc:Choice>
              <mc:Fallback>
                <p:oleObj name="Equation" r:id="rId19" imgW="977760" imgH="520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53000"/>
                        <a:ext cx="977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93" name="Line 25"/>
          <p:cNvSpPr>
            <a:spLocks noChangeShapeType="1"/>
          </p:cNvSpPr>
          <p:nvPr/>
        </p:nvSpPr>
        <p:spPr bwMode="auto">
          <a:xfrm>
            <a:off x="3810000" y="533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47194" name="Object 26"/>
          <p:cNvGraphicFramePr>
            <a:graphicFrameLocks noChangeAspect="1"/>
          </p:cNvGraphicFramePr>
          <p:nvPr/>
        </p:nvGraphicFramePr>
        <p:xfrm>
          <a:off x="3886200" y="4800600"/>
          <a:ext cx="1536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11" name="Equation" r:id="rId21" imgW="1536480" imgH="495000" progId="Equation.3">
                  <p:embed/>
                </p:oleObj>
              </mc:Choice>
              <mc:Fallback>
                <p:oleObj name="Equation" r:id="rId21" imgW="1536480" imgH="495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1536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95" name="Text Box 27"/>
          <p:cNvSpPr txBox="1">
            <a:spLocks noChangeArrowheads="1"/>
          </p:cNvSpPr>
          <p:nvPr/>
        </p:nvSpPr>
        <p:spPr bwMode="auto">
          <a:xfrm>
            <a:off x="3581400" y="57912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</a:t>
            </a:r>
          </a:p>
        </p:txBody>
      </p:sp>
      <p:graphicFrame>
        <p:nvGraphicFramePr>
          <p:cNvPr id="647196" name="Object 28"/>
          <p:cNvGraphicFramePr>
            <a:graphicFrameLocks noChangeAspect="1"/>
          </p:cNvGraphicFramePr>
          <p:nvPr/>
        </p:nvGraphicFramePr>
        <p:xfrm>
          <a:off x="5124450" y="38735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12" name="Equation" r:id="rId22" imgW="545760" imgH="393480" progId="Equation.3">
                  <p:embed/>
                </p:oleObj>
              </mc:Choice>
              <mc:Fallback>
                <p:oleObj name="Equation" r:id="rId22" imgW="54576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8735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97" name="Text Box 29"/>
          <p:cNvSpPr txBox="1">
            <a:spLocks noChangeArrowheads="1"/>
          </p:cNvSpPr>
          <p:nvPr/>
        </p:nvSpPr>
        <p:spPr bwMode="auto">
          <a:xfrm>
            <a:off x="3581400" y="37338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647198" name="Oval 30"/>
          <p:cNvSpPr>
            <a:spLocks noChangeArrowheads="1"/>
          </p:cNvSpPr>
          <p:nvPr/>
        </p:nvSpPr>
        <p:spPr bwMode="auto">
          <a:xfrm>
            <a:off x="5562600" y="4876800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7199" name="Object 31"/>
          <p:cNvGraphicFramePr>
            <a:graphicFrameLocks noChangeAspect="1"/>
          </p:cNvGraphicFramePr>
          <p:nvPr/>
        </p:nvGraphicFramePr>
        <p:xfrm>
          <a:off x="5568950" y="5029200"/>
          <a:ext cx="111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13" name="Equation" r:id="rId24" imgW="1117440" imgH="520560" progId="Equation.3">
                  <p:embed/>
                </p:oleObj>
              </mc:Choice>
              <mc:Fallback>
                <p:oleObj name="Equation" r:id="rId24" imgW="1117440" imgH="520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5029200"/>
                        <a:ext cx="111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200" name="AutoShape 32"/>
          <p:cNvSpPr>
            <a:spLocks noChangeArrowheads="1"/>
          </p:cNvSpPr>
          <p:nvPr/>
        </p:nvSpPr>
        <p:spPr bwMode="auto">
          <a:xfrm rot="-2338116">
            <a:off x="20574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47201" name="AutoShape 33"/>
          <p:cNvSpPr>
            <a:spLocks noChangeArrowheads="1"/>
          </p:cNvSpPr>
          <p:nvPr/>
        </p:nvSpPr>
        <p:spPr bwMode="auto">
          <a:xfrm rot="2338116" flipH="1">
            <a:off x="66294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6A1F-F1BF-4BE1-A12C-A29C6E86ED7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29762" name="Text Box 2"/>
          <p:cNvSpPr txBox="1">
            <a:spLocks noChangeArrowheads="1"/>
          </p:cNvSpPr>
          <p:nvPr/>
        </p:nvSpPr>
        <p:spPr bwMode="auto">
          <a:xfrm>
            <a:off x="2514600" y="1371600"/>
            <a:ext cx="47656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 languages </a:t>
            </a:r>
          </a:p>
          <a:p>
            <a:r>
              <a:rPr lang="en-US"/>
              <a:t>are closed under:</a:t>
            </a:r>
          </a:p>
        </p:txBody>
      </p:sp>
      <p:sp>
        <p:nvSpPr>
          <p:cNvPr id="629763" name="Text Box 3"/>
          <p:cNvSpPr txBox="1">
            <a:spLocks noChangeArrowheads="1"/>
          </p:cNvSpPr>
          <p:nvPr/>
        </p:nvSpPr>
        <p:spPr bwMode="auto">
          <a:xfrm>
            <a:off x="6629400" y="1981200"/>
            <a:ext cx="1238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Union</a:t>
            </a:r>
            <a:endParaRPr lang="en-US">
              <a:solidFill>
                <a:srgbClr val="FF3300"/>
              </a:solidFill>
            </a:endParaRPr>
          </a:p>
        </p:txBody>
      </p:sp>
      <p:graphicFrame>
        <p:nvGraphicFramePr>
          <p:cNvPr id="629764" name="Object 4"/>
          <p:cNvGraphicFramePr>
            <a:graphicFrameLocks noChangeAspect="1"/>
          </p:cNvGraphicFramePr>
          <p:nvPr/>
        </p:nvGraphicFramePr>
        <p:xfrm>
          <a:off x="139700" y="34798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73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34798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65" name="Text Box 5"/>
          <p:cNvSpPr txBox="1">
            <a:spLocks noChangeArrowheads="1"/>
          </p:cNvSpPr>
          <p:nvPr/>
        </p:nvSpPr>
        <p:spPr bwMode="auto">
          <a:xfrm>
            <a:off x="838200" y="342900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 free</a:t>
            </a:r>
          </a:p>
        </p:txBody>
      </p:sp>
      <p:graphicFrame>
        <p:nvGraphicFramePr>
          <p:cNvPr id="629766" name="Object 6"/>
          <p:cNvGraphicFramePr>
            <a:graphicFrameLocks noChangeAspect="1"/>
          </p:cNvGraphicFramePr>
          <p:nvPr/>
        </p:nvGraphicFramePr>
        <p:xfrm>
          <a:off x="177800" y="50038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74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50038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67" name="Text Box 7"/>
          <p:cNvSpPr txBox="1">
            <a:spLocks noChangeArrowheads="1"/>
          </p:cNvSpPr>
          <p:nvPr/>
        </p:nvSpPr>
        <p:spPr bwMode="auto">
          <a:xfrm>
            <a:off x="838200" y="495300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 free</a:t>
            </a:r>
          </a:p>
        </p:txBody>
      </p:sp>
      <p:sp>
        <p:nvSpPr>
          <p:cNvPr id="629768" name="AutoShape 8"/>
          <p:cNvSpPr>
            <a:spLocks/>
          </p:cNvSpPr>
          <p:nvPr/>
        </p:nvSpPr>
        <p:spPr bwMode="auto">
          <a:xfrm>
            <a:off x="4343400" y="3505200"/>
            <a:ext cx="457200" cy="19812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9769" name="AutoShape 9"/>
          <p:cNvSpPr>
            <a:spLocks noChangeArrowheads="1"/>
          </p:cNvSpPr>
          <p:nvPr/>
        </p:nvSpPr>
        <p:spPr bwMode="auto">
          <a:xfrm>
            <a:off x="5105400" y="4267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29770" name="Object 10"/>
          <p:cNvGraphicFramePr>
            <a:graphicFrameLocks noChangeAspect="1"/>
          </p:cNvGraphicFramePr>
          <p:nvPr/>
        </p:nvGraphicFramePr>
        <p:xfrm>
          <a:off x="6629400" y="4191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75" name="Equation" r:id="rId7" imgW="1511280" imgH="571320" progId="Equation.3">
                  <p:embed/>
                </p:oleObj>
              </mc:Choice>
              <mc:Fallback>
                <p:oleObj name="Equation" r:id="rId7" imgW="1511280" imgH="571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1910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71" name="Text Box 11"/>
          <p:cNvSpPr txBox="1">
            <a:spLocks noChangeArrowheads="1"/>
          </p:cNvSpPr>
          <p:nvPr/>
        </p:nvSpPr>
        <p:spPr bwMode="auto">
          <a:xfrm>
            <a:off x="6026150" y="49530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context-free</a:t>
            </a:r>
          </a:p>
        </p:txBody>
      </p:sp>
      <p:sp>
        <p:nvSpPr>
          <p:cNvPr id="629772" name="Rectangle 1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Union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8851-271A-4F5B-8B31-EA6519840BF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18850" name="Rectangle 2"/>
          <p:cNvSpPr>
            <a:spLocks noChangeArrowheads="1"/>
          </p:cNvSpPr>
          <p:nvPr/>
        </p:nvSpPr>
        <p:spPr bwMode="auto">
          <a:xfrm>
            <a:off x="3048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18851" name="Object 3"/>
          <p:cNvGraphicFramePr>
            <a:graphicFrameLocks noChangeAspect="1"/>
          </p:cNvGraphicFramePr>
          <p:nvPr/>
        </p:nvGraphicFramePr>
        <p:xfrm>
          <a:off x="2711450" y="50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82" name="Equation" r:id="rId3" imgW="647640" imgH="571320" progId="Equation.3">
                  <p:embed/>
                </p:oleObj>
              </mc:Choice>
              <mc:Fallback>
                <p:oleObj name="Equation" r:id="rId3" imgW="64764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0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52" name="Object 4"/>
          <p:cNvGraphicFramePr>
            <a:graphicFrameLocks noChangeAspect="1"/>
          </p:cNvGraphicFramePr>
          <p:nvPr/>
        </p:nvGraphicFramePr>
        <p:xfrm>
          <a:off x="7054850" y="5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83" name="Equation" r:id="rId5" imgW="723600" imgH="571320" progId="Equation.3">
                  <p:embed/>
                </p:oleObj>
              </mc:Choice>
              <mc:Fallback>
                <p:oleObj name="Equation" r:id="rId5" imgW="72360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50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53" name="Oval 5"/>
          <p:cNvSpPr>
            <a:spLocks noChangeArrowheads="1"/>
          </p:cNvSpPr>
          <p:nvPr/>
        </p:nvSpPr>
        <p:spPr bwMode="auto">
          <a:xfrm>
            <a:off x="5334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8854" name="Oval 6"/>
          <p:cNvSpPr>
            <a:spLocks noChangeArrowheads="1"/>
          </p:cNvSpPr>
          <p:nvPr/>
        </p:nvSpPr>
        <p:spPr bwMode="auto">
          <a:xfrm>
            <a:off x="30480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18855" name="Object 7"/>
          <p:cNvGraphicFramePr>
            <a:graphicFrameLocks noChangeAspect="1"/>
          </p:cNvGraphicFramePr>
          <p:nvPr/>
        </p:nvGraphicFramePr>
        <p:xfrm>
          <a:off x="685800" y="1219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84" name="Equation" r:id="rId7" imgW="380880" imgH="520560" progId="Equation.3">
                  <p:embed/>
                </p:oleObj>
              </mc:Choice>
              <mc:Fallback>
                <p:oleObj name="Equation" r:id="rId7" imgW="38088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56" name="Object 8"/>
          <p:cNvGraphicFramePr>
            <a:graphicFrameLocks noChangeAspect="1"/>
          </p:cNvGraphicFramePr>
          <p:nvPr/>
        </p:nvGraphicFramePr>
        <p:xfrm>
          <a:off x="3246438" y="12192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85"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12192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57" name="Line 9"/>
          <p:cNvSpPr>
            <a:spLocks noChangeShapeType="1"/>
          </p:cNvSpPr>
          <p:nvPr/>
        </p:nvSpPr>
        <p:spPr bwMode="auto">
          <a:xfrm>
            <a:off x="1295400" y="152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8858" name="Object 10"/>
          <p:cNvGraphicFramePr>
            <a:graphicFrameLocks noChangeAspect="1"/>
          </p:cNvGraphicFramePr>
          <p:nvPr/>
        </p:nvGraphicFramePr>
        <p:xfrm>
          <a:off x="1441450" y="1016000"/>
          <a:ext cx="1397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86" name="Equation" r:id="rId11" imgW="1396800" imgH="444240" progId="Equation.3">
                  <p:embed/>
                </p:oleObj>
              </mc:Choice>
              <mc:Fallback>
                <p:oleObj name="Equation" r:id="rId11" imgW="13968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1016000"/>
                        <a:ext cx="1397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59" name="Rectangle 11"/>
          <p:cNvSpPr>
            <a:spLocks noChangeArrowheads="1"/>
          </p:cNvSpPr>
          <p:nvPr/>
        </p:nvSpPr>
        <p:spPr bwMode="auto">
          <a:xfrm>
            <a:off x="49530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8860" name="Text Box 12"/>
          <p:cNvSpPr txBox="1">
            <a:spLocks noChangeArrowheads="1"/>
          </p:cNvSpPr>
          <p:nvPr/>
        </p:nvSpPr>
        <p:spPr bwMode="auto">
          <a:xfrm>
            <a:off x="1066800" y="19812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</a:t>
            </a:r>
          </a:p>
        </p:txBody>
      </p:sp>
      <p:sp>
        <p:nvSpPr>
          <p:cNvPr id="718861" name="Oval 13"/>
          <p:cNvSpPr>
            <a:spLocks noChangeArrowheads="1"/>
          </p:cNvSpPr>
          <p:nvPr/>
        </p:nvSpPr>
        <p:spPr bwMode="auto">
          <a:xfrm>
            <a:off x="5257800" y="1219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18863" name="Object 15"/>
          <p:cNvGraphicFramePr>
            <a:graphicFrameLocks noChangeAspect="1"/>
          </p:cNvGraphicFramePr>
          <p:nvPr/>
        </p:nvGraphicFramePr>
        <p:xfrm>
          <a:off x="5386388" y="1295400"/>
          <a:ext cx="430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87" name="Equation" r:id="rId13" imgW="431640" imgH="520560" progId="Equation.3">
                  <p:embed/>
                </p:oleObj>
              </mc:Choice>
              <mc:Fallback>
                <p:oleObj name="Equation" r:id="rId13" imgW="43164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1295400"/>
                        <a:ext cx="4302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68" name="Text Box 20"/>
          <p:cNvSpPr txBox="1">
            <a:spLocks noChangeArrowheads="1"/>
          </p:cNvSpPr>
          <p:nvPr/>
        </p:nvSpPr>
        <p:spPr bwMode="auto">
          <a:xfrm>
            <a:off x="1219200" y="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718869" name="Text Box 21"/>
          <p:cNvSpPr txBox="1">
            <a:spLocks noChangeArrowheads="1"/>
          </p:cNvSpPr>
          <p:nvPr/>
        </p:nvSpPr>
        <p:spPr bwMode="auto">
          <a:xfrm>
            <a:off x="5791200" y="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sp>
        <p:nvSpPr>
          <p:cNvPr id="718870" name="Rectangle 22"/>
          <p:cNvSpPr>
            <a:spLocks noChangeArrowheads="1"/>
          </p:cNvSpPr>
          <p:nvPr/>
        </p:nvSpPr>
        <p:spPr bwMode="auto">
          <a:xfrm>
            <a:off x="2209800" y="4343400"/>
            <a:ext cx="49530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8871" name="Oval 23"/>
          <p:cNvSpPr>
            <a:spLocks noChangeArrowheads="1"/>
          </p:cNvSpPr>
          <p:nvPr/>
        </p:nvSpPr>
        <p:spPr bwMode="auto">
          <a:xfrm>
            <a:off x="2667000" y="4800600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18872" name="Object 24"/>
          <p:cNvGraphicFramePr>
            <a:graphicFrameLocks noChangeAspect="1"/>
          </p:cNvGraphicFramePr>
          <p:nvPr/>
        </p:nvGraphicFramePr>
        <p:xfrm>
          <a:off x="2743200" y="4953000"/>
          <a:ext cx="977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88" name="Equation" r:id="rId15" imgW="977760" imgH="520560" progId="Equation.3">
                  <p:embed/>
                </p:oleObj>
              </mc:Choice>
              <mc:Fallback>
                <p:oleObj name="Equation" r:id="rId15" imgW="977760" imgH="520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53000"/>
                        <a:ext cx="977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73" name="Line 25"/>
          <p:cNvSpPr>
            <a:spLocks noChangeShapeType="1"/>
          </p:cNvSpPr>
          <p:nvPr/>
        </p:nvSpPr>
        <p:spPr bwMode="auto">
          <a:xfrm>
            <a:off x="3810000" y="533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18874" name="Object 26"/>
          <p:cNvGraphicFramePr>
            <a:graphicFrameLocks noChangeAspect="1"/>
          </p:cNvGraphicFramePr>
          <p:nvPr/>
        </p:nvGraphicFramePr>
        <p:xfrm>
          <a:off x="3956050" y="4826000"/>
          <a:ext cx="1397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89" name="Equation" r:id="rId17" imgW="1396800" imgH="444240" progId="Equation.3">
                  <p:embed/>
                </p:oleObj>
              </mc:Choice>
              <mc:Fallback>
                <p:oleObj name="Equation" r:id="rId17" imgW="1396800" imgH="4442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4826000"/>
                        <a:ext cx="1397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75" name="Text Box 27"/>
          <p:cNvSpPr txBox="1">
            <a:spLocks noChangeArrowheads="1"/>
          </p:cNvSpPr>
          <p:nvPr/>
        </p:nvSpPr>
        <p:spPr bwMode="auto">
          <a:xfrm>
            <a:off x="3581400" y="57912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</a:t>
            </a:r>
          </a:p>
        </p:txBody>
      </p:sp>
      <p:graphicFrame>
        <p:nvGraphicFramePr>
          <p:cNvPr id="718876" name="Object 28"/>
          <p:cNvGraphicFramePr>
            <a:graphicFrameLocks noChangeAspect="1"/>
          </p:cNvGraphicFramePr>
          <p:nvPr/>
        </p:nvGraphicFramePr>
        <p:xfrm>
          <a:off x="5124450" y="38735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90" name="Equation" r:id="rId19" imgW="545760" imgH="393480" progId="Equation.3">
                  <p:embed/>
                </p:oleObj>
              </mc:Choice>
              <mc:Fallback>
                <p:oleObj name="Equation" r:id="rId19" imgW="54576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8735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77" name="Text Box 29"/>
          <p:cNvSpPr txBox="1">
            <a:spLocks noChangeArrowheads="1"/>
          </p:cNvSpPr>
          <p:nvPr/>
        </p:nvSpPr>
        <p:spPr bwMode="auto">
          <a:xfrm>
            <a:off x="3581400" y="37338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718878" name="Oval 30"/>
          <p:cNvSpPr>
            <a:spLocks noChangeArrowheads="1"/>
          </p:cNvSpPr>
          <p:nvPr/>
        </p:nvSpPr>
        <p:spPr bwMode="auto">
          <a:xfrm>
            <a:off x="5562600" y="4876800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18879" name="Object 31"/>
          <p:cNvGraphicFramePr>
            <a:graphicFrameLocks noChangeAspect="1"/>
          </p:cNvGraphicFramePr>
          <p:nvPr/>
        </p:nvGraphicFramePr>
        <p:xfrm>
          <a:off x="5651500" y="5054600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91" name="Equation" r:id="rId21" imgW="952200" imgH="469800" progId="Equation.3">
                  <p:embed/>
                </p:oleObj>
              </mc:Choice>
              <mc:Fallback>
                <p:oleObj name="Equation" r:id="rId21" imgW="952200" imgH="469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054600"/>
                        <a:ext cx="95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80" name="AutoShape 32"/>
          <p:cNvSpPr>
            <a:spLocks noChangeArrowheads="1"/>
          </p:cNvSpPr>
          <p:nvPr/>
        </p:nvSpPr>
        <p:spPr bwMode="auto">
          <a:xfrm rot="-2338116">
            <a:off x="20574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8881" name="AutoShape 33"/>
          <p:cNvSpPr>
            <a:spLocks noChangeArrowheads="1"/>
          </p:cNvSpPr>
          <p:nvPr/>
        </p:nvSpPr>
        <p:spPr bwMode="auto">
          <a:xfrm rot="2338116" flipH="1">
            <a:off x="66294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C222-01D1-46E6-A3C8-9AE9CF64A52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48194" name="Rectangle 2"/>
          <p:cNvSpPr>
            <a:spLocks noChangeArrowheads="1"/>
          </p:cNvSpPr>
          <p:nvPr/>
        </p:nvSpPr>
        <p:spPr bwMode="auto">
          <a:xfrm>
            <a:off x="3048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8195" name="Object 3"/>
          <p:cNvGraphicFramePr>
            <a:graphicFrameLocks noChangeAspect="1"/>
          </p:cNvGraphicFramePr>
          <p:nvPr/>
        </p:nvGraphicFramePr>
        <p:xfrm>
          <a:off x="2711450" y="50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72" name="Equation" r:id="rId3" imgW="647640" imgH="571320" progId="Equation.3">
                  <p:embed/>
                </p:oleObj>
              </mc:Choice>
              <mc:Fallback>
                <p:oleObj name="Equation" r:id="rId3" imgW="64764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0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196" name="Object 4"/>
          <p:cNvGraphicFramePr>
            <a:graphicFrameLocks noChangeAspect="1"/>
          </p:cNvGraphicFramePr>
          <p:nvPr/>
        </p:nvGraphicFramePr>
        <p:xfrm>
          <a:off x="7054850" y="5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73" name="Equation" r:id="rId5" imgW="723600" imgH="571320" progId="Equation.3">
                  <p:embed/>
                </p:oleObj>
              </mc:Choice>
              <mc:Fallback>
                <p:oleObj name="Equation" r:id="rId5" imgW="72360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50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197" name="Oval 5"/>
          <p:cNvSpPr>
            <a:spLocks noChangeArrowheads="1"/>
          </p:cNvSpPr>
          <p:nvPr/>
        </p:nvSpPr>
        <p:spPr bwMode="auto">
          <a:xfrm>
            <a:off x="18288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8198" name="Object 6"/>
          <p:cNvGraphicFramePr>
            <a:graphicFrameLocks noChangeAspect="1"/>
          </p:cNvGraphicFramePr>
          <p:nvPr/>
        </p:nvGraphicFramePr>
        <p:xfrm>
          <a:off x="2027238" y="12144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74" name="Equation" r:id="rId7" imgW="444240" imgH="533160" progId="Equation.3">
                  <p:embed/>
                </p:oleObj>
              </mc:Choice>
              <mc:Fallback>
                <p:oleObj name="Equation" r:id="rId7" imgW="44424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2144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199" name="Line 7"/>
          <p:cNvSpPr>
            <a:spLocks noChangeShapeType="1"/>
          </p:cNvSpPr>
          <p:nvPr/>
        </p:nvSpPr>
        <p:spPr bwMode="auto">
          <a:xfrm>
            <a:off x="12192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8200" name="Rectangle 8"/>
          <p:cNvSpPr>
            <a:spLocks noChangeArrowheads="1"/>
          </p:cNvSpPr>
          <p:nvPr/>
        </p:nvSpPr>
        <p:spPr bwMode="auto">
          <a:xfrm>
            <a:off x="49530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8201" name="Text Box 9"/>
          <p:cNvSpPr txBox="1">
            <a:spLocks noChangeArrowheads="1"/>
          </p:cNvSpPr>
          <p:nvPr/>
        </p:nvSpPr>
        <p:spPr bwMode="auto">
          <a:xfrm>
            <a:off x="1066800" y="19812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initial state</a:t>
            </a:r>
          </a:p>
        </p:txBody>
      </p:sp>
      <p:sp>
        <p:nvSpPr>
          <p:cNvPr id="648202" name="Oval 10"/>
          <p:cNvSpPr>
            <a:spLocks noChangeArrowheads="1"/>
          </p:cNvSpPr>
          <p:nvPr/>
        </p:nvSpPr>
        <p:spPr bwMode="auto">
          <a:xfrm>
            <a:off x="6553200" y="1219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8203" name="Object 11"/>
          <p:cNvGraphicFramePr>
            <a:graphicFrameLocks noChangeAspect="1"/>
          </p:cNvGraphicFramePr>
          <p:nvPr/>
        </p:nvGraphicFramePr>
        <p:xfrm>
          <a:off x="6726238" y="1290638"/>
          <a:ext cx="4937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75" name="Equation" r:id="rId9" imgW="495000" imgH="533160" progId="Equation.3">
                  <p:embed/>
                </p:oleObj>
              </mc:Choice>
              <mc:Fallback>
                <p:oleObj name="Equation" r:id="rId9" imgW="495000" imgH="533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1290638"/>
                        <a:ext cx="4937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04" name="Line 12"/>
          <p:cNvSpPr>
            <a:spLocks noChangeShapeType="1"/>
          </p:cNvSpPr>
          <p:nvPr/>
        </p:nvSpPr>
        <p:spPr bwMode="auto">
          <a:xfrm>
            <a:off x="59436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8205" name="Text Box 13"/>
          <p:cNvSpPr txBox="1">
            <a:spLocks noChangeArrowheads="1"/>
          </p:cNvSpPr>
          <p:nvPr/>
        </p:nvSpPr>
        <p:spPr bwMode="auto">
          <a:xfrm>
            <a:off x="5791200" y="20574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initial state</a:t>
            </a:r>
          </a:p>
        </p:txBody>
      </p:sp>
      <p:sp>
        <p:nvSpPr>
          <p:cNvPr id="648206" name="Text Box 14"/>
          <p:cNvSpPr txBox="1">
            <a:spLocks noChangeArrowheads="1"/>
          </p:cNvSpPr>
          <p:nvPr/>
        </p:nvSpPr>
        <p:spPr bwMode="auto">
          <a:xfrm>
            <a:off x="1219200" y="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648207" name="Text Box 15"/>
          <p:cNvSpPr txBox="1">
            <a:spLocks noChangeArrowheads="1"/>
          </p:cNvSpPr>
          <p:nvPr/>
        </p:nvSpPr>
        <p:spPr bwMode="auto">
          <a:xfrm>
            <a:off x="5791200" y="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sp>
        <p:nvSpPr>
          <p:cNvPr id="648208" name="Rectangle 16"/>
          <p:cNvSpPr>
            <a:spLocks noChangeArrowheads="1"/>
          </p:cNvSpPr>
          <p:nvPr/>
        </p:nvSpPr>
        <p:spPr bwMode="auto">
          <a:xfrm>
            <a:off x="2209800" y="4343400"/>
            <a:ext cx="49530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8209" name="Line 17"/>
          <p:cNvSpPr>
            <a:spLocks noChangeShapeType="1"/>
          </p:cNvSpPr>
          <p:nvPr/>
        </p:nvSpPr>
        <p:spPr bwMode="auto">
          <a:xfrm>
            <a:off x="34290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8210" name="Text Box 18"/>
          <p:cNvSpPr txBox="1">
            <a:spLocks noChangeArrowheads="1"/>
          </p:cNvSpPr>
          <p:nvPr/>
        </p:nvSpPr>
        <p:spPr bwMode="auto">
          <a:xfrm>
            <a:off x="3581400" y="5791200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Initial state</a:t>
            </a:r>
          </a:p>
        </p:txBody>
      </p:sp>
      <p:graphicFrame>
        <p:nvGraphicFramePr>
          <p:cNvPr id="648211" name="Object 19"/>
          <p:cNvGraphicFramePr>
            <a:graphicFrameLocks noChangeAspect="1"/>
          </p:cNvGraphicFramePr>
          <p:nvPr/>
        </p:nvGraphicFramePr>
        <p:xfrm>
          <a:off x="5124450" y="38735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76" name="Equation" r:id="rId11" imgW="545760" imgH="393480" progId="Equation.3">
                  <p:embed/>
                </p:oleObj>
              </mc:Choice>
              <mc:Fallback>
                <p:oleObj name="Equation" r:id="rId11" imgW="54576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8735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12" name="Text Box 20"/>
          <p:cNvSpPr txBox="1">
            <a:spLocks noChangeArrowheads="1"/>
          </p:cNvSpPr>
          <p:nvPr/>
        </p:nvSpPr>
        <p:spPr bwMode="auto">
          <a:xfrm>
            <a:off x="3581400" y="37338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648213" name="Oval 21"/>
          <p:cNvSpPr>
            <a:spLocks noChangeArrowheads="1"/>
          </p:cNvSpPr>
          <p:nvPr/>
        </p:nvSpPr>
        <p:spPr bwMode="auto">
          <a:xfrm>
            <a:off x="4038600" y="4876800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8214" name="Object 22"/>
          <p:cNvGraphicFramePr>
            <a:graphicFrameLocks noChangeAspect="1"/>
          </p:cNvGraphicFramePr>
          <p:nvPr/>
        </p:nvGraphicFramePr>
        <p:xfrm>
          <a:off x="4051300" y="5024438"/>
          <a:ext cx="11049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77" name="Equation" r:id="rId13" imgW="1104840" imgH="533160" progId="Equation.3">
                  <p:embed/>
                </p:oleObj>
              </mc:Choice>
              <mc:Fallback>
                <p:oleObj name="Equation" r:id="rId13" imgW="1104840" imgH="533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5024438"/>
                        <a:ext cx="11049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15" name="AutoShape 23"/>
          <p:cNvSpPr>
            <a:spLocks noChangeArrowheads="1"/>
          </p:cNvSpPr>
          <p:nvPr/>
        </p:nvSpPr>
        <p:spPr bwMode="auto">
          <a:xfrm rot="-2338116">
            <a:off x="20574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48216" name="AutoShape 24"/>
          <p:cNvSpPr>
            <a:spLocks noChangeArrowheads="1"/>
          </p:cNvSpPr>
          <p:nvPr/>
        </p:nvSpPr>
        <p:spPr bwMode="auto">
          <a:xfrm rot="2338116" flipH="1">
            <a:off x="64008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0A77-F7DD-40B6-AF89-6B3E277468A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49218" name="Rectangle 2"/>
          <p:cNvSpPr>
            <a:spLocks noChangeArrowheads="1"/>
          </p:cNvSpPr>
          <p:nvPr/>
        </p:nvSpPr>
        <p:spPr bwMode="auto">
          <a:xfrm>
            <a:off x="3048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9219" name="Object 3"/>
          <p:cNvGraphicFramePr>
            <a:graphicFrameLocks noChangeAspect="1"/>
          </p:cNvGraphicFramePr>
          <p:nvPr/>
        </p:nvGraphicFramePr>
        <p:xfrm>
          <a:off x="2711450" y="50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496" name="Equation" r:id="rId3" imgW="647640" imgH="571320" progId="Equation.3">
                  <p:embed/>
                </p:oleObj>
              </mc:Choice>
              <mc:Fallback>
                <p:oleObj name="Equation" r:id="rId3" imgW="64764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0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20" name="Object 4"/>
          <p:cNvGraphicFramePr>
            <a:graphicFrameLocks noChangeAspect="1"/>
          </p:cNvGraphicFramePr>
          <p:nvPr/>
        </p:nvGraphicFramePr>
        <p:xfrm>
          <a:off x="7054850" y="5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497" name="Equation" r:id="rId5" imgW="723600" imgH="571320" progId="Equation.3">
                  <p:embed/>
                </p:oleObj>
              </mc:Choice>
              <mc:Fallback>
                <p:oleObj name="Equation" r:id="rId5" imgW="72360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50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21" name="Oval 5"/>
          <p:cNvSpPr>
            <a:spLocks noChangeArrowheads="1"/>
          </p:cNvSpPr>
          <p:nvPr/>
        </p:nvSpPr>
        <p:spPr bwMode="auto">
          <a:xfrm>
            <a:off x="1676400" y="1066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9222" name="Object 6"/>
          <p:cNvGraphicFramePr>
            <a:graphicFrameLocks noChangeAspect="1"/>
          </p:cNvGraphicFramePr>
          <p:nvPr/>
        </p:nvGraphicFramePr>
        <p:xfrm>
          <a:off x="1905000" y="1144588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498" name="Equation" r:id="rId7" imgW="380880" imgH="520560" progId="Equation.3">
                  <p:embed/>
                </p:oleObj>
              </mc:Choice>
              <mc:Fallback>
                <p:oleObj name="Equation" r:id="rId7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44588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23" name="Rectangle 7"/>
          <p:cNvSpPr>
            <a:spLocks noChangeArrowheads="1"/>
          </p:cNvSpPr>
          <p:nvPr/>
        </p:nvSpPr>
        <p:spPr bwMode="auto">
          <a:xfrm>
            <a:off x="49530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9224" name="Text Box 8"/>
          <p:cNvSpPr txBox="1">
            <a:spLocks noChangeArrowheads="1"/>
          </p:cNvSpPr>
          <p:nvPr/>
        </p:nvSpPr>
        <p:spPr bwMode="auto">
          <a:xfrm>
            <a:off x="1066800" y="1981200"/>
            <a:ext cx="217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final state</a:t>
            </a:r>
          </a:p>
        </p:txBody>
      </p:sp>
      <p:sp>
        <p:nvSpPr>
          <p:cNvPr id="649225" name="Oval 9"/>
          <p:cNvSpPr>
            <a:spLocks noChangeArrowheads="1"/>
          </p:cNvSpPr>
          <p:nvPr/>
        </p:nvSpPr>
        <p:spPr bwMode="auto">
          <a:xfrm>
            <a:off x="5486400" y="1066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9226" name="Object 10"/>
          <p:cNvGraphicFramePr>
            <a:graphicFrameLocks noChangeAspect="1"/>
          </p:cNvGraphicFramePr>
          <p:nvPr/>
        </p:nvGraphicFramePr>
        <p:xfrm>
          <a:off x="5691188" y="1143000"/>
          <a:ext cx="430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499" name="Equation" r:id="rId9" imgW="431640" imgH="520560" progId="Equation.3">
                  <p:embed/>
                </p:oleObj>
              </mc:Choice>
              <mc:Fallback>
                <p:oleObj name="Equation" r:id="rId9" imgW="43164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1143000"/>
                        <a:ext cx="4302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27" name="Text Box 11"/>
          <p:cNvSpPr txBox="1">
            <a:spLocks noChangeArrowheads="1"/>
          </p:cNvSpPr>
          <p:nvPr/>
        </p:nvSpPr>
        <p:spPr bwMode="auto">
          <a:xfrm>
            <a:off x="5791200" y="2057400"/>
            <a:ext cx="2370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final states</a:t>
            </a:r>
          </a:p>
        </p:txBody>
      </p:sp>
      <p:sp>
        <p:nvSpPr>
          <p:cNvPr id="649228" name="Text Box 12"/>
          <p:cNvSpPr txBox="1">
            <a:spLocks noChangeArrowheads="1"/>
          </p:cNvSpPr>
          <p:nvPr/>
        </p:nvSpPr>
        <p:spPr bwMode="auto">
          <a:xfrm>
            <a:off x="1219200" y="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649229" name="Text Box 13"/>
          <p:cNvSpPr txBox="1">
            <a:spLocks noChangeArrowheads="1"/>
          </p:cNvSpPr>
          <p:nvPr/>
        </p:nvSpPr>
        <p:spPr bwMode="auto">
          <a:xfrm>
            <a:off x="5791200" y="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sp>
        <p:nvSpPr>
          <p:cNvPr id="649230" name="Rectangle 14"/>
          <p:cNvSpPr>
            <a:spLocks noChangeArrowheads="1"/>
          </p:cNvSpPr>
          <p:nvPr/>
        </p:nvSpPr>
        <p:spPr bwMode="auto">
          <a:xfrm>
            <a:off x="2209800" y="4343400"/>
            <a:ext cx="49530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9231" name="Text Box 15"/>
          <p:cNvSpPr txBox="1">
            <a:spLocks noChangeArrowheads="1"/>
          </p:cNvSpPr>
          <p:nvPr/>
        </p:nvSpPr>
        <p:spPr bwMode="auto">
          <a:xfrm>
            <a:off x="3581400" y="5867400"/>
            <a:ext cx="2370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final states</a:t>
            </a:r>
          </a:p>
        </p:txBody>
      </p:sp>
      <p:graphicFrame>
        <p:nvGraphicFramePr>
          <p:cNvPr id="649232" name="Object 16"/>
          <p:cNvGraphicFramePr>
            <a:graphicFrameLocks noChangeAspect="1"/>
          </p:cNvGraphicFramePr>
          <p:nvPr/>
        </p:nvGraphicFramePr>
        <p:xfrm>
          <a:off x="5124450" y="38735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00" name="Equation" r:id="rId11" imgW="545760" imgH="393480" progId="Equation.3">
                  <p:embed/>
                </p:oleObj>
              </mc:Choice>
              <mc:Fallback>
                <p:oleObj name="Equation" r:id="rId11" imgW="54576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8735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33" name="Text Box 17"/>
          <p:cNvSpPr txBox="1">
            <a:spLocks noChangeArrowheads="1"/>
          </p:cNvSpPr>
          <p:nvPr/>
        </p:nvSpPr>
        <p:spPr bwMode="auto">
          <a:xfrm>
            <a:off x="3581400" y="37338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649234" name="Oval 18"/>
          <p:cNvSpPr>
            <a:spLocks noChangeArrowheads="1"/>
          </p:cNvSpPr>
          <p:nvPr/>
        </p:nvSpPr>
        <p:spPr bwMode="auto">
          <a:xfrm>
            <a:off x="2654300" y="4881563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9235" name="Object 19"/>
          <p:cNvGraphicFramePr>
            <a:graphicFrameLocks noChangeAspect="1"/>
          </p:cNvGraphicFramePr>
          <p:nvPr/>
        </p:nvGraphicFramePr>
        <p:xfrm>
          <a:off x="2730500" y="5033963"/>
          <a:ext cx="977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01" name="Equation" r:id="rId13" imgW="977760" imgH="520560" progId="Equation.3">
                  <p:embed/>
                </p:oleObj>
              </mc:Choice>
              <mc:Fallback>
                <p:oleObj name="Equation" r:id="rId13" imgW="97776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033963"/>
                        <a:ext cx="977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36" name="AutoShape 20"/>
          <p:cNvSpPr>
            <a:spLocks noChangeArrowheads="1"/>
          </p:cNvSpPr>
          <p:nvPr/>
        </p:nvSpPr>
        <p:spPr bwMode="auto">
          <a:xfrm rot="-2338116">
            <a:off x="20574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49237" name="AutoShape 21"/>
          <p:cNvSpPr>
            <a:spLocks noChangeArrowheads="1"/>
          </p:cNvSpPr>
          <p:nvPr/>
        </p:nvSpPr>
        <p:spPr bwMode="auto">
          <a:xfrm rot="2338116" flipH="1">
            <a:off x="64008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49238" name="Oval 22"/>
          <p:cNvSpPr>
            <a:spLocks noChangeArrowheads="1"/>
          </p:cNvSpPr>
          <p:nvPr/>
        </p:nvSpPr>
        <p:spPr bwMode="auto">
          <a:xfrm>
            <a:off x="1524000" y="9144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9239" name="Oval 23"/>
          <p:cNvSpPr>
            <a:spLocks noChangeArrowheads="1"/>
          </p:cNvSpPr>
          <p:nvPr/>
        </p:nvSpPr>
        <p:spPr bwMode="auto">
          <a:xfrm>
            <a:off x="5334000" y="9144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9240" name="Oval 24"/>
          <p:cNvSpPr>
            <a:spLocks noChangeArrowheads="1"/>
          </p:cNvSpPr>
          <p:nvPr/>
        </p:nvSpPr>
        <p:spPr bwMode="auto">
          <a:xfrm>
            <a:off x="76200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9241" name="Object 25"/>
          <p:cNvGraphicFramePr>
            <a:graphicFrameLocks noChangeAspect="1"/>
          </p:cNvGraphicFramePr>
          <p:nvPr/>
        </p:nvGraphicFramePr>
        <p:xfrm>
          <a:off x="7786688" y="1219200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02" name="Equation" r:id="rId15" imgW="507960" imgH="520560" progId="Equation.3">
                  <p:embed/>
                </p:oleObj>
              </mc:Choice>
              <mc:Fallback>
                <p:oleObj name="Equation" r:id="rId15" imgW="507960" imgH="520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1219200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42" name="Oval 26"/>
          <p:cNvSpPr>
            <a:spLocks noChangeArrowheads="1"/>
          </p:cNvSpPr>
          <p:nvPr/>
        </p:nvSpPr>
        <p:spPr bwMode="auto">
          <a:xfrm>
            <a:off x="7467600" y="9906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9243" name="Oval 27"/>
          <p:cNvSpPr>
            <a:spLocks noChangeArrowheads="1"/>
          </p:cNvSpPr>
          <p:nvPr/>
        </p:nvSpPr>
        <p:spPr bwMode="auto">
          <a:xfrm>
            <a:off x="2514600" y="4800600"/>
            <a:ext cx="1447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49244" name="Oval 28"/>
          <p:cNvSpPr>
            <a:spLocks noChangeArrowheads="1"/>
          </p:cNvSpPr>
          <p:nvPr/>
        </p:nvSpPr>
        <p:spPr bwMode="auto">
          <a:xfrm>
            <a:off x="5397500" y="4881563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9245" name="Object 29"/>
          <p:cNvGraphicFramePr>
            <a:graphicFrameLocks noChangeAspect="1"/>
          </p:cNvGraphicFramePr>
          <p:nvPr/>
        </p:nvGraphicFramePr>
        <p:xfrm>
          <a:off x="5435600" y="5033963"/>
          <a:ext cx="1054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03" name="Equation" r:id="rId17" imgW="1054080" imgH="520560" progId="Equation.3">
                  <p:embed/>
                </p:oleObj>
              </mc:Choice>
              <mc:Fallback>
                <p:oleObj name="Equation" r:id="rId17" imgW="1054080" imgH="5205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33963"/>
                        <a:ext cx="1054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46" name="Oval 30"/>
          <p:cNvSpPr>
            <a:spLocks noChangeArrowheads="1"/>
          </p:cNvSpPr>
          <p:nvPr/>
        </p:nvSpPr>
        <p:spPr bwMode="auto">
          <a:xfrm>
            <a:off x="5257800" y="4800600"/>
            <a:ext cx="1447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5137-D94F-4D06-B871-EF41E20777A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212725" y="25400"/>
            <a:ext cx="1951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715779" name="Oval 3"/>
          <p:cNvSpPr>
            <a:spLocks noChangeArrowheads="1"/>
          </p:cNvSpPr>
          <p:nvPr/>
        </p:nvSpPr>
        <p:spPr bwMode="auto">
          <a:xfrm>
            <a:off x="1041400" y="50228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780" name="Oval 4"/>
          <p:cNvSpPr>
            <a:spLocks noChangeArrowheads="1"/>
          </p:cNvSpPr>
          <p:nvPr/>
        </p:nvSpPr>
        <p:spPr bwMode="auto">
          <a:xfrm>
            <a:off x="3175000" y="50228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781" name="Oval 5"/>
          <p:cNvSpPr>
            <a:spLocks noChangeArrowheads="1"/>
          </p:cNvSpPr>
          <p:nvPr/>
        </p:nvSpPr>
        <p:spPr bwMode="auto">
          <a:xfrm>
            <a:off x="5308600" y="50228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782" name="Oval 6"/>
          <p:cNvSpPr>
            <a:spLocks noChangeArrowheads="1"/>
          </p:cNvSpPr>
          <p:nvPr/>
        </p:nvSpPr>
        <p:spPr bwMode="auto">
          <a:xfrm>
            <a:off x="7442200" y="50228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784" name="Line 8"/>
          <p:cNvSpPr>
            <a:spLocks noChangeShapeType="1"/>
          </p:cNvSpPr>
          <p:nvPr/>
        </p:nvSpPr>
        <p:spPr bwMode="auto">
          <a:xfrm>
            <a:off x="1651000" y="53276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715785" name="Line 9"/>
          <p:cNvSpPr>
            <a:spLocks noChangeShapeType="1"/>
          </p:cNvSpPr>
          <p:nvPr/>
        </p:nvSpPr>
        <p:spPr bwMode="auto">
          <a:xfrm>
            <a:off x="3708400" y="53276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715786" name="Line 10"/>
          <p:cNvSpPr>
            <a:spLocks noChangeShapeType="1"/>
          </p:cNvSpPr>
          <p:nvPr/>
        </p:nvSpPr>
        <p:spPr bwMode="auto">
          <a:xfrm>
            <a:off x="5842000" y="53276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715788" name="Oval 12"/>
          <p:cNvSpPr>
            <a:spLocks noChangeArrowheads="1"/>
          </p:cNvSpPr>
          <p:nvPr/>
        </p:nvSpPr>
        <p:spPr bwMode="auto">
          <a:xfrm>
            <a:off x="7366000" y="494665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5789" name="Oval 13"/>
          <p:cNvSpPr>
            <a:spLocks noChangeArrowheads="1"/>
          </p:cNvSpPr>
          <p:nvPr/>
        </p:nvSpPr>
        <p:spPr bwMode="auto">
          <a:xfrm>
            <a:off x="965200" y="494665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15790" name="Object 14"/>
          <p:cNvGraphicFramePr>
            <a:graphicFrameLocks noChangeAspect="1"/>
          </p:cNvGraphicFramePr>
          <p:nvPr/>
        </p:nvGraphicFramePr>
        <p:xfrm>
          <a:off x="1651000" y="494665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20" name="Equation" r:id="rId3" imgW="1473120" imgH="406080" progId="Equation.3">
                  <p:embed/>
                </p:oleObj>
              </mc:Choice>
              <mc:Fallback>
                <p:oleObj name="Equation" r:id="rId3" imgW="147312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94665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1" name="Object 15"/>
          <p:cNvGraphicFramePr>
            <a:graphicFrameLocks noChangeAspect="1"/>
          </p:cNvGraphicFramePr>
          <p:nvPr/>
        </p:nvGraphicFramePr>
        <p:xfrm>
          <a:off x="3708400" y="494665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21" name="Equation" r:id="rId5" imgW="1473120" imgH="406080" progId="Equation.3">
                  <p:embed/>
                </p:oleObj>
              </mc:Choice>
              <mc:Fallback>
                <p:oleObj name="Equation" r:id="rId5" imgW="147312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94665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2" name="Object 16"/>
          <p:cNvGraphicFramePr>
            <a:graphicFrameLocks noChangeAspect="1"/>
          </p:cNvGraphicFramePr>
          <p:nvPr/>
        </p:nvGraphicFramePr>
        <p:xfrm>
          <a:off x="5842000" y="494665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22" name="Equation" r:id="rId6" imgW="1473120" imgH="406080" progId="Equation.3">
                  <p:embed/>
                </p:oleObj>
              </mc:Choice>
              <mc:Fallback>
                <p:oleObj name="Equation" r:id="rId6" imgW="147312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494665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93" name="Freeform 17"/>
          <p:cNvSpPr>
            <a:spLocks/>
          </p:cNvSpPr>
          <p:nvPr/>
        </p:nvSpPr>
        <p:spPr bwMode="auto">
          <a:xfrm>
            <a:off x="2870200" y="4184650"/>
            <a:ext cx="1041400" cy="914400"/>
          </a:xfrm>
          <a:custGeom>
            <a:avLst/>
            <a:gdLst>
              <a:gd name="T0" fmla="*/ 248 w 664"/>
              <a:gd name="T1" fmla="*/ 680 h 680"/>
              <a:gd name="T2" fmla="*/ 8 w 664"/>
              <a:gd name="T3" fmla="*/ 248 h 680"/>
              <a:gd name="T4" fmla="*/ 296 w 664"/>
              <a:gd name="T5" fmla="*/ 8 h 680"/>
              <a:gd name="T6" fmla="*/ 632 w 664"/>
              <a:gd name="T7" fmla="*/ 200 h 680"/>
              <a:gd name="T8" fmla="*/ 488 w 664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680">
                <a:moveTo>
                  <a:pt x="248" y="680"/>
                </a:moveTo>
                <a:cubicBezTo>
                  <a:pt x="124" y="520"/>
                  <a:pt x="0" y="360"/>
                  <a:pt x="8" y="248"/>
                </a:cubicBezTo>
                <a:cubicBezTo>
                  <a:pt x="16" y="136"/>
                  <a:pt x="192" y="16"/>
                  <a:pt x="296" y="8"/>
                </a:cubicBezTo>
                <a:cubicBezTo>
                  <a:pt x="400" y="0"/>
                  <a:pt x="600" y="88"/>
                  <a:pt x="632" y="200"/>
                </a:cubicBezTo>
                <a:cubicBezTo>
                  <a:pt x="664" y="312"/>
                  <a:pt x="576" y="496"/>
                  <a:pt x="488" y="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715794" name="Freeform 18"/>
          <p:cNvSpPr>
            <a:spLocks/>
          </p:cNvSpPr>
          <p:nvPr/>
        </p:nvSpPr>
        <p:spPr bwMode="auto">
          <a:xfrm>
            <a:off x="5003800" y="4184650"/>
            <a:ext cx="1041400" cy="914400"/>
          </a:xfrm>
          <a:custGeom>
            <a:avLst/>
            <a:gdLst>
              <a:gd name="T0" fmla="*/ 248 w 664"/>
              <a:gd name="T1" fmla="*/ 680 h 680"/>
              <a:gd name="T2" fmla="*/ 8 w 664"/>
              <a:gd name="T3" fmla="*/ 248 h 680"/>
              <a:gd name="T4" fmla="*/ 296 w 664"/>
              <a:gd name="T5" fmla="*/ 8 h 680"/>
              <a:gd name="T6" fmla="*/ 632 w 664"/>
              <a:gd name="T7" fmla="*/ 200 h 680"/>
              <a:gd name="T8" fmla="*/ 488 w 664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680">
                <a:moveTo>
                  <a:pt x="248" y="680"/>
                </a:moveTo>
                <a:cubicBezTo>
                  <a:pt x="124" y="520"/>
                  <a:pt x="0" y="360"/>
                  <a:pt x="8" y="248"/>
                </a:cubicBezTo>
                <a:cubicBezTo>
                  <a:pt x="16" y="136"/>
                  <a:pt x="192" y="16"/>
                  <a:pt x="296" y="8"/>
                </a:cubicBezTo>
                <a:cubicBezTo>
                  <a:pt x="400" y="0"/>
                  <a:pt x="600" y="88"/>
                  <a:pt x="632" y="200"/>
                </a:cubicBezTo>
                <a:cubicBezTo>
                  <a:pt x="664" y="312"/>
                  <a:pt x="576" y="496"/>
                  <a:pt x="488" y="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715795" name="Object 19"/>
          <p:cNvGraphicFramePr>
            <a:graphicFrameLocks noChangeAspect="1"/>
          </p:cNvGraphicFramePr>
          <p:nvPr/>
        </p:nvGraphicFramePr>
        <p:xfrm>
          <a:off x="2724150" y="3797300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23" name="Equation" r:id="rId8" imgW="1307880" imgH="419040" progId="Equation.3">
                  <p:embed/>
                </p:oleObj>
              </mc:Choice>
              <mc:Fallback>
                <p:oleObj name="Equation" r:id="rId8" imgW="130788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3797300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6" name="Object 20"/>
          <p:cNvGraphicFramePr>
            <a:graphicFrameLocks noChangeAspect="1"/>
          </p:cNvGraphicFramePr>
          <p:nvPr/>
        </p:nvGraphicFramePr>
        <p:xfrm>
          <a:off x="2717800" y="34226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24" name="Equation" r:id="rId10" imgW="1320480" imgH="406080" progId="Equation.3">
                  <p:embed/>
                </p:oleObj>
              </mc:Choice>
              <mc:Fallback>
                <p:oleObj name="Equation" r:id="rId10" imgW="132048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42265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7" name="Object 21"/>
          <p:cNvGraphicFramePr>
            <a:graphicFrameLocks noChangeAspect="1"/>
          </p:cNvGraphicFramePr>
          <p:nvPr/>
        </p:nvGraphicFramePr>
        <p:xfrm>
          <a:off x="4921250" y="3803650"/>
          <a:ext cx="132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25" name="Equation" r:id="rId12" imgW="1320480" imgH="419040" progId="Equation.3">
                  <p:embed/>
                </p:oleObj>
              </mc:Choice>
              <mc:Fallback>
                <p:oleObj name="Equation" r:id="rId12" imgW="1320480" imgH="419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3803650"/>
                        <a:ext cx="1320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8" name="Object 22"/>
          <p:cNvGraphicFramePr>
            <a:graphicFrameLocks noChangeAspect="1"/>
          </p:cNvGraphicFramePr>
          <p:nvPr/>
        </p:nvGraphicFramePr>
        <p:xfrm>
          <a:off x="4953000" y="3429000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26" name="Equation" r:id="rId14" imgW="1257120" imgH="406080" progId="Equation.3">
                  <p:embed/>
                </p:oleObj>
              </mc:Choice>
              <mc:Fallback>
                <p:oleObj name="Equation" r:id="rId14" imgW="1257120" imgH="406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29000"/>
                        <a:ext cx="125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0" name="Object 24"/>
          <p:cNvGraphicFramePr>
            <a:graphicFrameLocks noChangeAspect="1"/>
          </p:cNvGraphicFramePr>
          <p:nvPr/>
        </p:nvGraphicFramePr>
        <p:xfrm>
          <a:off x="1111250" y="5029200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27" name="Equation" r:id="rId16" imgW="406080" imgH="482400" progId="Equation.3">
                  <p:embed/>
                </p:oleObj>
              </mc:Choice>
              <mc:Fallback>
                <p:oleObj name="Equation" r:id="rId16" imgW="406080" imgH="482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5029200"/>
                        <a:ext cx="406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1" name="Object 25"/>
          <p:cNvGraphicFramePr>
            <a:graphicFrameLocks noChangeAspect="1"/>
          </p:cNvGraphicFramePr>
          <p:nvPr/>
        </p:nvGraphicFramePr>
        <p:xfrm>
          <a:off x="3276600" y="5035550"/>
          <a:ext cx="34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28" name="Equation" r:id="rId18" imgW="342720" imgH="469800" progId="Equation.3">
                  <p:embed/>
                </p:oleObj>
              </mc:Choice>
              <mc:Fallback>
                <p:oleObj name="Equation" r:id="rId18" imgW="34272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35550"/>
                        <a:ext cx="34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2" name="Object 26"/>
          <p:cNvGraphicFramePr>
            <a:graphicFrameLocks noChangeAspect="1"/>
          </p:cNvGraphicFramePr>
          <p:nvPr/>
        </p:nvGraphicFramePr>
        <p:xfrm>
          <a:off x="5340350" y="50292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29" name="Equation" r:id="rId20" imgW="419040" imgH="469800" progId="Equation.3">
                  <p:embed/>
                </p:oleObj>
              </mc:Choice>
              <mc:Fallback>
                <p:oleObj name="Equation" r:id="rId20" imgW="419040" imgH="469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50292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3" name="Object 27"/>
          <p:cNvGraphicFramePr>
            <a:graphicFrameLocks noChangeAspect="1"/>
          </p:cNvGraphicFramePr>
          <p:nvPr/>
        </p:nvGraphicFramePr>
        <p:xfrm>
          <a:off x="7524750" y="5022850"/>
          <a:ext cx="39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30" name="Equation" r:id="rId22" imgW="393480" imgH="482400" progId="Equation.3">
                  <p:embed/>
                </p:oleObj>
              </mc:Choice>
              <mc:Fallback>
                <p:oleObj name="Equation" r:id="rId22" imgW="393480" imgH="482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022850"/>
                        <a:ext cx="393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4" name="Object 28"/>
          <p:cNvGraphicFramePr>
            <a:graphicFrameLocks noChangeAspect="1"/>
          </p:cNvGraphicFramePr>
          <p:nvPr/>
        </p:nvGraphicFramePr>
        <p:xfrm>
          <a:off x="4419600" y="2286000"/>
          <a:ext cx="685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31" name="Equation" r:id="rId24" imgW="533160" imgH="469800" progId="Equation.3">
                  <p:embed/>
                </p:oleObj>
              </mc:Choice>
              <mc:Fallback>
                <p:oleObj name="Equation" r:id="rId24" imgW="533160" imgH="469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6000"/>
                        <a:ext cx="6858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5" name="Object 29"/>
          <p:cNvGraphicFramePr>
            <a:graphicFrameLocks noChangeAspect="1"/>
          </p:cNvGraphicFramePr>
          <p:nvPr/>
        </p:nvGraphicFramePr>
        <p:xfrm>
          <a:off x="774700" y="685800"/>
          <a:ext cx="7886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32" name="Equation" r:id="rId26" imgW="7886520" imgH="609480" progId="Equation.3">
                  <p:embed/>
                </p:oleObj>
              </mc:Choice>
              <mc:Fallback>
                <p:oleObj name="Equation" r:id="rId26" imgW="7886520" imgH="609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685800"/>
                        <a:ext cx="7886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806" name="Line 30"/>
          <p:cNvSpPr>
            <a:spLocks noChangeShapeType="1"/>
          </p:cNvSpPr>
          <p:nvPr/>
        </p:nvSpPr>
        <p:spPr bwMode="auto">
          <a:xfrm>
            <a:off x="279400" y="53276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715807" name="Text Box 31"/>
          <p:cNvSpPr txBox="1">
            <a:spLocks noChangeArrowheads="1"/>
          </p:cNvSpPr>
          <p:nvPr/>
        </p:nvSpPr>
        <p:spPr bwMode="auto">
          <a:xfrm>
            <a:off x="2971800" y="22860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715808" name="Text Box 32"/>
          <p:cNvSpPr txBox="1">
            <a:spLocks noChangeArrowheads="1"/>
          </p:cNvSpPr>
          <p:nvPr/>
        </p:nvSpPr>
        <p:spPr bwMode="auto">
          <a:xfrm>
            <a:off x="3870325" y="149225"/>
            <a:ext cx="237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context-free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F76D-81D9-427B-A2C9-90304F0C4E4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16803" name="Oval 3"/>
          <p:cNvSpPr>
            <a:spLocks noChangeArrowheads="1"/>
          </p:cNvSpPr>
          <p:nvPr/>
        </p:nvSpPr>
        <p:spPr bwMode="auto">
          <a:xfrm>
            <a:off x="36576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6811" name="Oval 11"/>
          <p:cNvSpPr>
            <a:spLocks noChangeArrowheads="1"/>
          </p:cNvSpPr>
          <p:nvPr/>
        </p:nvSpPr>
        <p:spPr bwMode="auto">
          <a:xfrm>
            <a:off x="3581400" y="4724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16821" name="Object 21"/>
          <p:cNvGraphicFramePr>
            <a:graphicFrameLocks noChangeAspect="1"/>
          </p:cNvGraphicFramePr>
          <p:nvPr/>
        </p:nvGraphicFramePr>
        <p:xfrm>
          <a:off x="3702050" y="4806950"/>
          <a:ext cx="45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44" name="Equation" r:id="rId3" imgW="457200" imgH="482400" progId="Equation.3">
                  <p:embed/>
                </p:oleObj>
              </mc:Choice>
              <mc:Fallback>
                <p:oleObj name="Equation" r:id="rId3" imgW="457200" imgH="482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4806950"/>
                        <a:ext cx="457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5" name="Object 25"/>
          <p:cNvGraphicFramePr>
            <a:graphicFrameLocks noChangeAspect="1"/>
          </p:cNvGraphicFramePr>
          <p:nvPr/>
        </p:nvGraphicFramePr>
        <p:xfrm>
          <a:off x="4191000" y="2438400"/>
          <a:ext cx="7683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45" name="Equation" r:id="rId5" imgW="596880" imgH="469800" progId="Equation.3">
                  <p:embed/>
                </p:oleObj>
              </mc:Choice>
              <mc:Fallback>
                <p:oleObj name="Equation" r:id="rId5" imgW="59688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38400"/>
                        <a:ext cx="7683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6" name="Object 26"/>
          <p:cNvGraphicFramePr>
            <a:graphicFrameLocks noChangeAspect="1"/>
          </p:cNvGraphicFramePr>
          <p:nvPr/>
        </p:nvGraphicFramePr>
        <p:xfrm>
          <a:off x="3048000" y="762000"/>
          <a:ext cx="184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46" name="Equation" r:id="rId7" imgW="1841400" imgH="609480" progId="Equation.3">
                  <p:embed/>
                </p:oleObj>
              </mc:Choice>
              <mc:Fallback>
                <p:oleObj name="Equation" r:id="rId7" imgW="1841400" imgH="609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1841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27" name="Line 27"/>
          <p:cNvSpPr>
            <a:spLocks noChangeShapeType="1"/>
          </p:cNvSpPr>
          <p:nvPr/>
        </p:nvSpPr>
        <p:spPr bwMode="auto">
          <a:xfrm>
            <a:off x="2743200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716828" name="Freeform 28"/>
          <p:cNvSpPr>
            <a:spLocks/>
          </p:cNvSpPr>
          <p:nvPr/>
        </p:nvSpPr>
        <p:spPr bwMode="auto">
          <a:xfrm>
            <a:off x="3352800" y="3886200"/>
            <a:ext cx="1041400" cy="914400"/>
          </a:xfrm>
          <a:custGeom>
            <a:avLst/>
            <a:gdLst>
              <a:gd name="T0" fmla="*/ 248 w 664"/>
              <a:gd name="T1" fmla="*/ 680 h 680"/>
              <a:gd name="T2" fmla="*/ 8 w 664"/>
              <a:gd name="T3" fmla="*/ 248 h 680"/>
              <a:gd name="T4" fmla="*/ 296 w 664"/>
              <a:gd name="T5" fmla="*/ 8 h 680"/>
              <a:gd name="T6" fmla="*/ 632 w 664"/>
              <a:gd name="T7" fmla="*/ 200 h 680"/>
              <a:gd name="T8" fmla="*/ 488 w 664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680">
                <a:moveTo>
                  <a:pt x="248" y="680"/>
                </a:moveTo>
                <a:cubicBezTo>
                  <a:pt x="124" y="520"/>
                  <a:pt x="0" y="360"/>
                  <a:pt x="8" y="248"/>
                </a:cubicBezTo>
                <a:cubicBezTo>
                  <a:pt x="16" y="136"/>
                  <a:pt x="192" y="16"/>
                  <a:pt x="296" y="8"/>
                </a:cubicBezTo>
                <a:cubicBezTo>
                  <a:pt x="400" y="0"/>
                  <a:pt x="600" y="88"/>
                  <a:pt x="632" y="200"/>
                </a:cubicBezTo>
                <a:cubicBezTo>
                  <a:pt x="664" y="312"/>
                  <a:pt x="576" y="496"/>
                  <a:pt x="488" y="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716829" name="Object 29"/>
          <p:cNvGraphicFramePr>
            <a:graphicFrameLocks noChangeAspect="1"/>
          </p:cNvGraphicFramePr>
          <p:nvPr/>
        </p:nvGraphicFramePr>
        <p:xfrm>
          <a:off x="3587750" y="35560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47" name="Equation" r:id="rId9" imgW="571320" imgH="317160" progId="Equation.3">
                  <p:embed/>
                </p:oleObj>
              </mc:Choice>
              <mc:Fallback>
                <p:oleObj name="Equation" r:id="rId9" imgW="571320" imgH="3171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3556000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0" name="Text Box 30"/>
          <p:cNvSpPr txBox="1">
            <a:spLocks noChangeArrowheads="1"/>
          </p:cNvSpPr>
          <p:nvPr/>
        </p:nvSpPr>
        <p:spPr bwMode="auto">
          <a:xfrm>
            <a:off x="3048000" y="24384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sp>
        <p:nvSpPr>
          <p:cNvPr id="716831" name="Text Box 31"/>
          <p:cNvSpPr txBox="1">
            <a:spLocks noChangeArrowheads="1"/>
          </p:cNvSpPr>
          <p:nvPr/>
        </p:nvSpPr>
        <p:spPr bwMode="auto">
          <a:xfrm>
            <a:off x="3352800" y="200025"/>
            <a:ext cx="137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regular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8D6C-2E16-4045-8DB6-C6DF82D6953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17826" name="Text Box 2"/>
          <p:cNvSpPr txBox="1">
            <a:spLocks noChangeArrowheads="1"/>
          </p:cNvSpPr>
          <p:nvPr/>
        </p:nvSpPr>
        <p:spPr bwMode="auto">
          <a:xfrm>
            <a:off x="228600" y="685800"/>
            <a:ext cx="3101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Automaton for:</a:t>
            </a:r>
          </a:p>
        </p:txBody>
      </p:sp>
      <p:graphicFrame>
        <p:nvGraphicFramePr>
          <p:cNvPr id="717827" name="Object 3"/>
          <p:cNvGraphicFramePr>
            <a:graphicFrameLocks noChangeAspect="1"/>
          </p:cNvGraphicFramePr>
          <p:nvPr/>
        </p:nvGraphicFramePr>
        <p:xfrm>
          <a:off x="3505200" y="609600"/>
          <a:ext cx="43434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68" name="Equation" r:id="rId3" imgW="3924000" imgH="609480" progId="Equation.3">
                  <p:embed/>
                </p:oleObj>
              </mc:Choice>
              <mc:Fallback>
                <p:oleObj name="Equation" r:id="rId3" imgW="3924000" imgH="609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609600"/>
                        <a:ext cx="43434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28" name="Oval 4"/>
          <p:cNvSpPr>
            <a:spLocks noChangeArrowheads="1"/>
          </p:cNvSpPr>
          <p:nvPr/>
        </p:nvSpPr>
        <p:spPr bwMode="auto">
          <a:xfrm>
            <a:off x="762000" y="4572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829" name="Oval 5"/>
          <p:cNvSpPr>
            <a:spLocks noChangeArrowheads="1"/>
          </p:cNvSpPr>
          <p:nvPr/>
        </p:nvSpPr>
        <p:spPr bwMode="auto">
          <a:xfrm>
            <a:off x="3048000" y="4572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830" name="Oval 6"/>
          <p:cNvSpPr>
            <a:spLocks noChangeArrowheads="1"/>
          </p:cNvSpPr>
          <p:nvPr/>
        </p:nvSpPr>
        <p:spPr bwMode="auto">
          <a:xfrm>
            <a:off x="5334000" y="4572000"/>
            <a:ext cx="762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831" name="Oval 7"/>
          <p:cNvSpPr>
            <a:spLocks noChangeArrowheads="1"/>
          </p:cNvSpPr>
          <p:nvPr/>
        </p:nvSpPr>
        <p:spPr bwMode="auto">
          <a:xfrm>
            <a:off x="7696200" y="4572000"/>
            <a:ext cx="762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832" name="Line 8"/>
          <p:cNvSpPr>
            <a:spLocks noChangeShapeType="1"/>
          </p:cNvSpPr>
          <p:nvPr/>
        </p:nvSpPr>
        <p:spPr bwMode="auto">
          <a:xfrm>
            <a:off x="1524000" y="4876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717833" name="Line 9"/>
          <p:cNvSpPr>
            <a:spLocks noChangeShapeType="1"/>
          </p:cNvSpPr>
          <p:nvPr/>
        </p:nvSpPr>
        <p:spPr bwMode="auto">
          <a:xfrm>
            <a:off x="3733800" y="4876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717834" name="Line 10"/>
          <p:cNvSpPr>
            <a:spLocks noChangeShapeType="1"/>
          </p:cNvSpPr>
          <p:nvPr/>
        </p:nvSpPr>
        <p:spPr bwMode="auto">
          <a:xfrm>
            <a:off x="6096000" y="4876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717835" name="Oval 11"/>
          <p:cNvSpPr>
            <a:spLocks noChangeArrowheads="1"/>
          </p:cNvSpPr>
          <p:nvPr/>
        </p:nvSpPr>
        <p:spPr bwMode="auto">
          <a:xfrm>
            <a:off x="7620000" y="4495800"/>
            <a:ext cx="914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836" name="Oval 12"/>
          <p:cNvSpPr>
            <a:spLocks noChangeArrowheads="1"/>
          </p:cNvSpPr>
          <p:nvPr/>
        </p:nvSpPr>
        <p:spPr bwMode="auto">
          <a:xfrm>
            <a:off x="685800" y="4495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17837" name="Object 13"/>
          <p:cNvGraphicFramePr>
            <a:graphicFrameLocks noChangeAspect="1"/>
          </p:cNvGraphicFramePr>
          <p:nvPr/>
        </p:nvGraphicFramePr>
        <p:xfrm>
          <a:off x="1524000" y="44958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69" name="Equation" r:id="rId5" imgW="1473120" imgH="406080" progId="Equation.3">
                  <p:embed/>
                </p:oleObj>
              </mc:Choice>
              <mc:Fallback>
                <p:oleObj name="Equation" r:id="rId5" imgW="147312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8" name="Object 14"/>
          <p:cNvGraphicFramePr>
            <a:graphicFrameLocks noChangeAspect="1"/>
          </p:cNvGraphicFramePr>
          <p:nvPr/>
        </p:nvGraphicFramePr>
        <p:xfrm>
          <a:off x="3810000" y="44958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70" name="Equation" r:id="rId7" imgW="1473120" imgH="406080" progId="Equation.3">
                  <p:embed/>
                </p:oleObj>
              </mc:Choice>
              <mc:Fallback>
                <p:oleObj name="Equation" r:id="rId7" imgW="147312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9" name="Object 15"/>
          <p:cNvGraphicFramePr>
            <a:graphicFrameLocks noChangeAspect="1"/>
          </p:cNvGraphicFramePr>
          <p:nvPr/>
        </p:nvGraphicFramePr>
        <p:xfrm>
          <a:off x="6096000" y="44958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71" name="Equation" r:id="rId8" imgW="1473120" imgH="406080" progId="Equation.3">
                  <p:embed/>
                </p:oleObj>
              </mc:Choice>
              <mc:Fallback>
                <p:oleObj name="Equation" r:id="rId8" imgW="147312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9580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40" name="Freeform 16"/>
          <p:cNvSpPr>
            <a:spLocks/>
          </p:cNvSpPr>
          <p:nvPr/>
        </p:nvSpPr>
        <p:spPr bwMode="auto">
          <a:xfrm>
            <a:off x="2819400" y="3733800"/>
            <a:ext cx="1041400" cy="914400"/>
          </a:xfrm>
          <a:custGeom>
            <a:avLst/>
            <a:gdLst>
              <a:gd name="T0" fmla="*/ 248 w 664"/>
              <a:gd name="T1" fmla="*/ 680 h 680"/>
              <a:gd name="T2" fmla="*/ 8 w 664"/>
              <a:gd name="T3" fmla="*/ 248 h 680"/>
              <a:gd name="T4" fmla="*/ 296 w 664"/>
              <a:gd name="T5" fmla="*/ 8 h 680"/>
              <a:gd name="T6" fmla="*/ 632 w 664"/>
              <a:gd name="T7" fmla="*/ 200 h 680"/>
              <a:gd name="T8" fmla="*/ 488 w 664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680">
                <a:moveTo>
                  <a:pt x="248" y="680"/>
                </a:moveTo>
                <a:cubicBezTo>
                  <a:pt x="124" y="520"/>
                  <a:pt x="0" y="360"/>
                  <a:pt x="8" y="248"/>
                </a:cubicBezTo>
                <a:cubicBezTo>
                  <a:pt x="16" y="136"/>
                  <a:pt x="192" y="16"/>
                  <a:pt x="296" y="8"/>
                </a:cubicBezTo>
                <a:cubicBezTo>
                  <a:pt x="400" y="0"/>
                  <a:pt x="600" y="88"/>
                  <a:pt x="632" y="200"/>
                </a:cubicBezTo>
                <a:cubicBezTo>
                  <a:pt x="664" y="312"/>
                  <a:pt x="576" y="496"/>
                  <a:pt x="488" y="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717841" name="Freeform 17"/>
          <p:cNvSpPr>
            <a:spLocks/>
          </p:cNvSpPr>
          <p:nvPr/>
        </p:nvSpPr>
        <p:spPr bwMode="auto">
          <a:xfrm>
            <a:off x="5105400" y="3733800"/>
            <a:ext cx="1041400" cy="914400"/>
          </a:xfrm>
          <a:custGeom>
            <a:avLst/>
            <a:gdLst>
              <a:gd name="T0" fmla="*/ 248 w 664"/>
              <a:gd name="T1" fmla="*/ 680 h 680"/>
              <a:gd name="T2" fmla="*/ 8 w 664"/>
              <a:gd name="T3" fmla="*/ 248 h 680"/>
              <a:gd name="T4" fmla="*/ 296 w 664"/>
              <a:gd name="T5" fmla="*/ 8 h 680"/>
              <a:gd name="T6" fmla="*/ 632 w 664"/>
              <a:gd name="T7" fmla="*/ 200 h 680"/>
              <a:gd name="T8" fmla="*/ 488 w 664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680">
                <a:moveTo>
                  <a:pt x="248" y="680"/>
                </a:moveTo>
                <a:cubicBezTo>
                  <a:pt x="124" y="520"/>
                  <a:pt x="0" y="360"/>
                  <a:pt x="8" y="248"/>
                </a:cubicBezTo>
                <a:cubicBezTo>
                  <a:pt x="16" y="136"/>
                  <a:pt x="192" y="16"/>
                  <a:pt x="296" y="8"/>
                </a:cubicBezTo>
                <a:cubicBezTo>
                  <a:pt x="400" y="0"/>
                  <a:pt x="600" y="88"/>
                  <a:pt x="632" y="200"/>
                </a:cubicBezTo>
                <a:cubicBezTo>
                  <a:pt x="664" y="312"/>
                  <a:pt x="576" y="496"/>
                  <a:pt x="488" y="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717843" name="Object 19"/>
          <p:cNvGraphicFramePr>
            <a:graphicFrameLocks noChangeAspect="1"/>
          </p:cNvGraphicFramePr>
          <p:nvPr/>
        </p:nvGraphicFramePr>
        <p:xfrm>
          <a:off x="2743200" y="33528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72" name="Equation" r:id="rId10" imgW="1320480" imgH="406080" progId="Equation.3">
                  <p:embed/>
                </p:oleObj>
              </mc:Choice>
              <mc:Fallback>
                <p:oleObj name="Equation" r:id="rId10" imgW="132048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45" name="Object 21"/>
          <p:cNvGraphicFramePr>
            <a:graphicFrameLocks noChangeAspect="1"/>
          </p:cNvGraphicFramePr>
          <p:nvPr/>
        </p:nvGraphicFramePr>
        <p:xfrm>
          <a:off x="5029200" y="3352800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73" name="Equation" r:id="rId12" imgW="1257120" imgH="406080" progId="Equation.3">
                  <p:embed/>
                </p:oleObj>
              </mc:Choice>
              <mc:Fallback>
                <p:oleObj name="Equation" r:id="rId12" imgW="125712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352800"/>
                        <a:ext cx="125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46" name="Object 22"/>
          <p:cNvGraphicFramePr>
            <a:graphicFrameLocks noChangeAspect="1"/>
          </p:cNvGraphicFramePr>
          <p:nvPr/>
        </p:nvGraphicFramePr>
        <p:xfrm>
          <a:off x="762000" y="4648200"/>
          <a:ext cx="685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74" name="Equation" r:id="rId14" imgW="1002960" imgH="482400" progId="Equation.3">
                  <p:embed/>
                </p:oleObj>
              </mc:Choice>
              <mc:Fallback>
                <p:oleObj name="Equation" r:id="rId14" imgW="1002960" imgH="482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685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47" name="Object 23"/>
          <p:cNvGraphicFramePr>
            <a:graphicFrameLocks noChangeAspect="1"/>
          </p:cNvGraphicFramePr>
          <p:nvPr/>
        </p:nvGraphicFramePr>
        <p:xfrm>
          <a:off x="3048000" y="4648200"/>
          <a:ext cx="685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75" name="Equation" r:id="rId16" imgW="939600" imgH="482400" progId="Equation.3">
                  <p:embed/>
                </p:oleObj>
              </mc:Choice>
              <mc:Fallback>
                <p:oleObj name="Equation" r:id="rId16" imgW="939600" imgH="482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48200"/>
                        <a:ext cx="6858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48" name="Object 24"/>
          <p:cNvGraphicFramePr>
            <a:graphicFrameLocks noChangeAspect="1"/>
          </p:cNvGraphicFramePr>
          <p:nvPr/>
        </p:nvGraphicFramePr>
        <p:xfrm>
          <a:off x="5334000" y="4648200"/>
          <a:ext cx="7239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76" name="Equation" r:id="rId18" imgW="1015920" imgH="482400" progId="Equation.3">
                  <p:embed/>
                </p:oleObj>
              </mc:Choice>
              <mc:Fallback>
                <p:oleObj name="Equation" r:id="rId18" imgW="1015920" imgH="482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7239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49" name="Object 25"/>
          <p:cNvGraphicFramePr>
            <a:graphicFrameLocks noChangeAspect="1"/>
          </p:cNvGraphicFramePr>
          <p:nvPr/>
        </p:nvGraphicFramePr>
        <p:xfrm>
          <a:off x="7696200" y="4648200"/>
          <a:ext cx="749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77" name="Equation" r:id="rId20" imgW="990360" imgH="482400" progId="Equation.3">
                  <p:embed/>
                </p:oleObj>
              </mc:Choice>
              <mc:Fallback>
                <p:oleObj name="Equation" r:id="rId20" imgW="990360" imgH="482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648200"/>
                        <a:ext cx="7493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50" name="Line 26"/>
          <p:cNvSpPr>
            <a:spLocks noChangeShapeType="1"/>
          </p:cNvSpPr>
          <p:nvPr/>
        </p:nvSpPr>
        <p:spPr bwMode="auto">
          <a:xfrm>
            <a:off x="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717851" name="Text Box 27"/>
          <p:cNvSpPr txBox="1">
            <a:spLocks noChangeArrowheads="1"/>
          </p:cNvSpPr>
          <p:nvPr/>
        </p:nvSpPr>
        <p:spPr bwMode="auto">
          <a:xfrm>
            <a:off x="3657600" y="21336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graphicFrame>
        <p:nvGraphicFramePr>
          <p:cNvPr id="717852" name="Object 28"/>
          <p:cNvGraphicFramePr>
            <a:graphicFrameLocks noChangeAspect="1"/>
          </p:cNvGraphicFramePr>
          <p:nvPr/>
        </p:nvGraphicFramePr>
        <p:xfrm>
          <a:off x="5105400" y="2133600"/>
          <a:ext cx="609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78" name="Equation" r:id="rId22" imgW="444240" imgH="330120" progId="Equation.3">
                  <p:embed/>
                </p:oleObj>
              </mc:Choice>
              <mc:Fallback>
                <p:oleObj name="Equation" r:id="rId22" imgW="444240" imgH="3301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133600"/>
                        <a:ext cx="609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53" name="Text Box 29"/>
          <p:cNvSpPr txBox="1">
            <a:spLocks noChangeArrowheads="1"/>
          </p:cNvSpPr>
          <p:nvPr/>
        </p:nvSpPr>
        <p:spPr bwMode="auto">
          <a:xfrm>
            <a:off x="4343400" y="152400"/>
            <a:ext cx="237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context-free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46A6-095E-4ECC-9798-80D45E5801BC}" type="slidenum">
              <a:rPr lang="en-US" altLang="en-US"/>
              <a:pPr/>
              <a:t>26</a:t>
            </a:fld>
            <a:endParaRPr lang="en-US" altLang="en-US"/>
          </a:p>
        </p:txBody>
      </p:sp>
      <p:graphicFrame>
        <p:nvGraphicFramePr>
          <p:cNvPr id="650242" name="Object 2"/>
          <p:cNvGraphicFramePr>
            <a:graphicFrameLocks noChangeAspect="1"/>
          </p:cNvGraphicFramePr>
          <p:nvPr/>
        </p:nvGraphicFramePr>
        <p:xfrm>
          <a:off x="279400" y="15113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92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5113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43" name="Text Box 3"/>
          <p:cNvSpPr txBox="1">
            <a:spLocks noChangeArrowheads="1"/>
          </p:cNvSpPr>
          <p:nvPr/>
        </p:nvSpPr>
        <p:spPr bwMode="auto">
          <a:xfrm>
            <a:off x="1143000" y="1447800"/>
            <a:ext cx="5915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simulates in parallel          and </a:t>
            </a:r>
          </a:p>
        </p:txBody>
      </p:sp>
      <p:graphicFrame>
        <p:nvGraphicFramePr>
          <p:cNvPr id="650244" name="Object 4"/>
          <p:cNvGraphicFramePr>
            <a:graphicFrameLocks noChangeAspect="1"/>
          </p:cNvGraphicFramePr>
          <p:nvPr/>
        </p:nvGraphicFramePr>
        <p:xfrm>
          <a:off x="5226050" y="14224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93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14224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45" name="Object 5"/>
          <p:cNvGraphicFramePr>
            <a:graphicFrameLocks noChangeAspect="1"/>
          </p:cNvGraphicFramePr>
          <p:nvPr/>
        </p:nvGraphicFramePr>
        <p:xfrm>
          <a:off x="7131050" y="14224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94" name="Equation" r:id="rId7" imgW="723600" imgH="571320" progId="Equation.3">
                  <p:embed/>
                </p:oleObj>
              </mc:Choice>
              <mc:Fallback>
                <p:oleObj name="Equation" r:id="rId7" imgW="72360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14224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46" name="Object 6"/>
          <p:cNvGraphicFramePr>
            <a:graphicFrameLocks noChangeAspect="1"/>
          </p:cNvGraphicFramePr>
          <p:nvPr/>
        </p:nvGraphicFramePr>
        <p:xfrm>
          <a:off x="279400" y="25019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95" name="Equation" r:id="rId9" imgW="545760" imgH="393480" progId="Equation.3">
                  <p:embed/>
                </p:oleObj>
              </mc:Choice>
              <mc:Fallback>
                <p:oleObj name="Equation" r:id="rId9" imgW="5457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25019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47" name="Text Box 7"/>
          <p:cNvSpPr txBox="1">
            <a:spLocks noChangeArrowheads="1"/>
          </p:cNvSpPr>
          <p:nvPr/>
        </p:nvSpPr>
        <p:spPr bwMode="auto">
          <a:xfrm>
            <a:off x="914400" y="2362200"/>
            <a:ext cx="3992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accepts string         </a:t>
            </a:r>
          </a:p>
        </p:txBody>
      </p:sp>
      <p:graphicFrame>
        <p:nvGraphicFramePr>
          <p:cNvPr id="650248" name="Object 8"/>
          <p:cNvGraphicFramePr>
            <a:graphicFrameLocks noChangeAspect="1"/>
          </p:cNvGraphicFramePr>
          <p:nvPr/>
        </p:nvGraphicFramePr>
        <p:xfrm>
          <a:off x="4019550" y="25781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96" name="Equation" r:id="rId10" imgW="368280" imgH="304560" progId="Equation.3">
                  <p:embed/>
                </p:oleObj>
              </mc:Choice>
              <mc:Fallback>
                <p:oleObj name="Equation" r:id="rId10" imgW="36828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25781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49" name="Text Box 9"/>
          <p:cNvSpPr txBox="1">
            <a:spLocks noChangeArrowheads="1"/>
          </p:cNvSpPr>
          <p:nvPr/>
        </p:nvSpPr>
        <p:spPr bwMode="auto">
          <a:xfrm>
            <a:off x="4724400" y="2362200"/>
            <a:ext cx="260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and only if</a:t>
            </a:r>
          </a:p>
        </p:txBody>
      </p:sp>
      <p:sp>
        <p:nvSpPr>
          <p:cNvPr id="650250" name="Text Box 10"/>
          <p:cNvSpPr txBox="1">
            <a:spLocks noChangeArrowheads="1"/>
          </p:cNvSpPr>
          <p:nvPr/>
        </p:nvSpPr>
        <p:spPr bwMode="auto">
          <a:xfrm>
            <a:off x="3048000" y="35052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accepts string          and         </a:t>
            </a:r>
          </a:p>
        </p:txBody>
      </p:sp>
      <p:graphicFrame>
        <p:nvGraphicFramePr>
          <p:cNvPr id="650251" name="Object 11"/>
          <p:cNvGraphicFramePr>
            <a:graphicFrameLocks noChangeAspect="1"/>
          </p:cNvGraphicFramePr>
          <p:nvPr/>
        </p:nvGraphicFramePr>
        <p:xfrm>
          <a:off x="6153150" y="37211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97" name="Equation" r:id="rId12" imgW="368280" imgH="304560" progId="Equation.3">
                  <p:embed/>
                </p:oleObj>
              </mc:Choice>
              <mc:Fallback>
                <p:oleObj name="Equation" r:id="rId12" imgW="368280" imgH="304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37211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52" name="Object 12"/>
          <p:cNvGraphicFramePr>
            <a:graphicFrameLocks noChangeAspect="1"/>
          </p:cNvGraphicFramePr>
          <p:nvPr/>
        </p:nvGraphicFramePr>
        <p:xfrm>
          <a:off x="2209800" y="35052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98" name="Equation" r:id="rId13" imgW="647640" imgH="571320" progId="Equation.3">
                  <p:embed/>
                </p:oleObj>
              </mc:Choice>
              <mc:Fallback>
                <p:oleObj name="Equation" r:id="rId13" imgW="647640" imgH="571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53" name="Text Box 13"/>
          <p:cNvSpPr txBox="1">
            <a:spLocks noChangeArrowheads="1"/>
          </p:cNvSpPr>
          <p:nvPr/>
        </p:nvSpPr>
        <p:spPr bwMode="auto">
          <a:xfrm>
            <a:off x="2971800" y="4267200"/>
            <a:ext cx="3992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accepts string         </a:t>
            </a:r>
          </a:p>
        </p:txBody>
      </p:sp>
      <p:graphicFrame>
        <p:nvGraphicFramePr>
          <p:cNvPr id="650254" name="Object 14"/>
          <p:cNvGraphicFramePr>
            <a:graphicFrameLocks noChangeAspect="1"/>
          </p:cNvGraphicFramePr>
          <p:nvPr/>
        </p:nvGraphicFramePr>
        <p:xfrm>
          <a:off x="6076950" y="44831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99" name="Equation" r:id="rId14" imgW="368280" imgH="304560" progId="Equation.3">
                  <p:embed/>
                </p:oleObj>
              </mc:Choice>
              <mc:Fallback>
                <p:oleObj name="Equation" r:id="rId14" imgW="368280" imgH="304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44831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55" name="Object 15"/>
          <p:cNvGraphicFramePr>
            <a:graphicFrameLocks noChangeAspect="1"/>
          </p:cNvGraphicFramePr>
          <p:nvPr/>
        </p:nvGraphicFramePr>
        <p:xfrm>
          <a:off x="2133600" y="43434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00" name="Equation" r:id="rId15" imgW="723600" imgH="571320" progId="Equation.3">
                  <p:embed/>
                </p:oleObj>
              </mc:Choice>
              <mc:Fallback>
                <p:oleObj name="Equation" r:id="rId15" imgW="723600" imgH="5713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56" name="Object 16"/>
          <p:cNvGraphicFramePr>
            <a:graphicFrameLocks noChangeAspect="1"/>
          </p:cNvGraphicFramePr>
          <p:nvPr/>
        </p:nvGraphicFramePr>
        <p:xfrm>
          <a:off x="1968500" y="5765800"/>
          <a:ext cx="4991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01" name="Equation" r:id="rId16" imgW="4991040" imgH="571320" progId="Equation.3">
                  <p:embed/>
                </p:oleObj>
              </mc:Choice>
              <mc:Fallback>
                <p:oleObj name="Equation" r:id="rId16" imgW="4991040" imgH="571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5765800"/>
                        <a:ext cx="4991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57" name="Text Box 17"/>
          <p:cNvSpPr txBox="1">
            <a:spLocks noChangeArrowheads="1"/>
          </p:cNvSpPr>
          <p:nvPr/>
        </p:nvSpPr>
        <p:spPr bwMode="auto">
          <a:xfrm>
            <a:off x="288925" y="406400"/>
            <a:ext cx="2446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In General: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2165-9539-4CA1-8B8C-8CB77770A1B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51266" name="Text Box 2"/>
          <p:cNvSpPr txBox="1">
            <a:spLocks noChangeArrowheads="1"/>
          </p:cNvSpPr>
          <p:nvPr/>
        </p:nvSpPr>
        <p:spPr bwMode="auto">
          <a:xfrm>
            <a:off x="136525" y="1016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Therefore:</a:t>
            </a:r>
          </a:p>
        </p:txBody>
      </p:sp>
      <p:graphicFrame>
        <p:nvGraphicFramePr>
          <p:cNvPr id="651267" name="Object 3"/>
          <p:cNvGraphicFramePr>
            <a:graphicFrameLocks noChangeAspect="1"/>
          </p:cNvGraphicFramePr>
          <p:nvPr/>
        </p:nvGraphicFramePr>
        <p:xfrm>
          <a:off x="1746250" y="3251200"/>
          <a:ext cx="330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75" name="Equation" r:id="rId3" imgW="3301920" imgH="571320" progId="Equation.3">
                  <p:embed/>
                </p:oleObj>
              </mc:Choice>
              <mc:Fallback>
                <p:oleObj name="Equation" r:id="rId3" imgW="330192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3251200"/>
                        <a:ext cx="330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3276600" y="685800"/>
            <a:ext cx="260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  is NPDA</a:t>
            </a:r>
          </a:p>
        </p:txBody>
      </p:sp>
      <p:graphicFrame>
        <p:nvGraphicFramePr>
          <p:cNvPr id="651269" name="Object 5"/>
          <p:cNvGraphicFramePr>
            <a:graphicFrameLocks noChangeAspect="1"/>
          </p:cNvGraphicFramePr>
          <p:nvPr/>
        </p:nvGraphicFramePr>
        <p:xfrm>
          <a:off x="3435350" y="762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76" name="Equation" r:id="rId5" imgW="545760" imgH="393480" progId="Equation.3">
                  <p:embed/>
                </p:oleObj>
              </mc:Choice>
              <mc:Fallback>
                <p:oleObj name="Equation" r:id="rId5" imgW="5457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7620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70" name="Text Box 6"/>
          <p:cNvSpPr txBox="1">
            <a:spLocks noChangeArrowheads="1"/>
          </p:cNvSpPr>
          <p:nvPr/>
        </p:nvSpPr>
        <p:spPr bwMode="auto">
          <a:xfrm>
            <a:off x="5181600" y="32766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context-free</a:t>
            </a:r>
          </a:p>
        </p:txBody>
      </p:sp>
      <p:sp>
        <p:nvSpPr>
          <p:cNvPr id="651271" name="AutoShape 7"/>
          <p:cNvSpPr>
            <a:spLocks noChangeArrowheads="1"/>
          </p:cNvSpPr>
          <p:nvPr/>
        </p:nvSpPr>
        <p:spPr bwMode="auto">
          <a:xfrm>
            <a:off x="4337050" y="41910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51272" name="Object 8"/>
          <p:cNvGraphicFramePr>
            <a:graphicFrameLocks noChangeAspect="1"/>
          </p:cNvGraphicFramePr>
          <p:nvPr/>
        </p:nvGraphicFramePr>
        <p:xfrm>
          <a:off x="2444750" y="55372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77" name="Equation" r:id="rId7" imgW="1511280" imgH="571320" progId="Equation.3">
                  <p:embed/>
                </p:oleObj>
              </mc:Choice>
              <mc:Fallback>
                <p:oleObj name="Equation" r:id="rId7" imgW="151128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55372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4184650" y="54864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context-free</a:t>
            </a:r>
          </a:p>
        </p:txBody>
      </p:sp>
      <p:sp>
        <p:nvSpPr>
          <p:cNvPr id="651274" name="AutoShape 10"/>
          <p:cNvSpPr>
            <a:spLocks noChangeArrowheads="1"/>
          </p:cNvSpPr>
          <p:nvPr/>
        </p:nvSpPr>
        <p:spPr bwMode="auto">
          <a:xfrm>
            <a:off x="4343400" y="1752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12EA-D830-4D1B-8983-873D8092C0D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Applications </a:t>
            </a:r>
            <a:br>
              <a:rPr lang="en-US" sz="4400"/>
            </a:br>
            <a:r>
              <a:rPr lang="en-US" sz="4400"/>
              <a:t>of </a:t>
            </a:r>
            <a:br>
              <a:rPr lang="en-US" sz="4400"/>
            </a:br>
            <a:r>
              <a:rPr lang="en-US" sz="4400"/>
              <a:t>Regular Closure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E5E-7F61-4C88-A0AA-AB88AC6EBEE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76866" name="Text Box 2"/>
          <p:cNvSpPr txBox="1">
            <a:spLocks noChangeArrowheads="1"/>
          </p:cNvSpPr>
          <p:nvPr/>
        </p:nvSpPr>
        <p:spPr bwMode="auto">
          <a:xfrm>
            <a:off x="517525" y="177800"/>
            <a:ext cx="7354888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intersection of</a:t>
            </a:r>
          </a:p>
          <a:p>
            <a:r>
              <a:rPr lang="en-US"/>
              <a:t>               a context-free language and</a:t>
            </a:r>
          </a:p>
          <a:p>
            <a:r>
              <a:rPr lang="en-US"/>
              <a:t>               a regular language</a:t>
            </a:r>
          </a:p>
          <a:p>
            <a:r>
              <a:rPr lang="en-US"/>
              <a:t>is a context-free language </a:t>
            </a:r>
          </a:p>
        </p:txBody>
      </p:sp>
      <p:graphicFrame>
        <p:nvGraphicFramePr>
          <p:cNvPr id="676867" name="Object 3"/>
          <p:cNvGraphicFramePr>
            <a:graphicFrameLocks noChangeAspect="1"/>
          </p:cNvGraphicFramePr>
          <p:nvPr/>
        </p:nvGraphicFramePr>
        <p:xfrm>
          <a:off x="215900" y="37846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6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37846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914400" y="3733800"/>
            <a:ext cx="2635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 free</a:t>
            </a:r>
          </a:p>
        </p:txBody>
      </p:sp>
      <p:graphicFrame>
        <p:nvGraphicFramePr>
          <p:cNvPr id="676869" name="Object 5"/>
          <p:cNvGraphicFramePr>
            <a:graphicFrameLocks noChangeAspect="1"/>
          </p:cNvGraphicFramePr>
          <p:nvPr/>
        </p:nvGraphicFramePr>
        <p:xfrm>
          <a:off x="254000" y="53086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7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3086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70" name="Text Box 6"/>
          <p:cNvSpPr txBox="1">
            <a:spLocks noChangeArrowheads="1"/>
          </p:cNvSpPr>
          <p:nvPr/>
        </p:nvSpPr>
        <p:spPr bwMode="auto">
          <a:xfrm>
            <a:off x="914400" y="52578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sp>
        <p:nvSpPr>
          <p:cNvPr id="676871" name="AutoShape 7"/>
          <p:cNvSpPr>
            <a:spLocks/>
          </p:cNvSpPr>
          <p:nvPr/>
        </p:nvSpPr>
        <p:spPr bwMode="auto">
          <a:xfrm>
            <a:off x="3810000" y="3962400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76872" name="AutoShape 8"/>
          <p:cNvSpPr>
            <a:spLocks noChangeArrowheads="1"/>
          </p:cNvSpPr>
          <p:nvPr/>
        </p:nvSpPr>
        <p:spPr bwMode="auto">
          <a:xfrm>
            <a:off x="4419600" y="4648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76873" name="Object 9"/>
          <p:cNvGraphicFramePr>
            <a:graphicFrameLocks noChangeAspect="1"/>
          </p:cNvGraphicFramePr>
          <p:nvPr/>
        </p:nvGraphicFramePr>
        <p:xfrm>
          <a:off x="6032500" y="45466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8" name="Equation" r:id="rId7" imgW="1511280" imgH="571320" progId="Equation.3">
                  <p:embed/>
                </p:oleObj>
              </mc:Choice>
              <mc:Fallback>
                <p:oleObj name="Equation" r:id="rId7" imgW="1511280" imgH="571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45466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74" name="Text Box 10"/>
          <p:cNvSpPr txBox="1">
            <a:spLocks noChangeArrowheads="1"/>
          </p:cNvSpPr>
          <p:nvPr/>
        </p:nvSpPr>
        <p:spPr bwMode="auto">
          <a:xfrm>
            <a:off x="5638800" y="54102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</a:t>
            </a:r>
          </a:p>
        </p:txBody>
      </p:sp>
      <p:sp>
        <p:nvSpPr>
          <p:cNvPr id="676875" name="Text Box 11"/>
          <p:cNvSpPr txBox="1">
            <a:spLocks noChangeArrowheads="1"/>
          </p:cNvSpPr>
          <p:nvPr/>
        </p:nvSpPr>
        <p:spPr bwMode="auto">
          <a:xfrm>
            <a:off x="5486400" y="3429000"/>
            <a:ext cx="3122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Regular Closure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6B04-E6CA-4EB7-9C29-D9632367989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30786" name="Text Box 2"/>
          <p:cNvSpPr txBox="1">
            <a:spLocks noChangeArrowheads="1"/>
          </p:cNvSpPr>
          <p:nvPr/>
        </p:nvSpPr>
        <p:spPr bwMode="auto">
          <a:xfrm>
            <a:off x="3276600" y="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</a:t>
            </a:r>
          </a:p>
        </p:txBody>
      </p:sp>
      <p:graphicFrame>
        <p:nvGraphicFramePr>
          <p:cNvPr id="630787" name="Object 3"/>
          <p:cNvGraphicFramePr>
            <a:graphicFrameLocks noChangeAspect="1"/>
          </p:cNvGraphicFramePr>
          <p:nvPr/>
        </p:nvGraphicFramePr>
        <p:xfrm>
          <a:off x="5257800" y="1981200"/>
          <a:ext cx="266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6" name="Equation" r:id="rId3" imgW="2666880" imgH="571320" progId="Equation.3">
                  <p:embed/>
                </p:oleObj>
              </mc:Choice>
              <mc:Fallback>
                <p:oleObj name="Equation" r:id="rId3" imgW="266688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81200"/>
                        <a:ext cx="266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8" name="Object 4"/>
          <p:cNvGraphicFramePr>
            <a:graphicFrameLocks noChangeAspect="1"/>
          </p:cNvGraphicFramePr>
          <p:nvPr/>
        </p:nvGraphicFramePr>
        <p:xfrm>
          <a:off x="4572000" y="3429000"/>
          <a:ext cx="408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7" name="Equation" r:id="rId5" imgW="4089240" imgH="571320" progId="Equation.3">
                  <p:embed/>
                </p:oleObj>
              </mc:Choice>
              <mc:Fallback>
                <p:oleObj name="Equation" r:id="rId5" imgW="408924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4089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3581400" y="4572000"/>
            <a:ext cx="1238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FF3300"/>
                </a:solidFill>
              </a:rPr>
              <a:t>Union</a:t>
            </a:r>
          </a:p>
        </p:txBody>
      </p:sp>
      <p:graphicFrame>
        <p:nvGraphicFramePr>
          <p:cNvPr id="630790" name="Object 6"/>
          <p:cNvGraphicFramePr>
            <a:graphicFrameLocks noChangeAspect="1"/>
          </p:cNvGraphicFramePr>
          <p:nvPr/>
        </p:nvGraphicFramePr>
        <p:xfrm>
          <a:off x="533400" y="1752600"/>
          <a:ext cx="2362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8" name="Equation" r:id="rId7" imgW="2361960" imgH="723600" progId="Equation.3">
                  <p:embed/>
                </p:oleObj>
              </mc:Choice>
              <mc:Fallback>
                <p:oleObj name="Equation" r:id="rId7" imgW="2361960" imgH="72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2362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91" name="Object 7"/>
          <p:cNvGraphicFramePr>
            <a:graphicFrameLocks noChangeAspect="1"/>
          </p:cNvGraphicFramePr>
          <p:nvPr/>
        </p:nvGraphicFramePr>
        <p:xfrm>
          <a:off x="533400" y="3200400"/>
          <a:ext cx="2438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99" name="Equation" r:id="rId9" imgW="2438280" imgH="723600" progId="Equation.3">
                  <p:embed/>
                </p:oleObj>
              </mc:Choice>
              <mc:Fallback>
                <p:oleObj name="Equation" r:id="rId9" imgW="2438280" imgH="72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2438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92" name="Object 8"/>
          <p:cNvGraphicFramePr>
            <a:graphicFrameLocks noChangeAspect="1"/>
          </p:cNvGraphicFramePr>
          <p:nvPr/>
        </p:nvGraphicFramePr>
        <p:xfrm>
          <a:off x="5638800" y="5562600"/>
          <a:ext cx="2247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00" name="Equation" r:id="rId11" imgW="2247840" imgH="571320" progId="Equation.3">
                  <p:embed/>
                </p:oleObj>
              </mc:Choice>
              <mc:Fallback>
                <p:oleObj name="Equation" r:id="rId11" imgW="224784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562600"/>
                        <a:ext cx="2247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93" name="Object 9"/>
          <p:cNvGraphicFramePr>
            <a:graphicFrameLocks noChangeAspect="1"/>
          </p:cNvGraphicFramePr>
          <p:nvPr/>
        </p:nvGraphicFramePr>
        <p:xfrm>
          <a:off x="152400" y="5486400"/>
          <a:ext cx="415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01" name="Equation" r:id="rId13" imgW="4152600" imgH="711000" progId="Equation.3">
                  <p:embed/>
                </p:oleObj>
              </mc:Choice>
              <mc:Fallback>
                <p:oleObj name="Equation" r:id="rId13" imgW="4152600" imgH="71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486400"/>
                        <a:ext cx="4152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94" name="Text Box 10"/>
          <p:cNvSpPr txBox="1">
            <a:spLocks noChangeArrowheads="1"/>
          </p:cNvSpPr>
          <p:nvPr/>
        </p:nvSpPr>
        <p:spPr bwMode="auto">
          <a:xfrm>
            <a:off x="609600" y="762000"/>
            <a:ext cx="1901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5638800" y="7620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258-02AC-402C-919F-38D3E8DFE4D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Application of Regular Closure</a:t>
            </a:r>
          </a:p>
        </p:txBody>
      </p:sp>
      <p:sp>
        <p:nvSpPr>
          <p:cNvPr id="677891" name="Text Box 3"/>
          <p:cNvSpPr txBox="1">
            <a:spLocks noChangeArrowheads="1"/>
          </p:cNvSpPr>
          <p:nvPr/>
        </p:nvSpPr>
        <p:spPr bwMode="auto">
          <a:xfrm>
            <a:off x="136525" y="2235200"/>
            <a:ext cx="2297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Prove that:</a:t>
            </a:r>
          </a:p>
        </p:txBody>
      </p:sp>
      <p:graphicFrame>
        <p:nvGraphicFramePr>
          <p:cNvPr id="677892" name="Object 4"/>
          <p:cNvGraphicFramePr>
            <a:graphicFrameLocks noChangeAspect="1"/>
          </p:cNvGraphicFramePr>
          <p:nvPr/>
        </p:nvGraphicFramePr>
        <p:xfrm>
          <a:off x="2819400" y="2133600"/>
          <a:ext cx="4953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16" name="Equation" r:id="rId3" imgW="4406760" imgH="609480" progId="Equation.3">
                  <p:embed/>
                </p:oleObj>
              </mc:Choice>
              <mc:Fallback>
                <p:oleObj name="Equation" r:id="rId3" imgW="440676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33600"/>
                        <a:ext cx="49530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3" name="Text Box 5"/>
          <p:cNvSpPr txBox="1">
            <a:spLocks noChangeArrowheads="1"/>
          </p:cNvSpPr>
          <p:nvPr/>
        </p:nvSpPr>
        <p:spPr bwMode="auto">
          <a:xfrm>
            <a:off x="3124200" y="34290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context-free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9155-6918-4C5C-B551-872698713621}" type="slidenum">
              <a:rPr lang="en-US" altLang="en-US"/>
              <a:pPr/>
              <a:t>31</a:t>
            </a:fld>
            <a:endParaRPr lang="en-US" altLang="en-US"/>
          </a:p>
        </p:txBody>
      </p:sp>
      <p:graphicFrame>
        <p:nvGraphicFramePr>
          <p:cNvPr id="678914" name="Object 2"/>
          <p:cNvGraphicFramePr>
            <a:graphicFrameLocks noChangeAspect="1"/>
          </p:cNvGraphicFramePr>
          <p:nvPr/>
        </p:nvGraphicFramePr>
        <p:xfrm>
          <a:off x="990600" y="1600200"/>
          <a:ext cx="26733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17" name="Equation" r:id="rId3" imgW="2184120" imgH="596880" progId="Equation.3">
                  <p:embed/>
                </p:oleObj>
              </mc:Choice>
              <mc:Fallback>
                <p:oleObj name="Equation" r:id="rId3" imgW="2184120" imgH="596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26733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288925" y="254000"/>
            <a:ext cx="199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We know:</a:t>
            </a:r>
          </a:p>
        </p:txBody>
      </p:sp>
      <p:sp>
        <p:nvSpPr>
          <p:cNvPr id="678916" name="Text Box 4"/>
          <p:cNvSpPr txBox="1">
            <a:spLocks noChangeArrowheads="1"/>
          </p:cNvSpPr>
          <p:nvPr/>
        </p:nvSpPr>
        <p:spPr bwMode="auto">
          <a:xfrm>
            <a:off x="4572000" y="17526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context-free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F8D0-CD06-4017-AD3D-76484F8AD6BF}" type="slidenum">
              <a:rPr lang="en-US" altLang="en-US"/>
              <a:pPr/>
              <a:t>32</a:t>
            </a:fld>
            <a:endParaRPr lang="en-US" altLang="en-US"/>
          </a:p>
        </p:txBody>
      </p:sp>
      <p:graphicFrame>
        <p:nvGraphicFramePr>
          <p:cNvPr id="679938" name="Object 2"/>
          <p:cNvGraphicFramePr>
            <a:graphicFrameLocks noChangeAspect="1"/>
          </p:cNvGraphicFramePr>
          <p:nvPr/>
        </p:nvGraphicFramePr>
        <p:xfrm>
          <a:off x="1555750" y="1722438"/>
          <a:ext cx="30734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44" name="Equation" r:id="rId3" imgW="3073320" imgH="723600" progId="Equation.3">
                  <p:embed/>
                </p:oleObj>
              </mc:Choice>
              <mc:Fallback>
                <p:oleObj name="Equation" r:id="rId3" imgW="307332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722438"/>
                        <a:ext cx="30734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5257800" y="1828800"/>
            <a:ext cx="197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regular</a:t>
            </a:r>
          </a:p>
        </p:txBody>
      </p:sp>
      <p:sp>
        <p:nvSpPr>
          <p:cNvPr id="679940" name="AutoShape 4"/>
          <p:cNvSpPr>
            <a:spLocks noChangeArrowheads="1"/>
          </p:cNvSpPr>
          <p:nvPr/>
        </p:nvSpPr>
        <p:spPr bwMode="auto">
          <a:xfrm>
            <a:off x="3276600" y="29718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79941" name="Object 5"/>
          <p:cNvGraphicFramePr>
            <a:graphicFrameLocks noChangeAspect="1"/>
          </p:cNvGraphicFramePr>
          <p:nvPr/>
        </p:nvGraphicFramePr>
        <p:xfrm>
          <a:off x="685800" y="4495800"/>
          <a:ext cx="546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45" name="Equation" r:id="rId5" imgW="5460840" imgH="723600" progId="Equation.3">
                  <p:embed/>
                </p:oleObj>
              </mc:Choice>
              <mc:Fallback>
                <p:oleObj name="Equation" r:id="rId5" imgW="5460840" imgH="72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546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2" name="Text Box 6"/>
          <p:cNvSpPr txBox="1">
            <a:spLocks noChangeArrowheads="1"/>
          </p:cNvSpPr>
          <p:nvPr/>
        </p:nvSpPr>
        <p:spPr bwMode="auto">
          <a:xfrm>
            <a:off x="6705600" y="4495800"/>
            <a:ext cx="197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regular</a:t>
            </a:r>
          </a:p>
        </p:txBody>
      </p:sp>
      <p:sp>
        <p:nvSpPr>
          <p:cNvPr id="679943" name="Text Box 7"/>
          <p:cNvSpPr txBox="1">
            <a:spLocks noChangeArrowheads="1"/>
          </p:cNvSpPr>
          <p:nvPr/>
        </p:nvSpPr>
        <p:spPr bwMode="auto">
          <a:xfrm>
            <a:off x="288925" y="177800"/>
            <a:ext cx="2851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We also know: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7D1-C3C8-4142-96DF-24D88286A041}" type="slidenum">
              <a:rPr lang="en-US" altLang="en-US"/>
              <a:pPr/>
              <a:t>33</a:t>
            </a:fld>
            <a:endParaRPr lang="en-US" altLang="en-US"/>
          </a:p>
        </p:txBody>
      </p:sp>
      <p:graphicFrame>
        <p:nvGraphicFramePr>
          <p:cNvPr id="680962" name="Object 2"/>
          <p:cNvGraphicFramePr>
            <a:graphicFrameLocks noChangeAspect="1"/>
          </p:cNvGraphicFramePr>
          <p:nvPr/>
        </p:nvGraphicFramePr>
        <p:xfrm>
          <a:off x="3683000" y="0"/>
          <a:ext cx="546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74" name="Equation" r:id="rId3" imgW="5460840" imgH="723600" progId="Equation.3">
                  <p:embed/>
                </p:oleObj>
              </mc:Choice>
              <mc:Fallback>
                <p:oleObj name="Equation" r:id="rId3" imgW="546084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0"/>
                        <a:ext cx="546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3" name="Text Box 3"/>
          <p:cNvSpPr txBox="1">
            <a:spLocks noChangeArrowheads="1"/>
          </p:cNvSpPr>
          <p:nvPr/>
        </p:nvSpPr>
        <p:spPr bwMode="auto">
          <a:xfrm>
            <a:off x="6096000" y="7620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graphicFrame>
        <p:nvGraphicFramePr>
          <p:cNvPr id="680964" name="Object 4"/>
          <p:cNvGraphicFramePr>
            <a:graphicFrameLocks noChangeAspect="1"/>
          </p:cNvGraphicFramePr>
          <p:nvPr/>
        </p:nvGraphicFramePr>
        <p:xfrm>
          <a:off x="381000" y="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75" name="Equation" r:id="rId5" imgW="1409400" imgH="711000" progId="Equation.3">
                  <p:embed/>
                </p:oleObj>
              </mc:Choice>
              <mc:Fallback>
                <p:oleObj name="Equation" r:id="rId5" imgW="14094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5" name="Text Box 5"/>
          <p:cNvSpPr txBox="1">
            <a:spLocks noChangeArrowheads="1"/>
          </p:cNvSpPr>
          <p:nvPr/>
        </p:nvSpPr>
        <p:spPr bwMode="auto">
          <a:xfrm>
            <a:off x="0" y="7620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</a:t>
            </a:r>
          </a:p>
        </p:txBody>
      </p:sp>
      <p:sp>
        <p:nvSpPr>
          <p:cNvPr id="680966" name="AutoShape 6"/>
          <p:cNvSpPr>
            <a:spLocks noChangeArrowheads="1"/>
          </p:cNvSpPr>
          <p:nvPr/>
        </p:nvSpPr>
        <p:spPr bwMode="auto">
          <a:xfrm rot="-2338116">
            <a:off x="2667000" y="1447800"/>
            <a:ext cx="485775" cy="1219200"/>
          </a:xfrm>
          <a:prstGeom prst="downArrow">
            <a:avLst>
              <a:gd name="adj1" fmla="val 50000"/>
              <a:gd name="adj2" fmla="val 627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80967" name="AutoShape 7"/>
          <p:cNvSpPr>
            <a:spLocks noChangeArrowheads="1"/>
          </p:cNvSpPr>
          <p:nvPr/>
        </p:nvSpPr>
        <p:spPr bwMode="auto">
          <a:xfrm rot="2338116" flipH="1">
            <a:off x="5715000" y="1524000"/>
            <a:ext cx="485775" cy="1143000"/>
          </a:xfrm>
          <a:prstGeom prst="downArrow">
            <a:avLst>
              <a:gd name="adj1" fmla="val 50000"/>
              <a:gd name="adj2" fmla="val 588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80968" name="Object 8"/>
          <p:cNvGraphicFramePr>
            <a:graphicFrameLocks noChangeAspect="1"/>
          </p:cNvGraphicFramePr>
          <p:nvPr/>
        </p:nvGraphicFramePr>
        <p:xfrm>
          <a:off x="3168650" y="27178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76" name="Equation" r:id="rId7" imgW="2412720" imgH="723600" progId="Equation.3">
                  <p:embed/>
                </p:oleObj>
              </mc:Choice>
              <mc:Fallback>
                <p:oleObj name="Equation" r:id="rId7" imgW="2412720" imgH="72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2717800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9" name="Text Box 9"/>
          <p:cNvSpPr txBox="1">
            <a:spLocks noChangeArrowheads="1"/>
          </p:cNvSpPr>
          <p:nvPr/>
        </p:nvSpPr>
        <p:spPr bwMode="auto">
          <a:xfrm>
            <a:off x="6096000" y="28956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</a:t>
            </a:r>
          </a:p>
        </p:txBody>
      </p:sp>
      <p:graphicFrame>
        <p:nvGraphicFramePr>
          <p:cNvPr id="680970" name="Object 10"/>
          <p:cNvGraphicFramePr>
            <a:graphicFrameLocks noChangeAspect="1"/>
          </p:cNvGraphicFramePr>
          <p:nvPr/>
        </p:nvGraphicFramePr>
        <p:xfrm>
          <a:off x="381000" y="4876800"/>
          <a:ext cx="79248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77" name="Equation" r:id="rId9" imgW="6743520" imgH="609480" progId="Equation.3">
                  <p:embed/>
                </p:oleObj>
              </mc:Choice>
              <mc:Fallback>
                <p:oleObj name="Equation" r:id="rId9" imgW="6743520" imgH="609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76800"/>
                        <a:ext cx="79248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953000" y="57912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context-free</a:t>
            </a:r>
          </a:p>
        </p:txBody>
      </p:sp>
      <p:sp>
        <p:nvSpPr>
          <p:cNvPr id="680972" name="Text Box 12"/>
          <p:cNvSpPr txBox="1">
            <a:spLocks noChangeArrowheads="1"/>
          </p:cNvSpPr>
          <p:nvPr/>
        </p:nvSpPr>
        <p:spPr bwMode="auto">
          <a:xfrm>
            <a:off x="0" y="2895600"/>
            <a:ext cx="293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(regular closure)</a:t>
            </a:r>
          </a:p>
        </p:txBody>
      </p:sp>
      <p:sp>
        <p:nvSpPr>
          <p:cNvPr id="680973" name="AutoShape 13"/>
          <p:cNvSpPr>
            <a:spLocks noChangeArrowheads="1"/>
          </p:cNvSpPr>
          <p:nvPr/>
        </p:nvSpPr>
        <p:spPr bwMode="auto">
          <a:xfrm>
            <a:off x="4267200" y="3657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299C-03EE-4E69-A1D6-30121500DB2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Application of Regular Closure</a:t>
            </a:r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2297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Prove that:</a:t>
            </a:r>
          </a:p>
        </p:txBody>
      </p:sp>
      <p:graphicFrame>
        <p:nvGraphicFramePr>
          <p:cNvPr id="681988" name="Object 4"/>
          <p:cNvGraphicFramePr>
            <a:graphicFrameLocks noChangeAspect="1"/>
          </p:cNvGraphicFramePr>
          <p:nvPr/>
        </p:nvGraphicFramePr>
        <p:xfrm>
          <a:off x="3505200" y="2209800"/>
          <a:ext cx="4572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40" name="Equation" r:id="rId3" imgW="4572000" imgH="583920" progId="Equation.3">
                  <p:embed/>
                </p:oleObj>
              </mc:Choice>
              <mc:Fallback>
                <p:oleObj name="Equation" r:id="rId3" imgW="457200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4572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4114800" y="3200400"/>
            <a:ext cx="3859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</a:t>
            </a:r>
            <a:r>
              <a:rPr lang="en-US" b="1">
                <a:solidFill>
                  <a:srgbClr val="FF3300"/>
                </a:solidFill>
              </a:rPr>
              <a:t>not</a:t>
            </a:r>
            <a:r>
              <a:rPr lang="en-US"/>
              <a:t> context-free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A322-B7B4-4331-85F7-79FABEBCC78F}" type="slidenum">
              <a:rPr lang="en-US" altLang="en-US"/>
              <a:pPr/>
              <a:t>35</a:t>
            </a:fld>
            <a:endParaRPr lang="en-US" altLang="en-US"/>
          </a:p>
        </p:txBody>
      </p:sp>
      <p:graphicFrame>
        <p:nvGraphicFramePr>
          <p:cNvPr id="683010" name="Object 2"/>
          <p:cNvGraphicFramePr>
            <a:graphicFrameLocks noChangeAspect="1"/>
          </p:cNvGraphicFramePr>
          <p:nvPr/>
        </p:nvGraphicFramePr>
        <p:xfrm>
          <a:off x="838200" y="228600"/>
          <a:ext cx="4572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26" name="Equation" r:id="rId3" imgW="4572000" imgH="583920" progId="Equation.3">
                  <p:embed/>
                </p:oleObj>
              </mc:Choice>
              <mc:Fallback>
                <p:oleObj name="Equation" r:id="rId3" imgW="4572000" imgH="583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"/>
                        <a:ext cx="4572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1" name="Object 3"/>
          <p:cNvGraphicFramePr>
            <a:graphicFrameLocks noChangeAspect="1"/>
          </p:cNvGraphicFramePr>
          <p:nvPr/>
        </p:nvGraphicFramePr>
        <p:xfrm>
          <a:off x="1828800" y="2057400"/>
          <a:ext cx="5334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27" name="Equation" r:id="rId5" imgW="5333760" imgH="711000" progId="Equation.3">
                  <p:embed/>
                </p:oleObj>
              </mc:Choice>
              <mc:Fallback>
                <p:oleObj name="Equation" r:id="rId5" imgW="533376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5334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12" name="Line 4"/>
          <p:cNvSpPr>
            <a:spLocks noChangeShapeType="1"/>
          </p:cNvSpPr>
          <p:nvPr/>
        </p:nvSpPr>
        <p:spPr bwMode="auto">
          <a:xfrm flipV="1">
            <a:off x="1447800" y="2819400"/>
            <a:ext cx="6858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83013" name="Text Box 5"/>
          <p:cNvSpPr txBox="1">
            <a:spLocks noChangeArrowheads="1"/>
          </p:cNvSpPr>
          <p:nvPr/>
        </p:nvSpPr>
        <p:spPr bwMode="auto">
          <a:xfrm>
            <a:off x="0" y="39624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</a:t>
            </a:r>
          </a:p>
        </p:txBody>
      </p:sp>
      <p:sp>
        <p:nvSpPr>
          <p:cNvPr id="683014" name="Line 6"/>
          <p:cNvSpPr>
            <a:spLocks noChangeShapeType="1"/>
          </p:cNvSpPr>
          <p:nvPr/>
        </p:nvSpPr>
        <p:spPr bwMode="auto">
          <a:xfrm flipH="1" flipV="1">
            <a:off x="3886200" y="2819400"/>
            <a:ext cx="1524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83015" name="Text Box 7"/>
          <p:cNvSpPr txBox="1">
            <a:spLocks noChangeArrowheads="1"/>
          </p:cNvSpPr>
          <p:nvPr/>
        </p:nvSpPr>
        <p:spPr bwMode="auto">
          <a:xfrm>
            <a:off x="3429000" y="39624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sp>
        <p:nvSpPr>
          <p:cNvPr id="683016" name="Text Box 8"/>
          <p:cNvSpPr txBox="1">
            <a:spLocks noChangeArrowheads="1"/>
          </p:cNvSpPr>
          <p:nvPr/>
        </p:nvSpPr>
        <p:spPr bwMode="auto">
          <a:xfrm>
            <a:off x="5943600" y="39624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</a:t>
            </a:r>
          </a:p>
        </p:txBody>
      </p:sp>
      <p:sp>
        <p:nvSpPr>
          <p:cNvPr id="683017" name="Line 9"/>
          <p:cNvSpPr>
            <a:spLocks noChangeShapeType="1"/>
          </p:cNvSpPr>
          <p:nvPr/>
        </p:nvSpPr>
        <p:spPr bwMode="auto">
          <a:xfrm flipH="1" flipV="1">
            <a:off x="6248400" y="2819400"/>
            <a:ext cx="1219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83018" name="Text Box 10"/>
          <p:cNvSpPr txBox="1">
            <a:spLocks noChangeArrowheads="1"/>
          </p:cNvSpPr>
          <p:nvPr/>
        </p:nvSpPr>
        <p:spPr bwMode="auto">
          <a:xfrm>
            <a:off x="0" y="25400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683019" name="Text Box 11"/>
          <p:cNvSpPr txBox="1">
            <a:spLocks noChangeArrowheads="1"/>
          </p:cNvSpPr>
          <p:nvPr/>
        </p:nvSpPr>
        <p:spPr bwMode="auto">
          <a:xfrm>
            <a:off x="5715000" y="2286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context-free</a:t>
            </a:r>
          </a:p>
        </p:txBody>
      </p:sp>
      <p:sp>
        <p:nvSpPr>
          <p:cNvPr id="683020" name="Text Box 12"/>
          <p:cNvSpPr txBox="1">
            <a:spLocks noChangeArrowheads="1"/>
          </p:cNvSpPr>
          <p:nvPr/>
        </p:nvSpPr>
        <p:spPr bwMode="auto">
          <a:xfrm>
            <a:off x="228600" y="21336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Then</a:t>
            </a:r>
          </a:p>
        </p:txBody>
      </p:sp>
      <p:sp>
        <p:nvSpPr>
          <p:cNvPr id="683021" name="Text Box 13"/>
          <p:cNvSpPr txBox="1">
            <a:spLocks noChangeArrowheads="1"/>
          </p:cNvSpPr>
          <p:nvPr/>
        </p:nvSpPr>
        <p:spPr bwMode="auto">
          <a:xfrm>
            <a:off x="5943600" y="4724400"/>
            <a:ext cx="2822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3300"/>
                </a:solidFill>
              </a:rPr>
              <a:t>Impossible!!!</a:t>
            </a:r>
          </a:p>
        </p:txBody>
      </p:sp>
      <p:grpSp>
        <p:nvGrpSpPr>
          <p:cNvPr id="683022" name="Group 14"/>
          <p:cNvGrpSpPr>
            <a:grpSpLocks/>
          </p:cNvGrpSpPr>
          <p:nvPr/>
        </p:nvGrpSpPr>
        <p:grpSpPr bwMode="auto">
          <a:xfrm>
            <a:off x="228600" y="5943600"/>
            <a:ext cx="7013575" cy="579438"/>
            <a:chOff x="-58" y="3760"/>
            <a:chExt cx="4418" cy="365"/>
          </a:xfrm>
        </p:grpSpPr>
        <p:sp>
          <p:nvSpPr>
            <p:cNvPr id="683023" name="Text Box 15"/>
            <p:cNvSpPr txBox="1">
              <a:spLocks noChangeArrowheads="1"/>
            </p:cNvSpPr>
            <p:nvPr/>
          </p:nvSpPr>
          <p:spPr bwMode="auto">
            <a:xfrm>
              <a:off x="-58" y="3760"/>
              <a:ext cx="441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Therefore,        is </a:t>
              </a:r>
              <a:r>
                <a:rPr lang="en-US" b="1">
                  <a:solidFill>
                    <a:srgbClr val="FF3300"/>
                  </a:solidFill>
                </a:rPr>
                <a:t>not</a:t>
              </a:r>
              <a:r>
                <a:rPr lang="en-US"/>
                <a:t> context free </a:t>
              </a:r>
            </a:p>
          </p:txBody>
        </p:sp>
        <p:graphicFrame>
          <p:nvGraphicFramePr>
            <p:cNvPr id="683024" name="Object 16"/>
            <p:cNvGraphicFramePr>
              <a:graphicFrameLocks noChangeAspect="1"/>
            </p:cNvGraphicFramePr>
            <p:nvPr/>
          </p:nvGraphicFramePr>
          <p:xfrm>
            <a:off x="1528" y="3832"/>
            <a:ext cx="20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028" name="Equation" r:id="rId7" imgW="330120" imgH="393480" progId="Equation.3">
                    <p:embed/>
                  </p:oleObj>
                </mc:Choice>
                <mc:Fallback>
                  <p:oleObj name="Equation" r:id="rId7" imgW="330120" imgH="3934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3832"/>
                          <a:ext cx="20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3025" name="Text Box 17"/>
          <p:cNvSpPr txBox="1">
            <a:spLocks noChangeArrowheads="1"/>
          </p:cNvSpPr>
          <p:nvPr/>
        </p:nvSpPr>
        <p:spPr bwMode="auto">
          <a:xfrm>
            <a:off x="1828800" y="1371600"/>
            <a:ext cx="293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(regular closure)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2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D7C1-33A3-49CD-A0D6-D7D4292F6FC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31810" name="Text Box 2"/>
          <p:cNvSpPr txBox="1">
            <a:spLocks noChangeArrowheads="1"/>
          </p:cNvSpPr>
          <p:nvPr/>
        </p:nvSpPr>
        <p:spPr bwMode="auto">
          <a:xfrm>
            <a:off x="0" y="0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In general:</a:t>
            </a:r>
          </a:p>
        </p:txBody>
      </p:sp>
      <p:sp>
        <p:nvSpPr>
          <p:cNvPr id="631813" name="Text Box 5"/>
          <p:cNvSpPr txBox="1">
            <a:spLocks noChangeArrowheads="1"/>
          </p:cNvSpPr>
          <p:nvPr/>
        </p:nvSpPr>
        <p:spPr bwMode="auto">
          <a:xfrm>
            <a:off x="533400" y="4114800"/>
            <a:ext cx="58293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grammar of the </a:t>
            </a:r>
            <a:r>
              <a:rPr lang="en-US" b="1">
                <a:solidFill>
                  <a:srgbClr val="FF3300"/>
                </a:solidFill>
              </a:rPr>
              <a:t>union</a:t>
            </a:r>
            <a:r>
              <a:rPr lang="en-US"/>
              <a:t>      </a:t>
            </a:r>
          </a:p>
          <a:p>
            <a:r>
              <a:rPr lang="en-US"/>
              <a:t>has new start variable</a:t>
            </a:r>
          </a:p>
          <a:p>
            <a:r>
              <a:rPr lang="en-US"/>
              <a:t>and additional production</a:t>
            </a:r>
          </a:p>
        </p:txBody>
      </p:sp>
      <p:graphicFrame>
        <p:nvGraphicFramePr>
          <p:cNvPr id="631814" name="Object 6"/>
          <p:cNvGraphicFramePr>
            <a:graphicFrameLocks noChangeAspect="1"/>
          </p:cNvGraphicFramePr>
          <p:nvPr/>
        </p:nvGraphicFramePr>
        <p:xfrm>
          <a:off x="5791200" y="5334000"/>
          <a:ext cx="2247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32" name="Equation" r:id="rId3" imgW="2247840" imgH="571320" progId="Equation.3">
                  <p:embed/>
                </p:oleObj>
              </mc:Choice>
              <mc:Fallback>
                <p:oleObj name="Equation" r:id="rId3" imgW="224784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334000"/>
                        <a:ext cx="2247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1824" name="Text Box 16"/>
          <p:cNvSpPr txBox="1">
            <a:spLocks noChangeArrowheads="1"/>
          </p:cNvSpPr>
          <p:nvPr/>
        </p:nvSpPr>
        <p:spPr bwMode="auto">
          <a:xfrm>
            <a:off x="669925" y="787400"/>
            <a:ext cx="55991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 context-free languages</a:t>
            </a:r>
          </a:p>
          <a:p>
            <a:r>
              <a:rPr lang="en-US"/>
              <a:t>with context-free grammars</a:t>
            </a:r>
          </a:p>
          <a:p>
            <a:r>
              <a:rPr lang="en-US"/>
              <a:t>and start variables </a:t>
            </a:r>
          </a:p>
        </p:txBody>
      </p:sp>
      <p:graphicFrame>
        <p:nvGraphicFramePr>
          <p:cNvPr id="631827" name="Object 19"/>
          <p:cNvGraphicFramePr>
            <a:graphicFrameLocks noChangeAspect="1"/>
          </p:cNvGraphicFramePr>
          <p:nvPr/>
        </p:nvGraphicFramePr>
        <p:xfrm>
          <a:off x="6629400" y="685800"/>
          <a:ext cx="133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33" name="Equation" r:id="rId5" imgW="1333440" imgH="571320" progId="Equation.3">
                  <p:embed/>
                </p:oleObj>
              </mc:Choice>
              <mc:Fallback>
                <p:oleObj name="Equation" r:id="rId5" imgW="1333440" imgH="5713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85800"/>
                        <a:ext cx="133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28" name="Object 20"/>
          <p:cNvGraphicFramePr>
            <a:graphicFrameLocks noChangeAspect="1"/>
          </p:cNvGraphicFramePr>
          <p:nvPr/>
        </p:nvGraphicFramePr>
        <p:xfrm>
          <a:off x="6553200" y="1447800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34" name="Equation" r:id="rId7" imgW="1460160" imgH="571320" progId="Equation.3">
                  <p:embed/>
                </p:oleObj>
              </mc:Choice>
              <mc:Fallback>
                <p:oleObj name="Equation" r:id="rId7" imgW="1460160" imgH="5713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447800"/>
                        <a:ext cx="146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29" name="Object 21"/>
          <p:cNvGraphicFramePr>
            <a:graphicFrameLocks noChangeAspect="1"/>
          </p:cNvGraphicFramePr>
          <p:nvPr/>
        </p:nvGraphicFramePr>
        <p:xfrm>
          <a:off x="6616700" y="2133600"/>
          <a:ext cx="133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35" name="Equation" r:id="rId9" imgW="1333440" imgH="571320" progId="Equation.3">
                  <p:embed/>
                </p:oleObj>
              </mc:Choice>
              <mc:Fallback>
                <p:oleObj name="Equation" r:id="rId9" imgW="1333440" imgH="571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2133600"/>
                        <a:ext cx="133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30" name="Object 22"/>
          <p:cNvGraphicFramePr>
            <a:graphicFrameLocks noChangeAspect="1"/>
          </p:cNvGraphicFramePr>
          <p:nvPr/>
        </p:nvGraphicFramePr>
        <p:xfrm>
          <a:off x="5791200" y="40386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36" name="Equation" r:id="rId11" imgW="1511280" imgH="571320" progId="Equation.3">
                  <p:embed/>
                </p:oleObj>
              </mc:Choice>
              <mc:Fallback>
                <p:oleObj name="Equation" r:id="rId11" imgW="1511280" imgH="5713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386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31" name="Object 23"/>
          <p:cNvGraphicFramePr>
            <a:graphicFrameLocks noChangeAspect="1"/>
          </p:cNvGraphicFramePr>
          <p:nvPr/>
        </p:nvGraphicFramePr>
        <p:xfrm>
          <a:off x="5791200" y="47244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37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7244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593F-86CC-44E9-AC8B-BA89C8AEEC8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1219200" y="1295400"/>
            <a:ext cx="47656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 languages </a:t>
            </a:r>
          </a:p>
          <a:p>
            <a:r>
              <a:rPr lang="en-US"/>
              <a:t>are closed under:</a:t>
            </a:r>
          </a:p>
        </p:txBody>
      </p:sp>
      <p:sp>
        <p:nvSpPr>
          <p:cNvPr id="632835" name="Text Box 3"/>
          <p:cNvSpPr txBox="1">
            <a:spLocks noChangeArrowheads="1"/>
          </p:cNvSpPr>
          <p:nvPr/>
        </p:nvSpPr>
        <p:spPr bwMode="auto">
          <a:xfrm>
            <a:off x="5791200" y="1828800"/>
            <a:ext cx="2887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Concatenation</a:t>
            </a:r>
            <a:endParaRPr lang="en-US">
              <a:solidFill>
                <a:srgbClr val="FF3300"/>
              </a:solidFill>
            </a:endParaRPr>
          </a:p>
        </p:txBody>
      </p:sp>
      <p:graphicFrame>
        <p:nvGraphicFramePr>
          <p:cNvPr id="632836" name="Object 4"/>
          <p:cNvGraphicFramePr>
            <a:graphicFrameLocks noChangeAspect="1"/>
          </p:cNvGraphicFramePr>
          <p:nvPr/>
        </p:nvGraphicFramePr>
        <p:xfrm>
          <a:off x="139700" y="36322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45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36322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37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 free</a:t>
            </a:r>
          </a:p>
        </p:txBody>
      </p:sp>
      <p:graphicFrame>
        <p:nvGraphicFramePr>
          <p:cNvPr id="632838" name="Object 6"/>
          <p:cNvGraphicFramePr>
            <a:graphicFrameLocks noChangeAspect="1"/>
          </p:cNvGraphicFramePr>
          <p:nvPr/>
        </p:nvGraphicFramePr>
        <p:xfrm>
          <a:off x="177800" y="51562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46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51562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838200" y="510540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 free</a:t>
            </a:r>
          </a:p>
        </p:txBody>
      </p:sp>
      <p:sp>
        <p:nvSpPr>
          <p:cNvPr id="632840" name="AutoShape 8"/>
          <p:cNvSpPr>
            <a:spLocks/>
          </p:cNvSpPr>
          <p:nvPr/>
        </p:nvSpPr>
        <p:spPr bwMode="auto">
          <a:xfrm>
            <a:off x="4343400" y="3581400"/>
            <a:ext cx="457200" cy="20574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2841" name="AutoShape 9"/>
          <p:cNvSpPr>
            <a:spLocks noChangeArrowheads="1"/>
          </p:cNvSpPr>
          <p:nvPr/>
        </p:nvSpPr>
        <p:spPr bwMode="auto">
          <a:xfrm>
            <a:off x="5105400" y="4419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32842" name="Object 10"/>
          <p:cNvGraphicFramePr>
            <a:graphicFrameLocks noChangeAspect="1"/>
          </p:cNvGraphicFramePr>
          <p:nvPr/>
        </p:nvGraphicFramePr>
        <p:xfrm>
          <a:off x="6934200" y="4343400"/>
          <a:ext cx="927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47" name="Equation" r:id="rId7" imgW="927000" imgH="571320" progId="Equation.3">
                  <p:embed/>
                </p:oleObj>
              </mc:Choice>
              <mc:Fallback>
                <p:oleObj name="Equation" r:id="rId7" imgW="927000" imgH="571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343400"/>
                        <a:ext cx="927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43" name="Text Box 11"/>
          <p:cNvSpPr txBox="1">
            <a:spLocks noChangeArrowheads="1"/>
          </p:cNvSpPr>
          <p:nvPr/>
        </p:nvSpPr>
        <p:spPr bwMode="auto">
          <a:xfrm>
            <a:off x="6026150" y="51054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context-free</a:t>
            </a:r>
          </a:p>
        </p:txBody>
      </p:sp>
      <p:sp>
        <p:nvSpPr>
          <p:cNvPr id="632844" name="Rectangle 1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Concatenation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55D3-2A62-4453-913D-AC17C053DB8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33866" name="Text Box 10"/>
          <p:cNvSpPr txBox="1">
            <a:spLocks noChangeArrowheads="1"/>
          </p:cNvSpPr>
          <p:nvPr/>
        </p:nvSpPr>
        <p:spPr bwMode="auto">
          <a:xfrm>
            <a:off x="3276600" y="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</a:t>
            </a:r>
          </a:p>
        </p:txBody>
      </p:sp>
      <p:graphicFrame>
        <p:nvGraphicFramePr>
          <p:cNvPr id="633867" name="Object 11"/>
          <p:cNvGraphicFramePr>
            <a:graphicFrameLocks noChangeAspect="1"/>
          </p:cNvGraphicFramePr>
          <p:nvPr/>
        </p:nvGraphicFramePr>
        <p:xfrm>
          <a:off x="5257800" y="1981200"/>
          <a:ext cx="266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76" name="Equation" r:id="rId3" imgW="2666880" imgH="571320" progId="Equation.3">
                  <p:embed/>
                </p:oleObj>
              </mc:Choice>
              <mc:Fallback>
                <p:oleObj name="Equation" r:id="rId3" imgW="2666880" imgH="5713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81200"/>
                        <a:ext cx="266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8" name="Object 12"/>
          <p:cNvGraphicFramePr>
            <a:graphicFrameLocks noChangeAspect="1"/>
          </p:cNvGraphicFramePr>
          <p:nvPr/>
        </p:nvGraphicFramePr>
        <p:xfrm>
          <a:off x="4572000" y="3429000"/>
          <a:ext cx="408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77" name="Equation" r:id="rId5" imgW="4089240" imgH="571320" progId="Equation.3">
                  <p:embed/>
                </p:oleObj>
              </mc:Choice>
              <mc:Fallback>
                <p:oleObj name="Equation" r:id="rId5" imgW="4089240" imgH="571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4089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9" name="Text Box 13"/>
          <p:cNvSpPr txBox="1">
            <a:spLocks noChangeArrowheads="1"/>
          </p:cNvSpPr>
          <p:nvPr/>
        </p:nvSpPr>
        <p:spPr bwMode="auto">
          <a:xfrm>
            <a:off x="2819400" y="4572000"/>
            <a:ext cx="2887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FF3300"/>
                </a:solidFill>
              </a:rPr>
              <a:t>Concatenation</a:t>
            </a:r>
          </a:p>
        </p:txBody>
      </p:sp>
      <p:graphicFrame>
        <p:nvGraphicFramePr>
          <p:cNvPr id="633870" name="Object 14"/>
          <p:cNvGraphicFramePr>
            <a:graphicFrameLocks noChangeAspect="1"/>
          </p:cNvGraphicFramePr>
          <p:nvPr/>
        </p:nvGraphicFramePr>
        <p:xfrm>
          <a:off x="533400" y="1752600"/>
          <a:ext cx="2362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78" name="Equation" r:id="rId7" imgW="2361960" imgH="723600" progId="Equation.3">
                  <p:embed/>
                </p:oleObj>
              </mc:Choice>
              <mc:Fallback>
                <p:oleObj name="Equation" r:id="rId7" imgW="2361960" imgH="723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2362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71" name="Object 15"/>
          <p:cNvGraphicFramePr>
            <a:graphicFrameLocks noChangeAspect="1"/>
          </p:cNvGraphicFramePr>
          <p:nvPr/>
        </p:nvGraphicFramePr>
        <p:xfrm>
          <a:off x="533400" y="3200400"/>
          <a:ext cx="2438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79" name="Equation" r:id="rId9" imgW="2438280" imgH="723600" progId="Equation.3">
                  <p:embed/>
                </p:oleObj>
              </mc:Choice>
              <mc:Fallback>
                <p:oleObj name="Equation" r:id="rId9" imgW="2438280" imgH="723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2438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72" name="Object 16"/>
          <p:cNvGraphicFramePr>
            <a:graphicFrameLocks noChangeAspect="1"/>
          </p:cNvGraphicFramePr>
          <p:nvPr/>
        </p:nvGraphicFramePr>
        <p:xfrm>
          <a:off x="5791200" y="5562600"/>
          <a:ext cx="1943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80" name="Equation" r:id="rId11" imgW="1942920" imgH="571320" progId="Equation.3">
                  <p:embed/>
                </p:oleObj>
              </mc:Choice>
              <mc:Fallback>
                <p:oleObj name="Equation" r:id="rId11" imgW="1942920" imgH="571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562600"/>
                        <a:ext cx="1943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73" name="Object 17"/>
          <p:cNvGraphicFramePr>
            <a:graphicFrameLocks noChangeAspect="1"/>
          </p:cNvGraphicFramePr>
          <p:nvPr/>
        </p:nvGraphicFramePr>
        <p:xfrm>
          <a:off x="387350" y="5486400"/>
          <a:ext cx="3683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81" name="Equation" r:id="rId13" imgW="3682800" imgH="711000" progId="Equation.3">
                  <p:embed/>
                </p:oleObj>
              </mc:Choice>
              <mc:Fallback>
                <p:oleObj name="Equation" r:id="rId13" imgW="3682800" imgH="711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486400"/>
                        <a:ext cx="3683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74" name="Text Box 18"/>
          <p:cNvSpPr txBox="1">
            <a:spLocks noChangeArrowheads="1"/>
          </p:cNvSpPr>
          <p:nvPr/>
        </p:nvSpPr>
        <p:spPr bwMode="auto">
          <a:xfrm>
            <a:off x="609600" y="762000"/>
            <a:ext cx="1901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633875" name="Text Box 19"/>
          <p:cNvSpPr txBox="1">
            <a:spLocks noChangeArrowheads="1"/>
          </p:cNvSpPr>
          <p:nvPr/>
        </p:nvSpPr>
        <p:spPr bwMode="auto">
          <a:xfrm>
            <a:off x="5638800" y="7620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F229-899B-4B90-BB27-039C0681E84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34892" name="Text Box 12"/>
          <p:cNvSpPr txBox="1">
            <a:spLocks noChangeArrowheads="1"/>
          </p:cNvSpPr>
          <p:nvPr/>
        </p:nvSpPr>
        <p:spPr bwMode="auto">
          <a:xfrm>
            <a:off x="0" y="0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In general:</a:t>
            </a:r>
          </a:p>
        </p:txBody>
      </p:sp>
      <p:sp>
        <p:nvSpPr>
          <p:cNvPr id="634893" name="Text Box 13"/>
          <p:cNvSpPr txBox="1">
            <a:spLocks noChangeArrowheads="1"/>
          </p:cNvSpPr>
          <p:nvPr/>
        </p:nvSpPr>
        <p:spPr bwMode="auto">
          <a:xfrm>
            <a:off x="609600" y="4038600"/>
            <a:ext cx="752633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grammar of the </a:t>
            </a:r>
            <a:r>
              <a:rPr lang="en-US" b="1">
                <a:solidFill>
                  <a:srgbClr val="FF3300"/>
                </a:solidFill>
              </a:rPr>
              <a:t>concatenation</a:t>
            </a:r>
            <a:r>
              <a:rPr lang="en-US"/>
              <a:t>      </a:t>
            </a:r>
          </a:p>
          <a:p>
            <a:r>
              <a:rPr lang="en-US"/>
              <a:t>has new start variable</a:t>
            </a:r>
          </a:p>
          <a:p>
            <a:r>
              <a:rPr lang="en-US"/>
              <a:t>and additional production</a:t>
            </a:r>
          </a:p>
        </p:txBody>
      </p:sp>
      <p:graphicFrame>
        <p:nvGraphicFramePr>
          <p:cNvPr id="634894" name="Object 14"/>
          <p:cNvGraphicFramePr>
            <a:graphicFrameLocks noChangeAspect="1"/>
          </p:cNvGraphicFramePr>
          <p:nvPr/>
        </p:nvGraphicFramePr>
        <p:xfrm>
          <a:off x="6019800" y="5257800"/>
          <a:ext cx="1943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1" name="Equation" r:id="rId3" imgW="1942920" imgH="571320" progId="Equation.3">
                  <p:embed/>
                </p:oleObj>
              </mc:Choice>
              <mc:Fallback>
                <p:oleObj name="Equation" r:id="rId3" imgW="1942920" imgH="571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257800"/>
                        <a:ext cx="1943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95" name="Text Box 15"/>
          <p:cNvSpPr txBox="1">
            <a:spLocks noChangeArrowheads="1"/>
          </p:cNvSpPr>
          <p:nvPr/>
        </p:nvSpPr>
        <p:spPr bwMode="auto">
          <a:xfrm>
            <a:off x="609600" y="914400"/>
            <a:ext cx="55991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 context-free languages</a:t>
            </a:r>
          </a:p>
          <a:p>
            <a:r>
              <a:rPr lang="en-US"/>
              <a:t>with context-free grammars</a:t>
            </a:r>
          </a:p>
          <a:p>
            <a:r>
              <a:rPr lang="en-US"/>
              <a:t>and start variables </a:t>
            </a:r>
          </a:p>
        </p:txBody>
      </p:sp>
      <p:graphicFrame>
        <p:nvGraphicFramePr>
          <p:cNvPr id="634896" name="Object 16"/>
          <p:cNvGraphicFramePr>
            <a:graphicFrameLocks noChangeAspect="1"/>
          </p:cNvGraphicFramePr>
          <p:nvPr/>
        </p:nvGraphicFramePr>
        <p:xfrm>
          <a:off x="6569075" y="812800"/>
          <a:ext cx="133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2" name="Equation" r:id="rId5" imgW="1333440" imgH="571320" progId="Equation.3">
                  <p:embed/>
                </p:oleObj>
              </mc:Choice>
              <mc:Fallback>
                <p:oleObj name="Equation" r:id="rId5" imgW="1333440" imgH="571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812800"/>
                        <a:ext cx="133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7" name="Object 17"/>
          <p:cNvGraphicFramePr>
            <a:graphicFrameLocks noChangeAspect="1"/>
          </p:cNvGraphicFramePr>
          <p:nvPr/>
        </p:nvGraphicFramePr>
        <p:xfrm>
          <a:off x="6492875" y="1574800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3" name="Equation" r:id="rId7" imgW="1460160" imgH="571320" progId="Equation.3">
                  <p:embed/>
                </p:oleObj>
              </mc:Choice>
              <mc:Fallback>
                <p:oleObj name="Equation" r:id="rId7" imgW="1460160" imgH="571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1574800"/>
                        <a:ext cx="146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8" name="Object 18"/>
          <p:cNvGraphicFramePr>
            <a:graphicFrameLocks noChangeAspect="1"/>
          </p:cNvGraphicFramePr>
          <p:nvPr/>
        </p:nvGraphicFramePr>
        <p:xfrm>
          <a:off x="6556375" y="2260600"/>
          <a:ext cx="133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4" name="Equation" r:id="rId9" imgW="1333440" imgH="571320" progId="Equation.3">
                  <p:embed/>
                </p:oleObj>
              </mc:Choice>
              <mc:Fallback>
                <p:oleObj name="Equation" r:id="rId9" imgW="1333440" imgH="5713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2260600"/>
                        <a:ext cx="133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9" name="Object 19"/>
          <p:cNvGraphicFramePr>
            <a:graphicFrameLocks noChangeAspect="1"/>
          </p:cNvGraphicFramePr>
          <p:nvPr/>
        </p:nvGraphicFramePr>
        <p:xfrm>
          <a:off x="7696200" y="4038600"/>
          <a:ext cx="927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5" name="Equation" r:id="rId11" imgW="927000" imgH="571320" progId="Equation.3">
                  <p:embed/>
                </p:oleObj>
              </mc:Choice>
              <mc:Fallback>
                <p:oleObj name="Equation" r:id="rId11" imgW="927000" imgH="5713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038600"/>
                        <a:ext cx="927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0" name="Object 20"/>
          <p:cNvGraphicFramePr>
            <a:graphicFrameLocks noChangeAspect="1"/>
          </p:cNvGraphicFramePr>
          <p:nvPr/>
        </p:nvGraphicFramePr>
        <p:xfrm>
          <a:off x="6019800" y="46482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6" name="Equation" r:id="rId13" imgW="330120" imgH="419040" progId="Equation.3">
                  <p:embed/>
                </p:oleObj>
              </mc:Choice>
              <mc:Fallback>
                <p:oleObj name="Equation" r:id="rId13" imgW="330120" imgH="419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6482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BC32-BCF4-4857-A93E-BF91CAD839A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35906" name="Text Box 2"/>
          <p:cNvSpPr txBox="1">
            <a:spLocks noChangeArrowheads="1"/>
          </p:cNvSpPr>
          <p:nvPr/>
        </p:nvSpPr>
        <p:spPr bwMode="auto">
          <a:xfrm>
            <a:off x="990600" y="2362200"/>
            <a:ext cx="47656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 languages </a:t>
            </a:r>
          </a:p>
          <a:p>
            <a:r>
              <a:rPr lang="en-US"/>
              <a:t>are closed under:</a:t>
            </a:r>
          </a:p>
        </p:txBody>
      </p:sp>
      <p:sp>
        <p:nvSpPr>
          <p:cNvPr id="635907" name="Text Box 3"/>
          <p:cNvSpPr txBox="1">
            <a:spLocks noChangeArrowheads="1"/>
          </p:cNvSpPr>
          <p:nvPr/>
        </p:nvSpPr>
        <p:spPr bwMode="auto">
          <a:xfrm>
            <a:off x="5562600" y="2946400"/>
            <a:ext cx="314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Star-operation</a:t>
            </a:r>
          </a:p>
        </p:txBody>
      </p:sp>
      <p:graphicFrame>
        <p:nvGraphicFramePr>
          <p:cNvPr id="635908" name="Object 4"/>
          <p:cNvGraphicFramePr>
            <a:graphicFrameLocks noChangeAspect="1"/>
          </p:cNvGraphicFramePr>
          <p:nvPr/>
        </p:nvGraphicFramePr>
        <p:xfrm>
          <a:off x="152400" y="51054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14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1054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09" name="Text Box 5"/>
          <p:cNvSpPr txBox="1">
            <a:spLocks noChangeArrowheads="1"/>
          </p:cNvSpPr>
          <p:nvPr/>
        </p:nvSpPr>
        <p:spPr bwMode="auto">
          <a:xfrm>
            <a:off x="685800" y="508000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 free</a:t>
            </a:r>
          </a:p>
        </p:txBody>
      </p:sp>
      <p:sp>
        <p:nvSpPr>
          <p:cNvPr id="635910" name="AutoShape 6"/>
          <p:cNvSpPr>
            <a:spLocks noChangeArrowheads="1"/>
          </p:cNvSpPr>
          <p:nvPr/>
        </p:nvSpPr>
        <p:spPr bwMode="auto">
          <a:xfrm>
            <a:off x="4038600" y="5156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35911" name="Object 7"/>
          <p:cNvGraphicFramePr>
            <a:graphicFrameLocks noChangeAspect="1"/>
          </p:cNvGraphicFramePr>
          <p:nvPr/>
        </p:nvGraphicFramePr>
        <p:xfrm>
          <a:off x="5334000" y="4953000"/>
          <a:ext cx="444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15" name="Equation" r:id="rId5" imgW="444240" imgH="596880" progId="Equation.3">
                  <p:embed/>
                </p:oleObj>
              </mc:Choice>
              <mc:Fallback>
                <p:oleObj name="Equation" r:id="rId5" imgW="444240" imgH="596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953000"/>
                        <a:ext cx="444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12" name="Text Box 8"/>
          <p:cNvSpPr txBox="1">
            <a:spLocks noChangeArrowheads="1"/>
          </p:cNvSpPr>
          <p:nvPr/>
        </p:nvSpPr>
        <p:spPr bwMode="auto">
          <a:xfrm>
            <a:off x="6026150" y="50800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context-free</a:t>
            </a:r>
          </a:p>
        </p:txBody>
      </p:sp>
      <p:sp>
        <p:nvSpPr>
          <p:cNvPr id="635913" name="Rectangle 9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Star Operation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23C4-2BBA-4AD2-8338-6773E7B14F5A}" type="slidenum">
              <a:rPr lang="en-US" altLang="en-US"/>
              <a:pPr/>
              <a:t>9</a:t>
            </a:fld>
            <a:endParaRPr lang="en-US" altLang="en-US"/>
          </a:p>
        </p:txBody>
      </p:sp>
      <p:graphicFrame>
        <p:nvGraphicFramePr>
          <p:cNvPr id="636931" name="Object 3"/>
          <p:cNvGraphicFramePr>
            <a:graphicFrameLocks noChangeAspect="1"/>
          </p:cNvGraphicFramePr>
          <p:nvPr/>
        </p:nvGraphicFramePr>
        <p:xfrm>
          <a:off x="5334000" y="2362200"/>
          <a:ext cx="2387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40" name="Equation" r:id="rId3" imgW="2387520" imgH="533160" progId="Equation.3">
                  <p:embed/>
                </p:oleObj>
              </mc:Choice>
              <mc:Fallback>
                <p:oleObj name="Equation" r:id="rId3" imgW="238752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2387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3" name="Object 5"/>
          <p:cNvGraphicFramePr>
            <a:graphicFrameLocks noChangeAspect="1"/>
          </p:cNvGraphicFramePr>
          <p:nvPr/>
        </p:nvGraphicFramePr>
        <p:xfrm>
          <a:off x="1117600" y="2184400"/>
          <a:ext cx="2222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41" name="Equation" r:id="rId5" imgW="2222280" imgH="711000" progId="Equation.3">
                  <p:embed/>
                </p:oleObj>
              </mc:Choice>
              <mc:Fallback>
                <p:oleObj name="Equation" r:id="rId5" imgW="222228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2184400"/>
                        <a:ext cx="2222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4" name="Object 6"/>
          <p:cNvGraphicFramePr>
            <a:graphicFrameLocks noChangeAspect="1"/>
          </p:cNvGraphicFramePr>
          <p:nvPr/>
        </p:nvGraphicFramePr>
        <p:xfrm>
          <a:off x="5334000" y="5486400"/>
          <a:ext cx="246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42" name="Equation" r:id="rId7" imgW="2463480" imgH="571320" progId="Equation.3">
                  <p:embed/>
                </p:oleObj>
              </mc:Choice>
              <mc:Fallback>
                <p:oleObj name="Equation" r:id="rId7" imgW="246348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486400"/>
                        <a:ext cx="2463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5" name="Object 7"/>
          <p:cNvGraphicFramePr>
            <a:graphicFrameLocks noChangeAspect="1"/>
          </p:cNvGraphicFramePr>
          <p:nvPr/>
        </p:nvGraphicFramePr>
        <p:xfrm>
          <a:off x="990600" y="5334000"/>
          <a:ext cx="2501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43" name="Equation" r:id="rId9" imgW="2501640" imgH="711000" progId="Equation.3">
                  <p:embed/>
                </p:oleObj>
              </mc:Choice>
              <mc:Fallback>
                <p:oleObj name="Equation" r:id="rId9" imgW="250164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0"/>
                        <a:ext cx="2501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6" name="Text Box 8"/>
          <p:cNvSpPr txBox="1">
            <a:spLocks noChangeArrowheads="1"/>
          </p:cNvSpPr>
          <p:nvPr/>
        </p:nvSpPr>
        <p:spPr bwMode="auto">
          <a:xfrm>
            <a:off x="3581400" y="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636937" name="Text Box 9"/>
          <p:cNvSpPr txBox="1">
            <a:spLocks noChangeArrowheads="1"/>
          </p:cNvSpPr>
          <p:nvPr/>
        </p:nvSpPr>
        <p:spPr bwMode="auto">
          <a:xfrm>
            <a:off x="1295400" y="990600"/>
            <a:ext cx="1901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636938" name="Text Box 10"/>
          <p:cNvSpPr txBox="1">
            <a:spLocks noChangeArrowheads="1"/>
          </p:cNvSpPr>
          <p:nvPr/>
        </p:nvSpPr>
        <p:spPr bwMode="auto">
          <a:xfrm>
            <a:off x="5486400" y="10668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</a:t>
            </a:r>
          </a:p>
        </p:txBody>
      </p:sp>
      <p:sp>
        <p:nvSpPr>
          <p:cNvPr id="636939" name="Text Box 11"/>
          <p:cNvSpPr txBox="1">
            <a:spLocks noChangeArrowheads="1"/>
          </p:cNvSpPr>
          <p:nvPr/>
        </p:nvSpPr>
        <p:spPr bwMode="auto">
          <a:xfrm>
            <a:off x="2819400" y="4038600"/>
            <a:ext cx="3178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FF3300"/>
                </a:solidFill>
              </a:rPr>
              <a:t>Star Operation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6274</TotalTime>
  <Words>414</Words>
  <Application>Microsoft Office PowerPoint</Application>
  <PresentationFormat>On-screen Show (4:3)</PresentationFormat>
  <Paragraphs>212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Times New Roman</vt:lpstr>
      <vt:lpstr>Comic Sans MS</vt:lpstr>
      <vt:lpstr>Times</vt:lpstr>
      <vt:lpstr>class</vt:lpstr>
      <vt:lpstr>Microsoft Equation 3.0</vt:lpstr>
      <vt:lpstr>Properties of  Context-Free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Properties of  Context-Free Languages</vt:lpstr>
      <vt:lpstr>PowerPoint Presentation</vt:lpstr>
      <vt:lpstr>PowerPoint Presentation</vt:lpstr>
      <vt:lpstr>PowerPoint Presentation</vt:lpstr>
      <vt:lpstr>PowerPoint Presentation</vt:lpstr>
      <vt:lpstr>Intersection of  Context-free languages and  Regular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 of  Regular Closure</vt:lpstr>
      <vt:lpstr>PowerPoint Presentation</vt:lpstr>
      <vt:lpstr>An Application of Regular Closure</vt:lpstr>
      <vt:lpstr>PowerPoint Presentation</vt:lpstr>
      <vt:lpstr>PowerPoint Presentation</vt:lpstr>
      <vt:lpstr>PowerPoint Presentation</vt:lpstr>
      <vt:lpstr>Another Application of Regular Closure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1332</cp:revision>
  <cp:lastPrinted>2000-09-25T14:54:54Z</cp:lastPrinted>
  <dcterms:created xsi:type="dcterms:W3CDTF">2000-08-31T01:12:33Z</dcterms:created>
  <dcterms:modified xsi:type="dcterms:W3CDTF">2017-02-20T03:51:28Z</dcterms:modified>
</cp:coreProperties>
</file>