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1" autoAdjust="0"/>
    <p:restoredTop sz="90885" autoAdjust="0"/>
  </p:normalViewPr>
  <p:slideViewPr>
    <p:cSldViewPr>
      <p:cViewPr>
        <p:scale>
          <a:sx n="73" d="100"/>
          <a:sy n="73" d="100"/>
        </p:scale>
        <p:origin x="-1272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8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0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10" Type="http://schemas.openxmlformats.org/officeDocument/2006/relationships/image" Target="../media/image42.wmf"/><Relationship Id="rId4" Type="http://schemas.openxmlformats.org/officeDocument/2006/relationships/image" Target="../media/image52.wmf"/><Relationship Id="rId9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8.wmf"/><Relationship Id="rId7" Type="http://schemas.openxmlformats.org/officeDocument/2006/relationships/image" Target="../media/image61.wmf"/><Relationship Id="rId2" Type="http://schemas.openxmlformats.org/officeDocument/2006/relationships/image" Target="../media/image57.wmf"/><Relationship Id="rId1" Type="http://schemas.openxmlformats.org/officeDocument/2006/relationships/image" Target="../media/image49.wmf"/><Relationship Id="rId6" Type="http://schemas.openxmlformats.org/officeDocument/2006/relationships/image" Target="../media/image60.wmf"/><Relationship Id="rId5" Type="http://schemas.openxmlformats.org/officeDocument/2006/relationships/image" Target="../media/image50.wmf"/><Relationship Id="rId10" Type="http://schemas.openxmlformats.org/officeDocument/2006/relationships/image" Target="../media/image64.wmf"/><Relationship Id="rId4" Type="http://schemas.openxmlformats.org/officeDocument/2006/relationships/image" Target="../media/image59.wmf"/><Relationship Id="rId9" Type="http://schemas.openxmlformats.org/officeDocument/2006/relationships/image" Target="../media/image6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7.wmf"/><Relationship Id="rId5" Type="http://schemas.openxmlformats.org/officeDocument/2006/relationships/image" Target="../media/image12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6.wmf"/><Relationship Id="rId7" Type="http://schemas.openxmlformats.org/officeDocument/2006/relationships/image" Target="../media/image17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8.wmf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2.wmf"/><Relationship Id="rId7" Type="http://schemas.openxmlformats.org/officeDocument/2006/relationships/image" Target="../media/image22.wmf"/><Relationship Id="rId2" Type="http://schemas.openxmlformats.org/officeDocument/2006/relationships/image" Target="../media/image1.wmf"/><Relationship Id="rId1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22.wmf"/><Relationship Id="rId2" Type="http://schemas.openxmlformats.org/officeDocument/2006/relationships/image" Target="../media/image1.wmf"/><Relationship Id="rId1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19.wmf"/><Relationship Id="rId1" Type="http://schemas.openxmlformats.org/officeDocument/2006/relationships/image" Target="../media/image25.wmf"/><Relationship Id="rId4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CD7D496-E6D6-4984-AB5F-98333DF4B4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43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2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EF41970-2B7A-45FA-981D-A1ABFE57D1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304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FFCCD-2B3F-47D9-B69E-773906341E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074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205B-4A70-4122-A068-C00574D295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17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A1DC6-329C-4A9C-8530-791E86570A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47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96ABF-F2AD-4D4B-B3FC-0C6E8F710F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686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118B6-0295-4825-ADBE-50D4E1F44F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5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E43BF-A848-41B9-8F51-DCC33D5F90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36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68A4E-EA8B-41D1-9025-0C9D39EB8C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901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B5596-613D-47E2-9847-1B3461B00A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76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0C19A-D892-4E8A-9BD3-FE23BF854B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89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052DD-5163-4B83-867F-731A9A2E1E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99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DCE04-4408-4A4E-A3CE-E46FBBE24E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63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Fall 2003</a:t>
            </a: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DDBAAFA-5AA1-4624-AF24-8969CFA997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27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5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6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71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11" Type="http://schemas.openxmlformats.org/officeDocument/2006/relationships/image" Target="../media/image32.wmf"/><Relationship Id="rId5" Type="http://schemas.openxmlformats.org/officeDocument/2006/relationships/oleObject" Target="../embeddings/oleObject64.bin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36.wmf"/><Relationship Id="rId4" Type="http://schemas.openxmlformats.org/officeDocument/2006/relationships/image" Target="../media/image28.wmf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6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3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4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45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8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4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4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2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101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54.wmf"/><Relationship Id="rId22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104.bin"/><Relationship Id="rId21" Type="http://schemas.openxmlformats.org/officeDocument/2006/relationships/image" Target="../media/image63.wmf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20" Type="http://schemas.openxmlformats.org/officeDocument/2006/relationships/oleObject" Target="../embeddings/oleObject113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23" Type="http://schemas.openxmlformats.org/officeDocument/2006/relationships/image" Target="../media/image64.wmf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60.wmf"/><Relationship Id="rId22" Type="http://schemas.openxmlformats.org/officeDocument/2006/relationships/oleObject" Target="../embeddings/oleObject11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4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6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8.wmf"/><Relationship Id="rId19" Type="http://schemas.openxmlformats.org/officeDocument/2006/relationships/image" Target="../media/image11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22.bin"/><Relationship Id="rId18" Type="http://schemas.openxmlformats.org/officeDocument/2006/relationships/oleObject" Target="../embeddings/oleObject26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8.wmf"/><Relationship Id="rId19" Type="http://schemas.openxmlformats.org/officeDocument/2006/relationships/image" Target="../media/image13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32.bin"/><Relationship Id="rId18" Type="http://schemas.openxmlformats.org/officeDocument/2006/relationships/oleObject" Target="../embeddings/oleObject35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.wmf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1.wmf"/><Relationship Id="rId19" Type="http://schemas.openxmlformats.org/officeDocument/2006/relationships/image" Target="../media/image18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AAF84C9-630A-491B-B591-9262AAFCAB9E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smtClean="0"/>
              <a:t>DPDA</a:t>
            </a:r>
            <a:br>
              <a:rPr lang="en-US" sz="4400" smtClean="0"/>
            </a:br>
            <a:r>
              <a:rPr lang="en-US" sz="4400" smtClean="0"/>
              <a:t/>
            </a:r>
            <a:br>
              <a:rPr lang="en-US" sz="4400" smtClean="0"/>
            </a:br>
            <a:r>
              <a:rPr lang="en-US" smtClean="0"/>
              <a:t>Deterministic PDA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EB7879B-0005-4EB2-BBA0-CF0CAF6E1B6D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67" name="AutoShape 2"/>
          <p:cNvSpPr>
            <a:spLocks noChangeArrowheads="1"/>
          </p:cNvSpPr>
          <p:nvPr/>
        </p:nvSpPr>
        <p:spPr bwMode="auto">
          <a:xfrm>
            <a:off x="571500" y="1055688"/>
            <a:ext cx="3295650" cy="2459037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Deterministic</a:t>
            </a:r>
          </a:p>
          <a:p>
            <a:pPr algn="ctr"/>
            <a:r>
              <a:rPr lang="en-US"/>
              <a:t>Context-Free</a:t>
            </a:r>
          </a:p>
          <a:p>
            <a:pPr algn="ctr"/>
            <a:r>
              <a:rPr lang="en-US"/>
              <a:t>Languages</a:t>
            </a:r>
          </a:p>
          <a:p>
            <a:pPr algn="ctr"/>
            <a:r>
              <a:rPr lang="en-US"/>
              <a:t>(DPDA)</a:t>
            </a:r>
          </a:p>
        </p:txBody>
      </p:sp>
      <p:sp>
        <p:nvSpPr>
          <p:cNvPr id="11268" name="AutoShape 3"/>
          <p:cNvSpPr>
            <a:spLocks noChangeArrowheads="1"/>
          </p:cNvSpPr>
          <p:nvPr/>
        </p:nvSpPr>
        <p:spPr bwMode="auto">
          <a:xfrm>
            <a:off x="5392738" y="1371600"/>
            <a:ext cx="3138487" cy="1843088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Context-Free</a:t>
            </a:r>
          </a:p>
          <a:p>
            <a:pPr algn="ctr"/>
            <a:r>
              <a:rPr lang="en-US"/>
              <a:t>Languages</a:t>
            </a:r>
          </a:p>
          <a:p>
            <a:pPr algn="ctr"/>
            <a:r>
              <a:rPr lang="en-US"/>
              <a:t>PDAs</a:t>
            </a:r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/>
        </p:nvGraphicFramePr>
        <p:xfrm>
          <a:off x="4243388" y="1843088"/>
          <a:ext cx="8858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3" imgW="393529" imgH="368140" progId="Equation.3">
                  <p:embed/>
                </p:oleObj>
              </mc:Choice>
              <mc:Fallback>
                <p:oleObj name="Equation" r:id="rId3" imgW="393529" imgH="3681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1843088"/>
                        <a:ext cx="8858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371600" y="4267200"/>
            <a:ext cx="6157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Since every DPDA is also a PDA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762000" y="152400"/>
            <a:ext cx="2789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It holds that: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C73C8E1-6A4C-4174-BFCD-968014F84961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2291" name="Object 2"/>
          <p:cNvGraphicFramePr>
            <a:graphicFrameLocks noChangeAspect="1"/>
          </p:cNvGraphicFramePr>
          <p:nvPr/>
        </p:nvGraphicFramePr>
        <p:xfrm>
          <a:off x="4191000" y="1905000"/>
          <a:ext cx="928688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3" imgW="317225" imgH="241091" progId="Equation.3">
                  <p:embed/>
                </p:oleObj>
              </mc:Choice>
              <mc:Fallback>
                <p:oleObj name="Equation" r:id="rId3" imgW="317225" imgH="24109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905000"/>
                        <a:ext cx="928688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69925" y="254000"/>
            <a:ext cx="4319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We will actually show:</a:t>
            </a:r>
          </a:p>
        </p:txBody>
      </p:sp>
      <p:grpSp>
        <p:nvGrpSpPr>
          <p:cNvPr id="731140" name="Group 4"/>
          <p:cNvGrpSpPr>
            <a:grpSpLocks/>
          </p:cNvGrpSpPr>
          <p:nvPr/>
        </p:nvGrpSpPr>
        <p:grpSpPr bwMode="auto">
          <a:xfrm>
            <a:off x="838200" y="4800600"/>
            <a:ext cx="7599363" cy="1747838"/>
            <a:chOff x="528" y="2688"/>
            <a:chExt cx="4787" cy="1101"/>
          </a:xfrm>
        </p:grpSpPr>
        <p:sp>
          <p:nvSpPr>
            <p:cNvPr id="12298" name="Text Box 5"/>
            <p:cNvSpPr txBox="1">
              <a:spLocks noChangeArrowheads="1"/>
            </p:cNvSpPr>
            <p:nvPr/>
          </p:nvSpPr>
          <p:spPr bwMode="auto">
            <a:xfrm>
              <a:off x="528" y="2688"/>
              <a:ext cx="4787" cy="1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solidFill>
                    <a:srgbClr val="339933"/>
                  </a:solidFill>
                </a:rPr>
                <a:t>We will show that there exists</a:t>
              </a:r>
            </a:p>
            <a:p>
              <a:r>
                <a:rPr lang="en-US">
                  <a:solidFill>
                    <a:srgbClr val="339933"/>
                  </a:solidFill>
                </a:rPr>
                <a:t>a context-free language     which is not</a:t>
              </a:r>
            </a:p>
            <a:p>
              <a:r>
                <a:rPr lang="en-US">
                  <a:solidFill>
                    <a:srgbClr val="339933"/>
                  </a:solidFill>
                </a:rPr>
                <a:t>accepted by any DPDA</a:t>
              </a:r>
            </a:p>
          </p:txBody>
        </p:sp>
        <p:graphicFrame>
          <p:nvGraphicFramePr>
            <p:cNvPr id="12299" name="Object 6"/>
            <p:cNvGraphicFramePr>
              <a:graphicFrameLocks noChangeAspect="1"/>
            </p:cNvGraphicFramePr>
            <p:nvPr/>
          </p:nvGraphicFramePr>
          <p:xfrm>
            <a:off x="3504" y="3072"/>
            <a:ext cx="24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1" name="Equation" r:id="rId5" imgW="279400" imgH="330200" progId="Equation.3">
                    <p:embed/>
                  </p:oleObj>
                </mc:Choice>
                <mc:Fallback>
                  <p:oleObj name="Equation" r:id="rId5" imgW="279400" imgH="330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072"/>
                          <a:ext cx="24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1143" name="Object 7"/>
          <p:cNvGraphicFramePr>
            <a:graphicFrameLocks noChangeAspect="1"/>
          </p:cNvGraphicFramePr>
          <p:nvPr/>
        </p:nvGraphicFramePr>
        <p:xfrm>
          <a:off x="6553200" y="3429000"/>
          <a:ext cx="7620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7" imgW="571252" imgH="330057" progId="Equation.3">
                  <p:embed/>
                </p:oleObj>
              </mc:Choice>
              <mc:Fallback>
                <p:oleObj name="Equation" r:id="rId7" imgW="571252" imgH="33005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429000"/>
                        <a:ext cx="7620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44" name="Object 8"/>
          <p:cNvGraphicFramePr>
            <a:graphicFrameLocks noChangeAspect="1"/>
          </p:cNvGraphicFramePr>
          <p:nvPr/>
        </p:nvGraphicFramePr>
        <p:xfrm>
          <a:off x="1752600" y="3657600"/>
          <a:ext cx="7620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9" imgW="571500" imgH="368300" progId="Equation.3">
                  <p:embed/>
                </p:oleObj>
              </mc:Choice>
              <mc:Fallback>
                <p:oleObj name="Equation" r:id="rId9" imgW="571500" imgH="36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657600"/>
                        <a:ext cx="7620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AutoShape 9"/>
          <p:cNvSpPr>
            <a:spLocks noChangeArrowheads="1"/>
          </p:cNvSpPr>
          <p:nvPr/>
        </p:nvSpPr>
        <p:spPr bwMode="auto">
          <a:xfrm>
            <a:off x="571500" y="1055688"/>
            <a:ext cx="3295650" cy="2459037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Deterministic</a:t>
            </a:r>
          </a:p>
          <a:p>
            <a:pPr algn="ctr"/>
            <a:r>
              <a:rPr lang="en-US"/>
              <a:t>Context-Free</a:t>
            </a:r>
          </a:p>
          <a:p>
            <a:pPr algn="ctr"/>
            <a:r>
              <a:rPr lang="en-US"/>
              <a:t>Languages</a:t>
            </a:r>
          </a:p>
          <a:p>
            <a:pPr algn="ctr"/>
            <a:r>
              <a:rPr lang="en-US"/>
              <a:t>(DPDA)</a:t>
            </a:r>
          </a:p>
        </p:txBody>
      </p:sp>
      <p:sp>
        <p:nvSpPr>
          <p:cNvPr id="12297" name="AutoShape 10"/>
          <p:cNvSpPr>
            <a:spLocks noChangeArrowheads="1"/>
          </p:cNvSpPr>
          <p:nvPr/>
        </p:nvSpPr>
        <p:spPr bwMode="auto">
          <a:xfrm>
            <a:off x="5392738" y="1371600"/>
            <a:ext cx="3138487" cy="1843088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Context-Free</a:t>
            </a:r>
          </a:p>
          <a:p>
            <a:pPr algn="ctr"/>
            <a:r>
              <a:rPr lang="en-US"/>
              <a:t>Languages</a:t>
            </a:r>
          </a:p>
          <a:p>
            <a:pPr algn="ctr"/>
            <a:r>
              <a:rPr lang="en-US"/>
              <a:t>(PDA)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7B6E2FC-3966-429D-B4A2-DDEDEC15EC93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12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212725" y="254000"/>
            <a:ext cx="3201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 language is:</a:t>
            </a:r>
          </a:p>
        </p:txBody>
      </p:sp>
      <p:graphicFrame>
        <p:nvGraphicFramePr>
          <p:cNvPr id="13316" name="Object 3"/>
          <p:cNvGraphicFramePr>
            <a:graphicFrameLocks noChangeAspect="1"/>
          </p:cNvGraphicFramePr>
          <p:nvPr/>
        </p:nvGraphicFramePr>
        <p:xfrm>
          <a:off x="838200" y="1447800"/>
          <a:ext cx="4381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3" imgW="4381500" imgH="711200" progId="Equation.3">
                  <p:embed/>
                </p:oleObj>
              </mc:Choice>
              <mc:Fallback>
                <p:oleObj name="Equation" r:id="rId3" imgW="43815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47800"/>
                        <a:ext cx="4381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4"/>
          <p:cNvGraphicFramePr>
            <a:graphicFrameLocks noChangeAspect="1"/>
          </p:cNvGraphicFramePr>
          <p:nvPr/>
        </p:nvGraphicFramePr>
        <p:xfrm>
          <a:off x="6629400" y="1676400"/>
          <a:ext cx="1028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5" imgW="1028700" imgH="419100" progId="Equation.3">
                  <p:embed/>
                </p:oleObj>
              </mc:Choice>
              <mc:Fallback>
                <p:oleObj name="Equation" r:id="rId5" imgW="10287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676400"/>
                        <a:ext cx="1028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228600" y="3200400"/>
            <a:ext cx="2735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We will show:</a:t>
            </a:r>
          </a:p>
        </p:txBody>
      </p:sp>
      <p:graphicFrame>
        <p:nvGraphicFramePr>
          <p:cNvPr id="13319" name="Object 6"/>
          <p:cNvGraphicFramePr>
            <a:graphicFrameLocks noChangeAspect="1"/>
          </p:cNvGraphicFramePr>
          <p:nvPr/>
        </p:nvGraphicFramePr>
        <p:xfrm>
          <a:off x="1616075" y="4089400"/>
          <a:ext cx="3222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7" imgW="279400" imgH="330200" progId="Equation.3">
                  <p:embed/>
                </p:oleObj>
              </mc:Choice>
              <mc:Fallback>
                <p:oleObj name="Equation" r:id="rId7" imgW="279400" imgH="33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4089400"/>
                        <a:ext cx="3222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1219200" y="4038600"/>
            <a:ext cx="4008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      is context-free</a:t>
            </a:r>
          </a:p>
        </p:txBody>
      </p:sp>
      <p:graphicFrame>
        <p:nvGraphicFramePr>
          <p:cNvPr id="13321" name="Object 8"/>
          <p:cNvGraphicFramePr>
            <a:graphicFrameLocks noChangeAspect="1"/>
          </p:cNvGraphicFramePr>
          <p:nvPr/>
        </p:nvGraphicFramePr>
        <p:xfrm>
          <a:off x="1616075" y="5156200"/>
          <a:ext cx="3222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9" imgW="279400" imgH="330200" progId="Equation.3">
                  <p:embed/>
                </p:oleObj>
              </mc:Choice>
              <mc:Fallback>
                <p:oleObj name="Equation" r:id="rId9" imgW="279400" imgH="330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5156200"/>
                        <a:ext cx="3222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1219200" y="5105400"/>
            <a:ext cx="7413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      is </a:t>
            </a:r>
            <a:r>
              <a:rPr lang="en-US" b="1">
                <a:solidFill>
                  <a:srgbClr val="FF0000"/>
                </a:solidFill>
              </a:rPr>
              <a:t>not</a:t>
            </a:r>
            <a:r>
              <a:rPr lang="en-US"/>
              <a:t> deterministic context-free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59DAF04-7EF9-4E7A-BA54-6CBB3A77A37F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4339" name="Object 2"/>
          <p:cNvGraphicFramePr>
            <a:graphicFrameLocks noChangeAspect="1"/>
          </p:cNvGraphicFramePr>
          <p:nvPr/>
        </p:nvGraphicFramePr>
        <p:xfrm>
          <a:off x="2311400" y="355600"/>
          <a:ext cx="4381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3" imgW="4381500" imgH="711200" progId="Equation.3">
                  <p:embed/>
                </p:oleObj>
              </mc:Choice>
              <mc:Fallback>
                <p:oleObj name="Equation" r:id="rId3" imgW="43815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355600"/>
                        <a:ext cx="4381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0" y="1676400"/>
            <a:ext cx="5935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Language         is context-free</a:t>
            </a:r>
          </a:p>
        </p:txBody>
      </p:sp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2209800" y="17526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7526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3189" name="Group 5"/>
          <p:cNvGrpSpPr>
            <a:grpSpLocks/>
          </p:cNvGrpSpPr>
          <p:nvPr/>
        </p:nvGrpSpPr>
        <p:grpSpPr bwMode="auto">
          <a:xfrm>
            <a:off x="0" y="2819400"/>
            <a:ext cx="6210300" cy="3517900"/>
            <a:chOff x="0" y="1872"/>
            <a:chExt cx="3912" cy="2216"/>
          </a:xfrm>
        </p:grpSpPr>
        <p:sp>
          <p:nvSpPr>
            <p:cNvPr id="14346" name="Text Box 6"/>
            <p:cNvSpPr txBox="1">
              <a:spLocks noChangeArrowheads="1"/>
            </p:cNvSpPr>
            <p:nvPr/>
          </p:nvSpPr>
          <p:spPr bwMode="auto">
            <a:xfrm>
              <a:off x="0" y="1872"/>
              <a:ext cx="39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Context-free grammar for      : </a:t>
              </a:r>
            </a:p>
          </p:txBody>
        </p:sp>
        <p:graphicFrame>
          <p:nvGraphicFramePr>
            <p:cNvPr id="14347" name="Object 7"/>
            <p:cNvGraphicFramePr>
              <a:graphicFrameLocks noChangeAspect="1"/>
            </p:cNvGraphicFramePr>
            <p:nvPr/>
          </p:nvGraphicFramePr>
          <p:xfrm>
            <a:off x="3400" y="1912"/>
            <a:ext cx="20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3" name="Equation" r:id="rId7" imgW="330057" imgH="393529" progId="Equation.3">
                    <p:embed/>
                  </p:oleObj>
                </mc:Choice>
                <mc:Fallback>
                  <p:oleObj name="Equation" r:id="rId7" imgW="330057" imgH="393529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1912"/>
                          <a:ext cx="20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8"/>
            <p:cNvGraphicFramePr>
              <a:graphicFrameLocks noChangeAspect="1"/>
            </p:cNvGraphicFramePr>
            <p:nvPr/>
          </p:nvGraphicFramePr>
          <p:xfrm>
            <a:off x="844" y="2336"/>
            <a:ext cx="141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4" name="Equation" r:id="rId8" imgW="2247900" imgH="571500" progId="Equation.3">
                    <p:embed/>
                  </p:oleObj>
                </mc:Choice>
                <mc:Fallback>
                  <p:oleObj name="Equation" r:id="rId8" imgW="2247900" imgH="5715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4" y="2336"/>
                          <a:ext cx="141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9" name="Object 9"/>
            <p:cNvGraphicFramePr>
              <a:graphicFrameLocks noChangeAspect="1"/>
            </p:cNvGraphicFramePr>
            <p:nvPr/>
          </p:nvGraphicFramePr>
          <p:xfrm>
            <a:off x="832" y="3008"/>
            <a:ext cx="168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5" name="Equation" r:id="rId10" imgW="2667000" imgH="571500" progId="Equation.3">
                    <p:embed/>
                  </p:oleObj>
                </mc:Choice>
                <mc:Fallback>
                  <p:oleObj name="Equation" r:id="rId10" imgW="2667000" imgH="5715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2" y="3008"/>
                          <a:ext cx="168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0" name="Object 10"/>
            <p:cNvGraphicFramePr>
              <a:graphicFrameLocks noChangeAspect="1"/>
            </p:cNvGraphicFramePr>
            <p:nvPr/>
          </p:nvGraphicFramePr>
          <p:xfrm>
            <a:off x="820" y="3728"/>
            <a:ext cx="193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6" name="Equation" r:id="rId12" imgW="3073400" imgH="571500" progId="Equation.3">
                    <p:embed/>
                  </p:oleObj>
                </mc:Choice>
                <mc:Fallback>
                  <p:oleObj name="Equation" r:id="rId12" imgW="3073400" imgH="5715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0" y="3728"/>
                          <a:ext cx="193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3" name="Object 11"/>
          <p:cNvGraphicFramePr>
            <a:graphicFrameLocks noChangeAspect="1"/>
          </p:cNvGraphicFramePr>
          <p:nvPr/>
        </p:nvGraphicFramePr>
        <p:xfrm>
          <a:off x="5257800" y="4495800"/>
          <a:ext cx="1117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14" imgW="1117600" imgH="558800" progId="Equation.3">
                  <p:embed/>
                </p:oleObj>
              </mc:Choice>
              <mc:Fallback>
                <p:oleObj name="Equation" r:id="rId14" imgW="1117600" imgH="558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495800"/>
                        <a:ext cx="1117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12"/>
          <p:cNvGraphicFramePr>
            <a:graphicFrameLocks noChangeAspect="1"/>
          </p:cNvGraphicFramePr>
          <p:nvPr/>
        </p:nvGraphicFramePr>
        <p:xfrm>
          <a:off x="5257800" y="5715000"/>
          <a:ext cx="1282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16" imgW="1282700" imgH="558800" progId="Equation.3">
                  <p:embed/>
                </p:oleObj>
              </mc:Choice>
              <mc:Fallback>
                <p:oleObj name="Equation" r:id="rId16" imgW="1282700" imgH="558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715000"/>
                        <a:ext cx="1282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13"/>
          <p:cNvGraphicFramePr>
            <a:graphicFrameLocks noChangeAspect="1"/>
          </p:cNvGraphicFramePr>
          <p:nvPr/>
        </p:nvGraphicFramePr>
        <p:xfrm>
          <a:off x="5257800" y="3505200"/>
          <a:ext cx="2806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18" imgW="2806700" imgH="558800" progId="Equation.3">
                  <p:embed/>
                </p:oleObj>
              </mc:Choice>
              <mc:Fallback>
                <p:oleObj name="Equation" r:id="rId18" imgW="2806700" imgH="558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505200"/>
                        <a:ext cx="2806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E747E69-A550-4DA3-A9CB-66BA53FB6BB1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5363" name="Object 2"/>
          <p:cNvGraphicFramePr>
            <a:graphicFrameLocks noChangeAspect="1"/>
          </p:cNvGraphicFramePr>
          <p:nvPr/>
        </p:nvGraphicFramePr>
        <p:xfrm>
          <a:off x="4267200" y="1143000"/>
          <a:ext cx="4381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3" imgW="4381500" imgH="711200" progId="Equation.3">
                  <p:embed/>
                </p:oleObj>
              </mc:Choice>
              <mc:Fallback>
                <p:oleObj name="Equation" r:id="rId3" imgW="43815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143000"/>
                        <a:ext cx="4381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1447800" y="2133600"/>
            <a:ext cx="652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is </a:t>
            </a:r>
            <a:r>
              <a:rPr lang="en-US" b="1">
                <a:solidFill>
                  <a:srgbClr val="FF3300"/>
                </a:solidFill>
              </a:rPr>
              <a:t>not</a:t>
            </a:r>
            <a:r>
              <a:rPr lang="en-US"/>
              <a:t> deterministic context-free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52400" y="255588"/>
            <a:ext cx="2289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FF3300"/>
                </a:solidFill>
              </a:rPr>
              <a:t>Theorem: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1371600" y="1295400"/>
            <a:ext cx="2644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 language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1447800" y="3810000"/>
            <a:ext cx="7135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(there is </a:t>
            </a:r>
            <a:r>
              <a:rPr lang="en-US" b="1">
                <a:solidFill>
                  <a:srgbClr val="FF3300"/>
                </a:solidFill>
              </a:rPr>
              <a:t>no</a:t>
            </a:r>
            <a:r>
              <a:rPr lang="en-US"/>
              <a:t> DPDA that accepts      ) </a:t>
            </a:r>
          </a:p>
        </p:txBody>
      </p:sp>
      <p:graphicFrame>
        <p:nvGraphicFramePr>
          <p:cNvPr id="15368" name="Object 7"/>
          <p:cNvGraphicFramePr>
            <a:graphicFrameLocks noChangeAspect="1"/>
          </p:cNvGraphicFramePr>
          <p:nvPr/>
        </p:nvGraphicFramePr>
        <p:xfrm>
          <a:off x="7759700" y="38735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700" y="38735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600B93E-77E5-4ACD-A44A-E04BD59BC598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15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36525" y="357188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FF3300"/>
                </a:solidFill>
              </a:rPr>
              <a:t>Proof: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1905000" y="457200"/>
            <a:ext cx="5964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Assume for contradiction that</a:t>
            </a:r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2743200" y="1219200"/>
          <a:ext cx="4381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3" imgW="4381500" imgH="711200" progId="Equation.3">
                  <p:embed/>
                </p:oleObj>
              </mc:Choice>
              <mc:Fallback>
                <p:oleObj name="Equation" r:id="rId3" imgW="43815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219200"/>
                        <a:ext cx="4381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1920875" y="2184400"/>
            <a:ext cx="573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is deterministic context free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228600" y="4038600"/>
            <a:ext cx="229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Therefore: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685800" y="5029200"/>
            <a:ext cx="6740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there is a DPDA        that accepts </a:t>
            </a:r>
          </a:p>
        </p:txBody>
      </p:sp>
      <p:graphicFrame>
        <p:nvGraphicFramePr>
          <p:cNvPr id="16393" name="Object 8"/>
          <p:cNvGraphicFramePr>
            <a:graphicFrameLocks noChangeAspect="1"/>
          </p:cNvGraphicFramePr>
          <p:nvPr/>
        </p:nvGraphicFramePr>
        <p:xfrm>
          <a:off x="4114800" y="5105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5" imgW="545863" imgH="393529" progId="Equation.3">
                  <p:embed/>
                </p:oleObj>
              </mc:Choice>
              <mc:Fallback>
                <p:oleObj name="Equation" r:id="rId5" imgW="545863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054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9"/>
          <p:cNvGraphicFramePr>
            <a:graphicFrameLocks noChangeAspect="1"/>
          </p:cNvGraphicFramePr>
          <p:nvPr/>
        </p:nvGraphicFramePr>
        <p:xfrm>
          <a:off x="7467600" y="51054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7" imgW="330057" imgH="393529" progId="Equation.3">
                  <p:embed/>
                </p:oleObj>
              </mc:Choice>
              <mc:Fallback>
                <p:oleObj name="Equation" r:id="rId7" imgW="330057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1054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F80F8A8-2B25-47C2-B34B-B222C8ED1C7C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16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4343400" y="3886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1447800" y="3962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6858000" y="3886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6705600" y="3733800"/>
            <a:ext cx="10668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4191000" y="3733800"/>
            <a:ext cx="10668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16" name="Freeform 7"/>
          <p:cNvSpPr>
            <a:spLocks/>
          </p:cNvSpPr>
          <p:nvPr/>
        </p:nvSpPr>
        <p:spPr bwMode="auto">
          <a:xfrm>
            <a:off x="2209800" y="4064000"/>
            <a:ext cx="1981200" cy="711200"/>
          </a:xfrm>
          <a:custGeom>
            <a:avLst/>
            <a:gdLst>
              <a:gd name="T0" fmla="*/ 0 w 1248"/>
              <a:gd name="T1" fmla="*/ 2147483647 h 448"/>
              <a:gd name="T2" fmla="*/ 2147483647 w 1248"/>
              <a:gd name="T3" fmla="*/ 2147483647 h 448"/>
              <a:gd name="T4" fmla="*/ 2147483647 w 1248"/>
              <a:gd name="T5" fmla="*/ 2147483647 h 448"/>
              <a:gd name="T6" fmla="*/ 2147483647 w 1248"/>
              <a:gd name="T7" fmla="*/ 2147483647 h 448"/>
              <a:gd name="T8" fmla="*/ 2147483647 w 1248"/>
              <a:gd name="T9" fmla="*/ 2147483647 h 448"/>
              <a:gd name="T10" fmla="*/ 2147483647 w 1248"/>
              <a:gd name="T11" fmla="*/ 2147483647 h 4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48" h="448">
                <a:moveTo>
                  <a:pt x="0" y="224"/>
                </a:moveTo>
                <a:cubicBezTo>
                  <a:pt x="84" y="336"/>
                  <a:pt x="168" y="448"/>
                  <a:pt x="240" y="416"/>
                </a:cubicBezTo>
                <a:cubicBezTo>
                  <a:pt x="312" y="384"/>
                  <a:pt x="344" y="48"/>
                  <a:pt x="432" y="32"/>
                </a:cubicBezTo>
                <a:cubicBezTo>
                  <a:pt x="520" y="16"/>
                  <a:pt x="680" y="320"/>
                  <a:pt x="768" y="320"/>
                </a:cubicBezTo>
                <a:cubicBezTo>
                  <a:pt x="856" y="320"/>
                  <a:pt x="880" y="64"/>
                  <a:pt x="960" y="32"/>
                </a:cubicBezTo>
                <a:cubicBezTo>
                  <a:pt x="1040" y="0"/>
                  <a:pt x="1144" y="64"/>
                  <a:pt x="1248" y="1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7417" name="Freeform 8"/>
          <p:cNvSpPr>
            <a:spLocks/>
          </p:cNvSpPr>
          <p:nvPr/>
        </p:nvSpPr>
        <p:spPr bwMode="auto">
          <a:xfrm>
            <a:off x="5257800" y="4241800"/>
            <a:ext cx="1447800" cy="406400"/>
          </a:xfrm>
          <a:custGeom>
            <a:avLst/>
            <a:gdLst>
              <a:gd name="T0" fmla="*/ 0 w 912"/>
              <a:gd name="T1" fmla="*/ 2147483647 h 256"/>
              <a:gd name="T2" fmla="*/ 2147483647 w 912"/>
              <a:gd name="T3" fmla="*/ 2147483647 h 256"/>
              <a:gd name="T4" fmla="*/ 2147483647 w 912"/>
              <a:gd name="T5" fmla="*/ 2147483647 h 256"/>
              <a:gd name="T6" fmla="*/ 2147483647 w 912"/>
              <a:gd name="T7" fmla="*/ 2147483647 h 256"/>
              <a:gd name="T8" fmla="*/ 2147483647 w 912"/>
              <a:gd name="T9" fmla="*/ 2147483647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2" h="256">
                <a:moveTo>
                  <a:pt x="0" y="16"/>
                </a:moveTo>
                <a:cubicBezTo>
                  <a:pt x="60" y="136"/>
                  <a:pt x="120" y="256"/>
                  <a:pt x="192" y="256"/>
                </a:cubicBezTo>
                <a:cubicBezTo>
                  <a:pt x="264" y="256"/>
                  <a:pt x="360" y="32"/>
                  <a:pt x="432" y="16"/>
                </a:cubicBezTo>
                <a:cubicBezTo>
                  <a:pt x="504" y="0"/>
                  <a:pt x="544" y="160"/>
                  <a:pt x="624" y="160"/>
                </a:cubicBezTo>
                <a:cubicBezTo>
                  <a:pt x="704" y="160"/>
                  <a:pt x="864" y="48"/>
                  <a:pt x="912" y="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7418" name="Line 9"/>
          <p:cNvSpPr>
            <a:spLocks noChangeShapeType="1"/>
          </p:cNvSpPr>
          <p:nvPr/>
        </p:nvSpPr>
        <p:spPr bwMode="auto">
          <a:xfrm>
            <a:off x="8382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0" y="304800"/>
            <a:ext cx="442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DPDA          with         </a:t>
            </a:r>
          </a:p>
        </p:txBody>
      </p:sp>
      <p:graphicFrame>
        <p:nvGraphicFramePr>
          <p:cNvPr id="17420" name="Object 11"/>
          <p:cNvGraphicFramePr>
            <a:graphicFrameLocks noChangeAspect="1"/>
          </p:cNvGraphicFramePr>
          <p:nvPr/>
        </p:nvGraphicFramePr>
        <p:xfrm>
          <a:off x="1498600" y="3683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3" imgW="545863" imgH="393529" progId="Equation.3">
                  <p:embed/>
                </p:oleObj>
              </mc:Choice>
              <mc:Fallback>
                <p:oleObj name="Equation" r:id="rId3" imgW="545863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3683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2"/>
          <p:cNvGraphicFramePr>
            <a:graphicFrameLocks noChangeAspect="1"/>
          </p:cNvGraphicFramePr>
          <p:nvPr/>
        </p:nvGraphicFramePr>
        <p:xfrm>
          <a:off x="2552700" y="3333750"/>
          <a:ext cx="100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5" imgW="1002865" imgH="609336" progId="Equation.3">
                  <p:embed/>
                </p:oleObj>
              </mc:Choice>
              <mc:Fallback>
                <p:oleObj name="Equation" r:id="rId5" imgW="1002865" imgH="60933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333750"/>
                        <a:ext cx="1003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3"/>
          <p:cNvGraphicFramePr>
            <a:graphicFrameLocks noChangeAspect="1"/>
          </p:cNvGraphicFramePr>
          <p:nvPr/>
        </p:nvGraphicFramePr>
        <p:xfrm>
          <a:off x="5619750" y="3333750"/>
          <a:ext cx="495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7" imgW="495085" imgH="609336" progId="Equation.3">
                  <p:embed/>
                </p:oleObj>
              </mc:Choice>
              <mc:Fallback>
                <p:oleObj name="Equation" r:id="rId7" imgW="495085" imgH="60933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3333750"/>
                        <a:ext cx="495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AutoShape 14"/>
          <p:cNvSpPr>
            <a:spLocks/>
          </p:cNvSpPr>
          <p:nvPr/>
        </p:nvSpPr>
        <p:spPr bwMode="auto">
          <a:xfrm rot="-5388901">
            <a:off x="4152107" y="2248693"/>
            <a:ext cx="838200" cy="6246813"/>
          </a:xfrm>
          <a:prstGeom prst="leftBrace">
            <a:avLst>
              <a:gd name="adj1" fmla="val 62105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24" name="Text Box 15"/>
          <p:cNvSpPr txBox="1">
            <a:spLocks noChangeArrowheads="1"/>
          </p:cNvSpPr>
          <p:nvPr/>
        </p:nvSpPr>
        <p:spPr bwMode="auto">
          <a:xfrm>
            <a:off x="3124200" y="5943600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accepts</a:t>
            </a:r>
          </a:p>
        </p:txBody>
      </p:sp>
      <p:graphicFrame>
        <p:nvGraphicFramePr>
          <p:cNvPr id="17425" name="Object 16"/>
          <p:cNvGraphicFramePr>
            <a:graphicFrameLocks noChangeAspect="1"/>
          </p:cNvGraphicFramePr>
          <p:nvPr/>
        </p:nvGraphicFramePr>
        <p:xfrm>
          <a:off x="4953000" y="5791200"/>
          <a:ext cx="1219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9" imgW="1219200" imgH="609600" progId="Equation.3">
                  <p:embed/>
                </p:oleObj>
              </mc:Choice>
              <mc:Fallback>
                <p:oleObj name="Equation" r:id="rId9" imgW="1219200" imgH="609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791200"/>
                        <a:ext cx="1219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6" name="AutoShape 17"/>
          <p:cNvSpPr>
            <a:spLocks/>
          </p:cNvSpPr>
          <p:nvPr/>
        </p:nvSpPr>
        <p:spPr bwMode="auto">
          <a:xfrm rot="5411099">
            <a:off x="2971800" y="1143000"/>
            <a:ext cx="609600" cy="3505200"/>
          </a:xfrm>
          <a:prstGeom prst="leftBrace">
            <a:avLst>
              <a:gd name="adj1" fmla="val 4791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27" name="Text Box 18"/>
          <p:cNvSpPr txBox="1">
            <a:spLocks noChangeArrowheads="1"/>
          </p:cNvSpPr>
          <p:nvPr/>
        </p:nvSpPr>
        <p:spPr bwMode="auto">
          <a:xfrm>
            <a:off x="2287588" y="1831975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accepts</a:t>
            </a:r>
          </a:p>
        </p:txBody>
      </p:sp>
      <p:graphicFrame>
        <p:nvGraphicFramePr>
          <p:cNvPr id="17428" name="Object 19"/>
          <p:cNvGraphicFramePr>
            <a:graphicFrameLocks noChangeAspect="1"/>
          </p:cNvGraphicFramePr>
          <p:nvPr/>
        </p:nvGraphicFramePr>
        <p:xfrm>
          <a:off x="4179888" y="1660525"/>
          <a:ext cx="100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11" imgW="1002865" imgH="609336" progId="Equation.3">
                  <p:embed/>
                </p:oleObj>
              </mc:Choice>
              <mc:Fallback>
                <p:oleObj name="Equation" r:id="rId11" imgW="1002865" imgH="60933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1660525"/>
                        <a:ext cx="1003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20"/>
          <p:cNvGraphicFramePr>
            <a:graphicFrameLocks noChangeAspect="1"/>
          </p:cNvGraphicFramePr>
          <p:nvPr/>
        </p:nvGraphicFramePr>
        <p:xfrm>
          <a:off x="3581400" y="152400"/>
          <a:ext cx="5257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13" imgW="5257800" imgH="711200" progId="Equation.3">
                  <p:embed/>
                </p:oleObj>
              </mc:Choice>
              <mc:Fallback>
                <p:oleObj name="Equation" r:id="rId13" imgW="5257800" imgH="711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52400"/>
                        <a:ext cx="5257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B8FD67F-F75C-4CA2-A04A-4819066CF7DF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17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5" name="Oval 2"/>
          <p:cNvSpPr>
            <a:spLocks noChangeArrowheads="1"/>
          </p:cNvSpPr>
          <p:nvPr/>
        </p:nvSpPr>
        <p:spPr bwMode="auto">
          <a:xfrm>
            <a:off x="4343400" y="4419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1447800" y="4495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6858000" y="4419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705600" y="4267200"/>
            <a:ext cx="10668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4191000" y="4267200"/>
            <a:ext cx="10668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8440" name="Freeform 7"/>
          <p:cNvSpPr>
            <a:spLocks/>
          </p:cNvSpPr>
          <p:nvPr/>
        </p:nvSpPr>
        <p:spPr bwMode="auto">
          <a:xfrm>
            <a:off x="2209800" y="4597400"/>
            <a:ext cx="1981200" cy="711200"/>
          </a:xfrm>
          <a:custGeom>
            <a:avLst/>
            <a:gdLst>
              <a:gd name="T0" fmla="*/ 0 w 1248"/>
              <a:gd name="T1" fmla="*/ 2147483647 h 448"/>
              <a:gd name="T2" fmla="*/ 2147483647 w 1248"/>
              <a:gd name="T3" fmla="*/ 2147483647 h 448"/>
              <a:gd name="T4" fmla="*/ 2147483647 w 1248"/>
              <a:gd name="T5" fmla="*/ 2147483647 h 448"/>
              <a:gd name="T6" fmla="*/ 2147483647 w 1248"/>
              <a:gd name="T7" fmla="*/ 2147483647 h 448"/>
              <a:gd name="T8" fmla="*/ 2147483647 w 1248"/>
              <a:gd name="T9" fmla="*/ 2147483647 h 448"/>
              <a:gd name="T10" fmla="*/ 2147483647 w 1248"/>
              <a:gd name="T11" fmla="*/ 2147483647 h 4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48" h="448">
                <a:moveTo>
                  <a:pt x="0" y="224"/>
                </a:moveTo>
                <a:cubicBezTo>
                  <a:pt x="84" y="336"/>
                  <a:pt x="168" y="448"/>
                  <a:pt x="240" y="416"/>
                </a:cubicBezTo>
                <a:cubicBezTo>
                  <a:pt x="312" y="384"/>
                  <a:pt x="344" y="48"/>
                  <a:pt x="432" y="32"/>
                </a:cubicBezTo>
                <a:cubicBezTo>
                  <a:pt x="520" y="16"/>
                  <a:pt x="680" y="320"/>
                  <a:pt x="768" y="320"/>
                </a:cubicBezTo>
                <a:cubicBezTo>
                  <a:pt x="856" y="320"/>
                  <a:pt x="880" y="64"/>
                  <a:pt x="960" y="32"/>
                </a:cubicBezTo>
                <a:cubicBezTo>
                  <a:pt x="1040" y="0"/>
                  <a:pt x="1144" y="64"/>
                  <a:pt x="1248" y="1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41" name="Freeform 8"/>
          <p:cNvSpPr>
            <a:spLocks/>
          </p:cNvSpPr>
          <p:nvPr/>
        </p:nvSpPr>
        <p:spPr bwMode="auto">
          <a:xfrm>
            <a:off x="5257800" y="4775200"/>
            <a:ext cx="1447800" cy="406400"/>
          </a:xfrm>
          <a:custGeom>
            <a:avLst/>
            <a:gdLst>
              <a:gd name="T0" fmla="*/ 0 w 912"/>
              <a:gd name="T1" fmla="*/ 2147483647 h 256"/>
              <a:gd name="T2" fmla="*/ 2147483647 w 912"/>
              <a:gd name="T3" fmla="*/ 2147483647 h 256"/>
              <a:gd name="T4" fmla="*/ 2147483647 w 912"/>
              <a:gd name="T5" fmla="*/ 2147483647 h 256"/>
              <a:gd name="T6" fmla="*/ 2147483647 w 912"/>
              <a:gd name="T7" fmla="*/ 2147483647 h 256"/>
              <a:gd name="T8" fmla="*/ 2147483647 w 912"/>
              <a:gd name="T9" fmla="*/ 2147483647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2" h="256">
                <a:moveTo>
                  <a:pt x="0" y="16"/>
                </a:moveTo>
                <a:cubicBezTo>
                  <a:pt x="60" y="136"/>
                  <a:pt x="120" y="256"/>
                  <a:pt x="192" y="256"/>
                </a:cubicBezTo>
                <a:cubicBezTo>
                  <a:pt x="264" y="256"/>
                  <a:pt x="360" y="32"/>
                  <a:pt x="432" y="16"/>
                </a:cubicBezTo>
                <a:cubicBezTo>
                  <a:pt x="504" y="0"/>
                  <a:pt x="544" y="160"/>
                  <a:pt x="624" y="160"/>
                </a:cubicBezTo>
                <a:cubicBezTo>
                  <a:pt x="704" y="160"/>
                  <a:pt x="864" y="48"/>
                  <a:pt x="912" y="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>
            <a:off x="838200" y="4876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0" y="304800"/>
            <a:ext cx="442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DPDA          with         </a:t>
            </a:r>
          </a:p>
        </p:txBody>
      </p:sp>
      <p:graphicFrame>
        <p:nvGraphicFramePr>
          <p:cNvPr id="18444" name="Object 11"/>
          <p:cNvGraphicFramePr>
            <a:graphicFrameLocks noChangeAspect="1"/>
          </p:cNvGraphicFramePr>
          <p:nvPr/>
        </p:nvGraphicFramePr>
        <p:xfrm>
          <a:off x="1498600" y="3683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3" imgW="545863" imgH="393529" progId="Equation.3">
                  <p:embed/>
                </p:oleObj>
              </mc:Choice>
              <mc:Fallback>
                <p:oleObj name="Equation" r:id="rId3" imgW="545863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3683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2"/>
          <p:cNvGraphicFramePr>
            <a:graphicFrameLocks noChangeAspect="1"/>
          </p:cNvGraphicFramePr>
          <p:nvPr/>
        </p:nvGraphicFramePr>
        <p:xfrm>
          <a:off x="2552700" y="3867150"/>
          <a:ext cx="100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5" imgW="1002865" imgH="609336" progId="Equation.3">
                  <p:embed/>
                </p:oleObj>
              </mc:Choice>
              <mc:Fallback>
                <p:oleObj name="Equation" r:id="rId5" imgW="1002865" imgH="60933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867150"/>
                        <a:ext cx="1003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3"/>
          <p:cNvGraphicFramePr>
            <a:graphicFrameLocks noChangeAspect="1"/>
          </p:cNvGraphicFramePr>
          <p:nvPr/>
        </p:nvGraphicFramePr>
        <p:xfrm>
          <a:off x="5619750" y="3867150"/>
          <a:ext cx="495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7" imgW="495085" imgH="609336" progId="Equation.3">
                  <p:embed/>
                </p:oleObj>
              </mc:Choice>
              <mc:Fallback>
                <p:oleObj name="Equation" r:id="rId7" imgW="495085" imgH="60933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3867150"/>
                        <a:ext cx="495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4"/>
          <p:cNvGraphicFramePr>
            <a:graphicFrameLocks noChangeAspect="1"/>
          </p:cNvGraphicFramePr>
          <p:nvPr/>
        </p:nvGraphicFramePr>
        <p:xfrm>
          <a:off x="3581400" y="152400"/>
          <a:ext cx="5257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9" imgW="5257800" imgH="711200" progId="Equation.3">
                  <p:embed/>
                </p:oleObj>
              </mc:Choice>
              <mc:Fallback>
                <p:oleObj name="Equation" r:id="rId9" imgW="5257800" imgH="711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52400"/>
                        <a:ext cx="5257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685800" y="1981200"/>
            <a:ext cx="7500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Such a path exists due to determinism</a:t>
            </a: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1143000" y="3733800"/>
            <a:ext cx="7010400" cy="1905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8450" name="Object 17"/>
          <p:cNvGraphicFramePr>
            <a:graphicFrameLocks noChangeAspect="1"/>
          </p:cNvGraphicFramePr>
          <p:nvPr/>
        </p:nvGraphicFramePr>
        <p:xfrm>
          <a:off x="1219200" y="32766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11" imgW="545863" imgH="393529" progId="Equation.3">
                  <p:embed/>
                </p:oleObj>
              </mc:Choice>
              <mc:Fallback>
                <p:oleObj name="Equation" r:id="rId11" imgW="545863" imgH="3935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FB56627-E890-421A-A070-FB0A6D4A391D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18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2362200" y="533400"/>
            <a:ext cx="49672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 language                   </a:t>
            </a:r>
          </a:p>
          <a:p>
            <a:r>
              <a:rPr lang="en-US"/>
              <a:t>is </a:t>
            </a:r>
            <a:r>
              <a:rPr lang="en-US">
                <a:solidFill>
                  <a:srgbClr val="FF3300"/>
                </a:solidFill>
              </a:rPr>
              <a:t>not</a:t>
            </a:r>
            <a:r>
              <a:rPr lang="en-US"/>
              <a:t> context-free </a:t>
            </a:r>
          </a:p>
        </p:txBody>
      </p:sp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5219700" y="387350"/>
          <a:ext cx="1879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3" imgW="1879600" imgH="711200" progId="Equation.3">
                  <p:embed/>
                </p:oleObj>
              </mc:Choice>
              <mc:Fallback>
                <p:oleObj name="Equation" r:id="rId3" imgW="18796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87350"/>
                        <a:ext cx="18796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1143000" y="2590800"/>
            <a:ext cx="67818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/>
              <a:t>(we have proved this using pumping lemma for context-free languages)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228600" y="457200"/>
            <a:ext cx="165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>
                <a:solidFill>
                  <a:srgbClr val="FF3300"/>
                </a:solidFill>
              </a:rPr>
              <a:t>Fact 1: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7E0BE9F-11A3-4EE7-86D8-C03147BE412D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133600" y="533400"/>
            <a:ext cx="58229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 language                          </a:t>
            </a:r>
          </a:p>
          <a:p>
            <a:r>
              <a:rPr lang="en-US"/>
              <a:t>is </a:t>
            </a:r>
            <a:r>
              <a:rPr lang="en-US">
                <a:solidFill>
                  <a:srgbClr val="FF3300"/>
                </a:solidFill>
              </a:rPr>
              <a:t>not</a:t>
            </a:r>
            <a:r>
              <a:rPr lang="en-US"/>
              <a:t> context-free </a:t>
            </a:r>
          </a:p>
        </p:txBody>
      </p:sp>
      <p:graphicFrame>
        <p:nvGraphicFramePr>
          <p:cNvPr id="20484" name="Object 3"/>
          <p:cNvGraphicFramePr>
            <a:graphicFrameLocks noChangeAspect="1"/>
          </p:cNvGraphicFramePr>
          <p:nvPr/>
        </p:nvGraphicFramePr>
        <p:xfrm>
          <a:off x="4953000" y="381000"/>
          <a:ext cx="2743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3" imgW="2743200" imgH="711200" progId="Equation.3">
                  <p:embed/>
                </p:oleObj>
              </mc:Choice>
              <mc:Fallback>
                <p:oleObj name="Equation" r:id="rId3" imgW="27432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"/>
                        <a:ext cx="2743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2124075" y="2895600"/>
          <a:ext cx="40592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5" imgW="4762500" imgH="711200" progId="Equation.3">
                  <p:embed/>
                </p:oleObj>
              </mc:Choice>
              <mc:Fallback>
                <p:oleObj name="Equation" r:id="rId5" imgW="47625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895600"/>
                        <a:ext cx="405923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228600" y="457200"/>
            <a:ext cx="165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>
                <a:solidFill>
                  <a:srgbClr val="FF3300"/>
                </a:solidFill>
              </a:rPr>
              <a:t>Fact 2: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1295400" y="5257800"/>
            <a:ext cx="678656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/>
              <a:t>(we can prove this using pumping lemma </a:t>
            </a:r>
          </a:p>
          <a:p>
            <a:r>
              <a:rPr lang="en-US" sz="2800"/>
              <a:t>for context-free languages)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515FC19-EE57-4CB7-A62C-8CC70E30AEC7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Deterministic PDA: DPDA</a:t>
            </a:r>
          </a:p>
        </p:txBody>
      </p:sp>
      <p:sp>
        <p:nvSpPr>
          <p:cNvPr id="3076" name="Oval 3"/>
          <p:cNvSpPr>
            <a:spLocks noChangeArrowheads="1"/>
          </p:cNvSpPr>
          <p:nvPr/>
        </p:nvSpPr>
        <p:spPr bwMode="auto">
          <a:xfrm>
            <a:off x="3048000" y="2057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77" name="Oval 4"/>
          <p:cNvSpPr>
            <a:spLocks noChangeArrowheads="1"/>
          </p:cNvSpPr>
          <p:nvPr/>
        </p:nvSpPr>
        <p:spPr bwMode="auto">
          <a:xfrm>
            <a:off x="5867400" y="2057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78" name="Line 5"/>
          <p:cNvSpPr>
            <a:spLocks noChangeShapeType="1"/>
          </p:cNvSpPr>
          <p:nvPr/>
        </p:nvSpPr>
        <p:spPr bwMode="auto">
          <a:xfrm>
            <a:off x="3733800" y="2438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079" name="Object 6"/>
          <p:cNvGraphicFramePr>
            <a:graphicFrameLocks noChangeAspect="1"/>
          </p:cNvGraphicFramePr>
          <p:nvPr/>
        </p:nvGraphicFramePr>
        <p:xfrm>
          <a:off x="3200400" y="22098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2098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7"/>
          <p:cNvGraphicFramePr>
            <a:graphicFrameLocks noChangeAspect="1"/>
          </p:cNvGraphicFramePr>
          <p:nvPr/>
        </p:nvGraphicFramePr>
        <p:xfrm>
          <a:off x="5994400" y="220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220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8"/>
          <p:cNvGraphicFramePr>
            <a:graphicFrameLocks noChangeAspect="1"/>
          </p:cNvGraphicFramePr>
          <p:nvPr/>
        </p:nvGraphicFramePr>
        <p:xfrm>
          <a:off x="3892550" y="1957388"/>
          <a:ext cx="16510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7" imgW="1651000" imgH="495300" progId="Equation.3">
                  <p:embed/>
                </p:oleObj>
              </mc:Choice>
              <mc:Fallback>
                <p:oleObj name="Equation" r:id="rId7" imgW="1651000" imgH="495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1957388"/>
                        <a:ext cx="16510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Oval 9"/>
          <p:cNvSpPr>
            <a:spLocks noChangeArrowheads="1"/>
          </p:cNvSpPr>
          <p:nvPr/>
        </p:nvSpPr>
        <p:spPr bwMode="auto">
          <a:xfrm>
            <a:off x="30480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83" name="Oval 10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84" name="Line 11"/>
          <p:cNvSpPr>
            <a:spLocks noChangeShapeType="1"/>
          </p:cNvSpPr>
          <p:nvPr/>
        </p:nvSpPr>
        <p:spPr bwMode="auto">
          <a:xfrm>
            <a:off x="3733800" y="5029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085" name="Object 12"/>
          <p:cNvGraphicFramePr>
            <a:graphicFrameLocks noChangeAspect="1"/>
          </p:cNvGraphicFramePr>
          <p:nvPr/>
        </p:nvGraphicFramePr>
        <p:xfrm>
          <a:off x="3200400" y="476885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9" imgW="380835" imgH="520474" progId="Equation.3">
                  <p:embed/>
                </p:oleObj>
              </mc:Choice>
              <mc:Fallback>
                <p:oleObj name="Equation" r:id="rId9" imgW="380835" imgH="52047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76885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13"/>
          <p:cNvGraphicFramePr>
            <a:graphicFrameLocks noChangeAspect="1"/>
          </p:cNvGraphicFramePr>
          <p:nvPr/>
        </p:nvGraphicFramePr>
        <p:xfrm>
          <a:off x="5989638" y="476885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11" imgW="444307" imgH="520474" progId="Equation.3">
                  <p:embed/>
                </p:oleObj>
              </mc:Choice>
              <mc:Fallback>
                <p:oleObj name="Equation" r:id="rId11" imgW="444307" imgH="52047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476885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7" name="Object 14"/>
          <p:cNvGraphicFramePr>
            <a:graphicFrameLocks noChangeAspect="1"/>
          </p:cNvGraphicFramePr>
          <p:nvPr/>
        </p:nvGraphicFramePr>
        <p:xfrm>
          <a:off x="3873500" y="4546600"/>
          <a:ext cx="16891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13" imgW="1688367" imgH="495085" progId="Equation.3">
                  <p:embed/>
                </p:oleObj>
              </mc:Choice>
              <mc:Fallback>
                <p:oleObj name="Equation" r:id="rId13" imgW="1688367" imgH="49508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4546600"/>
                        <a:ext cx="16891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8" name="Text Box 15"/>
          <p:cNvSpPr txBox="1">
            <a:spLocks noChangeArrowheads="1"/>
          </p:cNvSpPr>
          <p:nvPr/>
        </p:nvSpPr>
        <p:spPr bwMode="auto">
          <a:xfrm>
            <a:off x="152400" y="914400"/>
            <a:ext cx="395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Allowed transitions:</a:t>
            </a:r>
          </a:p>
        </p:txBody>
      </p:sp>
      <p:sp>
        <p:nvSpPr>
          <p:cNvPr id="3089" name="Text Box 16"/>
          <p:cNvSpPr txBox="1">
            <a:spLocks noChangeArrowheads="1"/>
          </p:cNvSpPr>
          <p:nvPr/>
        </p:nvSpPr>
        <p:spPr bwMode="auto">
          <a:xfrm>
            <a:off x="2514600" y="5943600"/>
            <a:ext cx="4549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(deterministic choices)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512745C-9CB7-4767-AFBA-01DAFF0B88CF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20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365125" y="711200"/>
            <a:ext cx="7427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will construct a PDA that accepts:</a:t>
            </a:r>
          </a:p>
        </p:txBody>
      </p:sp>
      <p:graphicFrame>
        <p:nvGraphicFramePr>
          <p:cNvPr id="21508" name="Object 3"/>
          <p:cNvGraphicFramePr>
            <a:graphicFrameLocks noChangeAspect="1"/>
          </p:cNvGraphicFramePr>
          <p:nvPr/>
        </p:nvGraphicFramePr>
        <p:xfrm>
          <a:off x="3105150" y="1574800"/>
          <a:ext cx="2743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3" imgW="2743200" imgH="711200" progId="Equation.3">
                  <p:embed/>
                </p:oleObj>
              </mc:Choice>
              <mc:Fallback>
                <p:oleObj name="Equation" r:id="rId3" imgW="27432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1574800"/>
                        <a:ext cx="2743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2514600" y="3048000"/>
          <a:ext cx="40592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5" imgW="4762500" imgH="711200" progId="Equation.3">
                  <p:embed/>
                </p:oleObj>
              </mc:Choice>
              <mc:Fallback>
                <p:oleObj name="Equation" r:id="rId5" imgW="47625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0"/>
                        <a:ext cx="405923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0357" name="Text Box 5"/>
          <p:cNvSpPr txBox="1">
            <a:spLocks noChangeArrowheads="1"/>
          </p:cNvSpPr>
          <p:nvPr/>
        </p:nvSpPr>
        <p:spPr bwMode="auto">
          <a:xfrm>
            <a:off x="2133600" y="4724400"/>
            <a:ext cx="4767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which is a contradiction!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FC21147-168A-4FE1-82E8-7E9C79D342C6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21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0" y="2590800"/>
            <a:ext cx="1527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Modify</a:t>
            </a:r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1676400" y="26670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3" imgW="545863" imgH="393529" progId="Equation.3">
                  <p:embed/>
                </p:oleObj>
              </mc:Choice>
              <mc:Fallback>
                <p:oleObj name="Equation" r:id="rId3" imgW="545863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670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1447800" y="4191000"/>
          <a:ext cx="6794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Equation" r:id="rId5" imgW="533169" imgH="355446" progId="Equation.3">
                  <p:embed/>
                </p:oleObj>
              </mc:Choice>
              <mc:Fallback>
                <p:oleObj name="Equation" r:id="rId5" imgW="533169" imgH="3554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91000"/>
                        <a:ext cx="6794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4" name="Group 5"/>
          <p:cNvGrpSpPr>
            <a:grpSpLocks/>
          </p:cNvGrpSpPr>
          <p:nvPr/>
        </p:nvGrpSpPr>
        <p:grpSpPr bwMode="auto">
          <a:xfrm>
            <a:off x="609600" y="4724400"/>
            <a:ext cx="6858000" cy="1524000"/>
            <a:chOff x="336" y="2880"/>
            <a:chExt cx="4704" cy="1200"/>
          </a:xfrm>
        </p:grpSpPr>
        <p:sp>
          <p:nvSpPr>
            <p:cNvPr id="22555" name="Oval 6"/>
            <p:cNvSpPr>
              <a:spLocks noChangeArrowheads="1"/>
            </p:cNvSpPr>
            <p:nvPr/>
          </p:nvSpPr>
          <p:spPr bwMode="auto">
            <a:xfrm>
              <a:off x="2640" y="3264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2556" name="Oval 7"/>
            <p:cNvSpPr>
              <a:spLocks noChangeArrowheads="1"/>
            </p:cNvSpPr>
            <p:nvPr/>
          </p:nvSpPr>
          <p:spPr bwMode="auto">
            <a:xfrm>
              <a:off x="816" y="33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2557" name="Oval 8"/>
            <p:cNvSpPr>
              <a:spLocks noChangeArrowheads="1"/>
            </p:cNvSpPr>
            <p:nvPr/>
          </p:nvSpPr>
          <p:spPr bwMode="auto">
            <a:xfrm>
              <a:off x="4224" y="3264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2558" name="Oval 9"/>
            <p:cNvSpPr>
              <a:spLocks noChangeArrowheads="1"/>
            </p:cNvSpPr>
            <p:nvPr/>
          </p:nvSpPr>
          <p:spPr bwMode="auto">
            <a:xfrm>
              <a:off x="4128" y="3168"/>
              <a:ext cx="672" cy="6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2559" name="Oval 10"/>
            <p:cNvSpPr>
              <a:spLocks noChangeArrowheads="1"/>
            </p:cNvSpPr>
            <p:nvPr/>
          </p:nvSpPr>
          <p:spPr bwMode="auto">
            <a:xfrm>
              <a:off x="2544" y="3168"/>
              <a:ext cx="672" cy="6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2560" name="Freeform 11"/>
            <p:cNvSpPr>
              <a:spLocks/>
            </p:cNvSpPr>
            <p:nvPr/>
          </p:nvSpPr>
          <p:spPr bwMode="auto">
            <a:xfrm>
              <a:off x="1296" y="3376"/>
              <a:ext cx="1248" cy="448"/>
            </a:xfrm>
            <a:custGeom>
              <a:avLst/>
              <a:gdLst>
                <a:gd name="T0" fmla="*/ 0 w 1248"/>
                <a:gd name="T1" fmla="*/ 224 h 448"/>
                <a:gd name="T2" fmla="*/ 240 w 1248"/>
                <a:gd name="T3" fmla="*/ 416 h 448"/>
                <a:gd name="T4" fmla="*/ 432 w 1248"/>
                <a:gd name="T5" fmla="*/ 32 h 448"/>
                <a:gd name="T6" fmla="*/ 768 w 1248"/>
                <a:gd name="T7" fmla="*/ 320 h 448"/>
                <a:gd name="T8" fmla="*/ 960 w 1248"/>
                <a:gd name="T9" fmla="*/ 32 h 448"/>
                <a:gd name="T10" fmla="*/ 1248 w 1248"/>
                <a:gd name="T11" fmla="*/ 128 h 4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8" h="448">
                  <a:moveTo>
                    <a:pt x="0" y="224"/>
                  </a:moveTo>
                  <a:cubicBezTo>
                    <a:pt x="84" y="336"/>
                    <a:pt x="168" y="448"/>
                    <a:pt x="240" y="416"/>
                  </a:cubicBezTo>
                  <a:cubicBezTo>
                    <a:pt x="312" y="384"/>
                    <a:pt x="344" y="48"/>
                    <a:pt x="432" y="32"/>
                  </a:cubicBezTo>
                  <a:cubicBezTo>
                    <a:pt x="520" y="16"/>
                    <a:pt x="680" y="320"/>
                    <a:pt x="768" y="320"/>
                  </a:cubicBezTo>
                  <a:cubicBezTo>
                    <a:pt x="856" y="320"/>
                    <a:pt x="880" y="64"/>
                    <a:pt x="960" y="32"/>
                  </a:cubicBezTo>
                  <a:cubicBezTo>
                    <a:pt x="1040" y="0"/>
                    <a:pt x="1144" y="64"/>
                    <a:pt x="1248" y="12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2561" name="Freeform 12"/>
            <p:cNvSpPr>
              <a:spLocks/>
            </p:cNvSpPr>
            <p:nvPr/>
          </p:nvSpPr>
          <p:spPr bwMode="auto">
            <a:xfrm>
              <a:off x="3216" y="3488"/>
              <a:ext cx="912" cy="256"/>
            </a:xfrm>
            <a:custGeom>
              <a:avLst/>
              <a:gdLst>
                <a:gd name="T0" fmla="*/ 0 w 912"/>
                <a:gd name="T1" fmla="*/ 16 h 256"/>
                <a:gd name="T2" fmla="*/ 192 w 912"/>
                <a:gd name="T3" fmla="*/ 256 h 256"/>
                <a:gd name="T4" fmla="*/ 432 w 912"/>
                <a:gd name="T5" fmla="*/ 16 h 256"/>
                <a:gd name="T6" fmla="*/ 624 w 912"/>
                <a:gd name="T7" fmla="*/ 160 h 256"/>
                <a:gd name="T8" fmla="*/ 912 w 912"/>
                <a:gd name="T9" fmla="*/ 16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2" h="256">
                  <a:moveTo>
                    <a:pt x="0" y="16"/>
                  </a:moveTo>
                  <a:cubicBezTo>
                    <a:pt x="60" y="136"/>
                    <a:pt x="120" y="256"/>
                    <a:pt x="192" y="256"/>
                  </a:cubicBezTo>
                  <a:cubicBezTo>
                    <a:pt x="264" y="256"/>
                    <a:pt x="360" y="32"/>
                    <a:pt x="432" y="16"/>
                  </a:cubicBezTo>
                  <a:cubicBezTo>
                    <a:pt x="504" y="0"/>
                    <a:pt x="544" y="160"/>
                    <a:pt x="624" y="160"/>
                  </a:cubicBezTo>
                  <a:cubicBezTo>
                    <a:pt x="704" y="160"/>
                    <a:pt x="864" y="48"/>
                    <a:pt x="912" y="1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22562" name="Object 13"/>
            <p:cNvGraphicFramePr>
              <a:graphicFrameLocks noChangeAspect="1"/>
            </p:cNvGraphicFramePr>
            <p:nvPr/>
          </p:nvGraphicFramePr>
          <p:xfrm>
            <a:off x="3449" y="2916"/>
            <a:ext cx="30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8" name="Equation" r:id="rId7" imgW="482391" imgH="609336" progId="Equation.3">
                    <p:embed/>
                  </p:oleObj>
                </mc:Choice>
                <mc:Fallback>
                  <p:oleObj name="Equation" r:id="rId7" imgW="482391" imgH="609336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9" y="2916"/>
                          <a:ext cx="30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3" name="Rectangle 14"/>
            <p:cNvSpPr>
              <a:spLocks noChangeArrowheads="1"/>
            </p:cNvSpPr>
            <p:nvPr/>
          </p:nvSpPr>
          <p:spPr bwMode="auto">
            <a:xfrm>
              <a:off x="624" y="2880"/>
              <a:ext cx="4416" cy="12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2564" name="Line 15"/>
            <p:cNvSpPr>
              <a:spLocks noChangeShapeType="1"/>
            </p:cNvSpPr>
            <p:nvPr/>
          </p:nvSpPr>
          <p:spPr bwMode="auto">
            <a:xfrm>
              <a:off x="336" y="35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22565" name="Object 16"/>
            <p:cNvGraphicFramePr>
              <a:graphicFrameLocks noChangeAspect="1"/>
            </p:cNvGraphicFramePr>
            <p:nvPr/>
          </p:nvGraphicFramePr>
          <p:xfrm>
            <a:off x="1612" y="2916"/>
            <a:ext cx="62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9" name="Equation" r:id="rId9" imgW="990170" imgH="609336" progId="Equation.3">
                    <p:embed/>
                  </p:oleObj>
                </mc:Choice>
                <mc:Fallback>
                  <p:oleObj name="Equation" r:id="rId9" imgW="990170" imgH="609336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2" y="2916"/>
                          <a:ext cx="62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35" name="Object 17"/>
          <p:cNvGraphicFramePr>
            <a:graphicFrameLocks noChangeAspect="1"/>
          </p:cNvGraphicFramePr>
          <p:nvPr/>
        </p:nvGraphicFramePr>
        <p:xfrm>
          <a:off x="3581400" y="0"/>
          <a:ext cx="38100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11" imgW="4152900" imgH="558800" progId="Equation.3">
                  <p:embed/>
                </p:oleObj>
              </mc:Choice>
              <mc:Fallback>
                <p:oleObj name="Equation" r:id="rId11" imgW="4152900" imgH="558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0"/>
                        <a:ext cx="38100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18"/>
          <p:cNvGraphicFramePr>
            <a:graphicFrameLocks noChangeAspect="1"/>
          </p:cNvGraphicFramePr>
          <p:nvPr/>
        </p:nvGraphicFramePr>
        <p:xfrm>
          <a:off x="3505200" y="4191000"/>
          <a:ext cx="39624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13" imgW="4216400" imgH="558800" progId="Equation.3">
                  <p:embed/>
                </p:oleObj>
              </mc:Choice>
              <mc:Fallback>
                <p:oleObj name="Equation" r:id="rId13" imgW="4216400" imgH="558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91000"/>
                        <a:ext cx="39624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AutoShape 19"/>
          <p:cNvSpPr>
            <a:spLocks noChangeArrowheads="1"/>
          </p:cNvSpPr>
          <p:nvPr/>
        </p:nvSpPr>
        <p:spPr bwMode="auto">
          <a:xfrm>
            <a:off x="2057400" y="2514600"/>
            <a:ext cx="4267200" cy="132715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Replace</a:t>
            </a:r>
          </a:p>
          <a:p>
            <a:r>
              <a:rPr lang="en-US">
                <a:solidFill>
                  <a:schemeClr val="tx1"/>
                </a:solidFill>
              </a:rPr>
              <a:t>with</a:t>
            </a:r>
          </a:p>
        </p:txBody>
      </p:sp>
      <p:graphicFrame>
        <p:nvGraphicFramePr>
          <p:cNvPr id="22538" name="Object 20"/>
          <p:cNvGraphicFramePr>
            <a:graphicFrameLocks noChangeAspect="1"/>
          </p:cNvGraphicFramePr>
          <p:nvPr/>
        </p:nvGraphicFramePr>
        <p:xfrm>
          <a:off x="4876800" y="2578100"/>
          <a:ext cx="265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Equation" r:id="rId15" imgW="266469" imgH="431425" progId="Equation.3">
                  <p:embed/>
                </p:oleObj>
              </mc:Choice>
              <mc:Fallback>
                <p:oleObj name="Equation" r:id="rId15" imgW="266469" imgH="43142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578100"/>
                        <a:ext cx="265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21"/>
          <p:cNvGraphicFramePr>
            <a:graphicFrameLocks noChangeAspect="1"/>
          </p:cNvGraphicFramePr>
          <p:nvPr/>
        </p:nvGraphicFramePr>
        <p:xfrm>
          <a:off x="4267200" y="3263900"/>
          <a:ext cx="2524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Equation" r:id="rId17" imgW="253780" imgH="304536" progId="Equation.3">
                  <p:embed/>
                </p:oleObj>
              </mc:Choice>
              <mc:Fallback>
                <p:oleObj name="Equation" r:id="rId17" imgW="253780" imgH="30453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63900"/>
                        <a:ext cx="2524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0" name="Group 22"/>
          <p:cNvGrpSpPr>
            <a:grpSpLocks/>
          </p:cNvGrpSpPr>
          <p:nvPr/>
        </p:nvGrpSpPr>
        <p:grpSpPr bwMode="auto">
          <a:xfrm>
            <a:off x="762000" y="609600"/>
            <a:ext cx="6705600" cy="1447800"/>
            <a:chOff x="480" y="384"/>
            <a:chExt cx="4608" cy="1200"/>
          </a:xfrm>
        </p:grpSpPr>
        <p:sp>
          <p:nvSpPr>
            <p:cNvPr id="22544" name="Oval 23"/>
            <p:cNvSpPr>
              <a:spLocks noChangeArrowheads="1"/>
            </p:cNvSpPr>
            <p:nvPr/>
          </p:nvSpPr>
          <p:spPr bwMode="auto">
            <a:xfrm>
              <a:off x="2688" y="816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2545" name="Oval 24"/>
            <p:cNvSpPr>
              <a:spLocks noChangeArrowheads="1"/>
            </p:cNvSpPr>
            <p:nvPr/>
          </p:nvSpPr>
          <p:spPr bwMode="auto">
            <a:xfrm>
              <a:off x="864" y="864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2546" name="Oval 25"/>
            <p:cNvSpPr>
              <a:spLocks noChangeArrowheads="1"/>
            </p:cNvSpPr>
            <p:nvPr/>
          </p:nvSpPr>
          <p:spPr bwMode="auto">
            <a:xfrm>
              <a:off x="4272" y="816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2547" name="Oval 26"/>
            <p:cNvSpPr>
              <a:spLocks noChangeArrowheads="1"/>
            </p:cNvSpPr>
            <p:nvPr/>
          </p:nvSpPr>
          <p:spPr bwMode="auto">
            <a:xfrm>
              <a:off x="4176" y="720"/>
              <a:ext cx="672" cy="6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2548" name="Oval 27"/>
            <p:cNvSpPr>
              <a:spLocks noChangeArrowheads="1"/>
            </p:cNvSpPr>
            <p:nvPr/>
          </p:nvSpPr>
          <p:spPr bwMode="auto">
            <a:xfrm>
              <a:off x="2592" y="720"/>
              <a:ext cx="672" cy="6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2549" name="Freeform 28"/>
            <p:cNvSpPr>
              <a:spLocks/>
            </p:cNvSpPr>
            <p:nvPr/>
          </p:nvSpPr>
          <p:spPr bwMode="auto">
            <a:xfrm>
              <a:off x="1344" y="928"/>
              <a:ext cx="1248" cy="448"/>
            </a:xfrm>
            <a:custGeom>
              <a:avLst/>
              <a:gdLst>
                <a:gd name="T0" fmla="*/ 0 w 1248"/>
                <a:gd name="T1" fmla="*/ 224 h 448"/>
                <a:gd name="T2" fmla="*/ 240 w 1248"/>
                <a:gd name="T3" fmla="*/ 416 h 448"/>
                <a:gd name="T4" fmla="*/ 432 w 1248"/>
                <a:gd name="T5" fmla="*/ 32 h 448"/>
                <a:gd name="T6" fmla="*/ 768 w 1248"/>
                <a:gd name="T7" fmla="*/ 320 h 448"/>
                <a:gd name="T8" fmla="*/ 960 w 1248"/>
                <a:gd name="T9" fmla="*/ 32 h 448"/>
                <a:gd name="T10" fmla="*/ 1248 w 1248"/>
                <a:gd name="T11" fmla="*/ 128 h 4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8" h="448">
                  <a:moveTo>
                    <a:pt x="0" y="224"/>
                  </a:moveTo>
                  <a:cubicBezTo>
                    <a:pt x="84" y="336"/>
                    <a:pt x="168" y="448"/>
                    <a:pt x="240" y="416"/>
                  </a:cubicBezTo>
                  <a:cubicBezTo>
                    <a:pt x="312" y="384"/>
                    <a:pt x="344" y="48"/>
                    <a:pt x="432" y="32"/>
                  </a:cubicBezTo>
                  <a:cubicBezTo>
                    <a:pt x="520" y="16"/>
                    <a:pt x="680" y="320"/>
                    <a:pt x="768" y="320"/>
                  </a:cubicBezTo>
                  <a:cubicBezTo>
                    <a:pt x="856" y="320"/>
                    <a:pt x="880" y="64"/>
                    <a:pt x="960" y="32"/>
                  </a:cubicBezTo>
                  <a:cubicBezTo>
                    <a:pt x="1040" y="0"/>
                    <a:pt x="1144" y="64"/>
                    <a:pt x="1248" y="12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2550" name="Freeform 29"/>
            <p:cNvSpPr>
              <a:spLocks/>
            </p:cNvSpPr>
            <p:nvPr/>
          </p:nvSpPr>
          <p:spPr bwMode="auto">
            <a:xfrm>
              <a:off x="3264" y="1040"/>
              <a:ext cx="912" cy="256"/>
            </a:xfrm>
            <a:custGeom>
              <a:avLst/>
              <a:gdLst>
                <a:gd name="T0" fmla="*/ 0 w 912"/>
                <a:gd name="T1" fmla="*/ 16 h 256"/>
                <a:gd name="T2" fmla="*/ 192 w 912"/>
                <a:gd name="T3" fmla="*/ 256 h 256"/>
                <a:gd name="T4" fmla="*/ 432 w 912"/>
                <a:gd name="T5" fmla="*/ 16 h 256"/>
                <a:gd name="T6" fmla="*/ 624 w 912"/>
                <a:gd name="T7" fmla="*/ 160 h 256"/>
                <a:gd name="T8" fmla="*/ 912 w 912"/>
                <a:gd name="T9" fmla="*/ 16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2" h="256">
                  <a:moveTo>
                    <a:pt x="0" y="16"/>
                  </a:moveTo>
                  <a:cubicBezTo>
                    <a:pt x="60" y="136"/>
                    <a:pt x="120" y="256"/>
                    <a:pt x="192" y="256"/>
                  </a:cubicBezTo>
                  <a:cubicBezTo>
                    <a:pt x="264" y="256"/>
                    <a:pt x="360" y="32"/>
                    <a:pt x="432" y="16"/>
                  </a:cubicBezTo>
                  <a:cubicBezTo>
                    <a:pt x="504" y="0"/>
                    <a:pt x="544" y="160"/>
                    <a:pt x="624" y="160"/>
                  </a:cubicBezTo>
                  <a:cubicBezTo>
                    <a:pt x="704" y="160"/>
                    <a:pt x="864" y="48"/>
                    <a:pt x="912" y="1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2551" name="Line 30"/>
            <p:cNvSpPr>
              <a:spLocks noChangeShapeType="1"/>
            </p:cNvSpPr>
            <p:nvPr/>
          </p:nvSpPr>
          <p:spPr bwMode="auto">
            <a:xfrm>
              <a:off x="480" y="11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22552" name="Object 31"/>
            <p:cNvGraphicFramePr>
              <a:graphicFrameLocks noChangeAspect="1"/>
            </p:cNvGraphicFramePr>
            <p:nvPr/>
          </p:nvGraphicFramePr>
          <p:xfrm>
            <a:off x="1560" y="468"/>
            <a:ext cx="63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4" name="Equation" r:id="rId19" imgW="1002865" imgH="609336" progId="Equation.3">
                    <p:embed/>
                  </p:oleObj>
                </mc:Choice>
                <mc:Fallback>
                  <p:oleObj name="Equation" r:id="rId19" imgW="1002865" imgH="609336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0" y="468"/>
                          <a:ext cx="63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3" name="Object 32"/>
            <p:cNvGraphicFramePr>
              <a:graphicFrameLocks noChangeAspect="1"/>
            </p:cNvGraphicFramePr>
            <p:nvPr/>
          </p:nvGraphicFramePr>
          <p:xfrm>
            <a:off x="3492" y="468"/>
            <a:ext cx="31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5" name="Equation" r:id="rId21" imgW="495085" imgH="609336" progId="Equation.3">
                    <p:embed/>
                  </p:oleObj>
                </mc:Choice>
                <mc:Fallback>
                  <p:oleObj name="Equation" r:id="rId21" imgW="495085" imgH="609336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2" y="468"/>
                          <a:ext cx="31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4" name="Rectangle 33"/>
            <p:cNvSpPr>
              <a:spLocks noChangeArrowheads="1"/>
            </p:cNvSpPr>
            <p:nvPr/>
          </p:nvSpPr>
          <p:spPr bwMode="auto">
            <a:xfrm>
              <a:off x="672" y="384"/>
              <a:ext cx="4416" cy="12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graphicFrame>
        <p:nvGraphicFramePr>
          <p:cNvPr id="22541" name="Object 34"/>
          <p:cNvGraphicFramePr>
            <a:graphicFrameLocks noChangeAspect="1"/>
          </p:cNvGraphicFramePr>
          <p:nvPr/>
        </p:nvGraphicFramePr>
        <p:xfrm>
          <a:off x="1524000" y="152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Equation" r:id="rId23" imgW="545863" imgH="393529" progId="Equation.3">
                  <p:embed/>
                </p:oleObj>
              </mc:Choice>
              <mc:Fallback>
                <p:oleObj name="Equation" r:id="rId23" imgW="545863" imgH="39352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24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Text Box 35"/>
          <p:cNvSpPr txBox="1">
            <a:spLocks noChangeArrowheads="1"/>
          </p:cNvSpPr>
          <p:nvPr/>
        </p:nvSpPr>
        <p:spPr bwMode="auto">
          <a:xfrm>
            <a:off x="60325" y="101600"/>
            <a:ext cx="1279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DPDA</a:t>
            </a:r>
          </a:p>
        </p:txBody>
      </p:sp>
      <p:sp>
        <p:nvSpPr>
          <p:cNvPr id="22543" name="Text Box 36"/>
          <p:cNvSpPr txBox="1">
            <a:spLocks noChangeArrowheads="1"/>
          </p:cNvSpPr>
          <p:nvPr/>
        </p:nvSpPr>
        <p:spPr bwMode="auto">
          <a:xfrm>
            <a:off x="0" y="4191000"/>
            <a:ext cx="1279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DPDA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A691B6B-4FF1-46E5-82E4-527035EE72A1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22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0" y="76200"/>
            <a:ext cx="3933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 PDA that accepts</a:t>
            </a:r>
          </a:p>
        </p:txBody>
      </p:sp>
      <p:graphicFrame>
        <p:nvGraphicFramePr>
          <p:cNvPr id="23556" name="Object 3"/>
          <p:cNvGraphicFramePr>
            <a:graphicFrameLocks noChangeAspect="1"/>
          </p:cNvGraphicFramePr>
          <p:nvPr/>
        </p:nvGraphicFramePr>
        <p:xfrm>
          <a:off x="4191000" y="0"/>
          <a:ext cx="2743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Equation" r:id="rId3" imgW="2743200" imgH="711200" progId="Equation.3">
                  <p:embed/>
                </p:oleObj>
              </mc:Choice>
              <mc:Fallback>
                <p:oleObj name="Equation" r:id="rId3" imgW="27432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0"/>
                        <a:ext cx="2743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4314825" y="3163888"/>
            <a:ext cx="68262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1720850" y="3225800"/>
            <a:ext cx="68262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59" name="Oval 6"/>
          <p:cNvSpPr>
            <a:spLocks noChangeArrowheads="1"/>
          </p:cNvSpPr>
          <p:nvPr/>
        </p:nvSpPr>
        <p:spPr bwMode="auto">
          <a:xfrm>
            <a:off x="6567488" y="3163888"/>
            <a:ext cx="682625" cy="619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6430963" y="3038475"/>
            <a:ext cx="955675" cy="869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61" name="Oval 8"/>
          <p:cNvSpPr>
            <a:spLocks noChangeArrowheads="1"/>
          </p:cNvSpPr>
          <p:nvPr/>
        </p:nvSpPr>
        <p:spPr bwMode="auto">
          <a:xfrm>
            <a:off x="4178300" y="3038475"/>
            <a:ext cx="955675" cy="869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62" name="Freeform 9"/>
          <p:cNvSpPr>
            <a:spLocks/>
          </p:cNvSpPr>
          <p:nvPr/>
        </p:nvSpPr>
        <p:spPr bwMode="auto">
          <a:xfrm>
            <a:off x="2403475" y="3308350"/>
            <a:ext cx="1774825" cy="579438"/>
          </a:xfrm>
          <a:custGeom>
            <a:avLst/>
            <a:gdLst>
              <a:gd name="T0" fmla="*/ 0 w 1248"/>
              <a:gd name="T1" fmla="*/ 2147483647 h 448"/>
              <a:gd name="T2" fmla="*/ 2147483647 w 1248"/>
              <a:gd name="T3" fmla="*/ 2147483647 h 448"/>
              <a:gd name="T4" fmla="*/ 2147483647 w 1248"/>
              <a:gd name="T5" fmla="*/ 2147483647 h 448"/>
              <a:gd name="T6" fmla="*/ 2147483647 w 1248"/>
              <a:gd name="T7" fmla="*/ 2147483647 h 448"/>
              <a:gd name="T8" fmla="*/ 2147483647 w 1248"/>
              <a:gd name="T9" fmla="*/ 2147483647 h 448"/>
              <a:gd name="T10" fmla="*/ 2147483647 w 1248"/>
              <a:gd name="T11" fmla="*/ 2147483647 h 4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48" h="448">
                <a:moveTo>
                  <a:pt x="0" y="224"/>
                </a:moveTo>
                <a:cubicBezTo>
                  <a:pt x="84" y="336"/>
                  <a:pt x="168" y="448"/>
                  <a:pt x="240" y="416"/>
                </a:cubicBezTo>
                <a:cubicBezTo>
                  <a:pt x="312" y="384"/>
                  <a:pt x="344" y="48"/>
                  <a:pt x="432" y="32"/>
                </a:cubicBezTo>
                <a:cubicBezTo>
                  <a:pt x="520" y="16"/>
                  <a:pt x="680" y="320"/>
                  <a:pt x="768" y="320"/>
                </a:cubicBezTo>
                <a:cubicBezTo>
                  <a:pt x="856" y="320"/>
                  <a:pt x="880" y="64"/>
                  <a:pt x="960" y="32"/>
                </a:cubicBezTo>
                <a:cubicBezTo>
                  <a:pt x="1040" y="0"/>
                  <a:pt x="1144" y="64"/>
                  <a:pt x="1248" y="1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563" name="Freeform 10"/>
          <p:cNvSpPr>
            <a:spLocks/>
          </p:cNvSpPr>
          <p:nvPr/>
        </p:nvSpPr>
        <p:spPr bwMode="auto">
          <a:xfrm>
            <a:off x="5133975" y="3452813"/>
            <a:ext cx="1296988" cy="330200"/>
          </a:xfrm>
          <a:custGeom>
            <a:avLst/>
            <a:gdLst>
              <a:gd name="T0" fmla="*/ 0 w 912"/>
              <a:gd name="T1" fmla="*/ 2147483647 h 256"/>
              <a:gd name="T2" fmla="*/ 2147483647 w 912"/>
              <a:gd name="T3" fmla="*/ 2147483647 h 256"/>
              <a:gd name="T4" fmla="*/ 2147483647 w 912"/>
              <a:gd name="T5" fmla="*/ 2147483647 h 256"/>
              <a:gd name="T6" fmla="*/ 2147483647 w 912"/>
              <a:gd name="T7" fmla="*/ 2147483647 h 256"/>
              <a:gd name="T8" fmla="*/ 2147483647 w 912"/>
              <a:gd name="T9" fmla="*/ 2147483647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2" h="256">
                <a:moveTo>
                  <a:pt x="0" y="16"/>
                </a:moveTo>
                <a:cubicBezTo>
                  <a:pt x="60" y="136"/>
                  <a:pt x="120" y="256"/>
                  <a:pt x="192" y="256"/>
                </a:cubicBezTo>
                <a:cubicBezTo>
                  <a:pt x="264" y="256"/>
                  <a:pt x="360" y="32"/>
                  <a:pt x="432" y="16"/>
                </a:cubicBezTo>
                <a:cubicBezTo>
                  <a:pt x="504" y="0"/>
                  <a:pt x="544" y="160"/>
                  <a:pt x="624" y="160"/>
                </a:cubicBezTo>
                <a:cubicBezTo>
                  <a:pt x="704" y="160"/>
                  <a:pt x="864" y="48"/>
                  <a:pt x="912" y="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564" name="Line 11"/>
          <p:cNvSpPr>
            <a:spLocks noChangeShapeType="1"/>
          </p:cNvSpPr>
          <p:nvPr/>
        </p:nvSpPr>
        <p:spPr bwMode="auto">
          <a:xfrm>
            <a:off x="1174750" y="3535363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3565" name="Object 12"/>
          <p:cNvGraphicFramePr>
            <a:graphicFrameLocks noChangeAspect="1"/>
          </p:cNvGraphicFramePr>
          <p:nvPr/>
        </p:nvGraphicFramePr>
        <p:xfrm>
          <a:off x="2744788" y="2728913"/>
          <a:ext cx="83026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Equation" r:id="rId5" imgW="927100" imgH="571500" progId="Equation.3">
                  <p:embed/>
                </p:oleObj>
              </mc:Choice>
              <mc:Fallback>
                <p:oleObj name="Equation" r:id="rId5" imgW="927100" imgH="571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2728913"/>
                        <a:ext cx="830262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3"/>
          <p:cNvGraphicFramePr>
            <a:graphicFrameLocks noChangeAspect="1"/>
          </p:cNvGraphicFramePr>
          <p:nvPr/>
        </p:nvGraphicFramePr>
        <p:xfrm>
          <a:off x="5475288" y="2728913"/>
          <a:ext cx="4095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2728913"/>
                        <a:ext cx="4095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7" name="Rectangle 14"/>
          <p:cNvSpPr>
            <a:spLocks noChangeArrowheads="1"/>
          </p:cNvSpPr>
          <p:nvPr/>
        </p:nvSpPr>
        <p:spPr bwMode="auto">
          <a:xfrm>
            <a:off x="1447800" y="2667000"/>
            <a:ext cx="6280150" cy="1550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68" name="Oval 15"/>
          <p:cNvSpPr>
            <a:spLocks noChangeArrowheads="1"/>
          </p:cNvSpPr>
          <p:nvPr/>
        </p:nvSpPr>
        <p:spPr bwMode="auto">
          <a:xfrm>
            <a:off x="4238625" y="5524500"/>
            <a:ext cx="682625" cy="6207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69" name="Oval 16"/>
          <p:cNvSpPr>
            <a:spLocks noChangeArrowheads="1"/>
          </p:cNvSpPr>
          <p:nvPr/>
        </p:nvSpPr>
        <p:spPr bwMode="auto">
          <a:xfrm>
            <a:off x="1644650" y="5586413"/>
            <a:ext cx="682625" cy="620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70" name="Oval 17"/>
          <p:cNvSpPr>
            <a:spLocks noChangeArrowheads="1"/>
          </p:cNvSpPr>
          <p:nvPr/>
        </p:nvSpPr>
        <p:spPr bwMode="auto">
          <a:xfrm>
            <a:off x="6491288" y="5524500"/>
            <a:ext cx="682625" cy="6207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71" name="Oval 18"/>
          <p:cNvSpPr>
            <a:spLocks noChangeArrowheads="1"/>
          </p:cNvSpPr>
          <p:nvPr/>
        </p:nvSpPr>
        <p:spPr bwMode="auto">
          <a:xfrm>
            <a:off x="6354763" y="5400675"/>
            <a:ext cx="955675" cy="868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72" name="Oval 19"/>
          <p:cNvSpPr>
            <a:spLocks noChangeArrowheads="1"/>
          </p:cNvSpPr>
          <p:nvPr/>
        </p:nvSpPr>
        <p:spPr bwMode="auto">
          <a:xfrm>
            <a:off x="4102100" y="5400675"/>
            <a:ext cx="955675" cy="868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73" name="Freeform 20"/>
          <p:cNvSpPr>
            <a:spLocks/>
          </p:cNvSpPr>
          <p:nvPr/>
        </p:nvSpPr>
        <p:spPr bwMode="auto">
          <a:xfrm>
            <a:off x="2327275" y="5668963"/>
            <a:ext cx="1774825" cy="579437"/>
          </a:xfrm>
          <a:custGeom>
            <a:avLst/>
            <a:gdLst>
              <a:gd name="T0" fmla="*/ 0 w 1248"/>
              <a:gd name="T1" fmla="*/ 2147483647 h 448"/>
              <a:gd name="T2" fmla="*/ 2147483647 w 1248"/>
              <a:gd name="T3" fmla="*/ 2147483647 h 448"/>
              <a:gd name="T4" fmla="*/ 2147483647 w 1248"/>
              <a:gd name="T5" fmla="*/ 2147483647 h 448"/>
              <a:gd name="T6" fmla="*/ 2147483647 w 1248"/>
              <a:gd name="T7" fmla="*/ 2147483647 h 448"/>
              <a:gd name="T8" fmla="*/ 2147483647 w 1248"/>
              <a:gd name="T9" fmla="*/ 2147483647 h 448"/>
              <a:gd name="T10" fmla="*/ 2147483647 w 1248"/>
              <a:gd name="T11" fmla="*/ 2147483647 h 4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48" h="448">
                <a:moveTo>
                  <a:pt x="0" y="224"/>
                </a:moveTo>
                <a:cubicBezTo>
                  <a:pt x="84" y="336"/>
                  <a:pt x="168" y="448"/>
                  <a:pt x="240" y="416"/>
                </a:cubicBezTo>
                <a:cubicBezTo>
                  <a:pt x="312" y="384"/>
                  <a:pt x="344" y="48"/>
                  <a:pt x="432" y="32"/>
                </a:cubicBezTo>
                <a:cubicBezTo>
                  <a:pt x="520" y="16"/>
                  <a:pt x="680" y="320"/>
                  <a:pt x="768" y="320"/>
                </a:cubicBezTo>
                <a:cubicBezTo>
                  <a:pt x="856" y="320"/>
                  <a:pt x="880" y="64"/>
                  <a:pt x="960" y="32"/>
                </a:cubicBezTo>
                <a:cubicBezTo>
                  <a:pt x="1040" y="0"/>
                  <a:pt x="1144" y="64"/>
                  <a:pt x="1248" y="1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574" name="Freeform 21"/>
          <p:cNvSpPr>
            <a:spLocks/>
          </p:cNvSpPr>
          <p:nvPr/>
        </p:nvSpPr>
        <p:spPr bwMode="auto">
          <a:xfrm>
            <a:off x="5057775" y="5815013"/>
            <a:ext cx="1296988" cy="330200"/>
          </a:xfrm>
          <a:custGeom>
            <a:avLst/>
            <a:gdLst>
              <a:gd name="T0" fmla="*/ 0 w 912"/>
              <a:gd name="T1" fmla="*/ 2147483647 h 256"/>
              <a:gd name="T2" fmla="*/ 2147483647 w 912"/>
              <a:gd name="T3" fmla="*/ 2147483647 h 256"/>
              <a:gd name="T4" fmla="*/ 2147483647 w 912"/>
              <a:gd name="T5" fmla="*/ 2147483647 h 256"/>
              <a:gd name="T6" fmla="*/ 2147483647 w 912"/>
              <a:gd name="T7" fmla="*/ 2147483647 h 256"/>
              <a:gd name="T8" fmla="*/ 2147483647 w 912"/>
              <a:gd name="T9" fmla="*/ 2147483647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2" h="256">
                <a:moveTo>
                  <a:pt x="0" y="16"/>
                </a:moveTo>
                <a:cubicBezTo>
                  <a:pt x="60" y="136"/>
                  <a:pt x="120" y="256"/>
                  <a:pt x="192" y="256"/>
                </a:cubicBezTo>
                <a:cubicBezTo>
                  <a:pt x="264" y="256"/>
                  <a:pt x="360" y="32"/>
                  <a:pt x="432" y="16"/>
                </a:cubicBezTo>
                <a:cubicBezTo>
                  <a:pt x="504" y="0"/>
                  <a:pt x="544" y="160"/>
                  <a:pt x="624" y="160"/>
                </a:cubicBezTo>
                <a:cubicBezTo>
                  <a:pt x="704" y="160"/>
                  <a:pt x="864" y="48"/>
                  <a:pt x="912" y="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3575" name="Object 22"/>
          <p:cNvGraphicFramePr>
            <a:graphicFrameLocks noChangeAspect="1"/>
          </p:cNvGraphicFramePr>
          <p:nvPr/>
        </p:nvGraphicFramePr>
        <p:xfrm>
          <a:off x="5405438" y="5091113"/>
          <a:ext cx="3968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Equation" r:id="rId9" imgW="444307" imgH="571252" progId="Equation.3">
                  <p:embed/>
                </p:oleObj>
              </mc:Choice>
              <mc:Fallback>
                <p:oleObj name="Equation" r:id="rId9" imgW="444307" imgH="57125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5091113"/>
                        <a:ext cx="3968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6" name="Rectangle 23"/>
          <p:cNvSpPr>
            <a:spLocks noChangeArrowheads="1"/>
          </p:cNvSpPr>
          <p:nvPr/>
        </p:nvSpPr>
        <p:spPr bwMode="auto">
          <a:xfrm>
            <a:off x="1447800" y="5029200"/>
            <a:ext cx="6280150" cy="1550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3577" name="Line 24"/>
          <p:cNvSpPr>
            <a:spLocks noChangeShapeType="1"/>
          </p:cNvSpPr>
          <p:nvPr/>
        </p:nvSpPr>
        <p:spPr bwMode="auto">
          <a:xfrm flipV="1">
            <a:off x="4548188" y="3898900"/>
            <a:ext cx="0" cy="155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578" name="Line 25"/>
          <p:cNvSpPr>
            <a:spLocks noChangeShapeType="1"/>
          </p:cNvSpPr>
          <p:nvPr/>
        </p:nvSpPr>
        <p:spPr bwMode="auto">
          <a:xfrm flipV="1">
            <a:off x="6934200" y="3886200"/>
            <a:ext cx="0" cy="155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3579" name="Object 26"/>
          <p:cNvGraphicFramePr>
            <a:graphicFrameLocks noChangeAspect="1"/>
          </p:cNvGraphicFramePr>
          <p:nvPr/>
        </p:nvGraphicFramePr>
        <p:xfrm>
          <a:off x="1447800" y="4648200"/>
          <a:ext cx="4762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Equation" r:id="rId11" imgW="533169" imgH="355446" progId="Equation.3">
                  <p:embed/>
                </p:oleObj>
              </mc:Choice>
              <mc:Fallback>
                <p:oleObj name="Equation" r:id="rId11" imgW="533169" imgH="35544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648200"/>
                        <a:ext cx="47625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0" name="Object 27"/>
          <p:cNvGraphicFramePr>
            <a:graphicFrameLocks noChangeAspect="1"/>
          </p:cNvGraphicFramePr>
          <p:nvPr/>
        </p:nvGraphicFramePr>
        <p:xfrm>
          <a:off x="1479550" y="2389188"/>
          <a:ext cx="396875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Equation" r:id="rId13" imgW="444307" imgH="330057" progId="Equation.3">
                  <p:embed/>
                </p:oleObj>
              </mc:Choice>
              <mc:Fallback>
                <p:oleObj name="Equation" r:id="rId13" imgW="444307" imgH="330057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2389188"/>
                        <a:ext cx="396875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1" name="Object 28"/>
          <p:cNvGraphicFramePr>
            <a:graphicFrameLocks noChangeAspect="1"/>
          </p:cNvGraphicFramePr>
          <p:nvPr/>
        </p:nvGraphicFramePr>
        <p:xfrm>
          <a:off x="2668588" y="5029200"/>
          <a:ext cx="8191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Equation" r:id="rId15" imgW="914400" imgH="571500" progId="Equation.3">
                  <p:embed/>
                </p:oleObj>
              </mc:Choice>
              <mc:Fallback>
                <p:oleObj name="Equation" r:id="rId15" imgW="914400" imgH="5715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5029200"/>
                        <a:ext cx="81915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" name="Object 29"/>
          <p:cNvGraphicFramePr>
            <a:graphicFrameLocks noChangeAspect="1"/>
          </p:cNvGraphicFramePr>
          <p:nvPr/>
        </p:nvGraphicFramePr>
        <p:xfrm>
          <a:off x="4572000" y="4419600"/>
          <a:ext cx="27146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Equation" r:id="rId17" imgW="304668" imgH="380835" progId="Equation.3">
                  <p:embed/>
                </p:oleObj>
              </mc:Choice>
              <mc:Fallback>
                <p:oleObj name="Equation" r:id="rId17" imgW="304668" imgH="38083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19600"/>
                        <a:ext cx="271463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3" name="Object 30"/>
          <p:cNvGraphicFramePr>
            <a:graphicFrameLocks noChangeAspect="1"/>
          </p:cNvGraphicFramePr>
          <p:nvPr/>
        </p:nvGraphicFramePr>
        <p:xfrm>
          <a:off x="6934200" y="4419600"/>
          <a:ext cx="27146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Equation" r:id="rId19" imgW="304668" imgH="380835" progId="Equation.3">
                  <p:embed/>
                </p:oleObj>
              </mc:Choice>
              <mc:Fallback>
                <p:oleObj name="Equation" r:id="rId19" imgW="304668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419600"/>
                        <a:ext cx="271463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4" name="Text Box 31"/>
          <p:cNvSpPr txBox="1">
            <a:spLocks noChangeArrowheads="1"/>
          </p:cNvSpPr>
          <p:nvPr/>
        </p:nvSpPr>
        <p:spPr bwMode="auto">
          <a:xfrm>
            <a:off x="1447800" y="914400"/>
            <a:ext cx="62928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Connect the final states of        </a:t>
            </a:r>
          </a:p>
          <a:p>
            <a:r>
              <a:rPr lang="en-US"/>
              <a:t>with the final states of  </a:t>
            </a:r>
          </a:p>
        </p:txBody>
      </p:sp>
      <p:graphicFrame>
        <p:nvGraphicFramePr>
          <p:cNvPr id="23585" name="Object 32"/>
          <p:cNvGraphicFramePr>
            <a:graphicFrameLocks noChangeAspect="1"/>
          </p:cNvGraphicFramePr>
          <p:nvPr/>
        </p:nvGraphicFramePr>
        <p:xfrm>
          <a:off x="6172200" y="1600200"/>
          <a:ext cx="533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Equation" r:id="rId20" imgW="533169" imgH="355446" progId="Equation.3">
                  <p:embed/>
                </p:oleObj>
              </mc:Choice>
              <mc:Fallback>
                <p:oleObj name="Equation" r:id="rId20" imgW="533169" imgH="35544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600200"/>
                        <a:ext cx="533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6" name="Object 33"/>
          <p:cNvGraphicFramePr>
            <a:graphicFrameLocks noChangeAspect="1"/>
          </p:cNvGraphicFramePr>
          <p:nvPr/>
        </p:nvGraphicFramePr>
        <p:xfrm>
          <a:off x="6934200" y="990600"/>
          <a:ext cx="444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Equation" r:id="rId22" imgW="444307" imgH="330057" progId="Equation.3">
                  <p:embed/>
                </p:oleObj>
              </mc:Choice>
              <mc:Fallback>
                <p:oleObj name="Equation" r:id="rId22" imgW="444307" imgH="330057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990600"/>
                        <a:ext cx="444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47C48C7-B880-4762-A723-D0DF445F452F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23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0" y="381000"/>
            <a:ext cx="8631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Since                           is accepted by a PDA </a:t>
            </a:r>
          </a:p>
        </p:txBody>
      </p:sp>
      <p:graphicFrame>
        <p:nvGraphicFramePr>
          <p:cNvPr id="24580" name="Object 3"/>
          <p:cNvGraphicFramePr>
            <a:graphicFrameLocks noChangeAspect="1"/>
          </p:cNvGraphicFramePr>
          <p:nvPr/>
        </p:nvGraphicFramePr>
        <p:xfrm>
          <a:off x="1524000" y="228600"/>
          <a:ext cx="2743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3" imgW="2743200" imgH="711200" progId="Equation.3">
                  <p:embed/>
                </p:oleObj>
              </mc:Choice>
              <mc:Fallback>
                <p:oleObj name="Equation" r:id="rId3" imgW="27432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"/>
                        <a:ext cx="2743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990600" y="1371600"/>
            <a:ext cx="3546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it is context-free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1295400" y="2667000"/>
            <a:ext cx="2867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>
                <a:solidFill>
                  <a:srgbClr val="FF3300"/>
                </a:solidFill>
              </a:rPr>
              <a:t>Contradiction!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228600" y="4495800"/>
            <a:ext cx="8415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(since                           is not context-free)</a:t>
            </a:r>
          </a:p>
        </p:txBody>
      </p:sp>
      <p:graphicFrame>
        <p:nvGraphicFramePr>
          <p:cNvPr id="24584" name="Object 7"/>
          <p:cNvGraphicFramePr>
            <a:graphicFrameLocks noChangeAspect="1"/>
          </p:cNvGraphicFramePr>
          <p:nvPr/>
        </p:nvGraphicFramePr>
        <p:xfrm>
          <a:off x="1752600" y="4343400"/>
          <a:ext cx="2743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5" imgW="2743200" imgH="711200" progId="Equation.3">
                  <p:embed/>
                </p:oleObj>
              </mc:Choice>
              <mc:Fallback>
                <p:oleObj name="Equation" r:id="rId5" imgW="2743200" imgH="71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43400"/>
                        <a:ext cx="2743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02F27C6-6E4F-49A0-B42B-44CDA47ACC99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24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-92075" y="101600"/>
            <a:ext cx="229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Therefore:</a:t>
            </a:r>
          </a:p>
        </p:txBody>
      </p:sp>
      <p:graphicFrame>
        <p:nvGraphicFramePr>
          <p:cNvPr id="25604" name="Object 3"/>
          <p:cNvGraphicFramePr>
            <a:graphicFrameLocks noChangeAspect="1"/>
          </p:cNvGraphicFramePr>
          <p:nvPr/>
        </p:nvGraphicFramePr>
        <p:xfrm>
          <a:off x="2286000" y="1143000"/>
          <a:ext cx="4381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3" imgW="4381500" imgH="711200" progId="Equation.3">
                  <p:embed/>
                </p:oleObj>
              </mc:Choice>
              <mc:Fallback>
                <p:oleObj name="Equation" r:id="rId3" imgW="43815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143000"/>
                        <a:ext cx="4381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1295400" y="3200400"/>
            <a:ext cx="6494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There is </a:t>
            </a:r>
            <a:r>
              <a:rPr lang="en-US" b="1">
                <a:solidFill>
                  <a:srgbClr val="FF3300"/>
                </a:solidFill>
              </a:rPr>
              <a:t>no</a:t>
            </a:r>
            <a:r>
              <a:rPr lang="en-US"/>
              <a:t> DPDA that accepts it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3200400" y="5562600"/>
            <a:ext cx="2595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End of Proof</a:t>
            </a:r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1371600" y="2133600"/>
            <a:ext cx="6583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Is not</a:t>
            </a:r>
            <a:r>
              <a:rPr lang="en-US"/>
              <a:t> deterministic context free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4E024D3-4B4A-4A56-BA23-598A3E69BC4F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395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Allowed transitions:</a:t>
            </a:r>
          </a:p>
        </p:txBody>
      </p:sp>
      <p:sp>
        <p:nvSpPr>
          <p:cNvPr id="4100" name="Oval 3"/>
          <p:cNvSpPr>
            <a:spLocks noChangeArrowheads="1"/>
          </p:cNvSpPr>
          <p:nvPr/>
        </p:nvSpPr>
        <p:spPr bwMode="auto">
          <a:xfrm>
            <a:off x="5486400" y="3352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101" name="Oval 4"/>
          <p:cNvSpPr>
            <a:spLocks noChangeArrowheads="1"/>
          </p:cNvSpPr>
          <p:nvPr/>
        </p:nvSpPr>
        <p:spPr bwMode="auto">
          <a:xfrm>
            <a:off x="8077200" y="2057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102" name="Line 5"/>
          <p:cNvSpPr>
            <a:spLocks noChangeShapeType="1"/>
          </p:cNvSpPr>
          <p:nvPr/>
        </p:nvSpPr>
        <p:spPr bwMode="auto">
          <a:xfrm flipV="1">
            <a:off x="6172200" y="2514600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103" name="Object 6"/>
          <p:cNvGraphicFramePr>
            <a:graphicFrameLocks noChangeAspect="1"/>
          </p:cNvGraphicFramePr>
          <p:nvPr/>
        </p:nvGraphicFramePr>
        <p:xfrm>
          <a:off x="5638800" y="35052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5052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7"/>
          <p:cNvGraphicFramePr>
            <a:graphicFrameLocks noChangeAspect="1"/>
          </p:cNvGraphicFramePr>
          <p:nvPr/>
        </p:nvGraphicFramePr>
        <p:xfrm>
          <a:off x="8204200" y="220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0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8"/>
          <p:cNvGraphicFramePr>
            <a:graphicFrameLocks noChangeAspect="1"/>
          </p:cNvGraphicFramePr>
          <p:nvPr/>
        </p:nvGraphicFramePr>
        <p:xfrm>
          <a:off x="5772150" y="2286000"/>
          <a:ext cx="1803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7" imgW="1803400" imgH="520700" progId="Equation.3">
                  <p:embed/>
                </p:oleObj>
              </mc:Choice>
              <mc:Fallback>
                <p:oleObj name="Equation" r:id="rId7" imgW="1803400" imgH="520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2286000"/>
                        <a:ext cx="1803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Line 9"/>
          <p:cNvSpPr>
            <a:spLocks noChangeShapeType="1"/>
          </p:cNvSpPr>
          <p:nvPr/>
        </p:nvSpPr>
        <p:spPr bwMode="auto">
          <a:xfrm>
            <a:off x="6096000" y="3962400"/>
            <a:ext cx="1905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107" name="Oval 10"/>
          <p:cNvSpPr>
            <a:spLocks noChangeArrowheads="1"/>
          </p:cNvSpPr>
          <p:nvPr/>
        </p:nvSpPr>
        <p:spPr bwMode="auto">
          <a:xfrm>
            <a:off x="8001000" y="4800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108" name="Object 11"/>
          <p:cNvGraphicFramePr>
            <a:graphicFrameLocks noChangeAspect="1"/>
          </p:cNvGraphicFramePr>
          <p:nvPr/>
        </p:nvGraphicFramePr>
        <p:xfrm>
          <a:off x="8134350" y="49466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350" y="49466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12"/>
          <p:cNvGraphicFramePr>
            <a:graphicFrameLocks noChangeAspect="1"/>
          </p:cNvGraphicFramePr>
          <p:nvPr/>
        </p:nvGraphicFramePr>
        <p:xfrm>
          <a:off x="5803900" y="4686300"/>
          <a:ext cx="179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11" imgW="1790700" imgH="520700" progId="Equation.3">
                  <p:embed/>
                </p:oleObj>
              </mc:Choice>
              <mc:Fallback>
                <p:oleObj name="Equation" r:id="rId11" imgW="1790700" imgH="520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4686300"/>
                        <a:ext cx="1790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Oval 13"/>
          <p:cNvSpPr>
            <a:spLocks noChangeArrowheads="1"/>
          </p:cNvSpPr>
          <p:nvPr/>
        </p:nvSpPr>
        <p:spPr bwMode="auto">
          <a:xfrm>
            <a:off x="609600" y="3352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111" name="Oval 14"/>
          <p:cNvSpPr>
            <a:spLocks noChangeArrowheads="1"/>
          </p:cNvSpPr>
          <p:nvPr/>
        </p:nvSpPr>
        <p:spPr bwMode="auto">
          <a:xfrm>
            <a:off x="3200400" y="2057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112" name="Line 15"/>
          <p:cNvSpPr>
            <a:spLocks noChangeShapeType="1"/>
          </p:cNvSpPr>
          <p:nvPr/>
        </p:nvSpPr>
        <p:spPr bwMode="auto">
          <a:xfrm flipV="1">
            <a:off x="1295400" y="2514600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113" name="Object 16"/>
          <p:cNvGraphicFramePr>
            <a:graphicFrameLocks noChangeAspect="1"/>
          </p:cNvGraphicFramePr>
          <p:nvPr/>
        </p:nvGraphicFramePr>
        <p:xfrm>
          <a:off x="762000" y="35052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13" imgW="381000" imgH="457200" progId="Equation.3">
                  <p:embed/>
                </p:oleObj>
              </mc:Choice>
              <mc:Fallback>
                <p:oleObj name="Equation" r:id="rId13" imgW="3810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052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4" name="Object 17"/>
          <p:cNvGraphicFramePr>
            <a:graphicFrameLocks noChangeAspect="1"/>
          </p:cNvGraphicFramePr>
          <p:nvPr/>
        </p:nvGraphicFramePr>
        <p:xfrm>
          <a:off x="3327400" y="220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14" imgW="431800" imgH="457200" progId="Equation.3">
                  <p:embed/>
                </p:oleObj>
              </mc:Choice>
              <mc:Fallback>
                <p:oleObj name="Equation" r:id="rId14" imgW="4318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220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5" name="Object 18"/>
          <p:cNvGraphicFramePr>
            <a:graphicFrameLocks noChangeAspect="1"/>
          </p:cNvGraphicFramePr>
          <p:nvPr/>
        </p:nvGraphicFramePr>
        <p:xfrm>
          <a:off x="914400" y="2286000"/>
          <a:ext cx="1765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15" imgW="1765300" imgH="520700" progId="Equation.3">
                  <p:embed/>
                </p:oleObj>
              </mc:Choice>
              <mc:Fallback>
                <p:oleObj name="Equation" r:id="rId15" imgW="1765300" imgH="520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1765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Line 19"/>
          <p:cNvSpPr>
            <a:spLocks noChangeShapeType="1"/>
          </p:cNvSpPr>
          <p:nvPr/>
        </p:nvSpPr>
        <p:spPr bwMode="auto">
          <a:xfrm>
            <a:off x="1219200" y="3962400"/>
            <a:ext cx="1905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117" name="Oval 20"/>
          <p:cNvSpPr>
            <a:spLocks noChangeArrowheads="1"/>
          </p:cNvSpPr>
          <p:nvPr/>
        </p:nvSpPr>
        <p:spPr bwMode="auto">
          <a:xfrm>
            <a:off x="3124200" y="4800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118" name="Object 21"/>
          <p:cNvGraphicFramePr>
            <a:graphicFrameLocks noChangeAspect="1"/>
          </p:cNvGraphicFramePr>
          <p:nvPr/>
        </p:nvGraphicFramePr>
        <p:xfrm>
          <a:off x="3257550" y="49466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17" imgW="419100" imgH="469900" progId="Equation.3">
                  <p:embed/>
                </p:oleObj>
              </mc:Choice>
              <mc:Fallback>
                <p:oleObj name="Equation" r:id="rId17" imgW="419100" imgH="4699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49466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9" name="Object 22"/>
          <p:cNvGraphicFramePr>
            <a:graphicFrameLocks noChangeAspect="1"/>
          </p:cNvGraphicFramePr>
          <p:nvPr/>
        </p:nvGraphicFramePr>
        <p:xfrm>
          <a:off x="946150" y="4686300"/>
          <a:ext cx="1752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18" imgW="1752600" imgH="520700" progId="Equation.3">
                  <p:embed/>
                </p:oleObj>
              </mc:Choice>
              <mc:Fallback>
                <p:oleObj name="Equation" r:id="rId18" imgW="1752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4686300"/>
                        <a:ext cx="1752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0" name="Text Box 23"/>
          <p:cNvSpPr txBox="1">
            <a:spLocks noChangeArrowheads="1"/>
          </p:cNvSpPr>
          <p:nvPr/>
        </p:nvSpPr>
        <p:spPr bwMode="auto">
          <a:xfrm>
            <a:off x="2514600" y="5943600"/>
            <a:ext cx="4549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(deterministic choices)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98074AA-A48C-41CB-9E57-0600033D978C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3" name="Oval 2"/>
          <p:cNvSpPr>
            <a:spLocks noChangeArrowheads="1"/>
          </p:cNvSpPr>
          <p:nvPr/>
        </p:nvSpPr>
        <p:spPr bwMode="auto">
          <a:xfrm>
            <a:off x="381000" y="2743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24" name="Oval 3"/>
          <p:cNvSpPr>
            <a:spLocks noChangeArrowheads="1"/>
          </p:cNvSpPr>
          <p:nvPr/>
        </p:nvSpPr>
        <p:spPr bwMode="auto">
          <a:xfrm>
            <a:off x="2971800" y="1447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25" name="Line 4"/>
          <p:cNvSpPr>
            <a:spLocks noChangeShapeType="1"/>
          </p:cNvSpPr>
          <p:nvPr/>
        </p:nvSpPr>
        <p:spPr bwMode="auto">
          <a:xfrm flipV="1">
            <a:off x="1066800" y="1905000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126" name="Object 5"/>
          <p:cNvGraphicFramePr>
            <a:graphicFrameLocks noChangeAspect="1"/>
          </p:cNvGraphicFramePr>
          <p:nvPr/>
        </p:nvGraphicFramePr>
        <p:xfrm>
          <a:off x="533400" y="28956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6"/>
          <p:cNvGraphicFramePr>
            <a:graphicFrameLocks noChangeAspect="1"/>
          </p:cNvGraphicFramePr>
          <p:nvPr/>
        </p:nvGraphicFramePr>
        <p:xfrm>
          <a:off x="3098800" y="16002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16002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7"/>
          <p:cNvGraphicFramePr>
            <a:graphicFrameLocks noChangeAspect="1"/>
          </p:cNvGraphicFramePr>
          <p:nvPr/>
        </p:nvGraphicFramePr>
        <p:xfrm>
          <a:off x="685800" y="1676400"/>
          <a:ext cx="1765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7" imgW="1765300" imgH="520700" progId="Equation.3">
                  <p:embed/>
                </p:oleObj>
              </mc:Choice>
              <mc:Fallback>
                <p:oleObj name="Equation" r:id="rId7" imgW="1765300" imgH="520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6400"/>
                        <a:ext cx="1765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Line 8"/>
          <p:cNvSpPr>
            <a:spLocks noChangeShapeType="1"/>
          </p:cNvSpPr>
          <p:nvPr/>
        </p:nvSpPr>
        <p:spPr bwMode="auto">
          <a:xfrm>
            <a:off x="990600" y="3352800"/>
            <a:ext cx="1905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30" name="Oval 9"/>
          <p:cNvSpPr>
            <a:spLocks noChangeArrowheads="1"/>
          </p:cNvSpPr>
          <p:nvPr/>
        </p:nvSpPr>
        <p:spPr bwMode="auto">
          <a:xfrm>
            <a:off x="2895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131" name="Object 10"/>
          <p:cNvGraphicFramePr>
            <a:graphicFrameLocks noChangeAspect="1"/>
          </p:cNvGraphicFramePr>
          <p:nvPr/>
        </p:nvGraphicFramePr>
        <p:xfrm>
          <a:off x="3028950" y="43370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43370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1"/>
          <p:cNvGraphicFramePr>
            <a:graphicFrameLocks noChangeAspect="1"/>
          </p:cNvGraphicFramePr>
          <p:nvPr/>
        </p:nvGraphicFramePr>
        <p:xfrm>
          <a:off x="704850" y="4076700"/>
          <a:ext cx="177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11" imgW="1778000" imgH="520700" progId="Equation.3">
                  <p:embed/>
                </p:oleObj>
              </mc:Choice>
              <mc:Fallback>
                <p:oleObj name="Equation" r:id="rId11" imgW="1778000" imgH="520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4076700"/>
                        <a:ext cx="1778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Text Box 12"/>
          <p:cNvSpPr txBox="1">
            <a:spLocks noChangeArrowheads="1"/>
          </p:cNvSpPr>
          <p:nvPr/>
        </p:nvSpPr>
        <p:spPr bwMode="auto">
          <a:xfrm>
            <a:off x="228600" y="304800"/>
            <a:ext cx="2541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Not allowed:</a:t>
            </a:r>
          </a:p>
        </p:txBody>
      </p:sp>
      <p:sp>
        <p:nvSpPr>
          <p:cNvPr id="5134" name="Text Box 13"/>
          <p:cNvSpPr txBox="1">
            <a:spLocks noChangeArrowheads="1"/>
          </p:cNvSpPr>
          <p:nvPr/>
        </p:nvSpPr>
        <p:spPr bwMode="auto">
          <a:xfrm>
            <a:off x="2133600" y="5867400"/>
            <a:ext cx="5311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(non deterministic choices)</a:t>
            </a:r>
          </a:p>
        </p:txBody>
      </p:sp>
      <p:sp>
        <p:nvSpPr>
          <p:cNvPr id="5135" name="Oval 14"/>
          <p:cNvSpPr>
            <a:spLocks noChangeArrowheads="1"/>
          </p:cNvSpPr>
          <p:nvPr/>
        </p:nvSpPr>
        <p:spPr bwMode="auto">
          <a:xfrm>
            <a:off x="5486400" y="2743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36" name="Oval 15"/>
          <p:cNvSpPr>
            <a:spLocks noChangeArrowheads="1"/>
          </p:cNvSpPr>
          <p:nvPr/>
        </p:nvSpPr>
        <p:spPr bwMode="auto">
          <a:xfrm>
            <a:off x="8077200" y="1447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37" name="Line 16"/>
          <p:cNvSpPr>
            <a:spLocks noChangeShapeType="1"/>
          </p:cNvSpPr>
          <p:nvPr/>
        </p:nvSpPr>
        <p:spPr bwMode="auto">
          <a:xfrm flipV="1">
            <a:off x="6172200" y="1905000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138" name="Object 17"/>
          <p:cNvGraphicFramePr>
            <a:graphicFrameLocks noChangeAspect="1"/>
          </p:cNvGraphicFramePr>
          <p:nvPr/>
        </p:nvGraphicFramePr>
        <p:xfrm>
          <a:off x="5638800" y="28956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13" imgW="381000" imgH="457200" progId="Equation.3">
                  <p:embed/>
                </p:oleObj>
              </mc:Choice>
              <mc:Fallback>
                <p:oleObj name="Equation" r:id="rId13" imgW="3810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8956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9" name="Object 18"/>
          <p:cNvGraphicFramePr>
            <a:graphicFrameLocks noChangeAspect="1"/>
          </p:cNvGraphicFramePr>
          <p:nvPr/>
        </p:nvGraphicFramePr>
        <p:xfrm>
          <a:off x="8204200" y="16002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14" imgW="431800" imgH="457200" progId="Equation.3">
                  <p:embed/>
                </p:oleObj>
              </mc:Choice>
              <mc:Fallback>
                <p:oleObj name="Equation" r:id="rId14" imgW="4318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16002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" name="Object 19"/>
          <p:cNvGraphicFramePr>
            <a:graphicFrameLocks noChangeAspect="1"/>
          </p:cNvGraphicFramePr>
          <p:nvPr/>
        </p:nvGraphicFramePr>
        <p:xfrm>
          <a:off x="5772150" y="1676400"/>
          <a:ext cx="1803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15" imgW="1803400" imgH="520700" progId="Equation.3">
                  <p:embed/>
                </p:oleObj>
              </mc:Choice>
              <mc:Fallback>
                <p:oleObj name="Equation" r:id="rId15" imgW="1803400" imgH="5207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1676400"/>
                        <a:ext cx="1803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1" name="Line 20"/>
          <p:cNvSpPr>
            <a:spLocks noChangeShapeType="1"/>
          </p:cNvSpPr>
          <p:nvPr/>
        </p:nvSpPr>
        <p:spPr bwMode="auto">
          <a:xfrm>
            <a:off x="6096000" y="3352800"/>
            <a:ext cx="1905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42" name="Oval 21"/>
          <p:cNvSpPr>
            <a:spLocks noChangeArrowheads="1"/>
          </p:cNvSpPr>
          <p:nvPr/>
        </p:nvSpPr>
        <p:spPr bwMode="auto">
          <a:xfrm>
            <a:off x="8001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143" name="Object 22"/>
          <p:cNvGraphicFramePr>
            <a:graphicFrameLocks noChangeAspect="1"/>
          </p:cNvGraphicFramePr>
          <p:nvPr/>
        </p:nvGraphicFramePr>
        <p:xfrm>
          <a:off x="8134350" y="43370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17" imgW="419100" imgH="469900" progId="Equation.3">
                  <p:embed/>
                </p:oleObj>
              </mc:Choice>
              <mc:Fallback>
                <p:oleObj name="Equation" r:id="rId17" imgW="419100" imgH="469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350" y="43370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4" name="Object 23"/>
          <p:cNvGraphicFramePr>
            <a:graphicFrameLocks noChangeAspect="1"/>
          </p:cNvGraphicFramePr>
          <p:nvPr/>
        </p:nvGraphicFramePr>
        <p:xfrm>
          <a:off x="5810250" y="4076700"/>
          <a:ext cx="177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18" imgW="1778000" imgH="520700" progId="Equation.3">
                  <p:embed/>
                </p:oleObj>
              </mc:Choice>
              <mc:Fallback>
                <p:oleObj name="Equation" r:id="rId18" imgW="1778000" imgH="5207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0" y="4076700"/>
                        <a:ext cx="1778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DCA96EE-65AF-4626-B9FF-55A9160FEA63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DPDA example</a:t>
            </a:r>
          </a:p>
        </p:txBody>
      </p:sp>
      <p:sp>
        <p:nvSpPr>
          <p:cNvPr id="6148" name="Oval 3"/>
          <p:cNvSpPr>
            <a:spLocks noChangeArrowheads="1"/>
          </p:cNvSpPr>
          <p:nvPr/>
        </p:nvSpPr>
        <p:spPr bwMode="auto">
          <a:xfrm>
            <a:off x="319405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49" name="Line 4"/>
          <p:cNvSpPr>
            <a:spLocks noChangeShapeType="1"/>
          </p:cNvSpPr>
          <p:nvPr/>
        </p:nvSpPr>
        <p:spPr bwMode="auto">
          <a:xfrm>
            <a:off x="1212850" y="4495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6394450" y="4495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3803650" y="4495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52" name="Freeform 7"/>
          <p:cNvSpPr>
            <a:spLocks/>
          </p:cNvSpPr>
          <p:nvPr/>
        </p:nvSpPr>
        <p:spPr bwMode="auto">
          <a:xfrm>
            <a:off x="2965450" y="3200400"/>
            <a:ext cx="977900" cy="1066800"/>
          </a:xfrm>
          <a:custGeom>
            <a:avLst/>
            <a:gdLst>
              <a:gd name="T0" fmla="*/ 2147483647 w 616"/>
              <a:gd name="T1" fmla="*/ 2147483647 h 528"/>
              <a:gd name="T2" fmla="*/ 2147483647 w 616"/>
              <a:gd name="T3" fmla="*/ 2147483647 h 528"/>
              <a:gd name="T4" fmla="*/ 2147483647 w 616"/>
              <a:gd name="T5" fmla="*/ 0 h 528"/>
              <a:gd name="T6" fmla="*/ 2147483647 w 616"/>
              <a:gd name="T7" fmla="*/ 2147483647 h 528"/>
              <a:gd name="T8" fmla="*/ 2147483647 w 616"/>
              <a:gd name="T9" fmla="*/ 2147483647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53" name="Freeform 8"/>
          <p:cNvSpPr>
            <a:spLocks/>
          </p:cNvSpPr>
          <p:nvPr/>
        </p:nvSpPr>
        <p:spPr bwMode="auto">
          <a:xfrm>
            <a:off x="5556250" y="3200400"/>
            <a:ext cx="977900" cy="1066800"/>
          </a:xfrm>
          <a:custGeom>
            <a:avLst/>
            <a:gdLst>
              <a:gd name="T0" fmla="*/ 2147483647 w 616"/>
              <a:gd name="T1" fmla="*/ 2147483647 h 528"/>
              <a:gd name="T2" fmla="*/ 2147483647 w 616"/>
              <a:gd name="T3" fmla="*/ 2147483647 h 528"/>
              <a:gd name="T4" fmla="*/ 2147483647 w 616"/>
              <a:gd name="T5" fmla="*/ 0 h 528"/>
              <a:gd name="T6" fmla="*/ 2147483647 w 616"/>
              <a:gd name="T7" fmla="*/ 2147483647 h 528"/>
              <a:gd name="T8" fmla="*/ 2147483647 w 616"/>
              <a:gd name="T9" fmla="*/ 2147483647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-6350" y="4495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1958975" y="38496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56" name="Oval 11"/>
          <p:cNvSpPr>
            <a:spLocks noChangeArrowheads="1"/>
          </p:cNvSpPr>
          <p:nvPr/>
        </p:nvSpPr>
        <p:spPr bwMode="auto">
          <a:xfrm>
            <a:off x="52705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57" name="Oval 12"/>
          <p:cNvSpPr>
            <a:spLocks noChangeArrowheads="1"/>
          </p:cNvSpPr>
          <p:nvPr/>
        </p:nvSpPr>
        <p:spPr bwMode="auto">
          <a:xfrm>
            <a:off x="450850" y="4114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58" name="Oval 13"/>
          <p:cNvSpPr>
            <a:spLocks noChangeArrowheads="1"/>
          </p:cNvSpPr>
          <p:nvPr/>
        </p:nvSpPr>
        <p:spPr bwMode="auto">
          <a:xfrm>
            <a:off x="578485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59" name="Oval 14"/>
          <p:cNvSpPr>
            <a:spLocks noChangeArrowheads="1"/>
          </p:cNvSpPr>
          <p:nvPr/>
        </p:nvSpPr>
        <p:spPr bwMode="auto">
          <a:xfrm>
            <a:off x="845185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60" name="Oval 15"/>
          <p:cNvSpPr>
            <a:spLocks noChangeArrowheads="1"/>
          </p:cNvSpPr>
          <p:nvPr/>
        </p:nvSpPr>
        <p:spPr bwMode="auto">
          <a:xfrm>
            <a:off x="8375650" y="4114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161" name="Object 16"/>
          <p:cNvGraphicFramePr>
            <a:graphicFrameLocks noChangeAspect="1"/>
          </p:cNvGraphicFramePr>
          <p:nvPr/>
        </p:nvGraphicFramePr>
        <p:xfrm>
          <a:off x="2665413" y="2743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2743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17"/>
          <p:cNvGraphicFramePr>
            <a:graphicFrameLocks noChangeAspect="1"/>
          </p:cNvGraphicFramePr>
          <p:nvPr/>
        </p:nvGraphicFramePr>
        <p:xfrm>
          <a:off x="3884613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3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18"/>
          <p:cNvGraphicFramePr>
            <a:graphicFrameLocks noChangeAspect="1"/>
          </p:cNvGraphicFramePr>
          <p:nvPr/>
        </p:nvGraphicFramePr>
        <p:xfrm>
          <a:off x="608013" y="42672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42672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Object 19"/>
          <p:cNvGraphicFramePr>
            <a:graphicFrameLocks noChangeAspect="1"/>
          </p:cNvGraphicFramePr>
          <p:nvPr/>
        </p:nvGraphicFramePr>
        <p:xfrm>
          <a:off x="3306763" y="42735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42735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5" name="Object 20"/>
          <p:cNvGraphicFramePr>
            <a:graphicFrameLocks noChangeAspect="1"/>
          </p:cNvGraphicFramePr>
          <p:nvPr/>
        </p:nvGraphicFramePr>
        <p:xfrm>
          <a:off x="5840413" y="42672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413" y="42672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6" name="Object 21"/>
          <p:cNvGraphicFramePr>
            <a:graphicFrameLocks noChangeAspect="1"/>
          </p:cNvGraphicFramePr>
          <p:nvPr/>
        </p:nvGraphicFramePr>
        <p:xfrm>
          <a:off x="8513763" y="42608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3763" y="42608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7" name="Object 22"/>
          <p:cNvGraphicFramePr>
            <a:graphicFrameLocks noChangeAspect="1"/>
          </p:cNvGraphicFramePr>
          <p:nvPr/>
        </p:nvGraphicFramePr>
        <p:xfrm>
          <a:off x="5327650" y="2743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15" imgW="1612900" imgH="469900" progId="Equation.3">
                  <p:embed/>
                </p:oleObj>
              </mc:Choice>
              <mc:Fallback>
                <p:oleObj name="Equation" r:id="rId15" imgW="1612900" imgH="469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2743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8" name="Object 23"/>
          <p:cNvGraphicFramePr>
            <a:graphicFrameLocks noChangeAspect="1"/>
          </p:cNvGraphicFramePr>
          <p:nvPr/>
        </p:nvGraphicFramePr>
        <p:xfrm>
          <a:off x="6578600" y="40386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16" imgW="1574800" imgH="469900" progId="Equation.3">
                  <p:embed/>
                </p:oleObj>
              </mc:Choice>
              <mc:Fallback>
                <p:oleObj name="Equation" r:id="rId16" imgW="1574800" imgH="4699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40386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9" name="Object 24"/>
          <p:cNvGraphicFramePr>
            <a:graphicFrameLocks noChangeAspect="1"/>
          </p:cNvGraphicFramePr>
          <p:nvPr/>
        </p:nvGraphicFramePr>
        <p:xfrm>
          <a:off x="2514600" y="1752600"/>
          <a:ext cx="4381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18" imgW="4381500" imgH="711200" progId="Equation.3">
                  <p:embed/>
                </p:oleObj>
              </mc:Choice>
              <mc:Fallback>
                <p:oleObj name="Equation" r:id="rId18" imgW="4381500" imgH="711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752600"/>
                        <a:ext cx="4381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0" name="Object 25"/>
          <p:cNvGraphicFramePr>
            <a:graphicFrameLocks noChangeAspect="1"/>
          </p:cNvGraphicFramePr>
          <p:nvPr/>
        </p:nvGraphicFramePr>
        <p:xfrm>
          <a:off x="1295400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20" imgW="1612900" imgH="469900" progId="Equation.3">
                  <p:embed/>
                </p:oleObj>
              </mc:Choice>
              <mc:Fallback>
                <p:oleObj name="Equation" r:id="rId20" imgW="16129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F865694-A2A2-45ED-99E5-1213607ACB18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7171" name="Object 2"/>
          <p:cNvGraphicFramePr>
            <a:graphicFrameLocks noChangeAspect="1"/>
          </p:cNvGraphicFramePr>
          <p:nvPr/>
        </p:nvGraphicFramePr>
        <p:xfrm>
          <a:off x="3657600" y="4191000"/>
          <a:ext cx="4381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3" imgW="4381500" imgH="711200" progId="Equation.3">
                  <p:embed/>
                </p:oleObj>
              </mc:Choice>
              <mc:Fallback>
                <p:oleObj name="Equation" r:id="rId3" imgW="43815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91000"/>
                        <a:ext cx="4381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803275" y="4318000"/>
            <a:ext cx="2644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 language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955675" y="5384800"/>
            <a:ext cx="5937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is </a:t>
            </a:r>
            <a:r>
              <a:rPr lang="en-US" b="1">
                <a:solidFill>
                  <a:srgbClr val="FF3300"/>
                </a:solidFill>
              </a:rPr>
              <a:t>deterministic context-free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0" y="533400"/>
            <a:ext cx="2262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</a:rPr>
              <a:t>Definition:</a:t>
            </a: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0" y="1295400"/>
            <a:ext cx="88169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 language       is </a:t>
            </a:r>
            <a:r>
              <a:rPr lang="en-US" b="1">
                <a:solidFill>
                  <a:srgbClr val="FF3300"/>
                </a:solidFill>
              </a:rPr>
              <a:t>deterministic context-free</a:t>
            </a:r>
          </a:p>
          <a:p>
            <a:r>
              <a:rPr lang="en-US"/>
              <a:t>if there exists some DPDA that accepts it</a:t>
            </a:r>
          </a:p>
        </p:txBody>
      </p:sp>
      <p:graphicFrame>
        <p:nvGraphicFramePr>
          <p:cNvPr id="7176" name="Object 7"/>
          <p:cNvGraphicFramePr>
            <a:graphicFrameLocks noChangeAspect="1"/>
          </p:cNvGraphicFramePr>
          <p:nvPr/>
        </p:nvGraphicFramePr>
        <p:xfrm>
          <a:off x="2438400" y="1295400"/>
          <a:ext cx="38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5" imgW="279400" imgH="330200" progId="Equation.3">
                  <p:embed/>
                </p:oleObj>
              </mc:Choice>
              <mc:Fallback>
                <p:oleObj name="Equation" r:id="rId5" imgW="2794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95400"/>
                        <a:ext cx="38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0" y="35052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A9D06B4-76A4-4009-8139-02538819426E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Non-DPDA (PDA)</a:t>
            </a:r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5410200" y="4800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6070600" y="4078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198" name="Object 5"/>
          <p:cNvGraphicFramePr>
            <a:graphicFrameLocks noChangeAspect="1"/>
          </p:cNvGraphicFramePr>
          <p:nvPr/>
        </p:nvGraphicFramePr>
        <p:xfrm>
          <a:off x="5791200" y="4343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3" imgW="1574800" imgH="469900" progId="Equation.3">
                  <p:embed/>
                </p:oleObj>
              </mc:Choice>
              <mc:Fallback>
                <p:oleObj name="Equation" r:id="rId3" imgW="15748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343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8001000" y="4419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200" name="Object 7"/>
          <p:cNvGraphicFramePr>
            <a:graphicFrameLocks noChangeAspect="1"/>
          </p:cNvGraphicFramePr>
          <p:nvPr/>
        </p:nvGraphicFramePr>
        <p:xfrm>
          <a:off x="4913313" y="4578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5" imgW="381000" imgH="457200" progId="Equation.3">
                  <p:embed/>
                </p:oleObj>
              </mc:Choice>
              <mc:Fallback>
                <p:oleObj name="Equation" r:id="rId5" imgW="381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313" y="4578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8"/>
          <p:cNvGraphicFramePr>
            <a:graphicFrameLocks noChangeAspect="1"/>
          </p:cNvGraphicFramePr>
          <p:nvPr/>
        </p:nvGraphicFramePr>
        <p:xfrm>
          <a:off x="8056563" y="4495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7" imgW="431800" imgH="457200" progId="Equation.3">
                  <p:embed/>
                </p:oleObj>
              </mc:Choice>
              <mc:Fallback>
                <p:oleObj name="Equation" r:id="rId7" imgW="4318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563" y="4495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Freeform 9"/>
          <p:cNvSpPr>
            <a:spLocks/>
          </p:cNvSpPr>
          <p:nvPr/>
        </p:nvSpPr>
        <p:spPr bwMode="auto">
          <a:xfrm>
            <a:off x="990600" y="3352800"/>
            <a:ext cx="1128713" cy="1181100"/>
          </a:xfrm>
          <a:custGeom>
            <a:avLst/>
            <a:gdLst>
              <a:gd name="T0" fmla="*/ 2147483647 w 711"/>
              <a:gd name="T1" fmla="*/ 2147483647 h 744"/>
              <a:gd name="T2" fmla="*/ 2147483647 w 711"/>
              <a:gd name="T3" fmla="*/ 2147483647 h 744"/>
              <a:gd name="T4" fmla="*/ 2147483647 w 711"/>
              <a:gd name="T5" fmla="*/ 2147483647 h 744"/>
              <a:gd name="T6" fmla="*/ 2147483647 w 711"/>
              <a:gd name="T7" fmla="*/ 2147483647 h 744"/>
              <a:gd name="T8" fmla="*/ 2147483647 w 711"/>
              <a:gd name="T9" fmla="*/ 2147483647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203" name="Object 10"/>
          <p:cNvGraphicFramePr>
            <a:graphicFrameLocks noChangeAspect="1"/>
          </p:cNvGraphicFramePr>
          <p:nvPr/>
        </p:nvGraphicFramePr>
        <p:xfrm>
          <a:off x="762000" y="2133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9" imgW="1638300" imgH="1168400" progId="Equation.3">
                  <p:embed/>
                </p:oleObj>
              </mc:Choice>
              <mc:Fallback>
                <p:oleObj name="Equation" r:id="rId9" imgW="1638300" imgH="1168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2717800" y="4154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205" name="Object 12"/>
          <p:cNvGraphicFramePr>
            <a:graphicFrameLocks noChangeAspect="1"/>
          </p:cNvGraphicFramePr>
          <p:nvPr/>
        </p:nvGraphicFramePr>
        <p:xfrm>
          <a:off x="2286000" y="4343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11" imgW="1701800" imgH="469900" progId="Equation.3">
                  <p:embed/>
                </p:oleObj>
              </mc:Choice>
              <mc:Fallback>
                <p:oleObj name="Equation" r:id="rId11" imgW="1701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343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3"/>
          <p:cNvGraphicFramePr>
            <a:graphicFrameLocks noChangeAspect="1"/>
          </p:cNvGraphicFramePr>
          <p:nvPr/>
        </p:nvGraphicFramePr>
        <p:xfrm>
          <a:off x="1366838" y="4572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13" imgW="444500" imgH="469900" progId="Equation.3">
                  <p:embed/>
                </p:oleObj>
              </mc:Choice>
              <mc:Fallback>
                <p:oleObj name="Equation" r:id="rId13" imgW="4445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4572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Line 14"/>
          <p:cNvSpPr>
            <a:spLocks noChangeShapeType="1"/>
          </p:cNvSpPr>
          <p:nvPr/>
        </p:nvSpPr>
        <p:spPr bwMode="auto">
          <a:xfrm>
            <a:off x="6858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08" name="Line 15"/>
          <p:cNvSpPr>
            <a:spLocks noChangeShapeType="1"/>
          </p:cNvSpPr>
          <p:nvPr/>
        </p:nvSpPr>
        <p:spPr bwMode="auto">
          <a:xfrm>
            <a:off x="1905000" y="4800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09" name="Freeform 16"/>
          <p:cNvSpPr>
            <a:spLocks/>
          </p:cNvSpPr>
          <p:nvPr/>
        </p:nvSpPr>
        <p:spPr bwMode="auto">
          <a:xfrm>
            <a:off x="4495800" y="3352800"/>
            <a:ext cx="1128713" cy="1181100"/>
          </a:xfrm>
          <a:custGeom>
            <a:avLst/>
            <a:gdLst>
              <a:gd name="T0" fmla="*/ 2147483647 w 711"/>
              <a:gd name="T1" fmla="*/ 2147483647 h 744"/>
              <a:gd name="T2" fmla="*/ 2147483647 w 711"/>
              <a:gd name="T3" fmla="*/ 2147483647 h 744"/>
              <a:gd name="T4" fmla="*/ 2147483647 w 711"/>
              <a:gd name="T5" fmla="*/ 2147483647 h 744"/>
              <a:gd name="T6" fmla="*/ 2147483647 w 711"/>
              <a:gd name="T7" fmla="*/ 2147483647 h 744"/>
              <a:gd name="T8" fmla="*/ 2147483647 w 711"/>
              <a:gd name="T9" fmla="*/ 2147483647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210" name="Object 17"/>
          <p:cNvGraphicFramePr>
            <a:graphicFrameLocks noChangeAspect="1"/>
          </p:cNvGraphicFramePr>
          <p:nvPr/>
        </p:nvGraphicFramePr>
        <p:xfrm>
          <a:off x="4343400" y="2209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15" imgW="1638300" imgH="1168400" progId="Equation.3">
                  <p:embed/>
                </p:oleObj>
              </mc:Choice>
              <mc:Fallback>
                <p:oleObj name="Equation" r:id="rId15" imgW="1638300" imgH="1168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209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8"/>
          <p:cNvGraphicFramePr>
            <a:graphicFrameLocks noChangeAspect="1"/>
          </p:cNvGraphicFramePr>
          <p:nvPr/>
        </p:nvGraphicFramePr>
        <p:xfrm>
          <a:off x="2209800" y="1219200"/>
          <a:ext cx="50419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17" imgW="1600200" imgH="228600" progId="Equation.3">
                  <p:embed/>
                </p:oleObj>
              </mc:Choice>
              <mc:Fallback>
                <p:oleObj name="Equation" r:id="rId17" imgW="16002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19200"/>
                        <a:ext cx="50419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Oval 19"/>
          <p:cNvSpPr>
            <a:spLocks noChangeArrowheads="1"/>
          </p:cNvSpPr>
          <p:nvPr/>
        </p:nvSpPr>
        <p:spPr bwMode="auto">
          <a:xfrm>
            <a:off x="4800600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13" name="Oval 20"/>
          <p:cNvSpPr>
            <a:spLocks noChangeArrowheads="1"/>
          </p:cNvSpPr>
          <p:nvPr/>
        </p:nvSpPr>
        <p:spPr bwMode="auto">
          <a:xfrm>
            <a:off x="1285875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14" name="Oval 21"/>
          <p:cNvSpPr>
            <a:spLocks noChangeArrowheads="1"/>
          </p:cNvSpPr>
          <p:nvPr/>
        </p:nvSpPr>
        <p:spPr bwMode="auto">
          <a:xfrm>
            <a:off x="7924800" y="4343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CE1BC1F-70F9-4E09-85CB-456781105F81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219" name="Line 2"/>
          <p:cNvSpPr>
            <a:spLocks noChangeShapeType="1"/>
          </p:cNvSpPr>
          <p:nvPr/>
        </p:nvSpPr>
        <p:spPr bwMode="auto">
          <a:xfrm>
            <a:off x="5410200" y="5486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6070600" y="47640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221" name="Object 4"/>
          <p:cNvGraphicFramePr>
            <a:graphicFrameLocks noChangeAspect="1"/>
          </p:cNvGraphicFramePr>
          <p:nvPr/>
        </p:nvGraphicFramePr>
        <p:xfrm>
          <a:off x="5791200" y="5029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3" imgW="1574800" imgH="469900" progId="Equation.3">
                  <p:embed/>
                </p:oleObj>
              </mc:Choice>
              <mc:Fallback>
                <p:oleObj name="Equation" r:id="rId3" imgW="15748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029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8001000" y="5105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223" name="Object 6"/>
          <p:cNvGraphicFramePr>
            <a:graphicFrameLocks noChangeAspect="1"/>
          </p:cNvGraphicFramePr>
          <p:nvPr/>
        </p:nvGraphicFramePr>
        <p:xfrm>
          <a:off x="4913313" y="5264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5" imgW="381000" imgH="457200" progId="Equation.3">
                  <p:embed/>
                </p:oleObj>
              </mc:Choice>
              <mc:Fallback>
                <p:oleObj name="Equation" r:id="rId5" imgW="3810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313" y="5264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7"/>
          <p:cNvGraphicFramePr>
            <a:graphicFrameLocks noChangeAspect="1"/>
          </p:cNvGraphicFramePr>
          <p:nvPr/>
        </p:nvGraphicFramePr>
        <p:xfrm>
          <a:off x="8056563" y="5181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7" imgW="431800" imgH="457200" progId="Equation.3">
                  <p:embed/>
                </p:oleObj>
              </mc:Choice>
              <mc:Fallback>
                <p:oleObj name="Equation" r:id="rId7" imgW="4318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563" y="5181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Freeform 8"/>
          <p:cNvSpPr>
            <a:spLocks/>
          </p:cNvSpPr>
          <p:nvPr/>
        </p:nvSpPr>
        <p:spPr bwMode="auto">
          <a:xfrm>
            <a:off x="990600" y="4038600"/>
            <a:ext cx="1128713" cy="1181100"/>
          </a:xfrm>
          <a:custGeom>
            <a:avLst/>
            <a:gdLst>
              <a:gd name="T0" fmla="*/ 2147483647 w 711"/>
              <a:gd name="T1" fmla="*/ 2147483647 h 744"/>
              <a:gd name="T2" fmla="*/ 2147483647 w 711"/>
              <a:gd name="T3" fmla="*/ 2147483647 h 744"/>
              <a:gd name="T4" fmla="*/ 2147483647 w 711"/>
              <a:gd name="T5" fmla="*/ 2147483647 h 744"/>
              <a:gd name="T6" fmla="*/ 2147483647 w 711"/>
              <a:gd name="T7" fmla="*/ 2147483647 h 744"/>
              <a:gd name="T8" fmla="*/ 2147483647 w 711"/>
              <a:gd name="T9" fmla="*/ 2147483647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226" name="Object 9"/>
          <p:cNvGraphicFramePr>
            <a:graphicFrameLocks noChangeAspect="1"/>
          </p:cNvGraphicFramePr>
          <p:nvPr/>
        </p:nvGraphicFramePr>
        <p:xfrm>
          <a:off x="762000" y="28194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9" imgW="1638300" imgH="1168400" progId="Equation.3">
                  <p:embed/>
                </p:oleObj>
              </mc:Choice>
              <mc:Fallback>
                <p:oleObj name="Equation" r:id="rId9" imgW="1638300" imgH="1168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194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2717800" y="4840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228" name="Object 11"/>
          <p:cNvGraphicFramePr>
            <a:graphicFrameLocks noChangeAspect="1"/>
          </p:cNvGraphicFramePr>
          <p:nvPr/>
        </p:nvGraphicFramePr>
        <p:xfrm>
          <a:off x="2286000" y="5029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11" imgW="1701800" imgH="469900" progId="Equation.3">
                  <p:embed/>
                </p:oleObj>
              </mc:Choice>
              <mc:Fallback>
                <p:oleObj name="Equation" r:id="rId11" imgW="17018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029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2"/>
          <p:cNvGraphicFramePr>
            <a:graphicFrameLocks noChangeAspect="1"/>
          </p:cNvGraphicFramePr>
          <p:nvPr/>
        </p:nvGraphicFramePr>
        <p:xfrm>
          <a:off x="1366838" y="5257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13" imgW="444500" imgH="469900" progId="Equation.3">
                  <p:embed/>
                </p:oleObj>
              </mc:Choice>
              <mc:Fallback>
                <p:oleObj name="Equation" r:id="rId13" imgW="4445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5257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6858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>
            <a:off x="1905000" y="5486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32" name="Freeform 15"/>
          <p:cNvSpPr>
            <a:spLocks/>
          </p:cNvSpPr>
          <p:nvPr/>
        </p:nvSpPr>
        <p:spPr bwMode="auto">
          <a:xfrm>
            <a:off x="4495800" y="4038600"/>
            <a:ext cx="1128713" cy="1181100"/>
          </a:xfrm>
          <a:custGeom>
            <a:avLst/>
            <a:gdLst>
              <a:gd name="T0" fmla="*/ 2147483647 w 711"/>
              <a:gd name="T1" fmla="*/ 2147483647 h 744"/>
              <a:gd name="T2" fmla="*/ 2147483647 w 711"/>
              <a:gd name="T3" fmla="*/ 2147483647 h 744"/>
              <a:gd name="T4" fmla="*/ 2147483647 w 711"/>
              <a:gd name="T5" fmla="*/ 2147483647 h 744"/>
              <a:gd name="T6" fmla="*/ 2147483647 w 711"/>
              <a:gd name="T7" fmla="*/ 2147483647 h 744"/>
              <a:gd name="T8" fmla="*/ 2147483647 w 711"/>
              <a:gd name="T9" fmla="*/ 2147483647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233" name="Object 16"/>
          <p:cNvGraphicFramePr>
            <a:graphicFrameLocks noChangeAspect="1"/>
          </p:cNvGraphicFramePr>
          <p:nvPr/>
        </p:nvGraphicFramePr>
        <p:xfrm>
          <a:off x="4343400" y="2895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15" imgW="1638300" imgH="1168400" progId="Equation.3">
                  <p:embed/>
                </p:oleObj>
              </mc:Choice>
              <mc:Fallback>
                <p:oleObj name="Equation" r:id="rId15" imgW="1638300" imgH="1168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895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Oval 17"/>
          <p:cNvSpPr>
            <a:spLocks noChangeArrowheads="1"/>
          </p:cNvSpPr>
          <p:nvPr/>
        </p:nvSpPr>
        <p:spPr bwMode="auto">
          <a:xfrm>
            <a:off x="48006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35" name="Oval 18"/>
          <p:cNvSpPr>
            <a:spLocks noChangeArrowheads="1"/>
          </p:cNvSpPr>
          <p:nvPr/>
        </p:nvSpPr>
        <p:spPr bwMode="auto">
          <a:xfrm>
            <a:off x="1285875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36" name="Oval 19"/>
          <p:cNvSpPr>
            <a:spLocks noChangeArrowheads="1"/>
          </p:cNvSpPr>
          <p:nvPr/>
        </p:nvSpPr>
        <p:spPr bwMode="auto">
          <a:xfrm>
            <a:off x="7924800" y="5029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37" name="Oval 20"/>
          <p:cNvSpPr>
            <a:spLocks noChangeArrowheads="1"/>
          </p:cNvSpPr>
          <p:nvPr/>
        </p:nvSpPr>
        <p:spPr bwMode="auto">
          <a:xfrm>
            <a:off x="2133600" y="4876800"/>
            <a:ext cx="1066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38" name="Line 21"/>
          <p:cNvSpPr>
            <a:spLocks noChangeShapeType="1"/>
          </p:cNvSpPr>
          <p:nvPr/>
        </p:nvSpPr>
        <p:spPr bwMode="auto">
          <a:xfrm flipV="1">
            <a:off x="2971800" y="1752600"/>
            <a:ext cx="1905000" cy="3048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39" name="Text Box 22"/>
          <p:cNvSpPr txBox="1">
            <a:spLocks noChangeArrowheads="1"/>
          </p:cNvSpPr>
          <p:nvPr/>
        </p:nvSpPr>
        <p:spPr bwMode="auto">
          <a:xfrm>
            <a:off x="3124200" y="1066800"/>
            <a:ext cx="4284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Not allowed in DPDAs</a:t>
            </a:r>
          </a:p>
        </p:txBody>
      </p:sp>
      <p:sp>
        <p:nvSpPr>
          <p:cNvPr id="9240" name="Oval 23"/>
          <p:cNvSpPr>
            <a:spLocks noChangeArrowheads="1"/>
          </p:cNvSpPr>
          <p:nvPr/>
        </p:nvSpPr>
        <p:spPr bwMode="auto">
          <a:xfrm>
            <a:off x="609600" y="3352800"/>
            <a:ext cx="1066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41" name="Line 24"/>
          <p:cNvSpPr>
            <a:spLocks noChangeShapeType="1"/>
          </p:cNvSpPr>
          <p:nvPr/>
        </p:nvSpPr>
        <p:spPr bwMode="auto">
          <a:xfrm flipV="1">
            <a:off x="2438400" y="1752600"/>
            <a:ext cx="2209800" cy="1828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AE80E69-32DC-4715-A27C-93DD7AE0DCDB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smtClean="0"/>
              <a:t>PDAs </a:t>
            </a:r>
            <a:br>
              <a:rPr lang="en-US" sz="4400" smtClean="0"/>
            </a:br>
            <a:r>
              <a:rPr lang="en-US" sz="4400" smtClean="0"/>
              <a:t/>
            </a:r>
            <a:br>
              <a:rPr lang="en-US" sz="4400" smtClean="0"/>
            </a:br>
            <a:r>
              <a:rPr lang="en-US" sz="4400" smtClean="0"/>
              <a:t>Have More Power than</a:t>
            </a:r>
            <a:br>
              <a:rPr lang="en-US" sz="4400" smtClean="0"/>
            </a:br>
            <a:r>
              <a:rPr lang="en-US" sz="4400" smtClean="0"/>
              <a:t/>
            </a:r>
            <a:br>
              <a:rPr lang="en-US" sz="4400" smtClean="0"/>
            </a:br>
            <a:r>
              <a:rPr lang="en-US" sz="4400" smtClean="0"/>
              <a:t>DPDAs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6340</TotalTime>
  <Words>316</Words>
  <Application>Microsoft Office PowerPoint</Application>
  <PresentationFormat>On-screen Show (4:3)</PresentationFormat>
  <Paragraphs>111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Comic Sans MS</vt:lpstr>
      <vt:lpstr>Arial</vt:lpstr>
      <vt:lpstr>Times New Roman</vt:lpstr>
      <vt:lpstr>class</vt:lpstr>
      <vt:lpstr>Microsoft Equation 3.0</vt:lpstr>
      <vt:lpstr>DPDA  Deterministic PDA</vt:lpstr>
      <vt:lpstr>Deterministic PDA: DPDA</vt:lpstr>
      <vt:lpstr>PowerPoint Presentation</vt:lpstr>
      <vt:lpstr>PowerPoint Presentation</vt:lpstr>
      <vt:lpstr>DPDA example</vt:lpstr>
      <vt:lpstr>PowerPoint Presentation</vt:lpstr>
      <vt:lpstr>Example of Non-DPDA (PDA)</vt:lpstr>
      <vt:lpstr>PowerPoint Presentation</vt:lpstr>
      <vt:lpstr>PDAs   Have More Power than  DPDAs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Samiran</cp:lastModifiedBy>
  <cp:revision>1334</cp:revision>
  <cp:lastPrinted>2000-09-25T14:54:54Z</cp:lastPrinted>
  <dcterms:created xsi:type="dcterms:W3CDTF">2000-08-31T01:12:33Z</dcterms:created>
  <dcterms:modified xsi:type="dcterms:W3CDTF">2017-03-30T01:59:37Z</dcterms:modified>
</cp:coreProperties>
</file>