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341" r:id="rId7"/>
    <p:sldId id="358" r:id="rId8"/>
    <p:sldId id="359" r:id="rId9"/>
    <p:sldId id="344" r:id="rId10"/>
    <p:sldId id="361" r:id="rId11"/>
    <p:sldId id="362" r:id="rId12"/>
    <p:sldId id="363" r:id="rId13"/>
    <p:sldId id="364" r:id="rId14"/>
    <p:sldId id="36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64" r:id="rId27"/>
    <p:sldId id="278" r:id="rId2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00"/>
    <a:srgbClr val="996600"/>
    <a:srgbClr val="FF00FF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0885" autoAdjust="0"/>
  </p:normalViewPr>
  <p:slideViewPr>
    <p:cSldViewPr>
      <p:cViewPr>
        <p:scale>
          <a:sx n="73" d="100"/>
          <a:sy n="73" d="100"/>
        </p:scale>
        <p:origin x="-136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62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12.wmf"/><Relationship Id="rId7" Type="http://schemas.openxmlformats.org/officeDocument/2006/relationships/image" Target="../media/image22.wmf"/><Relationship Id="rId2" Type="http://schemas.openxmlformats.org/officeDocument/2006/relationships/image" Target="../media/image11.wmf"/><Relationship Id="rId1" Type="http://schemas.openxmlformats.org/officeDocument/2006/relationships/image" Target="../media/image42.wmf"/><Relationship Id="rId6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45.wmf"/><Relationship Id="rId4" Type="http://schemas.openxmlformats.org/officeDocument/2006/relationships/image" Target="../media/image13.wmf"/><Relationship Id="rId9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12.wmf"/><Relationship Id="rId7" Type="http://schemas.openxmlformats.org/officeDocument/2006/relationships/image" Target="../media/image22.wmf"/><Relationship Id="rId12" Type="http://schemas.openxmlformats.org/officeDocument/2006/relationships/image" Target="../media/image4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0.wmf"/><Relationship Id="rId11" Type="http://schemas.openxmlformats.org/officeDocument/2006/relationships/image" Target="../media/image46.wmf"/><Relationship Id="rId5" Type="http://schemas.openxmlformats.org/officeDocument/2006/relationships/image" Target="../media/image14.wmf"/><Relationship Id="rId10" Type="http://schemas.openxmlformats.org/officeDocument/2006/relationships/image" Target="../media/image45.wmf"/><Relationship Id="rId4" Type="http://schemas.openxmlformats.org/officeDocument/2006/relationships/image" Target="../media/image13.wmf"/><Relationship Id="rId9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12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48.wmf"/><Relationship Id="rId5" Type="http://schemas.openxmlformats.org/officeDocument/2006/relationships/image" Target="../media/image20.wmf"/><Relationship Id="rId10" Type="http://schemas.openxmlformats.org/officeDocument/2006/relationships/image" Target="../media/image46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12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48.wmf"/><Relationship Id="rId5" Type="http://schemas.openxmlformats.org/officeDocument/2006/relationships/image" Target="../media/image20.wmf"/><Relationship Id="rId10" Type="http://schemas.openxmlformats.org/officeDocument/2006/relationships/image" Target="../media/image46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12" Type="http://schemas.openxmlformats.org/officeDocument/2006/relationships/image" Target="../media/image50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0.wmf"/><Relationship Id="rId10" Type="http://schemas.openxmlformats.org/officeDocument/2006/relationships/image" Target="../media/image48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12" Type="http://schemas.openxmlformats.org/officeDocument/2006/relationships/image" Target="../media/image50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0.wmf"/><Relationship Id="rId10" Type="http://schemas.openxmlformats.org/officeDocument/2006/relationships/image" Target="../media/image48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12" Type="http://schemas.openxmlformats.org/officeDocument/2006/relationships/image" Target="../media/image51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0.wmf"/><Relationship Id="rId10" Type="http://schemas.openxmlformats.org/officeDocument/2006/relationships/image" Target="../media/image48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12" Type="http://schemas.openxmlformats.org/officeDocument/2006/relationships/image" Target="../media/image5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0.wmf"/><Relationship Id="rId10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53.wmf"/><Relationship Id="rId5" Type="http://schemas.openxmlformats.org/officeDocument/2006/relationships/image" Target="../media/image20.wmf"/><Relationship Id="rId10" Type="http://schemas.openxmlformats.org/officeDocument/2006/relationships/image" Target="../media/image11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3.wmf"/><Relationship Id="rId7" Type="http://schemas.openxmlformats.org/officeDocument/2006/relationships/image" Target="../media/image4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11" Type="http://schemas.openxmlformats.org/officeDocument/2006/relationships/image" Target="../media/image53.wmf"/><Relationship Id="rId5" Type="http://schemas.openxmlformats.org/officeDocument/2006/relationships/image" Target="../media/image20.wmf"/><Relationship Id="rId10" Type="http://schemas.openxmlformats.org/officeDocument/2006/relationships/image" Target="../media/image11.wmf"/><Relationship Id="rId4" Type="http://schemas.openxmlformats.org/officeDocument/2006/relationships/image" Target="../media/image14.wmf"/><Relationship Id="rId9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12.wmf"/><Relationship Id="rId7" Type="http://schemas.openxmlformats.org/officeDocument/2006/relationships/image" Target="../media/image2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0.wmf"/><Relationship Id="rId11" Type="http://schemas.openxmlformats.org/officeDocument/2006/relationships/image" Target="../media/image53.wmf"/><Relationship Id="rId5" Type="http://schemas.openxmlformats.org/officeDocument/2006/relationships/image" Target="../media/image14.wmf"/><Relationship Id="rId10" Type="http://schemas.openxmlformats.org/officeDocument/2006/relationships/image" Target="../media/image45.wmf"/><Relationship Id="rId4" Type="http://schemas.openxmlformats.org/officeDocument/2006/relationships/image" Target="../media/image13.wmf"/><Relationship Id="rId9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19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9.wmf"/><Relationship Id="rId7" Type="http://schemas.openxmlformats.org/officeDocument/2006/relationships/image" Target="../media/image1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8CC612-64B9-446B-8A66-09DB0E568F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55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CABBC0-83D5-46C0-BDFD-B5BA3C045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687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B6E4E38-94A2-4E3C-B8A1-D625C751D395}" type="slidenum">
              <a:rPr lang="en-US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E12D1-63B1-4E13-B2FD-CB7DA01E6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9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14076-F0F5-4EFD-AD5A-53A0ECE85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9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7681-1436-4B29-84DE-37F7FA3BB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A3CA2-8ECB-426B-8C66-030526096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0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C7419-A34F-4A80-A9FE-0BB8191E1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4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48A09-7CBD-42DF-9D6A-8107CA938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51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29916-8F38-4FAD-9F41-DD3F530C8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29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33EC8-14DD-493D-B711-26CB2825B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8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C5269-F809-46DB-8B9D-B5568563F8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6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A5F-590E-47CD-96C3-C3EEBC799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30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459-A74A-4286-9C49-17EF44614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3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ED1E99E-223D-490C-BCFF-18317739D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8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45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43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3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image" Target="../media/image45.wmf"/><Relationship Id="rId28" Type="http://schemas.openxmlformats.org/officeDocument/2006/relationships/image" Target="../media/image47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89.bin"/><Relationship Id="rId27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44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102.bin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05.bin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48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103.bin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44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110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119.bin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4.bin"/><Relationship Id="rId24" Type="http://schemas.openxmlformats.org/officeDocument/2006/relationships/oleObject" Target="../embeddings/oleObject122.bin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48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120.bin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140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34.bin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136.bin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1.bin"/><Relationship Id="rId24" Type="http://schemas.openxmlformats.org/officeDocument/2006/relationships/oleObject" Target="../embeddings/oleObject139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1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137.bin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3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50.bin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152.bin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7.bin"/><Relationship Id="rId24" Type="http://schemas.openxmlformats.org/officeDocument/2006/relationships/oleObject" Target="../embeddings/oleObject155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1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153.bin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172.bin"/><Relationship Id="rId3" Type="http://schemas.openxmlformats.org/officeDocument/2006/relationships/oleObject" Target="../embeddings/oleObject159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66.bin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168.bin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3.bin"/><Relationship Id="rId24" Type="http://schemas.openxmlformats.org/officeDocument/2006/relationships/oleObject" Target="../embeddings/oleObject171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1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169.bin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188.bin"/><Relationship Id="rId3" Type="http://schemas.openxmlformats.org/officeDocument/2006/relationships/oleObject" Target="../embeddings/oleObject175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2.bin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184.bin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7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1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185.bin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44.wmf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91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20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5.bin"/><Relationship Id="rId24" Type="http://schemas.openxmlformats.org/officeDocument/2006/relationships/oleObject" Target="../embeddings/oleObject203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5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201.bin"/><Relationship Id="rId27" Type="http://schemas.openxmlformats.org/officeDocument/2006/relationships/oleObject" Target="../embeddings/oleObject20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219.bin"/><Relationship Id="rId3" Type="http://schemas.openxmlformats.org/officeDocument/2006/relationships/oleObject" Target="../embeddings/oleObject206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3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21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0.bin"/><Relationship Id="rId24" Type="http://schemas.openxmlformats.org/officeDocument/2006/relationships/oleObject" Target="../embeddings/oleObject218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43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24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image" Target="../media/image45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2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image" Target="../media/image60.wmf"/><Relationship Id="rId10" Type="http://schemas.openxmlformats.org/officeDocument/2006/relationships/image" Target="../media/image5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8.bin"/><Relationship Id="rId14" Type="http://schemas.openxmlformats.org/officeDocument/2006/relationships/oleObject" Target="../embeddings/oleObject24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7D4AEAF-9D80-4C18-B3B0-B449F51FAD1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PDAs Accept </a:t>
            </a:r>
            <a:br>
              <a:rPr lang="en-US" smtClean="0"/>
            </a:br>
            <a:r>
              <a:rPr lang="en-US" smtClean="0"/>
              <a:t>Context-Free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F5A141B-E88F-4762-A7DD-B817765AD58B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220663" y="2667000"/>
          <a:ext cx="29130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1091726" imgH="672808" progId="Equation.3">
                  <p:embed/>
                </p:oleObj>
              </mc:Choice>
              <mc:Fallback>
                <p:oleObj name="Equation" r:id="rId3" imgW="1091726" imgH="6728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667000"/>
                        <a:ext cx="2913062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152400" y="0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Grammar</a:t>
            </a:r>
          </a:p>
          <a:p>
            <a:r>
              <a:rPr lang="en-US" sz="2800">
                <a:solidFill>
                  <a:srgbClr val="996600"/>
                </a:solidFill>
              </a:rPr>
              <a:t>Leftmost Derivation</a:t>
            </a:r>
          </a:p>
        </p:txBody>
      </p:sp>
      <p:graphicFrame>
        <p:nvGraphicFramePr>
          <p:cNvPr id="11271" name="Object 20"/>
          <p:cNvGraphicFramePr>
            <a:graphicFrameLocks noChangeAspect="1"/>
          </p:cNvGraphicFramePr>
          <p:nvPr/>
        </p:nvGraphicFramePr>
        <p:xfrm>
          <a:off x="457200" y="5181600"/>
          <a:ext cx="2971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5" imgW="1066800" imgH="241300" progId="Equation.3">
                  <p:embed/>
                </p:oleObj>
              </mc:Choice>
              <mc:Fallback>
                <p:oleObj name="Equation" r:id="rId5" imgW="10668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2971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21"/>
          <p:cNvSpPr txBox="1">
            <a:spLocks noChangeArrowheads="1"/>
          </p:cNvSpPr>
          <p:nvPr/>
        </p:nvSpPr>
        <p:spPr bwMode="auto">
          <a:xfrm>
            <a:off x="228600" y="4648200"/>
            <a:ext cx="364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Production applied</a:t>
            </a:r>
          </a:p>
        </p:txBody>
      </p:sp>
      <p:sp>
        <p:nvSpPr>
          <p:cNvPr id="11273" name="Line 24"/>
          <p:cNvSpPr>
            <a:spLocks noChangeShapeType="1"/>
          </p:cNvSpPr>
          <p:nvPr/>
        </p:nvSpPr>
        <p:spPr bwMode="auto">
          <a:xfrm>
            <a:off x="533400" y="2133600"/>
            <a:ext cx="3810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274" name="Text Box 25"/>
          <p:cNvSpPr txBox="1">
            <a:spLocks noChangeArrowheads="1"/>
          </p:cNvSpPr>
          <p:nvPr/>
        </p:nvSpPr>
        <p:spPr bwMode="auto">
          <a:xfrm>
            <a:off x="0" y="1676400"/>
            <a:ext cx="157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Terminals</a:t>
            </a:r>
          </a:p>
        </p:txBody>
      </p:sp>
      <p:sp>
        <p:nvSpPr>
          <p:cNvPr id="11275" name="Line 26"/>
          <p:cNvSpPr>
            <a:spLocks noChangeShapeType="1"/>
          </p:cNvSpPr>
          <p:nvPr/>
        </p:nvSpPr>
        <p:spPr bwMode="auto">
          <a:xfrm flipH="1">
            <a:off x="1295400" y="2286000"/>
            <a:ext cx="6858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276" name="Text Box 27"/>
          <p:cNvSpPr txBox="1">
            <a:spLocks noChangeArrowheads="1"/>
          </p:cNvSpPr>
          <p:nvPr/>
        </p:nvSpPr>
        <p:spPr bwMode="auto">
          <a:xfrm>
            <a:off x="1752600" y="1447800"/>
            <a:ext cx="15049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Leftmost</a:t>
            </a:r>
          </a:p>
          <a:p>
            <a:r>
              <a:rPr lang="en-US" sz="2400"/>
              <a:t>variable</a:t>
            </a:r>
          </a:p>
        </p:txBody>
      </p:sp>
      <p:sp>
        <p:nvSpPr>
          <p:cNvPr id="11277" name="Line 28"/>
          <p:cNvSpPr>
            <a:spLocks noChangeShapeType="1"/>
          </p:cNvSpPr>
          <p:nvPr/>
        </p:nvSpPr>
        <p:spPr bwMode="auto">
          <a:xfrm flipH="1">
            <a:off x="1524000" y="2362200"/>
            <a:ext cx="20574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278" name="Text Box 29"/>
          <p:cNvSpPr txBox="1">
            <a:spLocks noChangeArrowheads="1"/>
          </p:cNvSpPr>
          <p:nvPr/>
        </p:nvSpPr>
        <p:spPr bwMode="auto">
          <a:xfrm>
            <a:off x="3581400" y="1371600"/>
            <a:ext cx="19065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Variables </a:t>
            </a:r>
          </a:p>
          <a:p>
            <a:r>
              <a:rPr lang="en-US" sz="2400"/>
              <a:t>or terminals</a:t>
            </a:r>
          </a:p>
        </p:txBody>
      </p:sp>
      <p:sp>
        <p:nvSpPr>
          <p:cNvPr id="11279" name="AutoShape 30"/>
          <p:cNvSpPr>
            <a:spLocks/>
          </p:cNvSpPr>
          <p:nvPr/>
        </p:nvSpPr>
        <p:spPr bwMode="auto">
          <a:xfrm rot="5400000">
            <a:off x="2019300" y="52959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80" name="Text Box 31"/>
          <p:cNvSpPr txBox="1">
            <a:spLocks noChangeArrowheads="1"/>
          </p:cNvSpPr>
          <p:nvPr/>
        </p:nvSpPr>
        <p:spPr bwMode="auto">
          <a:xfrm>
            <a:off x="1219200" y="6019800"/>
            <a:ext cx="157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Terminals</a:t>
            </a:r>
          </a:p>
        </p:txBody>
      </p:sp>
      <p:sp>
        <p:nvSpPr>
          <p:cNvPr id="11281" name="Line 32"/>
          <p:cNvSpPr>
            <a:spLocks noChangeShapeType="1"/>
          </p:cNvSpPr>
          <p:nvPr/>
        </p:nvSpPr>
        <p:spPr bwMode="auto">
          <a:xfrm flipH="1" flipV="1">
            <a:off x="2971800" y="5638800"/>
            <a:ext cx="5334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282" name="Line 33"/>
          <p:cNvSpPr>
            <a:spLocks noChangeShapeType="1"/>
          </p:cNvSpPr>
          <p:nvPr/>
        </p:nvSpPr>
        <p:spPr bwMode="auto">
          <a:xfrm flipH="1">
            <a:off x="3352800" y="5486400"/>
            <a:ext cx="1600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283" name="Text Box 34"/>
          <p:cNvSpPr txBox="1">
            <a:spLocks noChangeArrowheads="1"/>
          </p:cNvSpPr>
          <p:nvPr/>
        </p:nvSpPr>
        <p:spPr bwMode="auto">
          <a:xfrm>
            <a:off x="3048000" y="5943600"/>
            <a:ext cx="135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Variable</a:t>
            </a:r>
          </a:p>
        </p:txBody>
      </p:sp>
      <p:sp>
        <p:nvSpPr>
          <p:cNvPr id="11284" name="Text Box 35"/>
          <p:cNvSpPr txBox="1">
            <a:spLocks noChangeArrowheads="1"/>
          </p:cNvSpPr>
          <p:nvPr/>
        </p:nvSpPr>
        <p:spPr bwMode="auto">
          <a:xfrm>
            <a:off x="4953000" y="5029200"/>
            <a:ext cx="19065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Variables </a:t>
            </a:r>
          </a:p>
          <a:p>
            <a:r>
              <a:rPr lang="en-US" sz="2400"/>
              <a:t>or terminals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4D7F5BB-486C-46E6-96D4-3F9706F53A4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220663" y="1570038"/>
          <a:ext cx="29130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1091726" imgH="672808" progId="Equation.3">
                  <p:embed/>
                </p:oleObj>
              </mc:Choice>
              <mc:Fallback>
                <p:oleObj name="Equation" r:id="rId3" imgW="1091726" imgH="6728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570038"/>
                        <a:ext cx="2913062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4572000" y="1676400"/>
          <a:ext cx="44465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5" imgW="1866900" imgH="698500" progId="Equation.3">
                  <p:embed/>
                </p:oleObj>
              </mc:Choice>
              <mc:Fallback>
                <p:oleObj name="Equation" r:id="rId5" imgW="18669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46588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52400" y="0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Grammar</a:t>
            </a:r>
          </a:p>
          <a:p>
            <a:r>
              <a:rPr 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562600" y="30480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PDA Computation</a:t>
            </a:r>
          </a:p>
        </p:txBody>
      </p:sp>
      <p:graphicFrame>
        <p:nvGraphicFramePr>
          <p:cNvPr id="12297" name="Object 8"/>
          <p:cNvGraphicFramePr>
            <a:graphicFrameLocks noChangeAspect="1"/>
          </p:cNvGraphicFramePr>
          <p:nvPr/>
        </p:nvGraphicFramePr>
        <p:xfrm>
          <a:off x="228600" y="4267200"/>
          <a:ext cx="2971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7" imgW="1066800" imgH="241300" progId="Equation.3">
                  <p:embed/>
                </p:oleObj>
              </mc:Choice>
              <mc:Fallback>
                <p:oleObj name="Equation" r:id="rId7" imgW="1066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200"/>
                        <a:ext cx="2971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0" y="3733800"/>
            <a:ext cx="364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Production applied</a:t>
            </a:r>
          </a:p>
        </p:txBody>
      </p:sp>
      <p:grpSp>
        <p:nvGrpSpPr>
          <p:cNvPr id="12299" name="Group 37"/>
          <p:cNvGrpSpPr>
            <a:grpSpLocks/>
          </p:cNvGrpSpPr>
          <p:nvPr/>
        </p:nvGrpSpPr>
        <p:grpSpPr bwMode="auto">
          <a:xfrm>
            <a:off x="3276600" y="4572000"/>
            <a:ext cx="5410200" cy="1752600"/>
            <a:chOff x="240" y="2736"/>
            <a:chExt cx="5136" cy="1488"/>
          </a:xfrm>
        </p:grpSpPr>
        <p:sp>
          <p:nvSpPr>
            <p:cNvPr id="12302" name="Oval 22"/>
            <p:cNvSpPr>
              <a:spLocks noChangeArrowheads="1"/>
            </p:cNvSpPr>
            <p:nvPr/>
          </p:nvSpPr>
          <p:spPr bwMode="auto">
            <a:xfrm>
              <a:off x="2832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2303" name="Line 23"/>
            <p:cNvSpPr>
              <a:spLocks noChangeShapeType="1"/>
            </p:cNvSpPr>
            <p:nvPr/>
          </p:nvSpPr>
          <p:spPr bwMode="auto">
            <a:xfrm>
              <a:off x="960" y="398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2304" name="Line 24"/>
            <p:cNvSpPr>
              <a:spLocks noChangeShapeType="1"/>
            </p:cNvSpPr>
            <p:nvPr/>
          </p:nvSpPr>
          <p:spPr bwMode="auto">
            <a:xfrm>
              <a:off x="3217" y="3984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2305" name="Line 25"/>
            <p:cNvSpPr>
              <a:spLocks noChangeShapeType="1"/>
            </p:cNvSpPr>
            <p:nvPr/>
          </p:nvSpPr>
          <p:spPr bwMode="auto">
            <a:xfrm>
              <a:off x="240" y="39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2306" name="Oval 27"/>
            <p:cNvSpPr>
              <a:spLocks noChangeArrowheads="1"/>
            </p:cNvSpPr>
            <p:nvPr/>
          </p:nvSpPr>
          <p:spPr bwMode="auto">
            <a:xfrm>
              <a:off x="575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2307" name="Oval 28"/>
            <p:cNvSpPr>
              <a:spLocks noChangeArrowheads="1"/>
            </p:cNvSpPr>
            <p:nvPr/>
          </p:nvSpPr>
          <p:spPr bwMode="auto">
            <a:xfrm>
              <a:off x="4944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2308" name="Oval 29"/>
            <p:cNvSpPr>
              <a:spLocks noChangeArrowheads="1"/>
            </p:cNvSpPr>
            <p:nvPr/>
          </p:nvSpPr>
          <p:spPr bwMode="auto">
            <a:xfrm>
              <a:off x="4896" y="374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12309" name="Object 30"/>
            <p:cNvGraphicFramePr>
              <a:graphicFrameLocks noChangeAspect="1"/>
            </p:cNvGraphicFramePr>
            <p:nvPr/>
          </p:nvGraphicFramePr>
          <p:xfrm>
            <a:off x="626" y="384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Equation" r:id="rId9" imgW="444500" imgH="469900" progId="Equation.3">
                    <p:embed/>
                  </p:oleObj>
                </mc:Choice>
                <mc:Fallback>
                  <p:oleObj name="Equation" r:id="rId9" imgW="444500" imgH="469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3840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31"/>
            <p:cNvGraphicFramePr>
              <a:graphicFrameLocks noChangeAspect="1"/>
            </p:cNvGraphicFramePr>
            <p:nvPr/>
          </p:nvGraphicFramePr>
          <p:xfrm>
            <a:off x="2903" y="384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Equation" r:id="rId11" imgW="381000" imgH="457200" progId="Equation.3">
                    <p:embed/>
                  </p:oleObj>
                </mc:Choice>
                <mc:Fallback>
                  <p:oleObj name="Equation" r:id="rId11" imgW="381000" imgH="457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384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32"/>
            <p:cNvGraphicFramePr>
              <a:graphicFrameLocks noChangeAspect="1"/>
            </p:cNvGraphicFramePr>
            <p:nvPr/>
          </p:nvGraphicFramePr>
          <p:xfrm>
            <a:off x="4976" y="3820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820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33"/>
            <p:cNvGraphicFramePr>
              <a:graphicFrameLocks noChangeAspect="1"/>
            </p:cNvGraphicFramePr>
            <p:nvPr/>
          </p:nvGraphicFramePr>
          <p:xfrm>
            <a:off x="1148" y="3692"/>
            <a:ext cx="108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2" name="Equation" r:id="rId15" imgW="1714500" imgH="482600" progId="Equation.3">
                    <p:embed/>
                  </p:oleObj>
                </mc:Choice>
                <mc:Fallback>
                  <p:oleObj name="Equation" r:id="rId15" imgW="1714500" imgH="482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692"/>
                          <a:ext cx="108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34"/>
            <p:cNvGraphicFramePr>
              <a:graphicFrameLocks noChangeAspect="1"/>
            </p:cNvGraphicFramePr>
            <p:nvPr/>
          </p:nvGraphicFramePr>
          <p:xfrm>
            <a:off x="3552" y="3696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3" name="Equation" r:id="rId17" imgW="1574800" imgH="469900" progId="Equation.3">
                    <p:embed/>
                  </p:oleObj>
                </mc:Choice>
                <mc:Fallback>
                  <p:oleObj name="Equation" r:id="rId17" imgW="1574800" imgH="469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96"/>
                          <a:ext cx="9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Freeform 35"/>
            <p:cNvSpPr>
              <a:spLocks/>
            </p:cNvSpPr>
            <p:nvPr/>
          </p:nvSpPr>
          <p:spPr bwMode="auto">
            <a:xfrm>
              <a:off x="2392" y="3112"/>
              <a:ext cx="1096" cy="728"/>
            </a:xfrm>
            <a:custGeom>
              <a:avLst/>
              <a:gdLst>
                <a:gd name="T0" fmla="*/ 488 w 1096"/>
                <a:gd name="T1" fmla="*/ 728 h 728"/>
                <a:gd name="T2" fmla="*/ 8 w 1096"/>
                <a:gd name="T3" fmla="*/ 248 h 728"/>
                <a:gd name="T4" fmla="*/ 536 w 1096"/>
                <a:gd name="T5" fmla="*/ 8 h 728"/>
                <a:gd name="T6" fmla="*/ 1064 w 1096"/>
                <a:gd name="T7" fmla="*/ 200 h 728"/>
                <a:gd name="T8" fmla="*/ 728 w 1096"/>
                <a:gd name="T9" fmla="*/ 728 h 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6" h="728">
                  <a:moveTo>
                    <a:pt x="488" y="728"/>
                  </a:moveTo>
                  <a:cubicBezTo>
                    <a:pt x="244" y="548"/>
                    <a:pt x="0" y="368"/>
                    <a:pt x="8" y="248"/>
                  </a:cubicBezTo>
                  <a:cubicBezTo>
                    <a:pt x="16" y="128"/>
                    <a:pt x="360" y="16"/>
                    <a:pt x="536" y="8"/>
                  </a:cubicBezTo>
                  <a:cubicBezTo>
                    <a:pt x="712" y="0"/>
                    <a:pt x="1032" y="80"/>
                    <a:pt x="1064" y="200"/>
                  </a:cubicBezTo>
                  <a:cubicBezTo>
                    <a:pt x="1096" y="320"/>
                    <a:pt x="912" y="524"/>
                    <a:pt x="728" y="7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12315" name="Object 36"/>
            <p:cNvGraphicFramePr>
              <a:graphicFrameLocks noChangeAspect="1"/>
            </p:cNvGraphicFramePr>
            <p:nvPr/>
          </p:nvGraphicFramePr>
          <p:xfrm>
            <a:off x="1968" y="2736"/>
            <a:ext cx="225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Equation" r:id="rId19" imgW="1244600" imgH="241300" progId="Equation.3">
                    <p:embed/>
                  </p:oleObj>
                </mc:Choice>
                <mc:Fallback>
                  <p:oleObj name="Equation" r:id="rId19" imgW="1244600" imgH="2413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36"/>
                          <a:ext cx="2256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Oval 38"/>
          <p:cNvSpPr>
            <a:spLocks noChangeArrowheads="1"/>
          </p:cNvSpPr>
          <p:nvPr/>
        </p:nvSpPr>
        <p:spPr bwMode="auto">
          <a:xfrm>
            <a:off x="4724400" y="4343400"/>
            <a:ext cx="30480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1" name="Text Box 39"/>
          <p:cNvSpPr txBox="1">
            <a:spLocks noChangeArrowheads="1"/>
          </p:cNvSpPr>
          <p:nvPr/>
        </p:nvSpPr>
        <p:spPr bwMode="auto">
          <a:xfrm>
            <a:off x="4648200" y="3733800"/>
            <a:ext cx="357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Transition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5EF5371-6685-44C7-8851-7F2C7BC557E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228600" y="1371600"/>
          <a:ext cx="2598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1091726" imgH="672808" progId="Equation.3">
                  <p:embed/>
                </p:oleObj>
              </mc:Choice>
              <mc:Fallback>
                <p:oleObj name="Equation" r:id="rId3" imgW="1091726" imgH="6728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25987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4114800" y="1371600"/>
          <a:ext cx="4868863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2044700" imgH="990600" progId="Equation.3">
                  <p:embed/>
                </p:oleObj>
              </mc:Choice>
              <mc:Fallback>
                <p:oleObj name="Equation" r:id="rId5" imgW="20447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1600"/>
                        <a:ext cx="4868863" cy="235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52400" y="0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Grammar</a:t>
            </a:r>
          </a:p>
          <a:p>
            <a:r>
              <a:rPr 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5562600" y="30480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PDA Computation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6007100" y="5815013"/>
            <a:ext cx="404813" cy="452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035425" y="6042025"/>
            <a:ext cx="197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411913" y="6042025"/>
            <a:ext cx="176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276600" y="6042025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629025" y="5815013"/>
            <a:ext cx="404813" cy="452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8231188" y="5815013"/>
            <a:ext cx="404812" cy="452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8180388" y="5759450"/>
            <a:ext cx="506412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683000" y="5872163"/>
          <a:ext cx="295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872163"/>
                        <a:ext cx="295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6081713" y="5876925"/>
          <a:ext cx="2524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5876925"/>
                        <a:ext cx="2524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8266113" y="5848350"/>
          <a:ext cx="2936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113" y="5848350"/>
                        <a:ext cx="2936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4233863" y="5697538"/>
          <a:ext cx="11366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13" imgW="1714500" imgH="482600" progId="Equation.3">
                  <p:embed/>
                </p:oleObj>
              </mc:Choice>
              <mc:Fallback>
                <p:oleObj name="Equation" r:id="rId13" imgW="17145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5697538"/>
                        <a:ext cx="11366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6765925" y="5702300"/>
          <a:ext cx="1044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5" imgW="1574800" imgH="469900" progId="Equation.3">
                  <p:embed/>
                </p:oleObj>
              </mc:Choice>
              <mc:Fallback>
                <p:oleObj name="Equation" r:id="rId15" imgW="15748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5702300"/>
                        <a:ext cx="10445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Freeform 21"/>
          <p:cNvSpPr>
            <a:spLocks/>
          </p:cNvSpPr>
          <p:nvPr/>
        </p:nvSpPr>
        <p:spPr bwMode="auto">
          <a:xfrm>
            <a:off x="5543550" y="5014913"/>
            <a:ext cx="1154113" cy="857250"/>
          </a:xfrm>
          <a:custGeom>
            <a:avLst/>
            <a:gdLst>
              <a:gd name="T0" fmla="*/ 541122097 w 1096"/>
              <a:gd name="T1" fmla="*/ 1009447201 h 728"/>
              <a:gd name="T2" fmla="*/ 8870664 w 1096"/>
              <a:gd name="T3" fmla="*/ 343877359 h 728"/>
              <a:gd name="T4" fmla="*/ 594347135 w 1096"/>
              <a:gd name="T5" fmla="*/ 11092438 h 728"/>
              <a:gd name="T6" fmla="*/ 1179823605 w 1096"/>
              <a:gd name="T7" fmla="*/ 277320375 h 728"/>
              <a:gd name="T8" fmla="*/ 807248339 w 1096"/>
              <a:gd name="T9" fmla="*/ 1009447201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5618163" y="4598988"/>
          <a:ext cx="1333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7" imgW="698197" imgH="215806" progId="Equation.3">
                  <p:embed/>
                </p:oleObj>
              </mc:Choice>
              <mc:Fallback>
                <p:oleObj name="Equation" r:id="rId17" imgW="698197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598988"/>
                        <a:ext cx="1333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5334000" y="4572000"/>
            <a:ext cx="1905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648200" y="3962400"/>
            <a:ext cx="357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Transition applied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88925" y="4292600"/>
            <a:ext cx="4965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Read      from input</a:t>
            </a:r>
          </a:p>
          <a:p>
            <a:r>
              <a:rPr lang="en-US"/>
              <a:t>and remove it from stack</a:t>
            </a:r>
          </a:p>
        </p:txBody>
      </p:sp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1371600" y="4267200"/>
          <a:ext cx="604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9" imgW="190335" imgH="215713" progId="Equation.3">
                  <p:embed/>
                </p:oleObj>
              </mc:Choice>
              <mc:Fallback>
                <p:oleObj name="Equation" r:id="rId19" imgW="190335" imgH="2157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6048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5033C7B-F7BD-485D-AD64-2D97F6D6365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28600" y="952500"/>
          <a:ext cx="22098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1091726" imgH="672808" progId="Equation.3">
                  <p:embed/>
                </p:oleObj>
              </mc:Choice>
              <mc:Fallback>
                <p:oleObj name="Equation" r:id="rId3" imgW="1091726" imgH="6728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52500"/>
                        <a:ext cx="22098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4419600" y="838200"/>
          <a:ext cx="4267200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5" imgW="2044700" imgH="1473200" progId="Equation.3">
                  <p:embed/>
                </p:oleObj>
              </mc:Choice>
              <mc:Fallback>
                <p:oleObj name="Equation" r:id="rId5" imgW="2044700" imgH="147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38200"/>
                        <a:ext cx="4267200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152400" y="0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Grammar</a:t>
            </a:r>
          </a:p>
          <a:p>
            <a:r>
              <a:rPr 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5562600" y="30480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PDA Computation</a:t>
            </a:r>
          </a:p>
        </p:txBody>
      </p:sp>
      <p:sp>
        <p:nvSpPr>
          <p:cNvPr id="14345" name="Oval 6"/>
          <p:cNvSpPr>
            <a:spLocks noChangeArrowheads="1"/>
          </p:cNvSpPr>
          <p:nvPr/>
        </p:nvSpPr>
        <p:spPr bwMode="auto">
          <a:xfrm>
            <a:off x="6007100" y="5815013"/>
            <a:ext cx="404813" cy="452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4035425" y="6042025"/>
            <a:ext cx="197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6411913" y="6042025"/>
            <a:ext cx="176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3276600" y="6042025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9" name="Oval 10"/>
          <p:cNvSpPr>
            <a:spLocks noChangeArrowheads="1"/>
          </p:cNvSpPr>
          <p:nvPr/>
        </p:nvSpPr>
        <p:spPr bwMode="auto">
          <a:xfrm>
            <a:off x="3629025" y="5815013"/>
            <a:ext cx="404813" cy="452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0" name="Oval 11"/>
          <p:cNvSpPr>
            <a:spLocks noChangeArrowheads="1"/>
          </p:cNvSpPr>
          <p:nvPr/>
        </p:nvSpPr>
        <p:spPr bwMode="auto">
          <a:xfrm>
            <a:off x="8231188" y="5815013"/>
            <a:ext cx="404812" cy="452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1" name="Oval 12"/>
          <p:cNvSpPr>
            <a:spLocks noChangeArrowheads="1"/>
          </p:cNvSpPr>
          <p:nvPr/>
        </p:nvSpPr>
        <p:spPr bwMode="auto">
          <a:xfrm>
            <a:off x="8180388" y="5759450"/>
            <a:ext cx="506412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4352" name="Object 13"/>
          <p:cNvGraphicFramePr>
            <a:graphicFrameLocks noChangeAspect="1"/>
          </p:cNvGraphicFramePr>
          <p:nvPr/>
        </p:nvGraphicFramePr>
        <p:xfrm>
          <a:off x="3683000" y="5872163"/>
          <a:ext cx="295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872163"/>
                        <a:ext cx="295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4"/>
          <p:cNvGraphicFramePr>
            <a:graphicFrameLocks noChangeAspect="1"/>
          </p:cNvGraphicFramePr>
          <p:nvPr/>
        </p:nvGraphicFramePr>
        <p:xfrm>
          <a:off x="6081713" y="5876925"/>
          <a:ext cx="2524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5876925"/>
                        <a:ext cx="2524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5"/>
          <p:cNvGraphicFramePr>
            <a:graphicFrameLocks noChangeAspect="1"/>
          </p:cNvGraphicFramePr>
          <p:nvPr/>
        </p:nvGraphicFramePr>
        <p:xfrm>
          <a:off x="8266113" y="5848350"/>
          <a:ext cx="2936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113" y="5848350"/>
                        <a:ext cx="2936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6"/>
          <p:cNvGraphicFramePr>
            <a:graphicFrameLocks noChangeAspect="1"/>
          </p:cNvGraphicFramePr>
          <p:nvPr/>
        </p:nvGraphicFramePr>
        <p:xfrm>
          <a:off x="4233863" y="5697538"/>
          <a:ext cx="11366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3" imgW="1714500" imgH="482600" progId="Equation.3">
                  <p:embed/>
                </p:oleObj>
              </mc:Choice>
              <mc:Fallback>
                <p:oleObj name="Equation" r:id="rId13" imgW="17145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5697538"/>
                        <a:ext cx="11366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7"/>
          <p:cNvGraphicFramePr>
            <a:graphicFrameLocks noChangeAspect="1"/>
          </p:cNvGraphicFramePr>
          <p:nvPr/>
        </p:nvGraphicFramePr>
        <p:xfrm>
          <a:off x="6765925" y="5702300"/>
          <a:ext cx="1044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15" imgW="1574800" imgH="469900" progId="Equation.3">
                  <p:embed/>
                </p:oleObj>
              </mc:Choice>
              <mc:Fallback>
                <p:oleObj name="Equation" r:id="rId15" imgW="15748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5702300"/>
                        <a:ext cx="10445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Freeform 18"/>
          <p:cNvSpPr>
            <a:spLocks/>
          </p:cNvSpPr>
          <p:nvPr/>
        </p:nvSpPr>
        <p:spPr bwMode="auto">
          <a:xfrm>
            <a:off x="5543550" y="5014913"/>
            <a:ext cx="1154113" cy="857250"/>
          </a:xfrm>
          <a:custGeom>
            <a:avLst/>
            <a:gdLst>
              <a:gd name="T0" fmla="*/ 541122097 w 1096"/>
              <a:gd name="T1" fmla="*/ 1009447201 h 728"/>
              <a:gd name="T2" fmla="*/ 8870664 w 1096"/>
              <a:gd name="T3" fmla="*/ 343877359 h 728"/>
              <a:gd name="T4" fmla="*/ 594347135 w 1096"/>
              <a:gd name="T5" fmla="*/ 11092438 h 728"/>
              <a:gd name="T6" fmla="*/ 1179823605 w 1096"/>
              <a:gd name="T7" fmla="*/ 277320375 h 728"/>
              <a:gd name="T8" fmla="*/ 807248339 w 1096"/>
              <a:gd name="T9" fmla="*/ 1009447201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58" name="Object 19"/>
          <p:cNvGraphicFramePr>
            <a:graphicFrameLocks noChangeAspect="1"/>
          </p:cNvGraphicFramePr>
          <p:nvPr/>
        </p:nvGraphicFramePr>
        <p:xfrm>
          <a:off x="5570538" y="4572000"/>
          <a:ext cx="14303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17" imgW="748975" imgH="241195" progId="Equation.3">
                  <p:embed/>
                </p:oleObj>
              </mc:Choice>
              <mc:Fallback>
                <p:oleObj name="Equation" r:id="rId17" imgW="748975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4572000"/>
                        <a:ext cx="14303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Oval 20"/>
          <p:cNvSpPr>
            <a:spLocks noChangeArrowheads="1"/>
          </p:cNvSpPr>
          <p:nvPr/>
        </p:nvSpPr>
        <p:spPr bwMode="auto">
          <a:xfrm>
            <a:off x="5334000" y="4495800"/>
            <a:ext cx="1905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60" name="Text Box 21"/>
          <p:cNvSpPr txBox="1">
            <a:spLocks noChangeArrowheads="1"/>
          </p:cNvSpPr>
          <p:nvPr/>
        </p:nvSpPr>
        <p:spPr bwMode="auto">
          <a:xfrm>
            <a:off x="4343400" y="3886200"/>
            <a:ext cx="451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Last Transition applied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0" y="4267200"/>
            <a:ext cx="4191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All symbols </a:t>
            </a:r>
          </a:p>
          <a:p>
            <a:r>
              <a:rPr lang="en-US" sz="2800"/>
              <a:t>have been removed from top of stack</a:t>
            </a:r>
          </a:p>
        </p:txBody>
      </p:sp>
      <p:graphicFrame>
        <p:nvGraphicFramePr>
          <p:cNvPr id="14362" name="Object 25"/>
          <p:cNvGraphicFramePr>
            <a:graphicFrameLocks noChangeAspect="1"/>
          </p:cNvGraphicFramePr>
          <p:nvPr/>
        </p:nvGraphicFramePr>
        <p:xfrm>
          <a:off x="2133600" y="4191000"/>
          <a:ext cx="1600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19" imgW="520474" imgH="241195" progId="Equation.3">
                  <p:embed/>
                </p:oleObj>
              </mc:Choice>
              <mc:Fallback>
                <p:oleObj name="Equation" r:id="rId19" imgW="520474" imgH="24119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16002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A468516-1D85-4A83-A664-FB6C77D4898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330200" y="1117600"/>
          <a:ext cx="3571875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765300" imgH="939800" progId="Equation.3">
                  <p:embed/>
                </p:oleObj>
              </mc:Choice>
              <mc:Fallback>
                <p:oleObj name="Equation" r:id="rId3" imgW="17653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17600"/>
                        <a:ext cx="3571875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4583113" y="1524000"/>
          <a:ext cx="45339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2171700" imgH="1219200" progId="Equation.3">
                  <p:embed/>
                </p:oleObj>
              </mc:Choice>
              <mc:Fallback>
                <p:oleObj name="Equation" r:id="rId5" imgW="2171700" imgH="121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524000"/>
                        <a:ext cx="45339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4"/>
          <p:cNvGraphicFramePr>
            <a:graphicFrameLocks noChangeAspect="1"/>
          </p:cNvGraphicFramePr>
          <p:nvPr/>
        </p:nvGraphicFramePr>
        <p:xfrm>
          <a:off x="333375" y="4859338"/>
          <a:ext cx="3219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7" imgW="1155700" imgH="254000" progId="Equation.3">
                  <p:embed/>
                </p:oleObj>
              </mc:Choice>
              <mc:Fallback>
                <p:oleObj name="Equation" r:id="rId7" imgW="1155700" imgH="254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859338"/>
                        <a:ext cx="32194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25"/>
          <p:cNvSpPr txBox="1">
            <a:spLocks noChangeArrowheads="1"/>
          </p:cNvSpPr>
          <p:nvPr/>
        </p:nvSpPr>
        <p:spPr bwMode="auto">
          <a:xfrm>
            <a:off x="228600" y="4343400"/>
            <a:ext cx="364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Production applied</a:t>
            </a:r>
          </a:p>
        </p:txBody>
      </p:sp>
      <p:sp>
        <p:nvSpPr>
          <p:cNvPr id="15369" name="Text Box 43"/>
          <p:cNvSpPr txBox="1">
            <a:spLocks noChangeArrowheads="1"/>
          </p:cNvSpPr>
          <p:nvPr/>
        </p:nvSpPr>
        <p:spPr bwMode="auto">
          <a:xfrm>
            <a:off x="762000" y="0"/>
            <a:ext cx="67754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process repeats with the next</a:t>
            </a:r>
          </a:p>
          <a:p>
            <a:r>
              <a:rPr lang="en-US"/>
              <a:t>leftmost variable</a:t>
            </a:r>
          </a:p>
        </p:txBody>
      </p:sp>
      <p:sp>
        <p:nvSpPr>
          <p:cNvPr id="15370" name="Line 45"/>
          <p:cNvSpPr>
            <a:spLocks noChangeShapeType="1"/>
          </p:cNvSpPr>
          <p:nvPr/>
        </p:nvSpPr>
        <p:spPr bwMode="auto">
          <a:xfrm flipH="1">
            <a:off x="2133600" y="1143000"/>
            <a:ext cx="533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1" name="Text Box 46"/>
          <p:cNvSpPr txBox="1">
            <a:spLocks noChangeArrowheads="1"/>
          </p:cNvSpPr>
          <p:nvPr/>
        </p:nvSpPr>
        <p:spPr bwMode="auto">
          <a:xfrm>
            <a:off x="4953000" y="4779963"/>
            <a:ext cx="315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4000"/>
              <a:t>And so on……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32DDC48-FAF1-43DA-90AE-C04EBBE8DAE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397" name="Object 11"/>
          <p:cNvGraphicFramePr>
            <a:graphicFrameLocks noChangeAspect="1"/>
          </p:cNvGraphicFramePr>
          <p:nvPr/>
        </p:nvGraphicFramePr>
        <p:xfrm>
          <a:off x="974725" y="60388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60388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6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13" imgW="2387600" imgH="2540000" progId="Equation.3">
                  <p:embed/>
                </p:oleObj>
              </mc:Choice>
              <mc:Fallback>
                <p:oleObj name="Equation" r:id="rId13" imgW="2387600" imgH="2540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7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Freeform 18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6409" name="Object 23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2" name="Line 26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3" name="Line 27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414" name="Object 28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29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0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Text Box 31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16418" name="Object 32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9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420" name="Text Box 39"/>
          <p:cNvSpPr txBox="1">
            <a:spLocks noChangeArrowheads="1"/>
          </p:cNvSpPr>
          <p:nvPr/>
        </p:nvSpPr>
        <p:spPr bwMode="auto">
          <a:xfrm>
            <a:off x="15240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5A1E386-B03F-488E-BDAC-24661A2D875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3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21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3" imgW="2387600" imgH="2540000" progId="Equation.3">
                  <p:embed/>
                </p:oleObj>
              </mc:Choice>
              <mc:Fallback>
                <p:oleObj name="Equation" r:id="rId13" imgW="2387600" imgH="2540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9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1" name="Rectangle 20"/>
          <p:cNvSpPr>
            <a:spLocks noChangeArrowheads="1"/>
          </p:cNvSpPr>
          <p:nvPr/>
        </p:nvSpPr>
        <p:spPr bwMode="auto">
          <a:xfrm>
            <a:off x="7467600" y="16764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2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7433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5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6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7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38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16002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43" name="Line 33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44" name="Object 34"/>
          <p:cNvGraphicFramePr>
            <a:graphicFrameLocks noChangeAspect="1"/>
          </p:cNvGraphicFramePr>
          <p:nvPr/>
        </p:nvGraphicFramePr>
        <p:xfrm>
          <a:off x="7848600" y="175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752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5" name="Line 35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7446" name="Text Box 36"/>
          <p:cNvSpPr txBox="1">
            <a:spLocks noChangeArrowheads="1"/>
          </p:cNvSpPr>
          <p:nvPr/>
        </p:nvSpPr>
        <p:spPr bwMode="auto">
          <a:xfrm>
            <a:off x="304800" y="2667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17449" name="Object 40"/>
          <p:cNvGraphicFramePr>
            <a:graphicFrameLocks noChangeAspect="1"/>
          </p:cNvGraphicFramePr>
          <p:nvPr/>
        </p:nvGraphicFramePr>
        <p:xfrm>
          <a:off x="2514600" y="152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27" imgW="279279" imgH="342751" progId="Equation.3">
                  <p:embed/>
                </p:oleObj>
              </mc:Choice>
              <mc:Fallback>
                <p:oleObj name="Equation" r:id="rId27" imgW="279279" imgH="34275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4DC3F9A-BCF2-4658-B687-525AE8F57AF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7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3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44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1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8452" name="Line 17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53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54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8455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57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8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9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8460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Oval 30"/>
          <p:cNvSpPr>
            <a:spLocks noChangeArrowheads="1"/>
          </p:cNvSpPr>
          <p:nvPr/>
        </p:nvSpPr>
        <p:spPr bwMode="auto">
          <a:xfrm>
            <a:off x="2438400" y="22098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65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6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7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8469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1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27" imgW="317362" imgH="368140" progId="Equation.3">
                  <p:embed/>
                </p:oleObj>
              </mc:Choice>
              <mc:Fallback>
                <p:oleObj name="Equation" r:id="rId27" imgW="317362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3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74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29" imgW="381000" imgH="457200" progId="Equation.3">
                  <p:embed/>
                </p:oleObj>
              </mc:Choice>
              <mc:Fallback>
                <p:oleObj name="Equation" r:id="rId29" imgW="3810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Line 41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76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18477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18478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18479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31" imgW="1688367" imgH="355446" progId="Equation.3">
                  <p:embed/>
                </p:oleObj>
              </mc:Choice>
              <mc:Fallback>
                <p:oleObj name="Equation" r:id="rId31" imgW="1688367" imgH="3554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263D29A-9231-4AF3-9B1C-17321622B80A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61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9468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75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19476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7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8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19479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81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2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83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84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Oval 30"/>
          <p:cNvSpPr>
            <a:spLocks noChangeArrowheads="1"/>
          </p:cNvSpPr>
          <p:nvPr/>
        </p:nvSpPr>
        <p:spPr bwMode="auto">
          <a:xfrm>
            <a:off x="5029200" y="3657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89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90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91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92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93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5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6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7" imgW="317362" imgH="368140" progId="Equation.3">
                  <p:embed/>
                </p:oleObj>
              </mc:Choice>
              <mc:Fallback>
                <p:oleObj name="Equation" r:id="rId27" imgW="317362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7" name="Line 39"/>
          <p:cNvSpPr>
            <a:spLocks noChangeShapeType="1"/>
          </p:cNvSpPr>
          <p:nvPr/>
        </p:nvSpPr>
        <p:spPr bwMode="auto">
          <a:xfrm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98" name="Line 40"/>
          <p:cNvSpPr>
            <a:spLocks noChangeShapeType="1"/>
          </p:cNvSpPr>
          <p:nvPr/>
        </p:nvSpPr>
        <p:spPr bwMode="auto">
          <a:xfrm flipV="1"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99" name="Oval 41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9500" name="Object 4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29" imgW="381000" imgH="457200" progId="Equation.3">
                  <p:embed/>
                </p:oleObj>
              </mc:Choice>
              <mc:Fallback>
                <p:oleObj name="Equation" r:id="rId29" imgW="3810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Line 43"/>
          <p:cNvSpPr>
            <a:spLocks noChangeShapeType="1"/>
          </p:cNvSpPr>
          <p:nvPr/>
        </p:nvSpPr>
        <p:spPr bwMode="auto">
          <a:xfrm flipH="1">
            <a:off x="83820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502" name="Text Box 44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19503" name="Line 45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19504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1" imgW="1688367" imgH="355446" progId="Equation.3">
                  <p:embed/>
                </p:oleObj>
              </mc:Choice>
              <mc:Fallback>
                <p:oleObj name="Equation" r:id="rId31" imgW="1688367" imgH="3554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5" name="Text Box 47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0CD485D-F1BE-4FE1-9397-02BD56DAFCB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5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0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1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492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9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01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02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0503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05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6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7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508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Oval 30"/>
          <p:cNvSpPr>
            <a:spLocks noChangeArrowheads="1"/>
          </p:cNvSpPr>
          <p:nvPr/>
        </p:nvSpPr>
        <p:spPr bwMode="auto">
          <a:xfrm>
            <a:off x="2438400" y="2895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13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14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15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516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24" imgW="317362" imgH="368140" progId="Equation.3">
                  <p:embed/>
                </p:oleObj>
              </mc:Choice>
              <mc:Fallback>
                <p:oleObj name="Equation" r:id="rId24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520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522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20523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0524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0525" name="Object 43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29" imgW="3086100" imgH="355600" progId="Equation.3">
                  <p:embed/>
                </p:oleObj>
              </mc:Choice>
              <mc:Fallback>
                <p:oleObj name="Equation" r:id="rId29" imgW="30861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A0C430D-88C7-424A-A415-B5FEB4D9C4F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(Grammars)</a:t>
            </a:r>
          </a:p>
        </p:txBody>
      </p:sp>
      <p:sp>
        <p:nvSpPr>
          <p:cNvPr id="3078" name="AutoShape 3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Accepted by</a:t>
            </a:r>
          </a:p>
          <a:p>
            <a:pPr algn="ctr"/>
            <a:r>
              <a:rPr lang="en-US"/>
              <a:t>PDAs</a:t>
            </a:r>
          </a:p>
        </p:txBody>
      </p:sp>
      <p:graphicFrame>
        <p:nvGraphicFramePr>
          <p:cNvPr id="3079" name="Object 4"/>
          <p:cNvGraphicFramePr>
            <a:graphicFrameLocks noChangeAspect="1"/>
          </p:cNvGraphicFramePr>
          <p:nvPr/>
        </p:nvGraphicFramePr>
        <p:xfrm>
          <a:off x="4343400" y="2057400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685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FA7C67B-9E13-43D2-998A-4C129FC215E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9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3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5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16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1524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5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6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1527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9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0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1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32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Oval 30"/>
          <p:cNvSpPr>
            <a:spLocks noChangeArrowheads="1"/>
          </p:cNvSpPr>
          <p:nvPr/>
        </p:nvSpPr>
        <p:spPr bwMode="auto">
          <a:xfrm>
            <a:off x="4953000" y="43434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37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8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9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40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1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24" imgW="317362" imgH="368140" progId="Equation.3">
                  <p:embed/>
                </p:oleObj>
              </mc:Choice>
              <mc:Fallback>
                <p:oleObj name="Equation" r:id="rId24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3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44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45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46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7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1548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21549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1550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1551" name="Object 45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29" imgW="3086100" imgH="355600" progId="Equation.3">
                  <p:embed/>
                </p:oleObj>
              </mc:Choice>
              <mc:Fallback>
                <p:oleObj name="Equation" r:id="rId29" imgW="30861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E27A048-4E3F-4CDA-907A-1C2159E6805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8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9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40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7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2548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9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50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2551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53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4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5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56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Oval 30"/>
          <p:cNvSpPr>
            <a:spLocks noChangeArrowheads="1"/>
          </p:cNvSpPr>
          <p:nvPr/>
        </p:nvSpPr>
        <p:spPr bwMode="auto">
          <a:xfrm>
            <a:off x="2362200" y="3581400"/>
            <a:ext cx="2438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61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62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63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2564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24" imgW="317362" imgH="368140" progId="Equation.3">
                  <p:embed/>
                </p:oleObj>
              </mc:Choice>
              <mc:Fallback>
                <p:oleObj name="Equation" r:id="rId24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68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2570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22571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2572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2573" name="Object 43"/>
          <p:cNvGraphicFramePr>
            <a:graphicFrameLocks noChangeAspect="1"/>
          </p:cNvGraphicFramePr>
          <p:nvPr/>
        </p:nvGraphicFramePr>
        <p:xfrm>
          <a:off x="2286000" y="152400"/>
          <a:ext cx="4699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9" imgW="4699000" imgH="355600" progId="Equation.3">
                  <p:embed/>
                </p:oleObj>
              </mc:Choice>
              <mc:Fallback>
                <p:oleObj name="Equation" r:id="rId29" imgW="46990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4699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1FC0CB4-3B10-4F75-81C6-53B38412A2C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8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564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71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3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3575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7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79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80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Oval 30"/>
          <p:cNvSpPr>
            <a:spLocks noChangeArrowheads="1"/>
          </p:cNvSpPr>
          <p:nvPr/>
        </p:nvSpPr>
        <p:spPr bwMode="auto">
          <a:xfrm>
            <a:off x="23622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85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86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87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88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24" imgW="317362" imgH="368140" progId="Equation.3">
                  <p:embed/>
                </p:oleObj>
              </mc:Choice>
              <mc:Fallback>
                <p:oleObj name="Equation" r:id="rId24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92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93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594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5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7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3598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3599" name="Object 45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29" imgW="6083300" imgH="355600" progId="Equation.3">
                  <p:embed/>
                </p:oleObj>
              </mc:Choice>
              <mc:Fallback>
                <p:oleObj name="Equation" r:id="rId29" imgW="60833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F6B2FE5-2C4D-4477-BE0D-E2056E45DD0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1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2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6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7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4588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95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4596" name="Line 17"/>
          <p:cNvSpPr>
            <a:spLocks noChangeShapeType="1"/>
          </p:cNvSpPr>
          <p:nvPr/>
        </p:nvSpPr>
        <p:spPr bwMode="auto">
          <a:xfrm flipV="1">
            <a:off x="327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7" name="Rectangle 18"/>
          <p:cNvSpPr>
            <a:spLocks noChangeArrowheads="1"/>
          </p:cNvSpPr>
          <p:nvPr/>
        </p:nvSpPr>
        <p:spPr bwMode="auto">
          <a:xfrm>
            <a:off x="7467600" y="1219200"/>
            <a:ext cx="914400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8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4599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601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02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03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604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Oval 30"/>
          <p:cNvSpPr>
            <a:spLocks noChangeArrowheads="1"/>
          </p:cNvSpPr>
          <p:nvPr/>
        </p:nvSpPr>
        <p:spPr bwMode="auto">
          <a:xfrm>
            <a:off x="4953000" y="3505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609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10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611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4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Line 35"/>
          <p:cNvSpPr>
            <a:spLocks noChangeShapeType="1"/>
          </p:cNvSpPr>
          <p:nvPr/>
        </p:nvSpPr>
        <p:spPr bwMode="auto">
          <a:xfrm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14" name="Line 36"/>
          <p:cNvSpPr>
            <a:spLocks noChangeShapeType="1"/>
          </p:cNvSpPr>
          <p:nvPr/>
        </p:nvSpPr>
        <p:spPr bwMode="auto">
          <a:xfrm flipV="1"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15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4616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25" imgW="381000" imgH="457200" progId="Equation.3">
                  <p:embed/>
                </p:oleObj>
              </mc:Choice>
              <mc:Fallback>
                <p:oleObj name="Equation" r:id="rId25" imgW="3810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Line 39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4618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24619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4620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4621" name="Object 43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7" imgW="6083300" imgH="355600" progId="Equation.3">
                  <p:embed/>
                </p:oleObj>
              </mc:Choice>
              <mc:Fallback>
                <p:oleObj name="Equation" r:id="rId27" imgW="60833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57CB906-5973-4EA1-B599-B2D9AF942AD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5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6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1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12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7" imgW="1714500" imgH="482600" progId="Equation.3">
                  <p:embed/>
                </p:oleObj>
              </mc:Choice>
              <mc:Fallback>
                <p:oleObj name="Equation" r:id="rId7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11" imgW="2387600" imgH="2540000" progId="Equation.3">
                  <p:embed/>
                </p:oleObj>
              </mc:Choice>
              <mc:Fallback>
                <p:oleObj name="Equation" r:id="rId11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13" imgW="1638300" imgH="1168400" progId="Equation.3">
                  <p:embed/>
                </p:oleObj>
              </mc:Choice>
              <mc:Fallback>
                <p:oleObj name="Equation" r:id="rId13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9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5620" name="Line 17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21" name="Rectangle 18"/>
          <p:cNvSpPr>
            <a:spLocks noChangeArrowheads="1"/>
          </p:cNvSpPr>
          <p:nvPr/>
        </p:nvSpPr>
        <p:spPr bwMode="auto">
          <a:xfrm>
            <a:off x="7467600" y="1752600"/>
            <a:ext cx="914400" cy="110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22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5623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25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6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7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628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2" name="Oval 30"/>
          <p:cNvSpPr>
            <a:spLocks noChangeArrowheads="1"/>
          </p:cNvSpPr>
          <p:nvPr/>
        </p:nvSpPr>
        <p:spPr bwMode="auto">
          <a:xfrm>
            <a:off x="49530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33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634" name="Object 32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5" name="Line 33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36" name="Line 34"/>
          <p:cNvSpPr>
            <a:spLocks noChangeShapeType="1"/>
          </p:cNvSpPr>
          <p:nvPr/>
        </p:nvSpPr>
        <p:spPr bwMode="auto">
          <a:xfrm flipV="1"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37" name="Oval 35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38" name="Object 36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24" imgW="381000" imgH="457200" progId="Equation.3">
                  <p:embed/>
                </p:oleObj>
              </mc:Choice>
              <mc:Fallback>
                <p:oleObj name="Equation" r:id="rId24" imgW="38100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Line 37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5640" name="Text Box 38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9</a:t>
            </a:r>
          </a:p>
        </p:txBody>
      </p:sp>
      <p:sp>
        <p:nvSpPr>
          <p:cNvPr id="25641" name="Text Box 39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5642" name="Line 40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5643" name="Object 41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26" imgW="6083300" imgH="355600" progId="Equation.3">
                  <p:embed/>
                </p:oleObj>
              </mc:Choice>
              <mc:Fallback>
                <p:oleObj name="Equation" r:id="rId26" imgW="6083300" imgH="355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07C7C56-F702-4F7E-B896-4284ED68646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0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2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5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6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637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3" imgW="2387600" imgH="2540000" progId="Equation.3">
                  <p:embed/>
                </p:oleObj>
              </mc:Choice>
              <mc:Fallback>
                <p:oleObj name="Equation" r:id="rId13" imgW="2387600" imgH="2540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45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Input</a:t>
            </a:r>
          </a:p>
        </p:txBody>
      </p:sp>
      <p:sp>
        <p:nvSpPr>
          <p:cNvPr id="26646" name="Line 19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7" name="Rectangle 20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8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graphicFrame>
        <p:nvGraphicFramePr>
          <p:cNvPr id="26649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51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2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3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654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Oval 32"/>
          <p:cNvSpPr>
            <a:spLocks noChangeArrowheads="1"/>
          </p:cNvSpPr>
          <p:nvPr/>
        </p:nvSpPr>
        <p:spPr bwMode="auto">
          <a:xfrm>
            <a:off x="53340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59" name="Text Box 33"/>
          <p:cNvSpPr txBox="1">
            <a:spLocks noChangeArrowheads="1"/>
          </p:cNvSpPr>
          <p:nvPr/>
        </p:nvSpPr>
        <p:spPr bwMode="auto">
          <a:xfrm>
            <a:off x="7391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26660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661" name="Text Box 35"/>
          <p:cNvSpPr txBox="1">
            <a:spLocks noChangeArrowheads="1"/>
          </p:cNvSpPr>
          <p:nvPr/>
        </p:nvSpPr>
        <p:spPr bwMode="auto">
          <a:xfrm>
            <a:off x="304800" y="26670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 10</a:t>
            </a:r>
          </a:p>
        </p:txBody>
      </p:sp>
      <p:sp>
        <p:nvSpPr>
          <p:cNvPr id="26662" name="Text Box 36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Derivation:</a:t>
            </a:r>
          </a:p>
        </p:txBody>
      </p:sp>
      <p:sp>
        <p:nvSpPr>
          <p:cNvPr id="26663" name="Line 37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6664" name="Object 38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25" imgW="6083300" imgH="355600" progId="Equation.3">
                  <p:embed/>
                </p:oleObj>
              </mc:Choice>
              <mc:Fallback>
                <p:oleObj name="Equation" r:id="rId25" imgW="60833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83F5183-CA14-4550-8DEB-6CA08BA6816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04800" y="1447800"/>
          <a:ext cx="18716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3" imgW="622030" imgH="1091726" progId="Equation.3">
                  <p:embed/>
                </p:oleObj>
              </mc:Choice>
              <mc:Fallback>
                <p:oleObj name="Equation" r:id="rId3" imgW="622030" imgH="10917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18716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029200" y="1169988"/>
          <a:ext cx="23352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5" imgW="1054100" imgH="2286000" progId="Equation.3">
                  <p:embed/>
                </p:oleObj>
              </mc:Choice>
              <mc:Fallback>
                <p:oleObj name="Equation" r:id="rId5" imgW="1054100" imgH="228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69988"/>
                        <a:ext cx="2335213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28600" y="200025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Grammar</a:t>
            </a:r>
          </a:p>
          <a:p>
            <a:r>
              <a:rPr 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105400" y="352425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PDA Computation</a:t>
            </a:r>
          </a:p>
        </p:txBody>
      </p:sp>
      <p:sp>
        <p:nvSpPr>
          <p:cNvPr id="27657" name="AutoShape 9"/>
          <p:cNvSpPr>
            <a:spLocks/>
          </p:cNvSpPr>
          <p:nvPr/>
        </p:nvSpPr>
        <p:spPr bwMode="auto">
          <a:xfrm>
            <a:off x="4495800" y="1295400"/>
            <a:ext cx="457200" cy="6858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1219200" y="1676400"/>
            <a:ext cx="2971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4495800" y="2209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057400" y="2438400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661" name="AutoShape 13"/>
          <p:cNvSpPr>
            <a:spLocks/>
          </p:cNvSpPr>
          <p:nvPr/>
        </p:nvSpPr>
        <p:spPr bwMode="auto">
          <a:xfrm>
            <a:off x="4495800" y="27432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>
            <a:off x="4495800" y="3733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4495800" y="42672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1981200" y="31242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2133600" y="3810000"/>
            <a:ext cx="2209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1905000" y="45720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3CA0F4-079D-4DB6-8D10-55952EF0E56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2876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Grammar        </a:t>
            </a:r>
          </a:p>
          <a:p>
            <a:r>
              <a:rPr lang="en-US"/>
              <a:t>generates </a:t>
            </a:r>
          </a:p>
          <a:p>
            <a:r>
              <a:rPr lang="en-US"/>
              <a:t>string           </a:t>
            </a: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25146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457200" y="3505200"/>
          <a:ext cx="14795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5" imgW="431613" imgH="279279" progId="Equation.3">
                  <p:embed/>
                </p:oleObj>
              </mc:Choice>
              <mc:Fallback>
                <p:oleObj name="Equation" r:id="rId5" imgW="431613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4795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5638800" y="2057400"/>
            <a:ext cx="1963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       </a:t>
            </a:r>
          </a:p>
          <a:p>
            <a:r>
              <a:rPr lang="en-US"/>
              <a:t>accepts</a:t>
            </a:r>
          </a:p>
        </p:txBody>
      </p:sp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6781800" y="2133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33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8"/>
          <p:cNvGraphicFramePr>
            <a:graphicFrameLocks noChangeAspect="1"/>
          </p:cNvGraphicFramePr>
          <p:nvPr/>
        </p:nvGraphicFramePr>
        <p:xfrm>
          <a:off x="5521325" y="3446463"/>
          <a:ext cx="3416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9" imgW="1219200" imgH="228600" progId="Equation.3">
                  <p:embed/>
                </p:oleObj>
              </mc:Choice>
              <mc:Fallback>
                <p:oleObj name="Equation" r:id="rId9" imgW="1219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446463"/>
                        <a:ext cx="3416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212725" y="254000"/>
            <a:ext cx="634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 general, it can be shown that:</a:t>
            </a:r>
          </a:p>
        </p:txBody>
      </p:sp>
      <p:graphicFrame>
        <p:nvGraphicFramePr>
          <p:cNvPr id="28684" name="Object 13"/>
          <p:cNvGraphicFramePr>
            <a:graphicFrameLocks noChangeAspect="1"/>
          </p:cNvGraphicFramePr>
          <p:nvPr/>
        </p:nvGraphicFramePr>
        <p:xfrm>
          <a:off x="1752600" y="2895600"/>
          <a:ext cx="522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11" imgW="152334" imgH="139639" progId="Equation.3">
                  <p:embed/>
                </p:oleObj>
              </mc:Choice>
              <mc:Fallback>
                <p:oleObj name="Equation" r:id="rId11" imgW="152334" imgH="13963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522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5"/>
          <p:cNvGraphicFramePr>
            <a:graphicFrameLocks noChangeAspect="1"/>
          </p:cNvGraphicFramePr>
          <p:nvPr/>
        </p:nvGraphicFramePr>
        <p:xfrm>
          <a:off x="7391400" y="2743200"/>
          <a:ext cx="522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13" imgW="152334" imgH="139639" progId="Equation.3">
                  <p:embed/>
                </p:oleObj>
              </mc:Choice>
              <mc:Fallback>
                <p:oleObj name="Equation" r:id="rId13" imgW="152334" imgH="13963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43200"/>
                        <a:ext cx="522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AutoShape 16"/>
          <p:cNvSpPr>
            <a:spLocks noChangeArrowheads="1"/>
          </p:cNvSpPr>
          <p:nvPr/>
        </p:nvSpPr>
        <p:spPr bwMode="auto">
          <a:xfrm>
            <a:off x="3276600" y="1981200"/>
            <a:ext cx="1820863" cy="22447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If and</a:t>
            </a:r>
          </a:p>
          <a:p>
            <a:pPr algn="ctr"/>
            <a:r>
              <a:rPr lang="en-US"/>
              <a:t>Only if</a:t>
            </a:r>
          </a:p>
        </p:txBody>
      </p:sp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1736725" y="5435600"/>
            <a:ext cx="217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</a:t>
            </a:r>
          </a:p>
        </p:txBody>
      </p:sp>
      <p:graphicFrame>
        <p:nvGraphicFramePr>
          <p:cNvPr id="28688" name="Object 18"/>
          <p:cNvGraphicFramePr>
            <a:graphicFrameLocks noChangeAspect="1"/>
          </p:cNvGraphicFramePr>
          <p:nvPr/>
        </p:nvGraphicFramePr>
        <p:xfrm>
          <a:off x="4267200" y="5486400"/>
          <a:ext cx="2595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4" imgW="863225" imgH="203112" progId="Equation.3">
                  <p:embed/>
                </p:oleObj>
              </mc:Choice>
              <mc:Fallback>
                <p:oleObj name="Equation" r:id="rId14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6400"/>
                        <a:ext cx="25955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C0B30C3-1BAE-49F4-B8DB-D21E68F7BDA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1" name="AutoShape 1026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(Grammars)</a:t>
            </a:r>
          </a:p>
        </p:txBody>
      </p:sp>
      <p:sp>
        <p:nvSpPr>
          <p:cNvPr id="4102" name="AutoShape 1027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Accepted by</a:t>
            </a:r>
          </a:p>
          <a:p>
            <a:pPr algn="ctr"/>
            <a:r>
              <a:rPr lang="en-US"/>
              <a:t>PDAs</a:t>
            </a:r>
          </a:p>
        </p:txBody>
      </p:sp>
      <p:graphicFrame>
        <p:nvGraphicFramePr>
          <p:cNvPr id="4103" name="Object 1028"/>
          <p:cNvGraphicFramePr>
            <a:graphicFrameLocks noChangeAspect="1"/>
          </p:cNvGraphicFramePr>
          <p:nvPr/>
        </p:nvGraphicFramePr>
        <p:xfrm>
          <a:off x="4243388" y="1843088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393529" imgH="368140" progId="Equation.3">
                  <p:embed/>
                </p:oleObj>
              </mc:Choice>
              <mc:Fallback>
                <p:oleObj name="Equation" r:id="rId4" imgW="393529" imgH="3681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843088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029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Proof - Step 1:</a:t>
            </a:r>
          </a:p>
        </p:txBody>
      </p:sp>
      <p:sp>
        <p:nvSpPr>
          <p:cNvPr id="4105" name="Text Box 1030"/>
          <p:cNvSpPr txBox="1">
            <a:spLocks noChangeArrowheads="1"/>
          </p:cNvSpPr>
          <p:nvPr/>
        </p:nvSpPr>
        <p:spPr bwMode="auto">
          <a:xfrm>
            <a:off x="517525" y="4140200"/>
            <a:ext cx="7304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Convert any context-free grammar    </a:t>
            </a:r>
          </a:p>
          <a:p>
            <a:r>
              <a:rPr lang="en-US"/>
              <a:t>to a PDA         with: </a:t>
            </a:r>
          </a:p>
        </p:txBody>
      </p:sp>
      <p:graphicFrame>
        <p:nvGraphicFramePr>
          <p:cNvPr id="4106" name="Object 1031"/>
          <p:cNvGraphicFramePr>
            <a:graphicFrameLocks noChangeAspect="1"/>
          </p:cNvGraphicFramePr>
          <p:nvPr/>
        </p:nvGraphicFramePr>
        <p:xfrm>
          <a:off x="7467600" y="4191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032"/>
          <p:cNvGraphicFramePr>
            <a:graphicFrameLocks noChangeAspect="1"/>
          </p:cNvGraphicFramePr>
          <p:nvPr/>
        </p:nvGraphicFramePr>
        <p:xfrm>
          <a:off x="2514600" y="48006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8" imgW="545863" imgH="393529" progId="Equation.3">
                  <p:embed/>
                </p:oleObj>
              </mc:Choice>
              <mc:Fallback>
                <p:oleObj name="Equation" r:id="rId8" imgW="545863" imgH="393529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033"/>
          <p:cNvGraphicFramePr>
            <a:graphicFrameLocks noChangeAspect="1"/>
          </p:cNvGraphicFramePr>
          <p:nvPr/>
        </p:nvGraphicFramePr>
        <p:xfrm>
          <a:off x="4800600" y="4724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0" imgW="2755900" imgH="533400" progId="Equation.3">
                  <p:embed/>
                </p:oleObj>
              </mc:Choice>
              <mc:Fallback>
                <p:oleObj name="Equation" r:id="rId10" imgW="2755900" imgH="5334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EB12F82-5B23-4E27-A3D7-5B741A1F936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5" name="AutoShape 2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(Grammars)</a:t>
            </a:r>
          </a:p>
        </p:txBody>
      </p:sp>
      <p:sp>
        <p:nvSpPr>
          <p:cNvPr id="5126" name="AutoShape 3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Accepted by</a:t>
            </a:r>
          </a:p>
          <a:p>
            <a:pPr algn="ctr"/>
            <a:r>
              <a:rPr lang="en-US"/>
              <a:t>PDAs</a:t>
            </a:r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4243388" y="1843088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843088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Proof - Step 2:</a:t>
            </a: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517525" y="4140200"/>
            <a:ext cx="81661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Convert any PDA        to a context-free    </a:t>
            </a:r>
          </a:p>
          <a:p>
            <a:r>
              <a:rPr lang="en-US"/>
              <a:t>grammar         with: </a:t>
            </a:r>
          </a:p>
        </p:txBody>
      </p:sp>
      <p:graphicFrame>
        <p:nvGraphicFramePr>
          <p:cNvPr id="5130" name="Object 7"/>
          <p:cNvGraphicFramePr>
            <a:graphicFrameLocks noChangeAspect="1"/>
          </p:cNvGraphicFramePr>
          <p:nvPr/>
        </p:nvGraphicFramePr>
        <p:xfrm>
          <a:off x="2590800" y="4800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8"/>
          <p:cNvGraphicFramePr>
            <a:graphicFrameLocks noChangeAspect="1"/>
          </p:cNvGraphicFramePr>
          <p:nvPr/>
        </p:nvGraphicFramePr>
        <p:xfrm>
          <a:off x="3962400" y="41910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9"/>
          <p:cNvGraphicFramePr>
            <a:graphicFrameLocks noChangeAspect="1"/>
          </p:cNvGraphicFramePr>
          <p:nvPr/>
        </p:nvGraphicFramePr>
        <p:xfrm>
          <a:off x="4800600" y="4724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9" imgW="2755900" imgH="533400" progId="Equation.3">
                  <p:embed/>
                </p:oleObj>
              </mc:Choice>
              <mc:Fallback>
                <p:oleObj name="Equation" r:id="rId9" imgW="27559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A9FB64F-ED93-4970-9001-4E71E82038A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i="1" smtClean="0"/>
              <a:t>Convert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Context-Free Grammars</a:t>
            </a:r>
            <a:br>
              <a:rPr lang="en-US" smtClean="0"/>
            </a:br>
            <a:r>
              <a:rPr lang="en-US" smtClean="0"/>
              <a:t>to </a:t>
            </a:r>
            <a:br>
              <a:rPr lang="en-US" smtClean="0"/>
            </a:br>
            <a:r>
              <a:rPr lang="en-US" smtClean="0"/>
              <a:t>PDAs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2438400" y="838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3048000" y="685800"/>
            <a:ext cx="308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Proof - step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6239244-2066-4D64-877F-214339AE59C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6096000" y="2133600"/>
          <a:ext cx="527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444307" imgH="330057" progId="Equation.3">
                  <p:embed/>
                </p:oleObj>
              </mc:Choice>
              <mc:Fallback>
                <p:oleObj name="Equation" r:id="rId3" imgW="444307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0"/>
                        <a:ext cx="5270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7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will convert       to a PDA        such that: </a:t>
            </a:r>
          </a:p>
        </p:txBody>
      </p:sp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3581400" y="2057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330057" imgH="342751" progId="Equation.3">
                  <p:embed/>
                </p:oleObj>
              </mc:Choice>
              <mc:Fallback>
                <p:oleObj name="Equation" r:id="rId5" imgW="330057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152400" y="533400"/>
            <a:ext cx="817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 an arbitrary context-free grammar  </a:t>
            </a:r>
          </a:p>
        </p:txBody>
      </p:sp>
      <p:graphicFrame>
        <p:nvGraphicFramePr>
          <p:cNvPr id="7177" name="Object 13"/>
          <p:cNvGraphicFramePr>
            <a:graphicFrameLocks noChangeAspect="1"/>
          </p:cNvGraphicFramePr>
          <p:nvPr/>
        </p:nvGraphicFramePr>
        <p:xfrm>
          <a:off x="8153400" y="6096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330057" imgH="342751" progId="Equation.3">
                  <p:embed/>
                </p:oleObj>
              </mc:Choice>
              <mc:Fallback>
                <p:oleObj name="Equation" r:id="rId7" imgW="330057" imgH="342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096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4"/>
          <p:cNvGraphicFramePr>
            <a:graphicFrameLocks noChangeAspect="1"/>
          </p:cNvGraphicFramePr>
          <p:nvPr/>
        </p:nvGraphicFramePr>
        <p:xfrm>
          <a:off x="2895600" y="34290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8" imgW="2755900" imgH="533400" progId="Equation.3">
                  <p:embed/>
                </p:oleObj>
              </mc:Choice>
              <mc:Fallback>
                <p:oleObj name="Equation" r:id="rId8" imgW="2755900" imgH="533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52D201B-B220-4F4A-8DF3-E4C4D5735BC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7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3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4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05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11" name="Object 16"/>
          <p:cNvGraphicFramePr>
            <a:graphicFrameLocks noChangeAspect="1"/>
          </p:cNvGraphicFramePr>
          <p:nvPr/>
        </p:nvGraphicFramePr>
        <p:xfrm>
          <a:off x="2590800" y="4343400"/>
          <a:ext cx="176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3" imgW="1765300" imgH="482600" progId="Equation.3">
                  <p:embed/>
                </p:oleObj>
              </mc:Choice>
              <mc:Fallback>
                <p:oleObj name="Equation" r:id="rId13" imgW="17653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1765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17"/>
          <p:cNvGraphicFramePr>
            <a:graphicFrameLocks noChangeAspect="1"/>
          </p:cNvGraphicFramePr>
          <p:nvPr/>
        </p:nvGraphicFramePr>
        <p:xfrm>
          <a:off x="5321300" y="4343400"/>
          <a:ext cx="163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5" imgW="1637589" imgH="482391" progId="Equation.3">
                  <p:embed/>
                </p:oleObj>
              </mc:Choice>
              <mc:Fallback>
                <p:oleObj name="Equation" r:id="rId15" imgW="1637589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343400"/>
                        <a:ext cx="163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Line 18"/>
          <p:cNvSpPr>
            <a:spLocks noChangeShapeType="1"/>
          </p:cNvSpPr>
          <p:nvPr/>
        </p:nvSpPr>
        <p:spPr bwMode="auto">
          <a:xfrm>
            <a:off x="2362200" y="3048000"/>
            <a:ext cx="838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304800" y="1676400"/>
            <a:ext cx="277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production in </a:t>
            </a:r>
          </a:p>
        </p:txBody>
      </p:sp>
      <p:graphicFrame>
        <p:nvGraphicFramePr>
          <p:cNvPr id="8215" name="Object 20"/>
          <p:cNvGraphicFramePr>
            <a:graphicFrameLocks noChangeAspect="1"/>
          </p:cNvGraphicFramePr>
          <p:nvPr/>
        </p:nvGraphicFramePr>
        <p:xfrm>
          <a:off x="1447800" y="24384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7" imgW="1409700" imgH="419100" progId="Equation.3">
                  <p:embed/>
                </p:oleObj>
              </mc:Choice>
              <mc:Fallback>
                <p:oleObj name="Equation" r:id="rId17" imgW="14097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21"/>
          <p:cNvSpPr>
            <a:spLocks noChangeShapeType="1"/>
          </p:cNvSpPr>
          <p:nvPr/>
        </p:nvSpPr>
        <p:spPr bwMode="auto">
          <a:xfrm flipH="1">
            <a:off x="6629400" y="2895600"/>
            <a:ext cx="762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5856288" y="1752600"/>
            <a:ext cx="232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terminal in </a:t>
            </a:r>
          </a:p>
        </p:txBody>
      </p:sp>
      <p:graphicFrame>
        <p:nvGraphicFramePr>
          <p:cNvPr id="8218" name="Object 23"/>
          <p:cNvGraphicFramePr>
            <a:graphicFrameLocks noChangeAspect="1"/>
          </p:cNvGraphicFramePr>
          <p:nvPr/>
        </p:nvGraphicFramePr>
        <p:xfrm>
          <a:off x="7391400" y="2514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9" imgW="291973" imgH="304668" progId="Equation.3">
                  <p:embed/>
                </p:oleObj>
              </mc:Choice>
              <mc:Fallback>
                <p:oleObj name="Equation" r:id="rId19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14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4"/>
          <p:cNvGraphicFramePr>
            <a:graphicFrameLocks noChangeAspect="1"/>
          </p:cNvGraphicFramePr>
          <p:nvPr/>
        </p:nvGraphicFramePr>
        <p:xfrm>
          <a:off x="3048000" y="1752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21" imgW="393529" imgH="418918" progId="Equation.3">
                  <p:embed/>
                </p:oleObj>
              </mc:Choice>
              <mc:Fallback>
                <p:oleObj name="Equation" r:id="rId21" imgW="393529" imgH="41891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5"/>
          <p:cNvGraphicFramePr>
            <a:graphicFrameLocks noChangeAspect="1"/>
          </p:cNvGraphicFramePr>
          <p:nvPr/>
        </p:nvGraphicFramePr>
        <p:xfrm>
          <a:off x="8229600" y="1828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23" imgW="393529" imgH="418918" progId="Equation.3">
                  <p:embed/>
                </p:oleObj>
              </mc:Choice>
              <mc:Fallback>
                <p:oleObj name="Equation" r:id="rId23" imgW="393529" imgH="41891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1066800" y="381000"/>
            <a:ext cx="489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FF"/>
                </a:solidFill>
              </a:rPr>
              <a:t>Conversion Procedure: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288925" y="11684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each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5867400" y="1219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each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3429000" y="3124200"/>
            <a:ext cx="313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Add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t>Costas Busch - RPI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ED997D-C672-4578-ADCC-F6DDBFA01E8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1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2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8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29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5"/>
          <p:cNvSpPr txBox="1">
            <a:spLocks noChangeArrowheads="1"/>
          </p:cNvSpPr>
          <p:nvPr/>
        </p:nvSpPr>
        <p:spPr bwMode="auto">
          <a:xfrm>
            <a:off x="228600" y="4572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u="sng"/>
              <a:t>Grammar</a:t>
            </a:r>
            <a:endParaRPr lang="en-US"/>
          </a:p>
        </p:txBody>
      </p:sp>
      <p:sp>
        <p:nvSpPr>
          <p:cNvPr id="9235" name="Text Box 16"/>
          <p:cNvSpPr txBox="1">
            <a:spLocks noChangeArrowheads="1"/>
          </p:cNvSpPr>
          <p:nvPr/>
        </p:nvSpPr>
        <p:spPr bwMode="auto">
          <a:xfrm>
            <a:off x="4343400" y="1524000"/>
            <a:ext cx="98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u="sng"/>
              <a:t>PDA</a:t>
            </a:r>
            <a:endParaRPr lang="en-US"/>
          </a:p>
        </p:txBody>
      </p:sp>
      <p:graphicFrame>
        <p:nvGraphicFramePr>
          <p:cNvPr id="9236" name="Object 17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3" imgW="2387600" imgH="2540000" progId="Equation.3">
                  <p:embed/>
                </p:oleObj>
              </mc:Choice>
              <mc:Fallback>
                <p:oleObj name="Equation" r:id="rId13" imgW="2387600" imgH="2540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18"/>
          <p:cNvGraphicFramePr>
            <a:graphicFrameLocks noChangeAspect="1"/>
          </p:cNvGraphicFramePr>
          <p:nvPr/>
        </p:nvGraphicFramePr>
        <p:xfrm>
          <a:off x="342900" y="11430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5" imgW="1892300" imgH="2438400" progId="Equation.3">
                  <p:embed/>
                </p:oleObj>
              </mc:Choice>
              <mc:Fallback>
                <p:oleObj name="Equation" r:id="rId15" imgW="1892300" imgH="2438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1430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19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7" imgW="1638300" imgH="1168400" progId="Equation.3">
                  <p:embed/>
                </p:oleObj>
              </mc:Choice>
              <mc:Fallback>
                <p:oleObj name="Equation" r:id="rId17" imgW="1638300" imgH="116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Freeform 20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1229836250 w 1096"/>
              <a:gd name="T1" fmla="*/ 1834673750 h 728"/>
              <a:gd name="T2" fmla="*/ 20161250 w 1096"/>
              <a:gd name="T3" fmla="*/ 624998750 h 728"/>
              <a:gd name="T4" fmla="*/ 1350803750 w 1096"/>
              <a:gd name="T5" fmla="*/ 20161250 h 728"/>
              <a:gd name="T6" fmla="*/ 2147483647 w 1096"/>
              <a:gd name="T7" fmla="*/ 504031250 h 728"/>
              <a:gd name="T8" fmla="*/ 1834673750 w 1096"/>
              <a:gd name="T9" fmla="*/ 183467375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0" name="Rectangle 21"/>
          <p:cNvSpPr>
            <a:spLocks noChangeArrowheads="1"/>
          </p:cNvSpPr>
          <p:nvPr/>
        </p:nvSpPr>
        <p:spPr bwMode="auto">
          <a:xfrm>
            <a:off x="228600" y="381000"/>
            <a:ext cx="205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1" name="Text Box 22"/>
          <p:cNvSpPr txBox="1">
            <a:spLocks noChangeArrowheads="1"/>
          </p:cNvSpPr>
          <p:nvPr/>
        </p:nvSpPr>
        <p:spPr bwMode="auto">
          <a:xfrm>
            <a:off x="3962400" y="15240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339933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29C647D-A6D0-477B-B751-98255252F20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76200" y="2286000"/>
          <a:ext cx="3354388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1257300" imgH="1130300" progId="Equation.3">
                  <p:embed/>
                </p:oleObj>
              </mc:Choice>
              <mc:Fallback>
                <p:oleObj name="Equation" r:id="rId3" imgW="1257300" imgH="1130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86000"/>
                        <a:ext cx="3354388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9"/>
          <p:cNvGraphicFramePr>
            <a:graphicFrameLocks noChangeAspect="1"/>
          </p:cNvGraphicFramePr>
          <p:nvPr/>
        </p:nvGraphicFramePr>
        <p:xfrm>
          <a:off x="4557713" y="1709738"/>
          <a:ext cx="4524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1727200" imgH="1371600" progId="Equation.3">
                  <p:embed/>
                </p:oleObj>
              </mc:Choice>
              <mc:Fallback>
                <p:oleObj name="Equation" r:id="rId5" imgW="1727200" imgH="1371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09738"/>
                        <a:ext cx="452437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40"/>
          <p:cNvSpPr txBox="1">
            <a:spLocks noChangeArrowheads="1"/>
          </p:cNvSpPr>
          <p:nvPr/>
        </p:nvSpPr>
        <p:spPr bwMode="auto">
          <a:xfrm>
            <a:off x="1066800" y="228600"/>
            <a:ext cx="6884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PDA simulates leftmost derivations</a:t>
            </a:r>
          </a:p>
        </p:txBody>
      </p:sp>
      <p:sp>
        <p:nvSpPr>
          <p:cNvPr id="10248" name="Text Box 52"/>
          <p:cNvSpPr txBox="1">
            <a:spLocks noChangeArrowheads="1"/>
          </p:cNvSpPr>
          <p:nvPr/>
        </p:nvSpPr>
        <p:spPr bwMode="auto">
          <a:xfrm>
            <a:off x="76200" y="1017588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Grammar</a:t>
            </a:r>
          </a:p>
          <a:p>
            <a:r>
              <a:rPr 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10249" name="Text Box 53"/>
          <p:cNvSpPr txBox="1">
            <a:spLocks noChangeArrowheads="1"/>
          </p:cNvSpPr>
          <p:nvPr/>
        </p:nvSpPr>
        <p:spPr bwMode="auto">
          <a:xfrm>
            <a:off x="4648200" y="1017588"/>
            <a:ext cx="303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996600"/>
                </a:solidFill>
              </a:rPr>
              <a:t>PDA Computation</a:t>
            </a:r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76200" y="914400"/>
            <a:ext cx="342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4495800" y="914400"/>
            <a:ext cx="4572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2" name="Line 57"/>
          <p:cNvSpPr>
            <a:spLocks noChangeShapeType="1"/>
          </p:cNvSpPr>
          <p:nvPr/>
        </p:nvSpPr>
        <p:spPr bwMode="auto">
          <a:xfrm flipH="1" flipV="1">
            <a:off x="1219200" y="4191000"/>
            <a:ext cx="762000" cy="16002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53" name="Text Box 58"/>
          <p:cNvSpPr txBox="1">
            <a:spLocks noChangeArrowheads="1"/>
          </p:cNvSpPr>
          <p:nvPr/>
        </p:nvSpPr>
        <p:spPr bwMode="auto">
          <a:xfrm>
            <a:off x="1524000" y="5791200"/>
            <a:ext cx="14652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FF"/>
                </a:solidFill>
              </a:rPr>
              <a:t>Scanned </a:t>
            </a:r>
          </a:p>
          <a:p>
            <a:r>
              <a:rPr lang="en-US" sz="2400">
                <a:solidFill>
                  <a:srgbClr val="FF00FF"/>
                </a:solidFill>
              </a:rPr>
              <a:t>symbols</a:t>
            </a:r>
          </a:p>
        </p:txBody>
      </p:sp>
      <p:sp>
        <p:nvSpPr>
          <p:cNvPr id="10254" name="AutoShape 61"/>
          <p:cNvSpPr>
            <a:spLocks noChangeArrowheads="1"/>
          </p:cNvSpPr>
          <p:nvPr/>
        </p:nvSpPr>
        <p:spPr bwMode="auto">
          <a:xfrm>
            <a:off x="533400" y="3505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55" name="AutoShape 62"/>
          <p:cNvSpPr>
            <a:spLocks noChangeArrowheads="1"/>
          </p:cNvSpPr>
          <p:nvPr/>
        </p:nvSpPr>
        <p:spPr bwMode="auto">
          <a:xfrm>
            <a:off x="1905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6" name="Line 63"/>
          <p:cNvSpPr>
            <a:spLocks noChangeShapeType="1"/>
          </p:cNvSpPr>
          <p:nvPr/>
        </p:nvSpPr>
        <p:spPr bwMode="auto">
          <a:xfrm flipH="1" flipV="1">
            <a:off x="2514600" y="4191000"/>
            <a:ext cx="2514600" cy="16002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57" name="Text Box 65"/>
          <p:cNvSpPr txBox="1">
            <a:spLocks noChangeArrowheads="1"/>
          </p:cNvSpPr>
          <p:nvPr/>
        </p:nvSpPr>
        <p:spPr bwMode="auto">
          <a:xfrm>
            <a:off x="4800600" y="5791200"/>
            <a:ext cx="142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008000"/>
                </a:solidFill>
              </a:rPr>
              <a:t>Stack</a:t>
            </a:r>
          </a:p>
          <a:p>
            <a:r>
              <a:rPr lang="en-US" sz="2400">
                <a:solidFill>
                  <a:srgbClr val="008000"/>
                </a:solidFill>
              </a:rPr>
              <a:t>contents</a:t>
            </a:r>
          </a:p>
        </p:txBody>
      </p:sp>
      <p:sp>
        <p:nvSpPr>
          <p:cNvPr id="10258" name="AutoShape 66"/>
          <p:cNvSpPr>
            <a:spLocks noChangeArrowheads="1"/>
          </p:cNvSpPr>
          <p:nvPr/>
        </p:nvSpPr>
        <p:spPr bwMode="auto">
          <a:xfrm>
            <a:off x="5486400" y="2362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59" name="AutoShape 67"/>
          <p:cNvSpPr>
            <a:spLocks noChangeArrowheads="1"/>
          </p:cNvSpPr>
          <p:nvPr/>
        </p:nvSpPr>
        <p:spPr bwMode="auto">
          <a:xfrm>
            <a:off x="7239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60" name="Line 68"/>
          <p:cNvSpPr>
            <a:spLocks noChangeShapeType="1"/>
          </p:cNvSpPr>
          <p:nvPr/>
        </p:nvSpPr>
        <p:spPr bwMode="auto">
          <a:xfrm flipV="1">
            <a:off x="5562600" y="4114800"/>
            <a:ext cx="2362200" cy="16764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61" name="Line 69"/>
          <p:cNvSpPr>
            <a:spLocks noChangeShapeType="1"/>
          </p:cNvSpPr>
          <p:nvPr/>
        </p:nvSpPr>
        <p:spPr bwMode="auto">
          <a:xfrm flipV="1">
            <a:off x="2590800" y="2971800"/>
            <a:ext cx="3048000" cy="28956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7292</TotalTime>
  <Words>302</Words>
  <Application>Microsoft Office PowerPoint</Application>
  <PresentationFormat>On-screen Show (4:3)</PresentationFormat>
  <Paragraphs>167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Comic Sans MS</vt:lpstr>
      <vt:lpstr>Arial</vt:lpstr>
      <vt:lpstr>Times New Roman</vt:lpstr>
      <vt:lpstr>class</vt:lpstr>
      <vt:lpstr>Microsoft Equation 3.0</vt:lpstr>
      <vt:lpstr>PDAs Accept  Context-Free Languages</vt:lpstr>
      <vt:lpstr>PowerPoint Presentation</vt:lpstr>
      <vt:lpstr>PowerPoint Presentation</vt:lpstr>
      <vt:lpstr>PowerPoint Presentation</vt:lpstr>
      <vt:lpstr>Convert   Context-Free Grammars to  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1500</cp:revision>
  <cp:lastPrinted>2000-09-25T14:54:54Z</cp:lastPrinted>
  <dcterms:created xsi:type="dcterms:W3CDTF">2000-08-31T01:12:33Z</dcterms:created>
  <dcterms:modified xsi:type="dcterms:W3CDTF">2017-03-30T01:58:03Z</dcterms:modified>
</cp:coreProperties>
</file>