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98" r:id="rId2"/>
    <p:sldId id="334" r:id="rId3"/>
    <p:sldId id="310" r:id="rId4"/>
    <p:sldId id="299" r:id="rId5"/>
    <p:sldId id="292" r:id="rId6"/>
    <p:sldId id="293" r:id="rId7"/>
    <p:sldId id="294" r:id="rId8"/>
    <p:sldId id="295" r:id="rId9"/>
    <p:sldId id="338" r:id="rId10"/>
    <p:sldId id="296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39" r:id="rId19"/>
    <p:sldId id="307" r:id="rId20"/>
    <p:sldId id="308" r:id="rId21"/>
    <p:sldId id="309" r:id="rId22"/>
    <p:sldId id="311" r:id="rId23"/>
    <p:sldId id="312" r:id="rId24"/>
    <p:sldId id="313" r:id="rId25"/>
    <p:sldId id="314" r:id="rId26"/>
    <p:sldId id="315" r:id="rId27"/>
    <p:sldId id="340" r:id="rId28"/>
    <p:sldId id="316" r:id="rId29"/>
    <p:sldId id="319" r:id="rId30"/>
    <p:sldId id="318" r:id="rId31"/>
    <p:sldId id="317" r:id="rId32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0929"/>
  </p:normalViewPr>
  <p:slideViewPr>
    <p:cSldViewPr>
      <p:cViewPr varScale="1">
        <p:scale>
          <a:sx n="78" d="100"/>
          <a:sy n="78" d="100"/>
        </p:scale>
        <p:origin x="-103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1.wmf"/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10" Type="http://schemas.openxmlformats.org/officeDocument/2006/relationships/image" Target="../media/image28.wmf"/><Relationship Id="rId4" Type="http://schemas.openxmlformats.org/officeDocument/2006/relationships/image" Target="../media/image21.wmf"/><Relationship Id="rId9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9.wmf"/><Relationship Id="rId1" Type="http://schemas.openxmlformats.org/officeDocument/2006/relationships/image" Target="../media/image29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22.wmf"/><Relationship Id="rId7" Type="http://schemas.openxmlformats.org/officeDocument/2006/relationships/image" Target="../media/image43.wmf"/><Relationship Id="rId2" Type="http://schemas.openxmlformats.org/officeDocument/2006/relationships/image" Target="../media/image20.wmf"/><Relationship Id="rId1" Type="http://schemas.openxmlformats.org/officeDocument/2006/relationships/image" Target="../media/image46.wmf"/><Relationship Id="rId6" Type="http://schemas.openxmlformats.org/officeDocument/2006/relationships/image" Target="../media/image42.wmf"/><Relationship Id="rId5" Type="http://schemas.openxmlformats.org/officeDocument/2006/relationships/image" Target="../media/image24.wmf"/><Relationship Id="rId10" Type="http://schemas.openxmlformats.org/officeDocument/2006/relationships/image" Target="../media/image49.wmf"/><Relationship Id="rId4" Type="http://schemas.openxmlformats.org/officeDocument/2006/relationships/image" Target="../media/image47.wmf"/><Relationship Id="rId9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1.wmf"/><Relationship Id="rId1" Type="http://schemas.openxmlformats.org/officeDocument/2006/relationships/image" Target="../media/image1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53.wmf"/><Relationship Id="rId6" Type="http://schemas.openxmlformats.org/officeDocument/2006/relationships/image" Target="../media/image51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0.wmf"/><Relationship Id="rId7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5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9.wmf"/><Relationship Id="rId1" Type="http://schemas.openxmlformats.org/officeDocument/2006/relationships/image" Target="../media/image29.wmf"/><Relationship Id="rId5" Type="http://schemas.openxmlformats.org/officeDocument/2006/relationships/image" Target="../media/image57.wmf"/><Relationship Id="rId4" Type="http://schemas.openxmlformats.org/officeDocument/2006/relationships/image" Target="../media/image3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21.wmf"/><Relationship Id="rId7" Type="http://schemas.openxmlformats.org/officeDocument/2006/relationships/image" Target="../media/image58.wmf"/><Relationship Id="rId2" Type="http://schemas.openxmlformats.org/officeDocument/2006/relationships/image" Target="../media/image20.wmf"/><Relationship Id="rId1" Type="http://schemas.openxmlformats.org/officeDocument/2006/relationships/image" Target="../media/image59.wmf"/><Relationship Id="rId6" Type="http://schemas.openxmlformats.org/officeDocument/2006/relationships/image" Target="../media/image56.wmf"/><Relationship Id="rId5" Type="http://schemas.openxmlformats.org/officeDocument/2006/relationships/image" Target="../media/image60.wmf"/><Relationship Id="rId10" Type="http://schemas.openxmlformats.org/officeDocument/2006/relationships/image" Target="../media/image61.wmf"/><Relationship Id="rId4" Type="http://schemas.openxmlformats.org/officeDocument/2006/relationships/image" Target="../media/image22.wmf"/><Relationship Id="rId9" Type="http://schemas.openxmlformats.org/officeDocument/2006/relationships/image" Target="../media/image3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64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71.wmf"/><Relationship Id="rId1" Type="http://schemas.openxmlformats.org/officeDocument/2006/relationships/image" Target="../media/image61.wmf"/><Relationship Id="rId4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0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9.wmf"/><Relationship Id="rId1" Type="http://schemas.openxmlformats.org/officeDocument/2006/relationships/image" Target="../media/image29.wmf"/><Relationship Id="rId5" Type="http://schemas.openxmlformats.org/officeDocument/2006/relationships/image" Target="../media/image31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4.wmf"/><Relationship Id="rId2" Type="http://schemas.openxmlformats.org/officeDocument/2006/relationships/image" Target="../media/image20.wmf"/><Relationship Id="rId1" Type="http://schemas.openxmlformats.org/officeDocument/2006/relationships/image" Target="../media/image32.wmf"/><Relationship Id="rId6" Type="http://schemas.openxmlformats.org/officeDocument/2006/relationships/image" Target="../media/image24.wmf"/><Relationship Id="rId11" Type="http://schemas.openxmlformats.org/officeDocument/2006/relationships/image" Target="../media/image31.wmf"/><Relationship Id="rId5" Type="http://schemas.openxmlformats.org/officeDocument/2006/relationships/image" Target="../media/image33.wmf"/><Relationship Id="rId10" Type="http://schemas.openxmlformats.org/officeDocument/2006/relationships/image" Target="../media/image30.wmf"/><Relationship Id="rId4" Type="http://schemas.openxmlformats.org/officeDocument/2006/relationships/image" Target="../media/image22.wmf"/><Relationship Id="rId9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48CDDC24-2879-46B3-ABBE-E01889D05D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0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4E75034A-4C4C-4329-9BCD-01FD2C158D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3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6DBE9-2B12-485E-AEC4-C255B2340B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7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1EF2C0-C5A5-471B-A3E2-9E0A04A677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5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B0451-8E00-4D02-A425-52E83A2C9B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8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331D5-D5F5-4298-BC32-EA6740AEF5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9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57A04-6EF8-40BA-8B90-7152CFBCE1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5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0F988-1F18-4A63-A2EC-5BF6AF6CE6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7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4223E6-56AB-4F63-80F2-5A9C312D9D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0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A6BEA-CF4E-491A-AA1A-747C7CBC36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6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79B28D-27EA-4739-8C2D-6F6262B1D4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2CBCE-DD0F-4233-B7DD-7D7B40C43A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6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DBD06-584A-4EB4-A2E8-07F505BEA6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7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Fall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Costas Busch - RPI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D6CB9C3-5DC7-4C62-B1AF-AE96B1A6EDD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10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5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16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23.wmf"/><Relationship Id="rId22" Type="http://schemas.openxmlformats.org/officeDocument/2006/relationships/image" Target="../media/image2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44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8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42.wmf"/><Relationship Id="rId22" Type="http://schemas.openxmlformats.org/officeDocument/2006/relationships/image" Target="../media/image4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36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9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5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5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2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image" Target="../media/image61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56.wmf"/><Relationship Id="rId22" Type="http://schemas.openxmlformats.org/officeDocument/2006/relationships/oleObject" Target="../embeddings/oleObject13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63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13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7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63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15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3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28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26.wmf"/><Relationship Id="rId26" Type="http://schemas.openxmlformats.org/officeDocument/2006/relationships/oleObject" Target="../embeddings/oleObject50.bin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45.bin"/><Relationship Id="rId25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42.bin"/><Relationship Id="rId24" Type="http://schemas.openxmlformats.org/officeDocument/2006/relationships/oleObject" Target="../embeddings/oleObject49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image" Target="../media/image30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24.wmf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D7103-6DD3-4B62-9652-C16C08D2A106}" type="slidenum">
              <a:rPr lang="en-US"/>
              <a:pPr/>
              <a:t>1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More Applications </a:t>
            </a:r>
            <a:br>
              <a:rPr lang="en-US" sz="4400"/>
            </a:br>
            <a:r>
              <a:rPr lang="en-US" sz="4400"/>
              <a:t/>
            </a:r>
            <a:br>
              <a:rPr lang="en-US" sz="4400"/>
            </a:br>
            <a:r>
              <a:rPr lang="en-US" sz="4400"/>
              <a:t>of</a:t>
            </a:r>
            <a:br>
              <a:rPr lang="en-US" sz="4400"/>
            </a:br>
            <a:r>
              <a:rPr lang="en-US" sz="4400"/>
              <a:t/>
            </a:r>
            <a:br>
              <a:rPr lang="en-US" sz="4400"/>
            </a:br>
            <a:r>
              <a:rPr lang="en-US" sz="4400"/>
              <a:t>the Pumping Lemma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5481-99F2-4486-AB16-8544C2890662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313346" name="Object 2"/>
          <p:cNvGraphicFramePr>
            <a:graphicFrameLocks noChangeAspect="1"/>
          </p:cNvGraphicFramePr>
          <p:nvPr/>
        </p:nvGraphicFramePr>
        <p:xfrm>
          <a:off x="2438400" y="228600"/>
          <a:ext cx="3924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60" name="Equation" r:id="rId3" imgW="3924000" imgH="723600" progId="Equation.3">
                  <p:embed/>
                </p:oleObj>
              </mc:Choice>
              <mc:Fallback>
                <p:oleObj name="Equation" r:id="rId3" imgW="3924000" imgH="72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8600"/>
                        <a:ext cx="39243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1" name="Object 7"/>
          <p:cNvGraphicFramePr>
            <a:graphicFrameLocks noChangeAspect="1"/>
          </p:cNvGraphicFramePr>
          <p:nvPr/>
        </p:nvGraphicFramePr>
        <p:xfrm>
          <a:off x="2381250" y="4130675"/>
          <a:ext cx="3924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61" name="Equation" r:id="rId5" imgW="3924000" imgH="723600" progId="Equation.3">
                  <p:embed/>
                </p:oleObj>
              </mc:Choice>
              <mc:Fallback>
                <p:oleObj name="Equation" r:id="rId5" imgW="3924000" imgH="723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130675"/>
                        <a:ext cx="39243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354" name="AutoShape 10"/>
          <p:cNvSpPr>
            <a:spLocks noChangeArrowheads="1"/>
          </p:cNvSpPr>
          <p:nvPr/>
        </p:nvSpPr>
        <p:spPr bwMode="auto">
          <a:xfrm>
            <a:off x="4114800" y="3124200"/>
            <a:ext cx="485775" cy="747713"/>
          </a:xfrm>
          <a:prstGeom prst="downArrow">
            <a:avLst>
              <a:gd name="adj1" fmla="val 50000"/>
              <a:gd name="adj2" fmla="val 384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3355" name="Text Box 11"/>
          <p:cNvSpPr txBox="1">
            <a:spLocks noChangeArrowheads="1"/>
          </p:cNvSpPr>
          <p:nvPr/>
        </p:nvSpPr>
        <p:spPr bwMode="auto">
          <a:xfrm>
            <a:off x="517525" y="2109788"/>
            <a:ext cx="1325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3300"/>
                </a:solidFill>
              </a:rPr>
              <a:t>BUT:</a:t>
            </a:r>
          </a:p>
        </p:txBody>
      </p:sp>
      <p:sp>
        <p:nvSpPr>
          <p:cNvPr id="313356" name="Text Box 12"/>
          <p:cNvSpPr txBox="1">
            <a:spLocks noChangeArrowheads="1"/>
          </p:cNvSpPr>
          <p:nvPr/>
        </p:nvSpPr>
        <p:spPr bwMode="auto">
          <a:xfrm>
            <a:off x="2133600" y="5457825"/>
            <a:ext cx="4594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3300"/>
                </a:solidFill>
              </a:rPr>
              <a:t>CONTRADICTION!!!</a:t>
            </a:r>
          </a:p>
        </p:txBody>
      </p:sp>
      <p:sp>
        <p:nvSpPr>
          <p:cNvPr id="313357" name="Line 13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313358" name="Object 14"/>
          <p:cNvGraphicFramePr>
            <a:graphicFrameLocks noChangeAspect="1"/>
          </p:cNvGraphicFramePr>
          <p:nvPr/>
        </p:nvGraphicFramePr>
        <p:xfrm>
          <a:off x="7772400" y="381000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62" name="Equation" r:id="rId7" imgW="952200" imgH="431640" progId="Equation.3">
                  <p:embed/>
                </p:oleObj>
              </mc:Choice>
              <mc:Fallback>
                <p:oleObj name="Equation" r:id="rId7" imgW="9522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81000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9" name="Object 15"/>
          <p:cNvGraphicFramePr>
            <a:graphicFrameLocks noChangeAspect="1"/>
          </p:cNvGraphicFramePr>
          <p:nvPr/>
        </p:nvGraphicFramePr>
        <p:xfrm>
          <a:off x="2286000" y="2057400"/>
          <a:ext cx="3886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63" name="Equation" r:id="rId9" imgW="2819160" imgH="558720" progId="Equation.3">
                  <p:embed/>
                </p:oleObj>
              </mc:Choice>
              <mc:Fallback>
                <p:oleObj name="Equation" r:id="rId9" imgW="2819160" imgH="5587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38862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46D2-7CD2-4E29-84E0-4CC13E1B9292}" type="slidenum">
              <a:rPr lang="en-US"/>
              <a:pPr/>
              <a:t>11</a:t>
            </a:fld>
            <a:endParaRPr lang="en-US"/>
          </a:p>
        </p:txBody>
      </p:sp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2590800" y="609600"/>
            <a:ext cx="61547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Our assumption that</a:t>
            </a:r>
          </a:p>
          <a:p>
            <a:r>
              <a:rPr lang="en-US"/>
              <a:t>is a regular language is not true</a:t>
            </a:r>
          </a:p>
        </p:txBody>
      </p:sp>
      <p:graphicFrame>
        <p:nvGraphicFramePr>
          <p:cNvPr id="337923" name="Object 3"/>
          <p:cNvGraphicFramePr>
            <a:graphicFrameLocks noChangeAspect="1"/>
          </p:cNvGraphicFramePr>
          <p:nvPr/>
        </p:nvGraphicFramePr>
        <p:xfrm>
          <a:off x="6784975" y="6477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8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6477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0" y="4246563"/>
            <a:ext cx="2840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3300"/>
                </a:solidFill>
              </a:rPr>
              <a:t>Conclusion:</a:t>
            </a:r>
          </a:p>
        </p:txBody>
      </p:sp>
      <p:graphicFrame>
        <p:nvGraphicFramePr>
          <p:cNvPr id="337925" name="Object 5"/>
          <p:cNvGraphicFramePr>
            <a:graphicFrameLocks noChangeAspect="1"/>
          </p:cNvGraphicFramePr>
          <p:nvPr/>
        </p:nvGraphicFramePr>
        <p:xfrm>
          <a:off x="3187700" y="4406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29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4069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3733800" y="4343400"/>
            <a:ext cx="477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not a regular language</a:t>
            </a: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0" y="609600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Therefore: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EC3C-BE1C-484A-9CC3-1E538FEE0E44}" type="slidenum">
              <a:rPr lang="en-US"/>
              <a:pPr/>
              <a:t>12</a:t>
            </a:fld>
            <a:endParaRPr lang="en-US"/>
          </a:p>
        </p:txBody>
      </p:sp>
      <p:sp>
        <p:nvSpPr>
          <p:cNvPr id="338946" name="Oval 2"/>
          <p:cNvSpPr>
            <a:spLocks noChangeArrowheads="1"/>
          </p:cNvSpPr>
          <p:nvPr/>
        </p:nvSpPr>
        <p:spPr bwMode="auto">
          <a:xfrm>
            <a:off x="1447800" y="2286000"/>
            <a:ext cx="5943600" cy="2743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2743200" y="2743200"/>
            <a:ext cx="3529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 languages</a:t>
            </a: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152400" y="381000"/>
            <a:ext cx="4389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Non-regular languages</a:t>
            </a:r>
          </a:p>
        </p:txBody>
      </p:sp>
      <p:graphicFrame>
        <p:nvGraphicFramePr>
          <p:cNvPr id="338955" name="Object 11"/>
          <p:cNvGraphicFramePr>
            <a:graphicFrameLocks noChangeAspect="1"/>
          </p:cNvGraphicFramePr>
          <p:nvPr/>
        </p:nvGraphicFramePr>
        <p:xfrm>
          <a:off x="3422650" y="106680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6" name="Equation" r:id="rId3" imgW="4736880" imgH="723600" progId="Equation.3">
                  <p:embed/>
                </p:oleObj>
              </mc:Choice>
              <mc:Fallback>
                <p:oleObj name="Equation" r:id="rId3" imgW="4736880" imgH="723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1066800"/>
                        <a:ext cx="4737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3FAD-9935-4A34-9EBE-EEB82EC917A3}" type="slidenum">
              <a:rPr lang="en-US"/>
              <a:pPr/>
              <a:t>13</a:t>
            </a:fld>
            <a:endParaRPr lang="en-US"/>
          </a:p>
        </p:txBody>
      </p:sp>
      <p:sp>
        <p:nvSpPr>
          <p:cNvPr id="339970" name="Text Box 2"/>
          <p:cNvSpPr txBox="1">
            <a:spLocks noChangeArrowheads="1"/>
          </p:cNvSpPr>
          <p:nvPr/>
        </p:nvSpPr>
        <p:spPr bwMode="auto">
          <a:xfrm>
            <a:off x="0" y="636588"/>
            <a:ext cx="2289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339971" name="Text Box 3"/>
          <p:cNvSpPr txBox="1">
            <a:spLocks noChangeArrowheads="1"/>
          </p:cNvSpPr>
          <p:nvPr/>
        </p:nvSpPr>
        <p:spPr bwMode="auto">
          <a:xfrm>
            <a:off x="2286000" y="685800"/>
            <a:ext cx="2644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language</a:t>
            </a: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2438400" y="2286000"/>
            <a:ext cx="2719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not regular</a:t>
            </a:r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228600" y="4522788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3300"/>
                </a:solidFill>
              </a:rPr>
              <a:t>Proof: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2286000" y="4572000"/>
            <a:ext cx="470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Use the Pumping Lemma</a:t>
            </a:r>
          </a:p>
        </p:txBody>
      </p:sp>
      <p:graphicFrame>
        <p:nvGraphicFramePr>
          <p:cNvPr id="339976" name="Object 8"/>
          <p:cNvGraphicFramePr>
            <a:graphicFrameLocks noChangeAspect="1"/>
          </p:cNvGraphicFramePr>
          <p:nvPr/>
        </p:nvGraphicFramePr>
        <p:xfrm>
          <a:off x="3346450" y="137160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77" name="Equation" r:id="rId3" imgW="4736880" imgH="723600" progId="Equation.3">
                  <p:embed/>
                </p:oleObj>
              </mc:Choice>
              <mc:Fallback>
                <p:oleObj name="Equation" r:id="rId3" imgW="4736880" imgH="72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1371600"/>
                        <a:ext cx="4737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41FD1-7A90-457E-BB05-CC1EB13F91B9}" type="slidenum">
              <a:rPr lang="en-US"/>
              <a:pPr/>
              <a:t>14</a:t>
            </a:fld>
            <a:endParaRPr lang="en-US"/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1066800" y="2057400"/>
            <a:ext cx="57181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Assume for </a:t>
            </a:r>
            <a:r>
              <a:rPr lang="en-US">
                <a:solidFill>
                  <a:srgbClr val="FF3300"/>
                </a:solidFill>
              </a:rPr>
              <a:t>contradiction</a:t>
            </a:r>
          </a:p>
          <a:p>
            <a:r>
              <a:rPr lang="en-US"/>
              <a:t>that       is a regular language</a:t>
            </a:r>
          </a:p>
        </p:txBody>
      </p:sp>
      <p:graphicFrame>
        <p:nvGraphicFramePr>
          <p:cNvPr id="340996" name="Object 4"/>
          <p:cNvGraphicFramePr>
            <a:graphicFrameLocks noChangeAspect="1"/>
          </p:cNvGraphicFramePr>
          <p:nvPr/>
        </p:nvGraphicFramePr>
        <p:xfrm>
          <a:off x="2289175" y="2705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00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7051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990600" y="4572000"/>
            <a:ext cx="64468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Since        is </a:t>
            </a:r>
            <a:r>
              <a:rPr lang="en-US">
                <a:solidFill>
                  <a:srgbClr val="FF3300"/>
                </a:solidFill>
              </a:rPr>
              <a:t>infinite</a:t>
            </a:r>
          </a:p>
          <a:p>
            <a:r>
              <a:rPr lang="en-US"/>
              <a:t>we can apply the </a:t>
            </a:r>
            <a:r>
              <a:rPr lang="en-US">
                <a:solidFill>
                  <a:srgbClr val="FF3300"/>
                </a:solidFill>
              </a:rPr>
              <a:t>Pumping Lemma</a:t>
            </a:r>
            <a:r>
              <a:rPr lang="en-US"/>
              <a:t> </a:t>
            </a:r>
          </a:p>
        </p:txBody>
      </p:sp>
      <p:graphicFrame>
        <p:nvGraphicFramePr>
          <p:cNvPr id="340998" name="Object 6"/>
          <p:cNvGraphicFramePr>
            <a:graphicFrameLocks noChangeAspect="1"/>
          </p:cNvGraphicFramePr>
          <p:nvPr/>
        </p:nvGraphicFramePr>
        <p:xfrm>
          <a:off x="2438400" y="4648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01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999" name="Object 7"/>
          <p:cNvGraphicFramePr>
            <a:graphicFrameLocks noChangeAspect="1"/>
          </p:cNvGraphicFramePr>
          <p:nvPr/>
        </p:nvGraphicFramePr>
        <p:xfrm>
          <a:off x="2355850" y="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02" name="Equation" r:id="rId7" imgW="4736880" imgH="723600" progId="Equation.3">
                  <p:embed/>
                </p:oleObj>
              </mc:Choice>
              <mc:Fallback>
                <p:oleObj name="Equation" r:id="rId7" imgW="4736880" imgH="723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0"/>
                        <a:ext cx="4737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35B3-6745-4610-87BD-3CB5B231A7FC}" type="slidenum">
              <a:rPr lang="en-US"/>
              <a:pPr/>
              <a:t>15</a:t>
            </a:fld>
            <a:endParaRPr lang="en-US"/>
          </a:p>
        </p:txBody>
      </p:sp>
      <p:graphicFrame>
        <p:nvGraphicFramePr>
          <p:cNvPr id="342019" name="Object 3"/>
          <p:cNvGraphicFramePr>
            <a:graphicFrameLocks noChangeAspect="1"/>
          </p:cNvGraphicFramePr>
          <p:nvPr/>
        </p:nvGraphicFramePr>
        <p:xfrm>
          <a:off x="3962400" y="5562600"/>
          <a:ext cx="279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1" name="Equation" r:id="rId3" imgW="2793960" imgH="609480" progId="Equation.3">
                  <p:embed/>
                </p:oleObj>
              </mc:Choice>
              <mc:Fallback>
                <p:oleObj name="Equation" r:id="rId3" imgW="2793960" imgH="609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562600"/>
                        <a:ext cx="279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1920875" y="5638800"/>
            <a:ext cx="1711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We pick</a:t>
            </a:r>
          </a:p>
        </p:txBody>
      </p:sp>
      <p:sp>
        <p:nvSpPr>
          <p:cNvPr id="342021" name="Text Box 5"/>
          <p:cNvSpPr txBox="1">
            <a:spLocks noChangeArrowheads="1"/>
          </p:cNvSpPr>
          <p:nvPr/>
        </p:nvSpPr>
        <p:spPr bwMode="auto">
          <a:xfrm>
            <a:off x="0" y="1143000"/>
            <a:ext cx="8782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        be the integer in the </a:t>
            </a:r>
            <a:r>
              <a:rPr lang="en-US">
                <a:solidFill>
                  <a:srgbClr val="FF3300"/>
                </a:solidFill>
              </a:rPr>
              <a:t>Pumping Lemma</a:t>
            </a:r>
          </a:p>
        </p:txBody>
      </p:sp>
      <p:sp>
        <p:nvSpPr>
          <p:cNvPr id="342022" name="Text Box 6"/>
          <p:cNvSpPr txBox="1">
            <a:spLocks noChangeArrowheads="1"/>
          </p:cNvSpPr>
          <p:nvPr/>
        </p:nvSpPr>
        <p:spPr bwMode="auto">
          <a:xfrm>
            <a:off x="0" y="2667000"/>
            <a:ext cx="5545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Pick</a:t>
            </a:r>
            <a:r>
              <a:rPr lang="en-US"/>
              <a:t> a string       such that:  </a:t>
            </a:r>
          </a:p>
        </p:txBody>
      </p:sp>
      <p:graphicFrame>
        <p:nvGraphicFramePr>
          <p:cNvPr id="342023" name="Object 7"/>
          <p:cNvGraphicFramePr>
            <a:graphicFrameLocks noChangeAspect="1"/>
          </p:cNvGraphicFramePr>
          <p:nvPr/>
        </p:nvGraphicFramePr>
        <p:xfrm>
          <a:off x="2667000" y="2819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2" name="Equation" r:id="rId5" imgW="368280" imgH="304560" progId="Equation.3">
                  <p:embed/>
                </p:oleObj>
              </mc:Choice>
              <mc:Fallback>
                <p:oleObj name="Equation" r:id="rId5" imgW="368280" imgH="304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94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4" name="Object 8"/>
          <p:cNvGraphicFramePr>
            <a:graphicFrameLocks noChangeAspect="1"/>
          </p:cNvGraphicFramePr>
          <p:nvPr/>
        </p:nvGraphicFramePr>
        <p:xfrm>
          <a:off x="5562600" y="2743200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3" name="Equation" r:id="rId7" imgW="1422360" imgH="520560" progId="Equation.3">
                  <p:embed/>
                </p:oleObj>
              </mc:Choice>
              <mc:Fallback>
                <p:oleObj name="Equation" r:id="rId7" imgW="142236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3200"/>
                        <a:ext cx="14224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5" name="Object 9"/>
          <p:cNvGraphicFramePr>
            <a:graphicFrameLocks noChangeAspect="1"/>
          </p:cNvGraphicFramePr>
          <p:nvPr/>
        </p:nvGraphicFramePr>
        <p:xfrm>
          <a:off x="7239000" y="35814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4" name="Equation" r:id="rId9" imgW="1549080" imgH="545760" progId="Equation.3">
                  <p:embed/>
                </p:oleObj>
              </mc:Choice>
              <mc:Fallback>
                <p:oleObj name="Equation" r:id="rId9" imgW="1549080" imgH="545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581400"/>
                        <a:ext cx="1549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6" name="Text Box 10"/>
          <p:cNvSpPr txBox="1">
            <a:spLocks noChangeArrowheads="1"/>
          </p:cNvSpPr>
          <p:nvPr/>
        </p:nvSpPr>
        <p:spPr bwMode="auto">
          <a:xfrm>
            <a:off x="5562600" y="3581400"/>
            <a:ext cx="1373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length</a:t>
            </a:r>
          </a:p>
        </p:txBody>
      </p:sp>
      <p:graphicFrame>
        <p:nvGraphicFramePr>
          <p:cNvPr id="342027" name="Object 11"/>
          <p:cNvGraphicFramePr>
            <a:graphicFrameLocks noChangeAspect="1"/>
          </p:cNvGraphicFramePr>
          <p:nvPr/>
        </p:nvGraphicFramePr>
        <p:xfrm>
          <a:off x="990600" y="1295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5" name="Equation" r:id="rId11" imgW="393480" imgH="304560" progId="Equation.3">
                  <p:embed/>
                </p:oleObj>
              </mc:Choice>
              <mc:Fallback>
                <p:oleObj name="Equation" r:id="rId11" imgW="393480" imgH="304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9" name="Object 13"/>
          <p:cNvGraphicFramePr>
            <a:graphicFrameLocks noChangeAspect="1"/>
          </p:cNvGraphicFramePr>
          <p:nvPr/>
        </p:nvGraphicFramePr>
        <p:xfrm>
          <a:off x="2355850" y="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36" name="Equation" r:id="rId13" imgW="4736880" imgH="723600" progId="Equation.3">
                  <p:embed/>
                </p:oleObj>
              </mc:Choice>
              <mc:Fallback>
                <p:oleObj name="Equation" r:id="rId13" imgW="4736880" imgH="723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0"/>
                        <a:ext cx="4737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30" name="Text Box 14"/>
          <p:cNvSpPr txBox="1">
            <a:spLocks noChangeArrowheads="1"/>
          </p:cNvSpPr>
          <p:nvPr/>
        </p:nvSpPr>
        <p:spPr bwMode="auto">
          <a:xfrm>
            <a:off x="7391400" y="2667000"/>
            <a:ext cx="842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A0E3A-BAA0-42BD-AD0B-B7D2906C7AF5}" type="slidenum">
              <a:rPr lang="en-US"/>
              <a:pPr/>
              <a:t>16</a:t>
            </a:fld>
            <a:endParaRPr lang="en-US"/>
          </a:p>
        </p:txBody>
      </p:sp>
      <p:sp>
        <p:nvSpPr>
          <p:cNvPr id="343042" name="Text Box 2"/>
          <p:cNvSpPr txBox="1">
            <a:spLocks noChangeArrowheads="1"/>
          </p:cNvSpPr>
          <p:nvPr/>
        </p:nvSpPr>
        <p:spPr bwMode="auto">
          <a:xfrm>
            <a:off x="0" y="152400"/>
            <a:ext cx="133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Write</a:t>
            </a:r>
          </a:p>
        </p:txBody>
      </p:sp>
      <p:graphicFrame>
        <p:nvGraphicFramePr>
          <p:cNvPr id="343043" name="Object 3"/>
          <p:cNvGraphicFramePr>
            <a:graphicFrameLocks noChangeAspect="1"/>
          </p:cNvGraphicFramePr>
          <p:nvPr/>
        </p:nvGraphicFramePr>
        <p:xfrm>
          <a:off x="1797050" y="0"/>
          <a:ext cx="3517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66" name="Equation" r:id="rId3" imgW="3517560" imgH="723600" progId="Equation.3">
                  <p:embed/>
                </p:oleObj>
              </mc:Choice>
              <mc:Fallback>
                <p:oleObj name="Equation" r:id="rId3" imgW="351756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0"/>
                        <a:ext cx="3517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0" y="2057400"/>
            <a:ext cx="437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it must be that length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0" y="1447800"/>
            <a:ext cx="507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 the </a:t>
            </a:r>
            <a:r>
              <a:rPr lang="en-US">
                <a:solidFill>
                  <a:srgbClr val="FF3300"/>
                </a:solidFill>
              </a:rPr>
              <a:t>Pumping Lemma</a:t>
            </a:r>
            <a:r>
              <a:rPr lang="en-US"/>
              <a:t> </a:t>
            </a:r>
          </a:p>
        </p:txBody>
      </p:sp>
      <p:graphicFrame>
        <p:nvGraphicFramePr>
          <p:cNvPr id="343047" name="Object 7"/>
          <p:cNvGraphicFramePr>
            <a:graphicFrameLocks noChangeAspect="1"/>
          </p:cNvGraphicFramePr>
          <p:nvPr/>
        </p:nvGraphicFramePr>
        <p:xfrm>
          <a:off x="1828800" y="4038600"/>
          <a:ext cx="62738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67" name="Equation" r:id="rId5" imgW="6273720" imgH="533160" progId="Equation.3">
                  <p:embed/>
                </p:oleObj>
              </mc:Choice>
              <mc:Fallback>
                <p:oleObj name="Equation" r:id="rId5" imgW="627372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8600"/>
                        <a:ext cx="62738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3108325" y="60452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3049" name="AutoShape 9"/>
          <p:cNvSpPr>
            <a:spLocks/>
          </p:cNvSpPr>
          <p:nvPr/>
        </p:nvSpPr>
        <p:spPr bwMode="auto">
          <a:xfrm rot="5353442">
            <a:off x="3276600" y="441960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43050" name="AutoShape 10"/>
          <p:cNvSpPr>
            <a:spLocks/>
          </p:cNvSpPr>
          <p:nvPr/>
        </p:nvSpPr>
        <p:spPr bwMode="auto">
          <a:xfrm rot="5353442">
            <a:off x="4126707" y="4407693"/>
            <a:ext cx="457200" cy="785813"/>
          </a:xfrm>
          <a:prstGeom prst="rightBrace">
            <a:avLst>
              <a:gd name="adj1" fmla="val 143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43051" name="AutoShape 11"/>
          <p:cNvSpPr>
            <a:spLocks/>
          </p:cNvSpPr>
          <p:nvPr/>
        </p:nvSpPr>
        <p:spPr bwMode="auto">
          <a:xfrm rot="5353442">
            <a:off x="6208713" y="3162300"/>
            <a:ext cx="457200" cy="3276600"/>
          </a:xfrm>
          <a:prstGeom prst="rightBrace">
            <a:avLst>
              <a:gd name="adj1" fmla="val 597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43052" name="AutoShape 12"/>
          <p:cNvSpPr>
            <a:spLocks/>
          </p:cNvSpPr>
          <p:nvPr/>
        </p:nvSpPr>
        <p:spPr bwMode="auto">
          <a:xfrm rot="16153442">
            <a:off x="4152107" y="2655093"/>
            <a:ext cx="457200" cy="2513013"/>
          </a:xfrm>
          <a:prstGeom prst="rightBrace">
            <a:avLst>
              <a:gd name="adj1" fmla="val 458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43053" name="AutoShape 13"/>
          <p:cNvSpPr>
            <a:spLocks/>
          </p:cNvSpPr>
          <p:nvPr/>
        </p:nvSpPr>
        <p:spPr bwMode="auto">
          <a:xfrm rot="16153442">
            <a:off x="5904707" y="3466306"/>
            <a:ext cx="381000" cy="760413"/>
          </a:xfrm>
          <a:prstGeom prst="rightBrace">
            <a:avLst>
              <a:gd name="adj1" fmla="val 1663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43054" name="Object 14"/>
          <p:cNvGraphicFramePr>
            <a:graphicFrameLocks noChangeAspect="1"/>
          </p:cNvGraphicFramePr>
          <p:nvPr/>
        </p:nvGraphicFramePr>
        <p:xfrm>
          <a:off x="3378200" y="5122863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68" name="Equation" r:id="rId7" imgW="291960" imgH="304560" progId="Equation.3">
                  <p:embed/>
                </p:oleObj>
              </mc:Choice>
              <mc:Fallback>
                <p:oleObj name="Equation" r:id="rId7" imgW="291960" imgH="304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5122863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5" name="Object 15"/>
          <p:cNvGraphicFramePr>
            <a:graphicFrameLocks noChangeAspect="1"/>
          </p:cNvGraphicFramePr>
          <p:nvPr/>
        </p:nvGraphicFramePr>
        <p:xfrm>
          <a:off x="4191000" y="51054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69" name="Equation" r:id="rId9" imgW="317160" imgH="406080" progId="Equation.3">
                  <p:embed/>
                </p:oleObj>
              </mc:Choice>
              <mc:Fallback>
                <p:oleObj name="Equation" r:id="rId9" imgW="31716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054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6" name="Object 16"/>
          <p:cNvGraphicFramePr>
            <a:graphicFrameLocks noChangeAspect="1"/>
          </p:cNvGraphicFramePr>
          <p:nvPr/>
        </p:nvGraphicFramePr>
        <p:xfrm>
          <a:off x="6343650" y="5186363"/>
          <a:ext cx="2651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0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5186363"/>
                        <a:ext cx="265113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7" name="Object 17"/>
          <p:cNvGraphicFramePr>
            <a:graphicFrameLocks noChangeAspect="1"/>
          </p:cNvGraphicFramePr>
          <p:nvPr/>
        </p:nvGraphicFramePr>
        <p:xfrm>
          <a:off x="4203700" y="32813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1" name="Equation" r:id="rId13" imgW="393480" imgH="304560" progId="Equation.3">
                  <p:embed/>
                </p:oleObj>
              </mc:Choice>
              <mc:Fallback>
                <p:oleObj name="Equation" r:id="rId13" imgW="393480" imgH="304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3281363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8" name="Object 18"/>
          <p:cNvGraphicFramePr>
            <a:graphicFrameLocks noChangeAspect="1"/>
          </p:cNvGraphicFramePr>
          <p:nvPr/>
        </p:nvGraphicFramePr>
        <p:xfrm>
          <a:off x="5943600" y="32766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2" name="Equation" r:id="rId15" imgW="393480" imgH="304560" progId="Equation.3">
                  <p:embed/>
                </p:oleObj>
              </mc:Choice>
              <mc:Fallback>
                <p:oleObj name="Equation" r:id="rId15" imgW="393480" imgH="304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766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59" name="AutoShape 19"/>
          <p:cNvSpPr>
            <a:spLocks/>
          </p:cNvSpPr>
          <p:nvPr/>
        </p:nvSpPr>
        <p:spPr bwMode="auto">
          <a:xfrm rot="16153442">
            <a:off x="7124700" y="308610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43060" name="Object 20"/>
          <p:cNvGraphicFramePr>
            <a:graphicFrameLocks noChangeAspect="1"/>
          </p:cNvGraphicFramePr>
          <p:nvPr/>
        </p:nvGraphicFramePr>
        <p:xfrm>
          <a:off x="7029450" y="321945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3" name="Equation" r:id="rId17" imgW="660240" imgH="419040" progId="Equation.3">
                  <p:embed/>
                </p:oleObj>
              </mc:Choice>
              <mc:Fallback>
                <p:oleObj name="Equation" r:id="rId17" imgW="660240" imgH="419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3219450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63" name="Object 23"/>
          <p:cNvGraphicFramePr>
            <a:graphicFrameLocks noChangeAspect="1"/>
          </p:cNvGraphicFramePr>
          <p:nvPr/>
        </p:nvGraphicFramePr>
        <p:xfrm>
          <a:off x="4800600" y="2057400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4" name="Equation" r:id="rId19" imgW="3543120" imgH="545760" progId="Equation.3">
                  <p:embed/>
                </p:oleObj>
              </mc:Choice>
              <mc:Fallback>
                <p:oleObj name="Equation" r:id="rId19" imgW="3543120" imgH="5457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57400"/>
                        <a:ext cx="3543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64" name="Object 24"/>
          <p:cNvGraphicFramePr>
            <a:graphicFrameLocks noChangeAspect="1"/>
          </p:cNvGraphicFramePr>
          <p:nvPr/>
        </p:nvGraphicFramePr>
        <p:xfrm>
          <a:off x="1676400" y="5943600"/>
          <a:ext cx="278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75" name="Equation" r:id="rId21" imgW="2781000" imgH="723600" progId="Equation.3">
                  <p:embed/>
                </p:oleObj>
              </mc:Choice>
              <mc:Fallback>
                <p:oleObj name="Equation" r:id="rId21" imgW="2781000" imgH="723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943600"/>
                        <a:ext cx="278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65" name="Text Box 25"/>
          <p:cNvSpPr txBox="1">
            <a:spLocks noChangeArrowheads="1"/>
          </p:cNvSpPr>
          <p:nvPr/>
        </p:nvSpPr>
        <p:spPr bwMode="auto">
          <a:xfrm>
            <a:off x="136525" y="6045200"/>
            <a:ext cx="128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Thus: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6E01D-BF75-4EFE-8124-9C6BF02704D3}" type="slidenum">
              <a:rPr lang="en-US"/>
              <a:pPr/>
              <a:t>17</a:t>
            </a:fld>
            <a:endParaRPr lang="en-US"/>
          </a:p>
        </p:txBody>
      </p:sp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16200"/>
            <a:ext cx="507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 the</a:t>
            </a:r>
            <a:r>
              <a:rPr lang="en-US">
                <a:solidFill>
                  <a:srgbClr val="FF3300"/>
                </a:solidFill>
              </a:rPr>
              <a:t> Pumping Lemma:</a:t>
            </a:r>
          </a:p>
        </p:txBody>
      </p:sp>
      <p:graphicFrame>
        <p:nvGraphicFramePr>
          <p:cNvPr id="344067" name="Object 3"/>
          <p:cNvGraphicFramePr>
            <a:graphicFrameLocks noChangeAspect="1"/>
          </p:cNvGraphicFramePr>
          <p:nvPr/>
        </p:nvGraphicFramePr>
        <p:xfrm>
          <a:off x="5594350" y="25146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75" name="Equation" r:id="rId3" imgW="2412720" imgH="723600" progId="Equation.3">
                  <p:embed/>
                </p:oleObj>
              </mc:Choice>
              <mc:Fallback>
                <p:oleObj name="Equation" r:id="rId3" imgW="241272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2514600"/>
                        <a:ext cx="2413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5829300" y="35814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76" name="Equation" r:id="rId5" imgW="2323800" imgH="533160" progId="Equation.3">
                  <p:embed/>
                </p:oleObj>
              </mc:Choice>
              <mc:Fallback>
                <p:oleObj name="Equation" r:id="rId5" imgW="232380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3581400"/>
                        <a:ext cx="232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447800" y="5334000"/>
            <a:ext cx="128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Thus:</a:t>
            </a:r>
          </a:p>
        </p:txBody>
      </p:sp>
      <p:graphicFrame>
        <p:nvGraphicFramePr>
          <p:cNvPr id="344070" name="Object 6"/>
          <p:cNvGraphicFramePr>
            <a:graphicFrameLocks noChangeAspect="1"/>
          </p:cNvGraphicFramePr>
          <p:nvPr/>
        </p:nvGraphicFramePr>
        <p:xfrm>
          <a:off x="304800" y="0"/>
          <a:ext cx="3467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77" name="Equation" r:id="rId7" imgW="3466800" imgH="723600" progId="Equation.3">
                  <p:embed/>
                </p:oleObj>
              </mc:Choice>
              <mc:Fallback>
                <p:oleObj name="Equation" r:id="rId7" imgW="3466800" imgH="72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3467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2" name="Object 8"/>
          <p:cNvGraphicFramePr>
            <a:graphicFrameLocks noChangeAspect="1"/>
          </p:cNvGraphicFramePr>
          <p:nvPr/>
        </p:nvGraphicFramePr>
        <p:xfrm>
          <a:off x="2895600" y="5181600"/>
          <a:ext cx="36957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78" name="Equation" r:id="rId9" imgW="3695400" imgH="723600" progId="Equation.3">
                  <p:embed/>
                </p:oleObj>
              </mc:Choice>
              <mc:Fallback>
                <p:oleObj name="Equation" r:id="rId9" imgW="3695400" imgH="72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36957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74" name="Object 10"/>
          <p:cNvGraphicFramePr>
            <a:graphicFrameLocks noChangeAspect="1"/>
          </p:cNvGraphicFramePr>
          <p:nvPr/>
        </p:nvGraphicFramePr>
        <p:xfrm>
          <a:off x="4953000" y="0"/>
          <a:ext cx="278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79" name="Equation" r:id="rId11" imgW="2781000" imgH="723600" progId="Equation.3">
                  <p:embed/>
                </p:oleObj>
              </mc:Choice>
              <mc:Fallback>
                <p:oleObj name="Equation" r:id="rId11" imgW="2781000" imgH="723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0"/>
                        <a:ext cx="278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ACB4-2FCF-4FC4-8BF9-7C5F6D310129}" type="slidenum">
              <a:rPr lang="en-US"/>
              <a:pPr/>
              <a:t>18</a:t>
            </a:fld>
            <a:endParaRPr lang="en-US"/>
          </a:p>
        </p:txBody>
      </p:sp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0" y="1447800"/>
            <a:ext cx="5200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 the </a:t>
            </a:r>
            <a:r>
              <a:rPr lang="en-US">
                <a:solidFill>
                  <a:srgbClr val="FF3300"/>
                </a:solidFill>
              </a:rPr>
              <a:t>Pumping Lemma:</a:t>
            </a:r>
            <a:r>
              <a:rPr lang="en-US"/>
              <a:t> </a:t>
            </a:r>
          </a:p>
        </p:txBody>
      </p:sp>
      <p:graphicFrame>
        <p:nvGraphicFramePr>
          <p:cNvPr id="380934" name="Object 6"/>
          <p:cNvGraphicFramePr>
            <a:graphicFrameLocks noChangeAspect="1"/>
          </p:cNvGraphicFramePr>
          <p:nvPr/>
        </p:nvGraphicFramePr>
        <p:xfrm>
          <a:off x="1600200" y="3429000"/>
          <a:ext cx="6261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56" name="Equation" r:id="rId3" imgW="6260760" imgH="545760" progId="Equation.3">
                  <p:embed/>
                </p:oleObj>
              </mc:Choice>
              <mc:Fallback>
                <p:oleObj name="Equation" r:id="rId3" imgW="6260760" imgH="545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429000"/>
                        <a:ext cx="62611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6" name="AutoShape 8"/>
          <p:cNvSpPr>
            <a:spLocks/>
          </p:cNvSpPr>
          <p:nvPr/>
        </p:nvSpPr>
        <p:spPr bwMode="auto">
          <a:xfrm rot="5353442">
            <a:off x="2819400" y="386715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0938" name="AutoShape 10"/>
          <p:cNvSpPr>
            <a:spLocks/>
          </p:cNvSpPr>
          <p:nvPr/>
        </p:nvSpPr>
        <p:spPr bwMode="auto">
          <a:xfrm rot="5353442">
            <a:off x="4914900" y="2609850"/>
            <a:ext cx="457200" cy="3276600"/>
          </a:xfrm>
          <a:prstGeom prst="rightBrace">
            <a:avLst>
              <a:gd name="adj1" fmla="val 597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0939" name="AutoShape 11"/>
          <p:cNvSpPr>
            <a:spLocks/>
          </p:cNvSpPr>
          <p:nvPr/>
        </p:nvSpPr>
        <p:spPr bwMode="auto">
          <a:xfrm rot="16153442">
            <a:off x="3238500" y="2305050"/>
            <a:ext cx="457200" cy="1752600"/>
          </a:xfrm>
          <a:prstGeom prst="rightBrace">
            <a:avLst>
              <a:gd name="adj1" fmla="val 31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0940" name="AutoShape 12"/>
          <p:cNvSpPr>
            <a:spLocks/>
          </p:cNvSpPr>
          <p:nvPr/>
        </p:nvSpPr>
        <p:spPr bwMode="auto">
          <a:xfrm rot="16153442">
            <a:off x="4609307" y="2837656"/>
            <a:ext cx="381000" cy="760413"/>
          </a:xfrm>
          <a:prstGeom prst="rightBrace">
            <a:avLst>
              <a:gd name="adj1" fmla="val 1663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0941" name="Object 13"/>
          <p:cNvGraphicFramePr>
            <a:graphicFrameLocks noChangeAspect="1"/>
          </p:cNvGraphicFramePr>
          <p:nvPr/>
        </p:nvGraphicFramePr>
        <p:xfrm>
          <a:off x="2895600" y="455295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57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5295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3" name="Object 15"/>
          <p:cNvGraphicFramePr>
            <a:graphicFrameLocks noChangeAspect="1"/>
          </p:cNvGraphicFramePr>
          <p:nvPr/>
        </p:nvGraphicFramePr>
        <p:xfrm>
          <a:off x="5049838" y="4633913"/>
          <a:ext cx="26511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58"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4633913"/>
                        <a:ext cx="265112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4" name="Object 16"/>
          <p:cNvGraphicFramePr>
            <a:graphicFrameLocks noChangeAspect="1"/>
          </p:cNvGraphicFramePr>
          <p:nvPr/>
        </p:nvGraphicFramePr>
        <p:xfrm>
          <a:off x="2819400" y="2495550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59" name="Equation" r:id="rId9" imgW="1117440" imgH="431640" progId="Equation.3">
                  <p:embed/>
                </p:oleObj>
              </mc:Choice>
              <mc:Fallback>
                <p:oleObj name="Equation" r:id="rId9" imgW="111744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95550"/>
                        <a:ext cx="111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45" name="Object 17"/>
          <p:cNvGraphicFramePr>
            <a:graphicFrameLocks noChangeAspect="1"/>
          </p:cNvGraphicFramePr>
          <p:nvPr/>
        </p:nvGraphicFramePr>
        <p:xfrm>
          <a:off x="4648200" y="264795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60" name="Equation" r:id="rId11" imgW="393480" imgH="304560" progId="Equation.3">
                  <p:embed/>
                </p:oleObj>
              </mc:Choice>
              <mc:Fallback>
                <p:oleObj name="Equation" r:id="rId11" imgW="393480" imgH="304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64795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46" name="AutoShape 18"/>
          <p:cNvSpPr>
            <a:spLocks/>
          </p:cNvSpPr>
          <p:nvPr/>
        </p:nvSpPr>
        <p:spPr bwMode="auto">
          <a:xfrm rot="16153442">
            <a:off x="5829300" y="245745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0947" name="Object 19"/>
          <p:cNvGraphicFramePr>
            <a:graphicFrameLocks noChangeAspect="1"/>
          </p:cNvGraphicFramePr>
          <p:nvPr/>
        </p:nvGraphicFramePr>
        <p:xfrm>
          <a:off x="5734050" y="2590800"/>
          <a:ext cx="66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61" name="Equation" r:id="rId13" imgW="660240" imgH="419040" progId="Equation.3">
                  <p:embed/>
                </p:oleObj>
              </mc:Choice>
              <mc:Fallback>
                <p:oleObj name="Equation" r:id="rId13" imgW="660240" imgH="4190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2590800"/>
                        <a:ext cx="66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51" name="Object 23"/>
          <p:cNvGraphicFramePr>
            <a:graphicFrameLocks noChangeAspect="1"/>
          </p:cNvGraphicFramePr>
          <p:nvPr/>
        </p:nvGraphicFramePr>
        <p:xfrm>
          <a:off x="304800" y="0"/>
          <a:ext cx="3467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62" name="Equation" r:id="rId15" imgW="3466800" imgH="723600" progId="Equation.3">
                  <p:embed/>
                </p:oleObj>
              </mc:Choice>
              <mc:Fallback>
                <p:oleObj name="Equation" r:id="rId15" imgW="3466800" imgH="723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3467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52" name="Object 24"/>
          <p:cNvGraphicFramePr>
            <a:graphicFrameLocks noChangeAspect="1"/>
          </p:cNvGraphicFramePr>
          <p:nvPr/>
        </p:nvGraphicFramePr>
        <p:xfrm>
          <a:off x="4953000" y="0"/>
          <a:ext cx="278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63" name="Equation" r:id="rId17" imgW="2781000" imgH="723600" progId="Equation.3">
                  <p:embed/>
                </p:oleObj>
              </mc:Choice>
              <mc:Fallback>
                <p:oleObj name="Equation" r:id="rId17" imgW="2781000" imgH="723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0"/>
                        <a:ext cx="278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53" name="Object 25"/>
          <p:cNvGraphicFramePr>
            <a:graphicFrameLocks noChangeAspect="1"/>
          </p:cNvGraphicFramePr>
          <p:nvPr/>
        </p:nvGraphicFramePr>
        <p:xfrm>
          <a:off x="5562600" y="1524000"/>
          <a:ext cx="1574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64" name="Equation" r:id="rId19" imgW="1574640" imgH="520560" progId="Equation.3">
                  <p:embed/>
                </p:oleObj>
              </mc:Choice>
              <mc:Fallback>
                <p:oleObj name="Equation" r:id="rId19" imgW="1574640" imgH="520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524000"/>
                        <a:ext cx="1574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54" name="Text Box 26"/>
          <p:cNvSpPr txBox="1">
            <a:spLocks noChangeArrowheads="1"/>
          </p:cNvSpPr>
          <p:nvPr/>
        </p:nvSpPr>
        <p:spPr bwMode="auto">
          <a:xfrm>
            <a:off x="1600200" y="5848350"/>
            <a:ext cx="128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Thus:</a:t>
            </a:r>
          </a:p>
        </p:txBody>
      </p:sp>
      <p:graphicFrame>
        <p:nvGraphicFramePr>
          <p:cNvPr id="380955" name="Object 27"/>
          <p:cNvGraphicFramePr>
            <a:graphicFrameLocks noChangeAspect="1"/>
          </p:cNvGraphicFramePr>
          <p:nvPr/>
        </p:nvGraphicFramePr>
        <p:xfrm>
          <a:off x="3352800" y="5695950"/>
          <a:ext cx="3517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65" name="Equation" r:id="rId21" imgW="3517560" imgH="723600" progId="Equation.3">
                  <p:embed/>
                </p:oleObj>
              </mc:Choice>
              <mc:Fallback>
                <p:oleObj name="Equation" r:id="rId21" imgW="3517560" imgH="723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695950"/>
                        <a:ext cx="3517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D650-282F-462C-B943-3AE7B48F4045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345090" name="Object 2"/>
          <p:cNvGraphicFramePr>
            <a:graphicFrameLocks noChangeAspect="1"/>
          </p:cNvGraphicFramePr>
          <p:nvPr/>
        </p:nvGraphicFramePr>
        <p:xfrm>
          <a:off x="2667000" y="0"/>
          <a:ext cx="3517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00" name="Equation" r:id="rId3" imgW="3517560" imgH="723600" progId="Equation.3">
                  <p:embed/>
                </p:oleObj>
              </mc:Choice>
              <mc:Fallback>
                <p:oleObj name="Equation" r:id="rId3" imgW="3517560" imgH="72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0"/>
                        <a:ext cx="3517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092" name="Object 4"/>
          <p:cNvGraphicFramePr>
            <a:graphicFrameLocks noChangeAspect="1"/>
          </p:cNvGraphicFramePr>
          <p:nvPr/>
        </p:nvGraphicFramePr>
        <p:xfrm>
          <a:off x="2584450" y="4130675"/>
          <a:ext cx="3517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01" name="Equation" r:id="rId5" imgW="3517560" imgH="723600" progId="Equation.3">
                  <p:embed/>
                </p:oleObj>
              </mc:Choice>
              <mc:Fallback>
                <p:oleObj name="Equation" r:id="rId5" imgW="3517560" imgH="72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4130675"/>
                        <a:ext cx="35179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4" name="AutoShape 6"/>
          <p:cNvSpPr>
            <a:spLocks noChangeArrowheads="1"/>
          </p:cNvSpPr>
          <p:nvPr/>
        </p:nvSpPr>
        <p:spPr bwMode="auto">
          <a:xfrm>
            <a:off x="4114800" y="3124200"/>
            <a:ext cx="485775" cy="747713"/>
          </a:xfrm>
          <a:prstGeom prst="downArrow">
            <a:avLst>
              <a:gd name="adj1" fmla="val 50000"/>
              <a:gd name="adj2" fmla="val 384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45095" name="Text Box 7"/>
          <p:cNvSpPr txBox="1">
            <a:spLocks noChangeArrowheads="1"/>
          </p:cNvSpPr>
          <p:nvPr/>
        </p:nvSpPr>
        <p:spPr bwMode="auto">
          <a:xfrm>
            <a:off x="517525" y="2109788"/>
            <a:ext cx="1325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3300"/>
                </a:solidFill>
              </a:rPr>
              <a:t>BUT:</a:t>
            </a:r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2133600" y="5457825"/>
            <a:ext cx="4594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3300"/>
                </a:solidFill>
              </a:rPr>
              <a:t>CONTRADICTION!!!</a:t>
            </a:r>
          </a:p>
        </p:txBody>
      </p:sp>
      <p:graphicFrame>
        <p:nvGraphicFramePr>
          <p:cNvPr id="345097" name="Object 9"/>
          <p:cNvGraphicFramePr>
            <a:graphicFrameLocks noChangeAspect="1"/>
          </p:cNvGraphicFramePr>
          <p:nvPr/>
        </p:nvGraphicFramePr>
        <p:xfrm>
          <a:off x="2355850" y="2057400"/>
          <a:ext cx="4737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02" name="Equation" r:id="rId7" imgW="4736880" imgH="723600" progId="Equation.3">
                  <p:embed/>
                </p:oleObj>
              </mc:Choice>
              <mc:Fallback>
                <p:oleObj name="Equation" r:id="rId7" imgW="4736880" imgH="723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057400"/>
                        <a:ext cx="4737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8" name="Line 10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345099" name="Object 11"/>
          <p:cNvGraphicFramePr>
            <a:graphicFrameLocks noChangeAspect="1"/>
          </p:cNvGraphicFramePr>
          <p:nvPr/>
        </p:nvGraphicFramePr>
        <p:xfrm>
          <a:off x="7924800" y="152400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03" name="Equation" r:id="rId9" imgW="952200" imgH="431640" progId="Equation.3">
                  <p:embed/>
                </p:oleObj>
              </mc:Choice>
              <mc:Fallback>
                <p:oleObj name="Equation" r:id="rId9" imgW="95220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52400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7D054-825B-4D8C-A576-090E4854858A}" type="slidenum">
              <a:rPr lang="en-US"/>
              <a:pPr/>
              <a:t>2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Pumping Lemma:</a:t>
            </a:r>
          </a:p>
        </p:txBody>
      </p:sp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6659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Given a infinite regular language </a:t>
            </a:r>
          </a:p>
        </p:txBody>
      </p:sp>
      <p:graphicFrame>
        <p:nvGraphicFramePr>
          <p:cNvPr id="374788" name="Object 4"/>
          <p:cNvGraphicFramePr>
            <a:graphicFrameLocks noChangeAspect="1"/>
          </p:cNvGraphicFramePr>
          <p:nvPr/>
        </p:nvGraphicFramePr>
        <p:xfrm>
          <a:off x="6858000" y="9906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02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9906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89" name="Text Box 5"/>
          <p:cNvSpPr txBox="1">
            <a:spLocks noChangeArrowheads="1"/>
          </p:cNvSpPr>
          <p:nvPr/>
        </p:nvSpPr>
        <p:spPr bwMode="auto">
          <a:xfrm>
            <a:off x="228600" y="1905000"/>
            <a:ext cx="6202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there exists an integer           </a:t>
            </a:r>
          </a:p>
        </p:txBody>
      </p:sp>
      <p:graphicFrame>
        <p:nvGraphicFramePr>
          <p:cNvPr id="374790" name="Object 6"/>
          <p:cNvGraphicFramePr>
            <a:graphicFrameLocks noChangeAspect="1"/>
          </p:cNvGraphicFramePr>
          <p:nvPr/>
        </p:nvGraphicFramePr>
        <p:xfrm>
          <a:off x="5257800" y="2057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03" name="Equation" r:id="rId5" imgW="393480" imgH="304560" progId="Equation.3">
                  <p:embed/>
                </p:oleObj>
              </mc:Choice>
              <mc:Fallback>
                <p:oleObj name="Equation" r:id="rId5" imgW="393480" imgH="304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0574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228600" y="2895600"/>
            <a:ext cx="729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for any string              with length   </a:t>
            </a:r>
          </a:p>
        </p:txBody>
      </p:sp>
      <p:graphicFrame>
        <p:nvGraphicFramePr>
          <p:cNvPr id="374792" name="Object 8"/>
          <p:cNvGraphicFramePr>
            <a:graphicFrameLocks noChangeAspect="1"/>
          </p:cNvGraphicFramePr>
          <p:nvPr/>
        </p:nvGraphicFramePr>
        <p:xfrm>
          <a:off x="3505200" y="2971800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04" name="Equation" r:id="rId7" imgW="1155600" imgH="406080" progId="Equation.3">
                  <p:embed/>
                </p:oleObj>
              </mc:Choice>
              <mc:Fallback>
                <p:oleObj name="Equation" r:id="rId7" imgW="115560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71800"/>
                        <a:ext cx="115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3" name="Object 9"/>
          <p:cNvGraphicFramePr>
            <a:graphicFrameLocks noChangeAspect="1"/>
          </p:cNvGraphicFramePr>
          <p:nvPr/>
        </p:nvGraphicFramePr>
        <p:xfrm>
          <a:off x="7239000" y="28956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05" name="Equation" r:id="rId9" imgW="1549080" imgH="545760" progId="Equation.3">
                  <p:embed/>
                </p:oleObj>
              </mc:Choice>
              <mc:Fallback>
                <p:oleObj name="Equation" r:id="rId9" imgW="1549080" imgH="545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895600"/>
                        <a:ext cx="1549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4" name="Text Box 10"/>
          <p:cNvSpPr txBox="1">
            <a:spLocks noChangeArrowheads="1"/>
          </p:cNvSpPr>
          <p:nvPr/>
        </p:nvSpPr>
        <p:spPr bwMode="auto">
          <a:xfrm>
            <a:off x="228600" y="3886200"/>
            <a:ext cx="2840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we can write</a:t>
            </a:r>
          </a:p>
        </p:txBody>
      </p:sp>
      <p:graphicFrame>
        <p:nvGraphicFramePr>
          <p:cNvPr id="374795" name="Object 11"/>
          <p:cNvGraphicFramePr>
            <a:graphicFrameLocks noChangeAspect="1"/>
          </p:cNvGraphicFramePr>
          <p:nvPr/>
        </p:nvGraphicFramePr>
        <p:xfrm>
          <a:off x="3352800" y="4038600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06" name="Equation" r:id="rId11" imgW="1879560" imgH="419040" progId="Equation.3">
                  <p:embed/>
                </p:oleObj>
              </mc:Choice>
              <mc:Fallback>
                <p:oleObj name="Equation" r:id="rId11" imgW="187956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1879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6" name="Text Box 12"/>
          <p:cNvSpPr txBox="1">
            <a:spLocks noChangeArrowheads="1"/>
          </p:cNvSpPr>
          <p:nvPr/>
        </p:nvSpPr>
        <p:spPr bwMode="auto">
          <a:xfrm>
            <a:off x="228600" y="4953000"/>
            <a:ext cx="4875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with                        and</a:t>
            </a:r>
          </a:p>
        </p:txBody>
      </p:sp>
      <p:graphicFrame>
        <p:nvGraphicFramePr>
          <p:cNvPr id="374797" name="Object 13"/>
          <p:cNvGraphicFramePr>
            <a:graphicFrameLocks noChangeAspect="1"/>
          </p:cNvGraphicFramePr>
          <p:nvPr/>
        </p:nvGraphicFramePr>
        <p:xfrm>
          <a:off x="1981200" y="4953000"/>
          <a:ext cx="2146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07" name="Equation" r:id="rId13" imgW="2145960" imgH="545760" progId="Equation.3">
                  <p:embed/>
                </p:oleObj>
              </mc:Choice>
              <mc:Fallback>
                <p:oleObj name="Equation" r:id="rId13" imgW="2145960" imgH="5457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2146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8" name="Object 14"/>
          <p:cNvGraphicFramePr>
            <a:graphicFrameLocks noChangeAspect="1"/>
          </p:cNvGraphicFramePr>
          <p:nvPr/>
        </p:nvGraphicFramePr>
        <p:xfrm>
          <a:off x="5486400" y="4953000"/>
          <a:ext cx="1435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08" name="Equation" r:id="rId15" imgW="1434960" imgH="545760" progId="Equation.3">
                  <p:embed/>
                </p:oleObj>
              </mc:Choice>
              <mc:Fallback>
                <p:oleObj name="Equation" r:id="rId15" imgW="1434960" imgH="545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953000"/>
                        <a:ext cx="14351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9" name="Text Box 15"/>
          <p:cNvSpPr txBox="1">
            <a:spLocks noChangeArrowheads="1"/>
          </p:cNvSpPr>
          <p:nvPr/>
        </p:nvSpPr>
        <p:spPr bwMode="auto">
          <a:xfrm>
            <a:off x="228600" y="5943600"/>
            <a:ext cx="2389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rgbClr val="FF3300"/>
                </a:solidFill>
              </a:rPr>
              <a:t> such that:</a:t>
            </a:r>
          </a:p>
        </p:txBody>
      </p:sp>
      <p:graphicFrame>
        <p:nvGraphicFramePr>
          <p:cNvPr id="374800" name="Object 16"/>
          <p:cNvGraphicFramePr>
            <a:graphicFrameLocks noChangeAspect="1"/>
          </p:cNvGraphicFramePr>
          <p:nvPr/>
        </p:nvGraphicFramePr>
        <p:xfrm>
          <a:off x="3048000" y="57912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09" name="Equation" r:id="rId17" imgW="2412720" imgH="723600" progId="Equation.3">
                  <p:embed/>
                </p:oleObj>
              </mc:Choice>
              <mc:Fallback>
                <p:oleObj name="Equation" r:id="rId17" imgW="2412720" imgH="723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91200"/>
                        <a:ext cx="2413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801" name="Object 17"/>
          <p:cNvGraphicFramePr>
            <a:graphicFrameLocks noChangeAspect="1"/>
          </p:cNvGraphicFramePr>
          <p:nvPr/>
        </p:nvGraphicFramePr>
        <p:xfrm>
          <a:off x="6629400" y="59436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810" name="Equation" r:id="rId19" imgW="2323800" imgH="533160" progId="Equation.3">
                  <p:embed/>
                </p:oleObj>
              </mc:Choice>
              <mc:Fallback>
                <p:oleObj name="Equation" r:id="rId19" imgW="232380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943600"/>
                        <a:ext cx="232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D891-E1C6-4510-92C0-10911E0E5F0F}" type="slidenum">
              <a:rPr lang="en-US"/>
              <a:pPr/>
              <a:t>20</a:t>
            </a:fld>
            <a:endParaRPr lang="en-US"/>
          </a:p>
        </p:txBody>
      </p:sp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2590800" y="609600"/>
            <a:ext cx="61547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Our assumption that</a:t>
            </a:r>
          </a:p>
          <a:p>
            <a:r>
              <a:rPr lang="en-US"/>
              <a:t>is a regular language is not true</a:t>
            </a:r>
          </a:p>
        </p:txBody>
      </p:sp>
      <p:graphicFrame>
        <p:nvGraphicFramePr>
          <p:cNvPr id="346115" name="Object 3"/>
          <p:cNvGraphicFramePr>
            <a:graphicFrameLocks noChangeAspect="1"/>
          </p:cNvGraphicFramePr>
          <p:nvPr/>
        </p:nvGraphicFramePr>
        <p:xfrm>
          <a:off x="6784975" y="6477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20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6477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0" y="4246563"/>
            <a:ext cx="2840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3300"/>
                </a:solidFill>
              </a:rPr>
              <a:t>Conclusion:</a:t>
            </a:r>
          </a:p>
        </p:txBody>
      </p:sp>
      <p:graphicFrame>
        <p:nvGraphicFramePr>
          <p:cNvPr id="346117" name="Object 5"/>
          <p:cNvGraphicFramePr>
            <a:graphicFrameLocks noChangeAspect="1"/>
          </p:cNvGraphicFramePr>
          <p:nvPr/>
        </p:nvGraphicFramePr>
        <p:xfrm>
          <a:off x="3187700" y="4406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21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4069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3733800" y="4343400"/>
            <a:ext cx="477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not a regular language</a:t>
            </a:r>
          </a:p>
        </p:txBody>
      </p:sp>
      <p:sp>
        <p:nvSpPr>
          <p:cNvPr id="346119" name="Text Box 7"/>
          <p:cNvSpPr txBox="1">
            <a:spLocks noChangeArrowheads="1"/>
          </p:cNvSpPr>
          <p:nvPr/>
        </p:nvSpPr>
        <p:spPr bwMode="auto">
          <a:xfrm>
            <a:off x="0" y="609600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Therefore: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285C-C4F0-4333-B5C0-9270AD036F34}" type="slidenum">
              <a:rPr lang="en-US"/>
              <a:pPr/>
              <a:t>21</a:t>
            </a:fld>
            <a:endParaRPr lang="en-US"/>
          </a:p>
        </p:txBody>
      </p:sp>
      <p:sp>
        <p:nvSpPr>
          <p:cNvPr id="347138" name="Oval 2"/>
          <p:cNvSpPr>
            <a:spLocks noChangeArrowheads="1"/>
          </p:cNvSpPr>
          <p:nvPr/>
        </p:nvSpPr>
        <p:spPr bwMode="auto">
          <a:xfrm>
            <a:off x="1447800" y="2286000"/>
            <a:ext cx="5943600" cy="2743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2743200" y="2743200"/>
            <a:ext cx="3529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 languages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304800" y="914400"/>
            <a:ext cx="4389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Non-regular languages</a:t>
            </a:r>
          </a:p>
        </p:txBody>
      </p:sp>
      <p:graphicFrame>
        <p:nvGraphicFramePr>
          <p:cNvPr id="347141" name="Object 5"/>
          <p:cNvGraphicFramePr>
            <a:graphicFrameLocks noChangeAspect="1"/>
          </p:cNvGraphicFramePr>
          <p:nvPr/>
        </p:nvGraphicFramePr>
        <p:xfrm>
          <a:off x="5422900" y="83185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42" name="Equation" r:id="rId3" imgW="3238200" imgH="723600" progId="Equation.3">
                  <p:embed/>
                </p:oleObj>
              </mc:Choice>
              <mc:Fallback>
                <p:oleObj name="Equation" r:id="rId3" imgW="3238200" imgH="72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831850"/>
                        <a:ext cx="323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A158-D925-4D5D-B9D3-E5F3DDF71F86}" type="slidenum">
              <a:rPr lang="en-US"/>
              <a:pPr/>
              <a:t>22</a:t>
            </a:fld>
            <a:endParaRPr lang="en-US"/>
          </a:p>
        </p:txBody>
      </p:sp>
      <p:sp>
        <p:nvSpPr>
          <p:cNvPr id="349186" name="Text Box 2"/>
          <p:cNvSpPr txBox="1">
            <a:spLocks noChangeArrowheads="1"/>
          </p:cNvSpPr>
          <p:nvPr/>
        </p:nvSpPr>
        <p:spPr bwMode="auto">
          <a:xfrm>
            <a:off x="0" y="636588"/>
            <a:ext cx="2289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2286000" y="685800"/>
            <a:ext cx="2644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language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5410200" y="1600200"/>
            <a:ext cx="2719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not regular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152400" y="4979988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3300"/>
                </a:solidFill>
              </a:rPr>
              <a:t>Proof:</a:t>
            </a: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2209800" y="5029200"/>
            <a:ext cx="470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Use the Pumping Lemma</a:t>
            </a:r>
          </a:p>
        </p:txBody>
      </p:sp>
      <p:graphicFrame>
        <p:nvGraphicFramePr>
          <p:cNvPr id="349192" name="Object 8"/>
          <p:cNvGraphicFramePr>
            <a:graphicFrameLocks noChangeAspect="1"/>
          </p:cNvGraphicFramePr>
          <p:nvPr/>
        </p:nvGraphicFramePr>
        <p:xfrm>
          <a:off x="5334000" y="60960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4" name="Equation" r:id="rId3" imgW="3238200" imgH="723600" progId="Equation.3">
                  <p:embed/>
                </p:oleObj>
              </mc:Choice>
              <mc:Fallback>
                <p:oleObj name="Equation" r:id="rId3" imgW="3238200" imgH="72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09600"/>
                        <a:ext cx="323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3" name="Object 9"/>
          <p:cNvGraphicFramePr>
            <a:graphicFrameLocks noChangeAspect="1"/>
          </p:cNvGraphicFramePr>
          <p:nvPr/>
        </p:nvGraphicFramePr>
        <p:xfrm>
          <a:off x="2476500" y="3155950"/>
          <a:ext cx="4191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5" name="Equation" r:id="rId5" imgW="4190760" imgH="545760" progId="Equation.3">
                  <p:embed/>
                </p:oleObj>
              </mc:Choice>
              <mc:Fallback>
                <p:oleObj name="Equation" r:id="rId5" imgW="4190760" imgH="545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155950"/>
                        <a:ext cx="4191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9D0A-F452-4686-933C-7038FEC753DD}" type="slidenum">
              <a:rPr lang="en-US"/>
              <a:pPr/>
              <a:t>23</a:t>
            </a:fld>
            <a:endParaRPr lang="en-US"/>
          </a:p>
        </p:txBody>
      </p:sp>
      <p:sp>
        <p:nvSpPr>
          <p:cNvPr id="350210" name="Text Box 2"/>
          <p:cNvSpPr txBox="1">
            <a:spLocks noChangeArrowheads="1"/>
          </p:cNvSpPr>
          <p:nvPr/>
        </p:nvSpPr>
        <p:spPr bwMode="auto">
          <a:xfrm>
            <a:off x="1066800" y="2057400"/>
            <a:ext cx="57181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Assume for </a:t>
            </a:r>
            <a:r>
              <a:rPr lang="en-US">
                <a:solidFill>
                  <a:srgbClr val="FF3300"/>
                </a:solidFill>
              </a:rPr>
              <a:t>contradiction</a:t>
            </a:r>
          </a:p>
          <a:p>
            <a:r>
              <a:rPr lang="en-US"/>
              <a:t>that       is a regular language</a:t>
            </a:r>
          </a:p>
        </p:txBody>
      </p:sp>
      <p:graphicFrame>
        <p:nvGraphicFramePr>
          <p:cNvPr id="350211" name="Object 3"/>
          <p:cNvGraphicFramePr>
            <a:graphicFrameLocks noChangeAspect="1"/>
          </p:cNvGraphicFramePr>
          <p:nvPr/>
        </p:nvGraphicFramePr>
        <p:xfrm>
          <a:off x="2289175" y="2705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6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7051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990600" y="4572000"/>
            <a:ext cx="64468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Since        is </a:t>
            </a:r>
            <a:r>
              <a:rPr lang="en-US">
                <a:solidFill>
                  <a:srgbClr val="FF3300"/>
                </a:solidFill>
              </a:rPr>
              <a:t>infinite</a:t>
            </a:r>
          </a:p>
          <a:p>
            <a:r>
              <a:rPr lang="en-US"/>
              <a:t>we can apply the </a:t>
            </a:r>
            <a:r>
              <a:rPr lang="en-US">
                <a:solidFill>
                  <a:srgbClr val="FF3300"/>
                </a:solidFill>
              </a:rPr>
              <a:t>Pumping Lemma</a:t>
            </a:r>
            <a:r>
              <a:rPr lang="en-US"/>
              <a:t> </a:t>
            </a:r>
          </a:p>
        </p:txBody>
      </p:sp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2438400" y="4648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7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5" name="Object 7"/>
          <p:cNvGraphicFramePr>
            <a:graphicFrameLocks noChangeAspect="1"/>
          </p:cNvGraphicFramePr>
          <p:nvPr/>
        </p:nvGraphicFramePr>
        <p:xfrm>
          <a:off x="2362200" y="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8" name="Equation" r:id="rId7" imgW="3238200" imgH="723600" progId="Equation.3">
                  <p:embed/>
                </p:oleObj>
              </mc:Choice>
              <mc:Fallback>
                <p:oleObj name="Equation" r:id="rId7" imgW="3238200" imgH="723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0"/>
                        <a:ext cx="323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6D93-12C5-4EF7-B0B2-16D5105BADA3}" type="slidenum">
              <a:rPr lang="en-US"/>
              <a:pPr/>
              <a:t>24</a:t>
            </a:fld>
            <a:endParaRPr lang="en-US"/>
          </a:p>
        </p:txBody>
      </p:sp>
      <p:graphicFrame>
        <p:nvGraphicFramePr>
          <p:cNvPr id="351235" name="Object 3"/>
          <p:cNvGraphicFramePr>
            <a:graphicFrameLocks noChangeAspect="1"/>
          </p:cNvGraphicFramePr>
          <p:nvPr/>
        </p:nvGraphicFramePr>
        <p:xfrm>
          <a:off x="4191000" y="5410200"/>
          <a:ext cx="152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46" name="Equation" r:id="rId3" imgW="1523880" imgH="609480" progId="Equation.3">
                  <p:embed/>
                </p:oleObj>
              </mc:Choice>
              <mc:Fallback>
                <p:oleObj name="Equation" r:id="rId3" imgW="1523880" imgH="609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410200"/>
                        <a:ext cx="152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2301875" y="5562600"/>
            <a:ext cx="1711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We pick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0" y="1143000"/>
            <a:ext cx="8782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        be the integer in the </a:t>
            </a:r>
            <a:r>
              <a:rPr lang="en-US">
                <a:solidFill>
                  <a:srgbClr val="FF3300"/>
                </a:solidFill>
              </a:rPr>
              <a:t>Pumping Lemma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0" y="2667000"/>
            <a:ext cx="5545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Pick</a:t>
            </a:r>
            <a:r>
              <a:rPr lang="en-US"/>
              <a:t> a string       such that:  </a:t>
            </a:r>
          </a:p>
        </p:txBody>
      </p:sp>
      <p:graphicFrame>
        <p:nvGraphicFramePr>
          <p:cNvPr id="351239" name="Object 7"/>
          <p:cNvGraphicFramePr>
            <a:graphicFrameLocks noChangeAspect="1"/>
          </p:cNvGraphicFramePr>
          <p:nvPr/>
        </p:nvGraphicFramePr>
        <p:xfrm>
          <a:off x="2667000" y="2819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47" name="Equation" r:id="rId5" imgW="368280" imgH="304560" progId="Equation.3">
                  <p:embed/>
                </p:oleObj>
              </mc:Choice>
              <mc:Fallback>
                <p:oleObj name="Equation" r:id="rId5" imgW="368280" imgH="304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94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0" name="Object 8"/>
          <p:cNvGraphicFramePr>
            <a:graphicFrameLocks noChangeAspect="1"/>
          </p:cNvGraphicFramePr>
          <p:nvPr/>
        </p:nvGraphicFramePr>
        <p:xfrm>
          <a:off x="5562600" y="2743200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48" name="Equation" r:id="rId7" imgW="1422360" imgH="520560" progId="Equation.3">
                  <p:embed/>
                </p:oleObj>
              </mc:Choice>
              <mc:Fallback>
                <p:oleObj name="Equation" r:id="rId7" imgW="142236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3200"/>
                        <a:ext cx="14224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1" name="Object 9"/>
          <p:cNvGraphicFramePr>
            <a:graphicFrameLocks noChangeAspect="1"/>
          </p:cNvGraphicFramePr>
          <p:nvPr/>
        </p:nvGraphicFramePr>
        <p:xfrm>
          <a:off x="7239000" y="35814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49" name="Equation" r:id="rId9" imgW="1549080" imgH="545760" progId="Equation.3">
                  <p:embed/>
                </p:oleObj>
              </mc:Choice>
              <mc:Fallback>
                <p:oleObj name="Equation" r:id="rId9" imgW="1549080" imgH="545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581400"/>
                        <a:ext cx="1549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5562600" y="3581400"/>
            <a:ext cx="1373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length</a:t>
            </a:r>
          </a:p>
        </p:txBody>
      </p:sp>
      <p:graphicFrame>
        <p:nvGraphicFramePr>
          <p:cNvPr id="351243" name="Object 11"/>
          <p:cNvGraphicFramePr>
            <a:graphicFrameLocks noChangeAspect="1"/>
          </p:cNvGraphicFramePr>
          <p:nvPr/>
        </p:nvGraphicFramePr>
        <p:xfrm>
          <a:off x="990600" y="1295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0" name="Equation" r:id="rId11" imgW="393480" imgH="304560" progId="Equation.3">
                  <p:embed/>
                </p:oleObj>
              </mc:Choice>
              <mc:Fallback>
                <p:oleObj name="Equation" r:id="rId11" imgW="393480" imgH="304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5" name="Object 13"/>
          <p:cNvGraphicFramePr>
            <a:graphicFrameLocks noChangeAspect="1"/>
          </p:cNvGraphicFramePr>
          <p:nvPr/>
        </p:nvGraphicFramePr>
        <p:xfrm>
          <a:off x="2362200" y="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51" name="Equation" r:id="rId13" imgW="3238200" imgH="723600" progId="Equation.3">
                  <p:embed/>
                </p:oleObj>
              </mc:Choice>
              <mc:Fallback>
                <p:oleObj name="Equation" r:id="rId13" imgW="3238200" imgH="723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0"/>
                        <a:ext cx="323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1EA3-53B3-4869-8F08-075418B325A3}" type="slidenum">
              <a:rPr lang="en-US"/>
              <a:pPr/>
              <a:t>25</a:t>
            </a:fld>
            <a:endParaRPr lang="en-US"/>
          </a:p>
        </p:txBody>
      </p:sp>
      <p:sp>
        <p:nvSpPr>
          <p:cNvPr id="352258" name="Text Box 2"/>
          <p:cNvSpPr txBox="1">
            <a:spLocks noChangeArrowheads="1"/>
          </p:cNvSpPr>
          <p:nvPr/>
        </p:nvSpPr>
        <p:spPr bwMode="auto">
          <a:xfrm>
            <a:off x="0" y="152400"/>
            <a:ext cx="133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Write</a:t>
            </a:r>
          </a:p>
        </p:txBody>
      </p:sp>
      <p:graphicFrame>
        <p:nvGraphicFramePr>
          <p:cNvPr id="352259" name="Object 3"/>
          <p:cNvGraphicFramePr>
            <a:graphicFrameLocks noChangeAspect="1"/>
          </p:cNvGraphicFramePr>
          <p:nvPr/>
        </p:nvGraphicFramePr>
        <p:xfrm>
          <a:off x="1905000" y="0"/>
          <a:ext cx="2235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0" name="Equation" r:id="rId3" imgW="2234880" imgH="723600" progId="Equation.3">
                  <p:embed/>
                </p:oleObj>
              </mc:Choice>
              <mc:Fallback>
                <p:oleObj name="Equation" r:id="rId3" imgW="223488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0"/>
                        <a:ext cx="2235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0" y="2057400"/>
            <a:ext cx="437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it must be that length</a:t>
            </a: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0" y="1447800"/>
            <a:ext cx="507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 the </a:t>
            </a:r>
            <a:r>
              <a:rPr lang="en-US">
                <a:solidFill>
                  <a:srgbClr val="FF3300"/>
                </a:solidFill>
              </a:rPr>
              <a:t>Pumping Lemma</a:t>
            </a:r>
            <a:r>
              <a:rPr lang="en-US"/>
              <a:t> </a:t>
            </a:r>
          </a:p>
        </p:txBody>
      </p:sp>
      <p:graphicFrame>
        <p:nvGraphicFramePr>
          <p:cNvPr id="352263" name="Object 7"/>
          <p:cNvGraphicFramePr>
            <a:graphicFrameLocks noChangeAspect="1"/>
          </p:cNvGraphicFramePr>
          <p:nvPr/>
        </p:nvGraphicFramePr>
        <p:xfrm>
          <a:off x="914400" y="3733800"/>
          <a:ext cx="67945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1" name="Equation" r:id="rId5" imgW="6794280" imgH="711000" progId="Equation.3">
                  <p:embed/>
                </p:oleObj>
              </mc:Choice>
              <mc:Fallback>
                <p:oleObj name="Equation" r:id="rId5" imgW="679428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33800"/>
                        <a:ext cx="67945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4632325" y="60452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2265" name="AutoShape 9"/>
          <p:cNvSpPr>
            <a:spLocks/>
          </p:cNvSpPr>
          <p:nvPr/>
        </p:nvSpPr>
        <p:spPr bwMode="auto">
          <a:xfrm rot="5353442">
            <a:off x="3581400" y="426720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2266" name="AutoShape 10"/>
          <p:cNvSpPr>
            <a:spLocks/>
          </p:cNvSpPr>
          <p:nvPr/>
        </p:nvSpPr>
        <p:spPr bwMode="auto">
          <a:xfrm rot="5353442">
            <a:off x="4431507" y="4255293"/>
            <a:ext cx="457200" cy="785813"/>
          </a:xfrm>
          <a:prstGeom prst="rightBrace">
            <a:avLst>
              <a:gd name="adj1" fmla="val 143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2267" name="AutoShape 11"/>
          <p:cNvSpPr>
            <a:spLocks/>
          </p:cNvSpPr>
          <p:nvPr/>
        </p:nvSpPr>
        <p:spPr bwMode="auto">
          <a:xfrm rot="5353442">
            <a:off x="6132513" y="3387725"/>
            <a:ext cx="457200" cy="25146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2268" name="AutoShape 12"/>
          <p:cNvSpPr>
            <a:spLocks/>
          </p:cNvSpPr>
          <p:nvPr/>
        </p:nvSpPr>
        <p:spPr bwMode="auto">
          <a:xfrm rot="16153442">
            <a:off x="4380707" y="2494756"/>
            <a:ext cx="457200" cy="2513013"/>
          </a:xfrm>
          <a:prstGeom prst="rightBrace">
            <a:avLst>
              <a:gd name="adj1" fmla="val 458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2269" name="AutoShape 13"/>
          <p:cNvSpPr>
            <a:spLocks/>
          </p:cNvSpPr>
          <p:nvPr/>
        </p:nvSpPr>
        <p:spPr bwMode="auto">
          <a:xfrm rot="16153442">
            <a:off x="6667500" y="300990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52270" name="Object 14"/>
          <p:cNvGraphicFramePr>
            <a:graphicFrameLocks noChangeAspect="1"/>
          </p:cNvGraphicFramePr>
          <p:nvPr/>
        </p:nvGraphicFramePr>
        <p:xfrm>
          <a:off x="3657600" y="49530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2" name="Equation" r:id="rId7" imgW="291960" imgH="304560" progId="Equation.3">
                  <p:embed/>
                </p:oleObj>
              </mc:Choice>
              <mc:Fallback>
                <p:oleObj name="Equation" r:id="rId7" imgW="291960" imgH="304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1" name="Object 15"/>
          <p:cNvGraphicFramePr>
            <a:graphicFrameLocks noChangeAspect="1"/>
          </p:cNvGraphicFramePr>
          <p:nvPr/>
        </p:nvGraphicFramePr>
        <p:xfrm>
          <a:off x="4495800" y="49530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3" name="Equation" r:id="rId9" imgW="317160" imgH="406080" progId="Equation.3">
                  <p:embed/>
                </p:oleObj>
              </mc:Choice>
              <mc:Fallback>
                <p:oleObj name="Equation" r:id="rId9" imgW="31716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9530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2" name="Object 16"/>
          <p:cNvGraphicFramePr>
            <a:graphicFrameLocks noChangeAspect="1"/>
          </p:cNvGraphicFramePr>
          <p:nvPr/>
        </p:nvGraphicFramePr>
        <p:xfrm>
          <a:off x="6267450" y="5033963"/>
          <a:ext cx="2651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4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5033963"/>
                        <a:ext cx="265113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3" name="Object 17"/>
          <p:cNvGraphicFramePr>
            <a:graphicFrameLocks noChangeAspect="1"/>
          </p:cNvGraphicFramePr>
          <p:nvPr/>
        </p:nvGraphicFramePr>
        <p:xfrm>
          <a:off x="4343400" y="3124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5" name="Equation" r:id="rId13" imgW="393480" imgH="304560" progId="Equation.3">
                  <p:embed/>
                </p:oleObj>
              </mc:Choice>
              <mc:Fallback>
                <p:oleObj name="Equation" r:id="rId13" imgW="393480" imgH="304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4" name="Object 18"/>
          <p:cNvGraphicFramePr>
            <a:graphicFrameLocks noChangeAspect="1"/>
          </p:cNvGraphicFramePr>
          <p:nvPr/>
        </p:nvGraphicFramePr>
        <p:xfrm>
          <a:off x="6248400" y="3048000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6" name="Equation" r:id="rId15" imgW="1155600" imgH="419040" progId="Equation.3">
                  <p:embed/>
                </p:oleObj>
              </mc:Choice>
              <mc:Fallback>
                <p:oleObj name="Equation" r:id="rId15" imgW="1155600" imgH="4190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048000"/>
                        <a:ext cx="115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7" name="Object 21"/>
          <p:cNvGraphicFramePr>
            <a:graphicFrameLocks noChangeAspect="1"/>
          </p:cNvGraphicFramePr>
          <p:nvPr/>
        </p:nvGraphicFramePr>
        <p:xfrm>
          <a:off x="4800600" y="2057400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7" name="Equation" r:id="rId17" imgW="3543120" imgH="545760" progId="Equation.3">
                  <p:embed/>
                </p:oleObj>
              </mc:Choice>
              <mc:Fallback>
                <p:oleObj name="Equation" r:id="rId17" imgW="3543120" imgH="5457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57400"/>
                        <a:ext cx="3543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8" name="Object 22"/>
          <p:cNvGraphicFramePr>
            <a:graphicFrameLocks noChangeAspect="1"/>
          </p:cNvGraphicFramePr>
          <p:nvPr/>
        </p:nvGraphicFramePr>
        <p:xfrm>
          <a:off x="3581400" y="5867400"/>
          <a:ext cx="3644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8" name="Equation" r:id="rId19" imgW="3644640" imgH="723600" progId="Equation.3">
                  <p:embed/>
                </p:oleObj>
              </mc:Choice>
              <mc:Fallback>
                <p:oleObj name="Equation" r:id="rId19" imgW="3644640" imgH="723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867400"/>
                        <a:ext cx="3644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79" name="Text Box 23"/>
          <p:cNvSpPr txBox="1">
            <a:spLocks noChangeArrowheads="1"/>
          </p:cNvSpPr>
          <p:nvPr/>
        </p:nvSpPr>
        <p:spPr bwMode="auto">
          <a:xfrm>
            <a:off x="2133600" y="6019800"/>
            <a:ext cx="128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Thus: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2109-5237-41B2-BCDF-9FE06DA655E1}" type="slidenum">
              <a:rPr lang="en-US"/>
              <a:pPr/>
              <a:t>26</a:t>
            </a:fld>
            <a:endParaRPr lang="en-US"/>
          </a:p>
        </p:txBody>
      </p:sp>
      <p:sp>
        <p:nvSpPr>
          <p:cNvPr id="353282" name="Text Box 2"/>
          <p:cNvSpPr txBox="1">
            <a:spLocks noChangeArrowheads="1"/>
          </p:cNvSpPr>
          <p:nvPr/>
        </p:nvSpPr>
        <p:spPr bwMode="auto">
          <a:xfrm>
            <a:off x="0" y="2616200"/>
            <a:ext cx="507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 the</a:t>
            </a:r>
            <a:r>
              <a:rPr lang="en-US">
                <a:solidFill>
                  <a:srgbClr val="FF3300"/>
                </a:solidFill>
              </a:rPr>
              <a:t> Pumping Lemma:</a:t>
            </a:r>
          </a:p>
        </p:txBody>
      </p:sp>
      <p:graphicFrame>
        <p:nvGraphicFramePr>
          <p:cNvPr id="353283" name="Object 3"/>
          <p:cNvGraphicFramePr>
            <a:graphicFrameLocks noChangeAspect="1"/>
          </p:cNvGraphicFramePr>
          <p:nvPr/>
        </p:nvGraphicFramePr>
        <p:xfrm>
          <a:off x="5594350" y="25146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2" name="Equation" r:id="rId3" imgW="2412720" imgH="723600" progId="Equation.3">
                  <p:embed/>
                </p:oleObj>
              </mc:Choice>
              <mc:Fallback>
                <p:oleObj name="Equation" r:id="rId3" imgW="241272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2514600"/>
                        <a:ext cx="2413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4" name="Object 4"/>
          <p:cNvGraphicFramePr>
            <a:graphicFrameLocks noChangeAspect="1"/>
          </p:cNvGraphicFramePr>
          <p:nvPr/>
        </p:nvGraphicFramePr>
        <p:xfrm>
          <a:off x="5829300" y="35814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3" name="Equation" r:id="rId5" imgW="2323800" imgH="533160" progId="Equation.3">
                  <p:embed/>
                </p:oleObj>
              </mc:Choice>
              <mc:Fallback>
                <p:oleObj name="Equation" r:id="rId5" imgW="232380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3581400"/>
                        <a:ext cx="232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5" name="Text Box 5"/>
          <p:cNvSpPr txBox="1">
            <a:spLocks noChangeArrowheads="1"/>
          </p:cNvSpPr>
          <p:nvPr/>
        </p:nvSpPr>
        <p:spPr bwMode="auto">
          <a:xfrm>
            <a:off x="2209800" y="5257800"/>
            <a:ext cx="128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Thus:</a:t>
            </a:r>
          </a:p>
        </p:txBody>
      </p:sp>
      <p:graphicFrame>
        <p:nvGraphicFramePr>
          <p:cNvPr id="353286" name="Object 6"/>
          <p:cNvGraphicFramePr>
            <a:graphicFrameLocks noChangeAspect="1"/>
          </p:cNvGraphicFramePr>
          <p:nvPr/>
        </p:nvGraphicFramePr>
        <p:xfrm>
          <a:off x="609600" y="0"/>
          <a:ext cx="2197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4" name="Equation" r:id="rId7" imgW="2197080" imgH="723600" progId="Equation.3">
                  <p:embed/>
                </p:oleObj>
              </mc:Choice>
              <mc:Fallback>
                <p:oleObj name="Equation" r:id="rId7" imgW="2197080" imgH="72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0"/>
                        <a:ext cx="2197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8" name="Object 8"/>
          <p:cNvGraphicFramePr>
            <a:graphicFrameLocks noChangeAspect="1"/>
          </p:cNvGraphicFramePr>
          <p:nvPr/>
        </p:nvGraphicFramePr>
        <p:xfrm>
          <a:off x="3733800" y="51816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5" name="Equation" r:id="rId9" imgW="2501640" imgH="723600" progId="Equation.3">
                  <p:embed/>
                </p:oleObj>
              </mc:Choice>
              <mc:Fallback>
                <p:oleObj name="Equation" r:id="rId9" imgW="2501640" imgH="72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181600"/>
                        <a:ext cx="2501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1" name="Object 11"/>
          <p:cNvGraphicFramePr>
            <a:graphicFrameLocks noChangeAspect="1"/>
          </p:cNvGraphicFramePr>
          <p:nvPr/>
        </p:nvGraphicFramePr>
        <p:xfrm>
          <a:off x="4724400" y="0"/>
          <a:ext cx="3644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96" name="Equation" r:id="rId11" imgW="3644640" imgH="723600" progId="Equation.3">
                  <p:embed/>
                </p:oleObj>
              </mc:Choice>
              <mc:Fallback>
                <p:oleObj name="Equation" r:id="rId11" imgW="3644640" imgH="723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0"/>
                        <a:ext cx="3644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00F29-4735-4B8A-9BBE-B3DE9535F406}" type="slidenum">
              <a:rPr lang="en-US"/>
              <a:pPr/>
              <a:t>27</a:t>
            </a:fld>
            <a:endParaRPr lang="en-US"/>
          </a:p>
        </p:txBody>
      </p:sp>
      <p:sp>
        <p:nvSpPr>
          <p:cNvPr id="381957" name="Text Box 1029"/>
          <p:cNvSpPr txBox="1">
            <a:spLocks noChangeArrowheads="1"/>
          </p:cNvSpPr>
          <p:nvPr/>
        </p:nvSpPr>
        <p:spPr bwMode="auto">
          <a:xfrm>
            <a:off x="0" y="1447800"/>
            <a:ext cx="5200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 the </a:t>
            </a:r>
            <a:r>
              <a:rPr lang="en-US">
                <a:solidFill>
                  <a:srgbClr val="FF3300"/>
                </a:solidFill>
              </a:rPr>
              <a:t>Pumping Lemma:</a:t>
            </a:r>
            <a:r>
              <a:rPr lang="en-US"/>
              <a:t> </a:t>
            </a:r>
          </a:p>
        </p:txBody>
      </p:sp>
      <p:graphicFrame>
        <p:nvGraphicFramePr>
          <p:cNvPr id="381958" name="Object 1030"/>
          <p:cNvGraphicFramePr>
            <a:graphicFrameLocks noChangeAspect="1"/>
          </p:cNvGraphicFramePr>
          <p:nvPr/>
        </p:nvGraphicFramePr>
        <p:xfrm>
          <a:off x="457200" y="3505200"/>
          <a:ext cx="78105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79" name="Equation" r:id="rId3" imgW="7810200" imgH="723600" progId="Equation.3">
                  <p:embed/>
                </p:oleObj>
              </mc:Choice>
              <mc:Fallback>
                <p:oleObj name="Equation" r:id="rId3" imgW="7810200" imgH="7236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05200"/>
                        <a:ext cx="78105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0" name="AutoShape 1032"/>
          <p:cNvSpPr>
            <a:spLocks/>
          </p:cNvSpPr>
          <p:nvPr/>
        </p:nvSpPr>
        <p:spPr bwMode="auto">
          <a:xfrm rot="5353442">
            <a:off x="2209800" y="403860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1961" name="AutoShape 1033"/>
          <p:cNvSpPr>
            <a:spLocks/>
          </p:cNvSpPr>
          <p:nvPr/>
        </p:nvSpPr>
        <p:spPr bwMode="auto">
          <a:xfrm rot="5353442">
            <a:off x="3059907" y="4026693"/>
            <a:ext cx="457200" cy="785813"/>
          </a:xfrm>
          <a:prstGeom prst="rightBrace">
            <a:avLst>
              <a:gd name="adj1" fmla="val 143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1962" name="AutoShape 1034"/>
          <p:cNvSpPr>
            <a:spLocks/>
          </p:cNvSpPr>
          <p:nvPr/>
        </p:nvSpPr>
        <p:spPr bwMode="auto">
          <a:xfrm rot="5353442">
            <a:off x="5676900" y="3162300"/>
            <a:ext cx="457200" cy="25146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1963" name="AutoShape 1035"/>
          <p:cNvSpPr>
            <a:spLocks/>
          </p:cNvSpPr>
          <p:nvPr/>
        </p:nvSpPr>
        <p:spPr bwMode="auto">
          <a:xfrm rot="16153442">
            <a:off x="3503613" y="1822450"/>
            <a:ext cx="457200" cy="3352800"/>
          </a:xfrm>
          <a:prstGeom prst="rightBrace">
            <a:avLst>
              <a:gd name="adj1" fmla="val 6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81964" name="AutoShape 1036"/>
          <p:cNvSpPr>
            <a:spLocks/>
          </p:cNvSpPr>
          <p:nvPr/>
        </p:nvSpPr>
        <p:spPr bwMode="auto">
          <a:xfrm rot="16153442">
            <a:off x="6134100" y="278130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1965" name="Object 1037"/>
          <p:cNvGraphicFramePr>
            <a:graphicFrameLocks noChangeAspect="1"/>
          </p:cNvGraphicFramePr>
          <p:nvPr/>
        </p:nvGraphicFramePr>
        <p:xfrm>
          <a:off x="2286000" y="47244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80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244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6" name="Object 1038"/>
          <p:cNvGraphicFramePr>
            <a:graphicFrameLocks noChangeAspect="1"/>
          </p:cNvGraphicFramePr>
          <p:nvPr/>
        </p:nvGraphicFramePr>
        <p:xfrm>
          <a:off x="3124200" y="47244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81" name="Equation" r:id="rId7" imgW="317160" imgH="406080" progId="Equation.3">
                  <p:embed/>
                </p:oleObj>
              </mc:Choice>
              <mc:Fallback>
                <p:oleObj name="Equation" r:id="rId7" imgW="317160" imgH="40608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7244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7" name="Object 1039"/>
          <p:cNvGraphicFramePr>
            <a:graphicFrameLocks noChangeAspect="1"/>
          </p:cNvGraphicFramePr>
          <p:nvPr/>
        </p:nvGraphicFramePr>
        <p:xfrm>
          <a:off x="5811838" y="4808538"/>
          <a:ext cx="265112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82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4808538"/>
                        <a:ext cx="265112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8" name="Object 1040"/>
          <p:cNvGraphicFramePr>
            <a:graphicFrameLocks noChangeAspect="1"/>
          </p:cNvGraphicFramePr>
          <p:nvPr/>
        </p:nvGraphicFramePr>
        <p:xfrm>
          <a:off x="3124200" y="281940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83" name="Equation" r:id="rId11" imgW="1130040" imgH="431640" progId="Equation.3">
                  <p:embed/>
                </p:oleObj>
              </mc:Choice>
              <mc:Fallback>
                <p:oleObj name="Equation" r:id="rId11" imgW="1130040" imgH="43164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9400"/>
                        <a:ext cx="113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9" name="Object 1041"/>
          <p:cNvGraphicFramePr>
            <a:graphicFrameLocks noChangeAspect="1"/>
          </p:cNvGraphicFramePr>
          <p:nvPr/>
        </p:nvGraphicFramePr>
        <p:xfrm>
          <a:off x="5715000" y="2819400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84" name="Equation" r:id="rId13" imgW="1155600" imgH="419040" progId="Equation.3">
                  <p:embed/>
                </p:oleObj>
              </mc:Choice>
              <mc:Fallback>
                <p:oleObj name="Equation" r:id="rId13" imgW="1155600" imgH="41904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819400"/>
                        <a:ext cx="115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2" name="Text Box 1044"/>
          <p:cNvSpPr txBox="1">
            <a:spLocks noChangeArrowheads="1"/>
          </p:cNvSpPr>
          <p:nvPr/>
        </p:nvSpPr>
        <p:spPr bwMode="auto">
          <a:xfrm>
            <a:off x="1905000" y="6019800"/>
            <a:ext cx="128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Thus:</a:t>
            </a:r>
          </a:p>
        </p:txBody>
      </p:sp>
      <p:graphicFrame>
        <p:nvGraphicFramePr>
          <p:cNvPr id="381973" name="Object 1045"/>
          <p:cNvGraphicFramePr>
            <a:graphicFrameLocks noChangeAspect="1"/>
          </p:cNvGraphicFramePr>
          <p:nvPr/>
        </p:nvGraphicFramePr>
        <p:xfrm>
          <a:off x="609600" y="0"/>
          <a:ext cx="21971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85" name="Equation" r:id="rId15" imgW="2197080" imgH="723600" progId="Equation.3">
                  <p:embed/>
                </p:oleObj>
              </mc:Choice>
              <mc:Fallback>
                <p:oleObj name="Equation" r:id="rId15" imgW="2197080" imgH="72360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0"/>
                        <a:ext cx="21971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74" name="Object 1046"/>
          <p:cNvGraphicFramePr>
            <a:graphicFrameLocks noChangeAspect="1"/>
          </p:cNvGraphicFramePr>
          <p:nvPr/>
        </p:nvGraphicFramePr>
        <p:xfrm>
          <a:off x="4724400" y="0"/>
          <a:ext cx="3644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86" name="Equation" r:id="rId17" imgW="3644640" imgH="723600" progId="Equation.3">
                  <p:embed/>
                </p:oleObj>
              </mc:Choice>
              <mc:Fallback>
                <p:oleObj name="Equation" r:id="rId17" imgW="3644640" imgH="72360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0"/>
                        <a:ext cx="3644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75" name="Object 1047"/>
          <p:cNvGraphicFramePr>
            <a:graphicFrameLocks noChangeAspect="1"/>
          </p:cNvGraphicFramePr>
          <p:nvPr/>
        </p:nvGraphicFramePr>
        <p:xfrm>
          <a:off x="5334000" y="12954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87" name="Equation" r:id="rId19" imgW="2501640" imgH="723600" progId="Equation.3">
                  <p:embed/>
                </p:oleObj>
              </mc:Choice>
              <mc:Fallback>
                <p:oleObj name="Equation" r:id="rId19" imgW="2501640" imgH="72360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95400"/>
                        <a:ext cx="2501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6" name="AutoShape 1048"/>
          <p:cNvSpPr>
            <a:spLocks/>
          </p:cNvSpPr>
          <p:nvPr/>
        </p:nvSpPr>
        <p:spPr bwMode="auto">
          <a:xfrm rot="5353442">
            <a:off x="3898107" y="4026693"/>
            <a:ext cx="457200" cy="785813"/>
          </a:xfrm>
          <a:prstGeom prst="rightBrace">
            <a:avLst>
              <a:gd name="adj1" fmla="val 143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81977" name="Object 1049"/>
          <p:cNvGraphicFramePr>
            <a:graphicFrameLocks noChangeAspect="1"/>
          </p:cNvGraphicFramePr>
          <p:nvPr/>
        </p:nvGraphicFramePr>
        <p:xfrm>
          <a:off x="3962400" y="47244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88" name="Equation" r:id="rId21" imgW="317160" imgH="406080" progId="Equation.3">
                  <p:embed/>
                </p:oleObj>
              </mc:Choice>
              <mc:Fallback>
                <p:oleObj name="Equation" r:id="rId21" imgW="317160" imgH="406080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724400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78" name="Object 1050"/>
          <p:cNvGraphicFramePr>
            <a:graphicFrameLocks noChangeAspect="1"/>
          </p:cNvGraphicFramePr>
          <p:nvPr/>
        </p:nvGraphicFramePr>
        <p:xfrm>
          <a:off x="3733800" y="5943600"/>
          <a:ext cx="2273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89" name="Equation" r:id="rId22" imgW="2273040" imgH="723600" progId="Equation.3">
                  <p:embed/>
                </p:oleObj>
              </mc:Choice>
              <mc:Fallback>
                <p:oleObj name="Equation" r:id="rId22" imgW="2273040" imgH="723600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943600"/>
                        <a:ext cx="22733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A973-D536-4567-8718-E09A75DEFDCA}" type="slidenum">
              <a:rPr lang="en-US"/>
              <a:pPr/>
              <a:t>28</a:t>
            </a:fld>
            <a:endParaRPr lang="en-US"/>
          </a:p>
        </p:txBody>
      </p:sp>
      <p:graphicFrame>
        <p:nvGraphicFramePr>
          <p:cNvPr id="354306" name="Object 2"/>
          <p:cNvGraphicFramePr>
            <a:graphicFrameLocks noChangeAspect="1"/>
          </p:cNvGraphicFramePr>
          <p:nvPr/>
        </p:nvGraphicFramePr>
        <p:xfrm>
          <a:off x="2965450" y="0"/>
          <a:ext cx="2273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2" name="Equation" r:id="rId3" imgW="2273040" imgH="723600" progId="Equation.3">
                  <p:embed/>
                </p:oleObj>
              </mc:Choice>
              <mc:Fallback>
                <p:oleObj name="Equation" r:id="rId3" imgW="2273040" imgH="72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0"/>
                        <a:ext cx="22733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0" name="AutoShape 6"/>
          <p:cNvSpPr>
            <a:spLocks noChangeArrowheads="1"/>
          </p:cNvSpPr>
          <p:nvPr/>
        </p:nvSpPr>
        <p:spPr bwMode="auto">
          <a:xfrm>
            <a:off x="4038600" y="2667000"/>
            <a:ext cx="485775" cy="1066800"/>
          </a:xfrm>
          <a:prstGeom prst="downArrow">
            <a:avLst>
              <a:gd name="adj1" fmla="val 50000"/>
              <a:gd name="adj2" fmla="val 549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54313" name="Object 9"/>
          <p:cNvGraphicFramePr>
            <a:graphicFrameLocks noChangeAspect="1"/>
          </p:cNvGraphicFramePr>
          <p:nvPr/>
        </p:nvGraphicFramePr>
        <p:xfrm>
          <a:off x="3352800" y="5257800"/>
          <a:ext cx="196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3" name="Equation" r:id="rId5" imgW="1968480" imgH="533160" progId="Equation.3">
                  <p:embed/>
                </p:oleObj>
              </mc:Choice>
              <mc:Fallback>
                <p:oleObj name="Equation" r:id="rId5" imgW="196848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257800"/>
                        <a:ext cx="1968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4" name="Object 10"/>
          <p:cNvGraphicFramePr>
            <a:graphicFrameLocks noChangeAspect="1"/>
          </p:cNvGraphicFramePr>
          <p:nvPr/>
        </p:nvGraphicFramePr>
        <p:xfrm>
          <a:off x="2743200" y="160020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4" name="Equation" r:id="rId7" imgW="3238200" imgH="723600" progId="Equation.3">
                  <p:embed/>
                </p:oleObj>
              </mc:Choice>
              <mc:Fallback>
                <p:oleObj name="Equation" r:id="rId7" imgW="3238200" imgH="723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00200"/>
                        <a:ext cx="323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5" name="Text Box 11"/>
          <p:cNvSpPr txBox="1">
            <a:spLocks noChangeArrowheads="1"/>
          </p:cNvSpPr>
          <p:nvPr/>
        </p:nvSpPr>
        <p:spPr bwMode="auto">
          <a:xfrm>
            <a:off x="838200" y="1676400"/>
            <a:ext cx="1347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Since:</a:t>
            </a:r>
          </a:p>
        </p:txBody>
      </p:sp>
      <p:graphicFrame>
        <p:nvGraphicFramePr>
          <p:cNvPr id="354316" name="Object 12"/>
          <p:cNvGraphicFramePr>
            <a:graphicFrameLocks noChangeAspect="1"/>
          </p:cNvGraphicFramePr>
          <p:nvPr/>
        </p:nvGraphicFramePr>
        <p:xfrm>
          <a:off x="7086600" y="228600"/>
          <a:ext cx="180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5" name="Equation" r:id="rId9" imgW="1803240" imgH="545760" progId="Equation.3">
                  <p:embed/>
                </p:oleObj>
              </mc:Choice>
              <mc:Fallback>
                <p:oleObj name="Equation" r:id="rId9" imgW="1803240" imgH="5457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28600"/>
                        <a:ext cx="1803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9" name="Text Box 15"/>
          <p:cNvSpPr txBox="1">
            <a:spLocks noChangeArrowheads="1"/>
          </p:cNvSpPr>
          <p:nvPr/>
        </p:nvSpPr>
        <p:spPr bwMode="auto">
          <a:xfrm>
            <a:off x="1600200" y="4343400"/>
            <a:ext cx="6245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There must exist      such that: </a:t>
            </a:r>
          </a:p>
        </p:txBody>
      </p:sp>
      <p:graphicFrame>
        <p:nvGraphicFramePr>
          <p:cNvPr id="354320" name="Object 16"/>
          <p:cNvGraphicFramePr>
            <a:graphicFrameLocks noChangeAspect="1"/>
          </p:cNvGraphicFramePr>
          <p:nvPr/>
        </p:nvGraphicFramePr>
        <p:xfrm>
          <a:off x="5181600" y="4495800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6" name="Equation" r:id="rId11" imgW="355320" imgH="406080" progId="Equation.3">
                  <p:embed/>
                </p:oleObj>
              </mc:Choice>
              <mc:Fallback>
                <p:oleObj name="Equation" r:id="rId11" imgW="35532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495800"/>
                        <a:ext cx="35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21" name="Line 17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64D64-216D-4233-AB70-BE84BC3E787A}" type="slidenum">
              <a:rPr lang="en-US"/>
              <a:pPr/>
              <a:t>29</a:t>
            </a:fld>
            <a:endParaRPr lang="en-US"/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0" y="0"/>
            <a:ext cx="1949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However:</a:t>
            </a:r>
          </a:p>
        </p:txBody>
      </p:sp>
      <p:graphicFrame>
        <p:nvGraphicFramePr>
          <p:cNvPr id="359435" name="Object 11"/>
          <p:cNvGraphicFramePr>
            <a:graphicFrameLocks noChangeAspect="1"/>
          </p:cNvGraphicFramePr>
          <p:nvPr/>
        </p:nvGraphicFramePr>
        <p:xfrm>
          <a:off x="4038600" y="0"/>
          <a:ext cx="2260600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7" name="Equation" r:id="rId3" imgW="2260440" imgH="3568680" progId="Equation.3">
                  <p:embed/>
                </p:oleObj>
              </mc:Choice>
              <mc:Fallback>
                <p:oleObj name="Equation" r:id="rId3" imgW="2260440" imgH="3568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0"/>
                        <a:ext cx="2260600" cy="356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6" name="Object 12"/>
          <p:cNvGraphicFramePr>
            <a:graphicFrameLocks noChangeAspect="1"/>
          </p:cNvGraphicFramePr>
          <p:nvPr/>
        </p:nvGraphicFramePr>
        <p:xfrm>
          <a:off x="2819400" y="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8" name="Equation" r:id="rId5" imgW="1054080" imgH="431640" progId="Equation.3">
                  <p:embed/>
                </p:oleObj>
              </mc:Choice>
              <mc:Fallback>
                <p:oleObj name="Equation" r:id="rId5" imgW="105408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0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37" name="Text Box 13"/>
          <p:cNvSpPr txBox="1">
            <a:spLocks noChangeArrowheads="1"/>
          </p:cNvSpPr>
          <p:nvPr/>
        </p:nvSpPr>
        <p:spPr bwMode="auto">
          <a:xfrm>
            <a:off x="6705600" y="0"/>
            <a:ext cx="800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</a:t>
            </a:r>
          </a:p>
        </p:txBody>
      </p:sp>
      <p:graphicFrame>
        <p:nvGraphicFramePr>
          <p:cNvPr id="359438" name="Object 14"/>
          <p:cNvGraphicFramePr>
            <a:graphicFrameLocks noChangeAspect="1"/>
          </p:cNvGraphicFramePr>
          <p:nvPr/>
        </p:nvGraphicFramePr>
        <p:xfrm>
          <a:off x="3987800" y="2305050"/>
          <a:ext cx="25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49" name="Equation" r:id="rId7" imgW="253800" imgH="571320" progId="Equation.3">
                  <p:embed/>
                </p:oleObj>
              </mc:Choice>
              <mc:Fallback>
                <p:oleObj name="Equation" r:id="rId7" imgW="253800" imgH="5713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2305050"/>
                        <a:ext cx="25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9" name="Object 15"/>
          <p:cNvGraphicFramePr>
            <a:graphicFrameLocks noChangeAspect="1"/>
          </p:cNvGraphicFramePr>
          <p:nvPr/>
        </p:nvGraphicFramePr>
        <p:xfrm>
          <a:off x="7772400" y="76200"/>
          <a:ext cx="105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0" name="Equation" r:id="rId9" imgW="1054080" imgH="419040" progId="Equation.3">
                  <p:embed/>
                </p:oleObj>
              </mc:Choice>
              <mc:Fallback>
                <p:oleObj name="Equation" r:id="rId9" imgW="1054080" imgH="419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76200"/>
                        <a:ext cx="1054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41" name="Object 17"/>
          <p:cNvGraphicFramePr>
            <a:graphicFrameLocks noChangeAspect="1"/>
          </p:cNvGraphicFramePr>
          <p:nvPr/>
        </p:nvGraphicFramePr>
        <p:xfrm>
          <a:off x="3124200" y="4495800"/>
          <a:ext cx="299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1" name="Equation" r:id="rId11" imgW="2997000" imgH="533160" progId="Equation.3">
                  <p:embed/>
                </p:oleObj>
              </mc:Choice>
              <mc:Fallback>
                <p:oleObj name="Equation" r:id="rId11" imgW="299700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95800"/>
                        <a:ext cx="299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42" name="AutoShape 18"/>
          <p:cNvSpPr>
            <a:spLocks noChangeArrowheads="1"/>
          </p:cNvSpPr>
          <p:nvPr/>
        </p:nvSpPr>
        <p:spPr bwMode="auto">
          <a:xfrm>
            <a:off x="4191000" y="3810000"/>
            <a:ext cx="485775" cy="533400"/>
          </a:xfrm>
          <a:prstGeom prst="down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9443" name="AutoShape 19"/>
          <p:cNvSpPr>
            <a:spLocks noChangeArrowheads="1"/>
          </p:cNvSpPr>
          <p:nvPr/>
        </p:nvSpPr>
        <p:spPr bwMode="auto">
          <a:xfrm>
            <a:off x="4191000" y="5257800"/>
            <a:ext cx="485775" cy="533400"/>
          </a:xfrm>
          <a:prstGeom prst="downArrow">
            <a:avLst>
              <a:gd name="adj1" fmla="val 50000"/>
              <a:gd name="adj2" fmla="val 274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59444" name="Object 20"/>
          <p:cNvGraphicFramePr>
            <a:graphicFrameLocks noChangeAspect="1"/>
          </p:cNvGraphicFramePr>
          <p:nvPr/>
        </p:nvGraphicFramePr>
        <p:xfrm>
          <a:off x="3200400" y="6019800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2" name="Equation" r:id="rId13" imgW="1981080" imgH="533160" progId="Equation.3">
                  <p:embed/>
                </p:oleObj>
              </mc:Choice>
              <mc:Fallback>
                <p:oleObj name="Equation" r:id="rId13" imgW="1981080" imgH="533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019800"/>
                        <a:ext cx="1981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45" name="Text Box 21"/>
          <p:cNvSpPr txBox="1">
            <a:spLocks noChangeArrowheads="1"/>
          </p:cNvSpPr>
          <p:nvPr/>
        </p:nvSpPr>
        <p:spPr bwMode="auto">
          <a:xfrm>
            <a:off x="5791200" y="59436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any </a:t>
            </a:r>
          </a:p>
        </p:txBody>
      </p:sp>
      <p:graphicFrame>
        <p:nvGraphicFramePr>
          <p:cNvPr id="359446" name="Object 22"/>
          <p:cNvGraphicFramePr>
            <a:graphicFrameLocks noChangeAspect="1"/>
          </p:cNvGraphicFramePr>
          <p:nvPr/>
        </p:nvGraphicFramePr>
        <p:xfrm>
          <a:off x="7543800" y="6096000"/>
          <a:ext cx="35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53" name="Equation" r:id="rId15" imgW="355320" imgH="406080" progId="Equation.3">
                  <p:embed/>
                </p:oleObj>
              </mc:Choice>
              <mc:Fallback>
                <p:oleObj name="Equation" r:id="rId15" imgW="355320" imgH="4060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6096000"/>
                        <a:ext cx="35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8920-AE6C-4AC2-B6CD-E56DCA1426E3}" type="slidenum">
              <a:rPr lang="en-US"/>
              <a:pPr/>
              <a:t>3</a:t>
            </a:fld>
            <a:endParaRPr lang="en-US"/>
          </a:p>
        </p:txBody>
      </p:sp>
      <p:sp>
        <p:nvSpPr>
          <p:cNvPr id="348164" name="Oval 4"/>
          <p:cNvSpPr>
            <a:spLocks noChangeArrowheads="1"/>
          </p:cNvSpPr>
          <p:nvPr/>
        </p:nvSpPr>
        <p:spPr bwMode="auto">
          <a:xfrm>
            <a:off x="1447800" y="2286000"/>
            <a:ext cx="5943600" cy="2743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48165" name="Text Box 5"/>
          <p:cNvSpPr txBox="1">
            <a:spLocks noChangeArrowheads="1"/>
          </p:cNvSpPr>
          <p:nvPr/>
        </p:nvSpPr>
        <p:spPr bwMode="auto">
          <a:xfrm>
            <a:off x="2743200" y="2743200"/>
            <a:ext cx="3529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Regular languages</a:t>
            </a:r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304800" y="914400"/>
            <a:ext cx="4389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Non-regular languages</a:t>
            </a:r>
          </a:p>
        </p:txBody>
      </p:sp>
      <p:graphicFrame>
        <p:nvGraphicFramePr>
          <p:cNvPr id="348167" name="Object 7"/>
          <p:cNvGraphicFramePr>
            <a:graphicFrameLocks noChangeAspect="1"/>
          </p:cNvGraphicFramePr>
          <p:nvPr/>
        </p:nvGraphicFramePr>
        <p:xfrm>
          <a:off x="5632450" y="914400"/>
          <a:ext cx="32829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68" name="Equation" r:id="rId3" imgW="2819160" imgH="558720" progId="Equation.3">
                  <p:embed/>
                </p:oleObj>
              </mc:Choice>
              <mc:Fallback>
                <p:oleObj name="Equation" r:id="rId3" imgW="2819160" imgH="558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2450" y="914400"/>
                        <a:ext cx="32829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98487-EC5F-491D-BD2C-BBCD5ACAC910}" type="slidenum">
              <a:rPr lang="en-US"/>
              <a:pPr/>
              <a:t>30</a:t>
            </a:fld>
            <a:endParaRPr lang="en-US"/>
          </a:p>
        </p:txBody>
      </p:sp>
      <p:graphicFrame>
        <p:nvGraphicFramePr>
          <p:cNvPr id="358402" name="Object 2"/>
          <p:cNvGraphicFramePr>
            <a:graphicFrameLocks noChangeAspect="1"/>
          </p:cNvGraphicFramePr>
          <p:nvPr/>
        </p:nvGraphicFramePr>
        <p:xfrm>
          <a:off x="3352800" y="228600"/>
          <a:ext cx="2273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4" name="Equation" r:id="rId3" imgW="2273040" imgH="723600" progId="Equation.3">
                  <p:embed/>
                </p:oleObj>
              </mc:Choice>
              <mc:Fallback>
                <p:oleObj name="Equation" r:id="rId3" imgW="2273040" imgH="72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8600"/>
                        <a:ext cx="22733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4" name="Object 4"/>
          <p:cNvGraphicFramePr>
            <a:graphicFrameLocks noChangeAspect="1"/>
          </p:cNvGraphicFramePr>
          <p:nvPr/>
        </p:nvGraphicFramePr>
        <p:xfrm>
          <a:off x="3206750" y="4130675"/>
          <a:ext cx="22733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5" name="Equation" r:id="rId5" imgW="2273040" imgH="723600" progId="Equation.3">
                  <p:embed/>
                </p:oleObj>
              </mc:Choice>
              <mc:Fallback>
                <p:oleObj name="Equation" r:id="rId5" imgW="2273040" imgH="72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4130675"/>
                        <a:ext cx="22733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6" name="AutoShape 6"/>
          <p:cNvSpPr>
            <a:spLocks noChangeArrowheads="1"/>
          </p:cNvSpPr>
          <p:nvPr/>
        </p:nvSpPr>
        <p:spPr bwMode="auto">
          <a:xfrm>
            <a:off x="4114800" y="3124200"/>
            <a:ext cx="485775" cy="747713"/>
          </a:xfrm>
          <a:prstGeom prst="downArrow">
            <a:avLst>
              <a:gd name="adj1" fmla="val 50000"/>
              <a:gd name="adj2" fmla="val 384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58407" name="Text Box 7"/>
          <p:cNvSpPr txBox="1">
            <a:spLocks noChangeArrowheads="1"/>
          </p:cNvSpPr>
          <p:nvPr/>
        </p:nvSpPr>
        <p:spPr bwMode="auto">
          <a:xfrm>
            <a:off x="517525" y="2109788"/>
            <a:ext cx="1325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3300"/>
                </a:solidFill>
              </a:rPr>
              <a:t>BUT:</a:t>
            </a:r>
          </a:p>
        </p:txBody>
      </p:sp>
      <p:sp>
        <p:nvSpPr>
          <p:cNvPr id="358408" name="Text Box 8"/>
          <p:cNvSpPr txBox="1">
            <a:spLocks noChangeArrowheads="1"/>
          </p:cNvSpPr>
          <p:nvPr/>
        </p:nvSpPr>
        <p:spPr bwMode="auto">
          <a:xfrm>
            <a:off x="2133600" y="5457825"/>
            <a:ext cx="4594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3300"/>
                </a:solidFill>
              </a:rPr>
              <a:t>CONTRADICTION!!!</a:t>
            </a:r>
          </a:p>
        </p:txBody>
      </p:sp>
      <p:graphicFrame>
        <p:nvGraphicFramePr>
          <p:cNvPr id="358409" name="Object 9"/>
          <p:cNvGraphicFramePr>
            <a:graphicFrameLocks noChangeAspect="1"/>
          </p:cNvGraphicFramePr>
          <p:nvPr/>
        </p:nvGraphicFramePr>
        <p:xfrm>
          <a:off x="2286000" y="1981200"/>
          <a:ext cx="3238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6" name="Equation" r:id="rId7" imgW="3238200" imgH="723600" progId="Equation.3">
                  <p:embed/>
                </p:oleObj>
              </mc:Choice>
              <mc:Fallback>
                <p:oleObj name="Equation" r:id="rId7" imgW="3238200" imgH="723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1200"/>
                        <a:ext cx="3238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12" name="Line 12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IN"/>
          </a:p>
        </p:txBody>
      </p:sp>
      <p:graphicFrame>
        <p:nvGraphicFramePr>
          <p:cNvPr id="358413" name="Object 13"/>
          <p:cNvGraphicFramePr>
            <a:graphicFrameLocks noChangeAspect="1"/>
          </p:cNvGraphicFramePr>
          <p:nvPr/>
        </p:nvGraphicFramePr>
        <p:xfrm>
          <a:off x="7086600" y="304800"/>
          <a:ext cx="180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7" name="Equation" r:id="rId9" imgW="1803240" imgH="545760" progId="Equation.3">
                  <p:embed/>
                </p:oleObj>
              </mc:Choice>
              <mc:Fallback>
                <p:oleObj name="Equation" r:id="rId9" imgW="1803240" imgH="5457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04800"/>
                        <a:ext cx="18034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E9C17-BC85-42AC-847D-19DE9FF75C9B}" type="slidenum">
              <a:rPr lang="en-US"/>
              <a:pPr/>
              <a:t>31</a:t>
            </a:fld>
            <a:endParaRPr lang="en-US"/>
          </a:p>
        </p:txBody>
      </p:sp>
      <p:sp>
        <p:nvSpPr>
          <p:cNvPr id="355330" name="Text Box 2"/>
          <p:cNvSpPr txBox="1">
            <a:spLocks noChangeArrowheads="1"/>
          </p:cNvSpPr>
          <p:nvPr/>
        </p:nvSpPr>
        <p:spPr bwMode="auto">
          <a:xfrm>
            <a:off x="2590800" y="609600"/>
            <a:ext cx="61547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Our assumption that</a:t>
            </a:r>
          </a:p>
          <a:p>
            <a:r>
              <a:rPr lang="en-US"/>
              <a:t>is a regular language is not true</a:t>
            </a:r>
          </a:p>
        </p:txBody>
      </p:sp>
      <p:graphicFrame>
        <p:nvGraphicFramePr>
          <p:cNvPr id="355331" name="Object 3"/>
          <p:cNvGraphicFramePr>
            <a:graphicFrameLocks noChangeAspect="1"/>
          </p:cNvGraphicFramePr>
          <p:nvPr/>
        </p:nvGraphicFramePr>
        <p:xfrm>
          <a:off x="6784975" y="6477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36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6477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0" y="4246563"/>
            <a:ext cx="2840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3300"/>
                </a:solidFill>
              </a:rPr>
              <a:t>Conclusion:</a:t>
            </a:r>
          </a:p>
        </p:txBody>
      </p:sp>
      <p:graphicFrame>
        <p:nvGraphicFramePr>
          <p:cNvPr id="355333" name="Object 5"/>
          <p:cNvGraphicFramePr>
            <a:graphicFrameLocks noChangeAspect="1"/>
          </p:cNvGraphicFramePr>
          <p:nvPr/>
        </p:nvGraphicFramePr>
        <p:xfrm>
          <a:off x="3187700" y="4406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37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4069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3733800" y="4343400"/>
            <a:ext cx="4776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not a regular language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0" y="609600"/>
            <a:ext cx="229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Therefore: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2DD46-93C0-4419-B78C-B75473F3AE51}" type="slidenum">
              <a:rPr lang="en-US"/>
              <a:pPr/>
              <a:t>4</a:t>
            </a:fld>
            <a:endParaRPr lang="en-US"/>
          </a:p>
        </p:txBody>
      </p:sp>
      <p:sp>
        <p:nvSpPr>
          <p:cNvPr id="336898" name="Text Box 2"/>
          <p:cNvSpPr txBox="1">
            <a:spLocks noChangeArrowheads="1"/>
          </p:cNvSpPr>
          <p:nvPr/>
        </p:nvSpPr>
        <p:spPr bwMode="auto">
          <a:xfrm>
            <a:off x="0" y="636588"/>
            <a:ext cx="2289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2286000" y="685800"/>
            <a:ext cx="2644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language</a:t>
            </a:r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2362200" y="2514600"/>
            <a:ext cx="2719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 not regular</a:t>
            </a:r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228600" y="4522788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3300"/>
                </a:solidFill>
              </a:rPr>
              <a:t>Proof:</a:t>
            </a:r>
          </a:p>
        </p:txBody>
      </p:sp>
      <p:sp>
        <p:nvSpPr>
          <p:cNvPr id="336903" name="Text Box 7"/>
          <p:cNvSpPr txBox="1">
            <a:spLocks noChangeArrowheads="1"/>
          </p:cNvSpPr>
          <p:nvPr/>
        </p:nvSpPr>
        <p:spPr bwMode="auto">
          <a:xfrm>
            <a:off x="2286000" y="4572000"/>
            <a:ext cx="470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Use the Pumping Lemma</a:t>
            </a:r>
          </a:p>
        </p:txBody>
      </p:sp>
      <p:graphicFrame>
        <p:nvGraphicFramePr>
          <p:cNvPr id="336904" name="Object 8"/>
          <p:cNvGraphicFramePr>
            <a:graphicFrameLocks noChangeAspect="1"/>
          </p:cNvGraphicFramePr>
          <p:nvPr/>
        </p:nvGraphicFramePr>
        <p:xfrm>
          <a:off x="2438400" y="1524000"/>
          <a:ext cx="3886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6" name="Equation" r:id="rId3" imgW="2819160" imgH="558720" progId="Equation.3">
                  <p:embed/>
                </p:oleObj>
              </mc:Choice>
              <mc:Fallback>
                <p:oleObj name="Equation" r:id="rId3" imgW="2819160" imgH="558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38862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5" name="Object 9"/>
          <p:cNvGraphicFramePr>
            <a:graphicFrameLocks noChangeAspect="1"/>
          </p:cNvGraphicFramePr>
          <p:nvPr/>
        </p:nvGraphicFramePr>
        <p:xfrm>
          <a:off x="7010400" y="1676400"/>
          <a:ext cx="187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07" name="Equation" r:id="rId5" imgW="1879560" imgH="533160" progId="Equation.3">
                  <p:embed/>
                </p:oleObj>
              </mc:Choice>
              <mc:Fallback>
                <p:oleObj name="Equation" r:id="rId5" imgW="187956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76400"/>
                        <a:ext cx="187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4D3D3-0683-4881-9177-2ACF0A52F0C6}" type="slidenum">
              <a:rPr lang="en-US"/>
              <a:pPr/>
              <a:t>5</a:t>
            </a:fld>
            <a:endParaRPr lang="en-US"/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1066800" y="2057400"/>
            <a:ext cx="57181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Assume for </a:t>
            </a:r>
            <a:r>
              <a:rPr lang="en-US">
                <a:solidFill>
                  <a:srgbClr val="FF3300"/>
                </a:solidFill>
              </a:rPr>
              <a:t>contradiction</a:t>
            </a:r>
          </a:p>
          <a:p>
            <a:r>
              <a:rPr lang="en-US"/>
              <a:t>that       is a regular language</a:t>
            </a:r>
          </a:p>
        </p:txBody>
      </p:sp>
      <p:graphicFrame>
        <p:nvGraphicFramePr>
          <p:cNvPr id="309257" name="Object 9"/>
          <p:cNvGraphicFramePr>
            <a:graphicFrameLocks noChangeAspect="1"/>
          </p:cNvGraphicFramePr>
          <p:nvPr/>
        </p:nvGraphicFramePr>
        <p:xfrm>
          <a:off x="2289175" y="2705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61"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7051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8" name="Text Box 10"/>
          <p:cNvSpPr txBox="1">
            <a:spLocks noChangeArrowheads="1"/>
          </p:cNvSpPr>
          <p:nvPr/>
        </p:nvSpPr>
        <p:spPr bwMode="auto">
          <a:xfrm>
            <a:off x="990600" y="4572000"/>
            <a:ext cx="64468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Since        is </a:t>
            </a:r>
            <a:r>
              <a:rPr lang="en-US">
                <a:solidFill>
                  <a:srgbClr val="FF3300"/>
                </a:solidFill>
              </a:rPr>
              <a:t>infinite</a:t>
            </a:r>
          </a:p>
          <a:p>
            <a:r>
              <a:rPr lang="en-US"/>
              <a:t>we can apply the </a:t>
            </a:r>
            <a:r>
              <a:rPr lang="en-US">
                <a:solidFill>
                  <a:srgbClr val="FF3300"/>
                </a:solidFill>
              </a:rPr>
              <a:t>Pumping Lemma</a:t>
            </a:r>
            <a:r>
              <a:rPr lang="en-US"/>
              <a:t> </a:t>
            </a:r>
          </a:p>
        </p:txBody>
      </p:sp>
      <p:graphicFrame>
        <p:nvGraphicFramePr>
          <p:cNvPr id="309259" name="Object 11"/>
          <p:cNvGraphicFramePr>
            <a:graphicFrameLocks noChangeAspect="1"/>
          </p:cNvGraphicFramePr>
          <p:nvPr/>
        </p:nvGraphicFramePr>
        <p:xfrm>
          <a:off x="2438400" y="4648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62" name="Equation" r:id="rId5" imgW="330120" imgH="393480" progId="Equation.3">
                  <p:embed/>
                </p:oleObj>
              </mc:Choice>
              <mc:Fallback>
                <p:oleObj name="Equation" r:id="rId5" imgW="3301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328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0" name="Object 12"/>
          <p:cNvGraphicFramePr>
            <a:graphicFrameLocks noChangeAspect="1"/>
          </p:cNvGraphicFramePr>
          <p:nvPr/>
        </p:nvGraphicFramePr>
        <p:xfrm>
          <a:off x="2362200" y="304800"/>
          <a:ext cx="3886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63" name="Equation" r:id="rId7" imgW="2819160" imgH="558720" progId="Equation.3">
                  <p:embed/>
                </p:oleObj>
              </mc:Choice>
              <mc:Fallback>
                <p:oleObj name="Equation" r:id="rId7" imgW="2819160" imgH="5587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"/>
                        <a:ext cx="38862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51404-8855-4BC7-AE0C-1D89557F64C2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310282" name="Object 10"/>
          <p:cNvGraphicFramePr>
            <a:graphicFrameLocks noChangeAspect="1"/>
          </p:cNvGraphicFramePr>
          <p:nvPr/>
        </p:nvGraphicFramePr>
        <p:xfrm>
          <a:off x="3581400" y="5410200"/>
          <a:ext cx="3187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4" name="Equation" r:id="rId3" imgW="3187440" imgH="609480" progId="Equation.3">
                  <p:embed/>
                </p:oleObj>
              </mc:Choice>
              <mc:Fallback>
                <p:oleObj name="Equation" r:id="rId3" imgW="3187440" imgH="609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10200"/>
                        <a:ext cx="3187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3" name="Text Box 11"/>
          <p:cNvSpPr txBox="1">
            <a:spLocks noChangeArrowheads="1"/>
          </p:cNvSpPr>
          <p:nvPr/>
        </p:nvSpPr>
        <p:spPr bwMode="auto">
          <a:xfrm>
            <a:off x="1539875" y="5562600"/>
            <a:ext cx="183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 We pick</a:t>
            </a:r>
          </a:p>
        </p:txBody>
      </p:sp>
      <p:sp>
        <p:nvSpPr>
          <p:cNvPr id="310284" name="Text Box 12"/>
          <p:cNvSpPr txBox="1">
            <a:spLocks noChangeArrowheads="1"/>
          </p:cNvSpPr>
          <p:nvPr/>
        </p:nvSpPr>
        <p:spPr bwMode="auto">
          <a:xfrm>
            <a:off x="0" y="1143000"/>
            <a:ext cx="8782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        be the integer in the </a:t>
            </a:r>
            <a:r>
              <a:rPr lang="en-US">
                <a:solidFill>
                  <a:srgbClr val="FF3300"/>
                </a:solidFill>
              </a:rPr>
              <a:t>Pumping Lemma</a:t>
            </a:r>
          </a:p>
        </p:txBody>
      </p:sp>
      <p:sp>
        <p:nvSpPr>
          <p:cNvPr id="310285" name="Text Box 13"/>
          <p:cNvSpPr txBox="1">
            <a:spLocks noChangeArrowheads="1"/>
          </p:cNvSpPr>
          <p:nvPr/>
        </p:nvSpPr>
        <p:spPr bwMode="auto">
          <a:xfrm>
            <a:off x="0" y="2667000"/>
            <a:ext cx="5545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Pick</a:t>
            </a:r>
            <a:r>
              <a:rPr lang="en-US"/>
              <a:t> a string       such that:  </a:t>
            </a:r>
          </a:p>
        </p:txBody>
      </p:sp>
      <p:graphicFrame>
        <p:nvGraphicFramePr>
          <p:cNvPr id="310286" name="Object 14"/>
          <p:cNvGraphicFramePr>
            <a:graphicFrameLocks noChangeAspect="1"/>
          </p:cNvGraphicFramePr>
          <p:nvPr/>
        </p:nvGraphicFramePr>
        <p:xfrm>
          <a:off x="2667000" y="2819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5" name="Equation" r:id="rId5" imgW="368280" imgH="304560" progId="Equation.3">
                  <p:embed/>
                </p:oleObj>
              </mc:Choice>
              <mc:Fallback>
                <p:oleObj name="Equation" r:id="rId5" imgW="368280" imgH="304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94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7" name="Object 15"/>
          <p:cNvGraphicFramePr>
            <a:graphicFrameLocks noChangeAspect="1"/>
          </p:cNvGraphicFramePr>
          <p:nvPr/>
        </p:nvGraphicFramePr>
        <p:xfrm>
          <a:off x="5562600" y="2743200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6" name="Equation" r:id="rId7" imgW="1422360" imgH="520560" progId="Equation.3">
                  <p:embed/>
                </p:oleObj>
              </mc:Choice>
              <mc:Fallback>
                <p:oleObj name="Equation" r:id="rId7" imgW="1422360" imgH="520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3200"/>
                        <a:ext cx="14224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88" name="Object 16"/>
          <p:cNvGraphicFramePr>
            <a:graphicFrameLocks noChangeAspect="1"/>
          </p:cNvGraphicFramePr>
          <p:nvPr/>
        </p:nvGraphicFramePr>
        <p:xfrm>
          <a:off x="7239000" y="35814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7" name="Equation" r:id="rId9" imgW="1549080" imgH="545760" progId="Equation.3">
                  <p:embed/>
                </p:oleObj>
              </mc:Choice>
              <mc:Fallback>
                <p:oleObj name="Equation" r:id="rId9" imgW="1549080" imgH="5457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581400"/>
                        <a:ext cx="15494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89" name="Text Box 17"/>
          <p:cNvSpPr txBox="1">
            <a:spLocks noChangeArrowheads="1"/>
          </p:cNvSpPr>
          <p:nvPr/>
        </p:nvSpPr>
        <p:spPr bwMode="auto">
          <a:xfrm>
            <a:off x="5562600" y="3581400"/>
            <a:ext cx="1373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length</a:t>
            </a:r>
          </a:p>
        </p:txBody>
      </p:sp>
      <p:graphicFrame>
        <p:nvGraphicFramePr>
          <p:cNvPr id="310290" name="Object 18"/>
          <p:cNvGraphicFramePr>
            <a:graphicFrameLocks noChangeAspect="1"/>
          </p:cNvGraphicFramePr>
          <p:nvPr/>
        </p:nvGraphicFramePr>
        <p:xfrm>
          <a:off x="990600" y="1295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8" name="Equation" r:id="rId11" imgW="393480" imgH="304560" progId="Equation.3">
                  <p:embed/>
                </p:oleObj>
              </mc:Choice>
              <mc:Fallback>
                <p:oleObj name="Equation" r:id="rId11" imgW="393480" imgH="304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92" name="Text Box 20"/>
          <p:cNvSpPr txBox="1">
            <a:spLocks noChangeArrowheads="1"/>
          </p:cNvSpPr>
          <p:nvPr/>
        </p:nvSpPr>
        <p:spPr bwMode="auto">
          <a:xfrm>
            <a:off x="7391400" y="2667000"/>
            <a:ext cx="842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graphicFrame>
        <p:nvGraphicFramePr>
          <p:cNvPr id="310293" name="Object 21"/>
          <p:cNvGraphicFramePr>
            <a:graphicFrameLocks noChangeAspect="1"/>
          </p:cNvGraphicFramePr>
          <p:nvPr/>
        </p:nvGraphicFramePr>
        <p:xfrm>
          <a:off x="2362200" y="228600"/>
          <a:ext cx="3886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9" name="Equation" r:id="rId13" imgW="2819160" imgH="558720" progId="Equation.3">
                  <p:embed/>
                </p:oleObj>
              </mc:Choice>
              <mc:Fallback>
                <p:oleObj name="Equation" r:id="rId13" imgW="2819160" imgH="5587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"/>
                        <a:ext cx="38862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A3-1DB0-4FBD-9007-EFF6C1B5FB8B}" type="slidenum">
              <a:rPr lang="en-US"/>
              <a:pPr/>
              <a:t>7</a:t>
            </a:fld>
            <a:endParaRPr lang="en-US"/>
          </a:p>
        </p:txBody>
      </p:sp>
      <p:sp>
        <p:nvSpPr>
          <p:cNvPr id="311298" name="Text Box 2"/>
          <p:cNvSpPr txBox="1">
            <a:spLocks noChangeArrowheads="1"/>
          </p:cNvSpPr>
          <p:nvPr/>
        </p:nvSpPr>
        <p:spPr bwMode="auto">
          <a:xfrm>
            <a:off x="0" y="152400"/>
            <a:ext cx="1330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Write</a:t>
            </a:r>
          </a:p>
        </p:txBody>
      </p:sp>
      <p:graphicFrame>
        <p:nvGraphicFramePr>
          <p:cNvPr id="311299" name="Object 3"/>
          <p:cNvGraphicFramePr>
            <a:graphicFrameLocks noChangeAspect="1"/>
          </p:cNvGraphicFramePr>
          <p:nvPr/>
        </p:nvGraphicFramePr>
        <p:xfrm>
          <a:off x="1600200" y="0"/>
          <a:ext cx="39116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24" name="Equation" r:id="rId3" imgW="3911400" imgH="723600" progId="Equation.3">
                  <p:embed/>
                </p:oleObj>
              </mc:Choice>
              <mc:Fallback>
                <p:oleObj name="Equation" r:id="rId3" imgW="391140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0"/>
                        <a:ext cx="39116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0" y="2057400"/>
            <a:ext cx="437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it must be that length</a:t>
            </a:r>
          </a:p>
        </p:txBody>
      </p:sp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0" y="1447800"/>
            <a:ext cx="507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 the </a:t>
            </a:r>
            <a:r>
              <a:rPr lang="en-US">
                <a:solidFill>
                  <a:srgbClr val="FF3300"/>
                </a:solidFill>
              </a:rPr>
              <a:t>Pumping Lemma</a:t>
            </a:r>
            <a:r>
              <a:rPr lang="en-US"/>
              <a:t> </a:t>
            </a:r>
          </a:p>
        </p:txBody>
      </p:sp>
      <p:graphicFrame>
        <p:nvGraphicFramePr>
          <p:cNvPr id="311304" name="Object 8"/>
          <p:cNvGraphicFramePr>
            <a:graphicFrameLocks noChangeAspect="1"/>
          </p:cNvGraphicFramePr>
          <p:nvPr/>
        </p:nvGraphicFramePr>
        <p:xfrm>
          <a:off x="1479550" y="4049713"/>
          <a:ext cx="61341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25" name="Equation" r:id="rId5" imgW="6134040" imgH="533160" progId="Equation.3">
                  <p:embed/>
                </p:oleObj>
              </mc:Choice>
              <mc:Fallback>
                <p:oleObj name="Equation" r:id="rId5" imgW="6134040" imgH="533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4049713"/>
                        <a:ext cx="61341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7" name="AutoShape 11"/>
          <p:cNvSpPr>
            <a:spLocks/>
          </p:cNvSpPr>
          <p:nvPr/>
        </p:nvSpPr>
        <p:spPr bwMode="auto">
          <a:xfrm rot="5353442">
            <a:off x="2871788" y="441325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1308" name="AutoShape 12"/>
          <p:cNvSpPr>
            <a:spLocks/>
          </p:cNvSpPr>
          <p:nvPr/>
        </p:nvSpPr>
        <p:spPr bwMode="auto">
          <a:xfrm rot="5353442">
            <a:off x="3723482" y="4402931"/>
            <a:ext cx="457200" cy="785813"/>
          </a:xfrm>
          <a:prstGeom prst="rightBrace">
            <a:avLst>
              <a:gd name="adj1" fmla="val 143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1309" name="AutoShape 13"/>
          <p:cNvSpPr>
            <a:spLocks/>
          </p:cNvSpPr>
          <p:nvPr/>
        </p:nvSpPr>
        <p:spPr bwMode="auto">
          <a:xfrm rot="5353442">
            <a:off x="5791994" y="3275806"/>
            <a:ext cx="457200" cy="3049588"/>
          </a:xfrm>
          <a:prstGeom prst="rightBrace">
            <a:avLst>
              <a:gd name="adj1" fmla="val 555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1310" name="AutoShape 14"/>
          <p:cNvSpPr>
            <a:spLocks/>
          </p:cNvSpPr>
          <p:nvPr/>
        </p:nvSpPr>
        <p:spPr bwMode="auto">
          <a:xfrm rot="16153442">
            <a:off x="3659188" y="2678113"/>
            <a:ext cx="457200" cy="2286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11311" name="AutoShape 15"/>
          <p:cNvSpPr>
            <a:spLocks/>
          </p:cNvSpPr>
          <p:nvPr/>
        </p:nvSpPr>
        <p:spPr bwMode="auto">
          <a:xfrm rot="16153442">
            <a:off x="5297488" y="3502025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11312" name="Object 16"/>
          <p:cNvGraphicFramePr>
            <a:graphicFrameLocks noChangeAspect="1"/>
          </p:cNvGraphicFramePr>
          <p:nvPr/>
        </p:nvGraphicFramePr>
        <p:xfrm>
          <a:off x="2898775" y="51181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26" name="Equation" r:id="rId7" imgW="291960" imgH="304560" progId="Equation.3">
                  <p:embed/>
                </p:oleObj>
              </mc:Choice>
              <mc:Fallback>
                <p:oleObj name="Equation" r:id="rId7" imgW="291960" imgH="304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5118100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13" name="Object 17"/>
          <p:cNvGraphicFramePr>
            <a:graphicFrameLocks noChangeAspect="1"/>
          </p:cNvGraphicFramePr>
          <p:nvPr/>
        </p:nvGraphicFramePr>
        <p:xfrm>
          <a:off x="3787775" y="5100638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27" name="Equation" r:id="rId9" imgW="317160" imgH="406080" progId="Equation.3">
                  <p:embed/>
                </p:oleObj>
              </mc:Choice>
              <mc:Fallback>
                <p:oleObj name="Equation" r:id="rId9" imgW="317160" imgH="4060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5100638"/>
                        <a:ext cx="315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14" name="Object 18"/>
          <p:cNvGraphicFramePr>
            <a:graphicFrameLocks noChangeAspect="1"/>
          </p:cNvGraphicFramePr>
          <p:nvPr/>
        </p:nvGraphicFramePr>
        <p:xfrm>
          <a:off x="5864225" y="51816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28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225" y="5181600"/>
                        <a:ext cx="265113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15" name="Object 19"/>
          <p:cNvGraphicFramePr>
            <a:graphicFrameLocks noChangeAspect="1"/>
          </p:cNvGraphicFramePr>
          <p:nvPr/>
        </p:nvGraphicFramePr>
        <p:xfrm>
          <a:off x="3657600" y="3200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29" name="Equation" r:id="rId13" imgW="393480" imgH="304560" progId="Equation.3">
                  <p:embed/>
                </p:oleObj>
              </mc:Choice>
              <mc:Fallback>
                <p:oleObj name="Equation" r:id="rId13" imgW="393480" imgH="304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2004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16" name="Object 20"/>
          <p:cNvGraphicFramePr>
            <a:graphicFrameLocks noChangeAspect="1"/>
          </p:cNvGraphicFramePr>
          <p:nvPr/>
        </p:nvGraphicFramePr>
        <p:xfrm>
          <a:off x="5322888" y="3265488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30" name="Equation" r:id="rId15" imgW="393480" imgH="304560" progId="Equation.3">
                  <p:embed/>
                </p:oleObj>
              </mc:Choice>
              <mc:Fallback>
                <p:oleObj name="Equation" r:id="rId15" imgW="393480" imgH="304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888" y="3265488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17" name="AutoShape 21"/>
          <p:cNvSpPr>
            <a:spLocks/>
          </p:cNvSpPr>
          <p:nvPr/>
        </p:nvSpPr>
        <p:spPr bwMode="auto">
          <a:xfrm rot="16153442">
            <a:off x="6135688" y="3502025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11318" name="Object 22"/>
          <p:cNvGraphicFramePr>
            <a:graphicFrameLocks noChangeAspect="1"/>
          </p:cNvGraphicFramePr>
          <p:nvPr/>
        </p:nvGraphicFramePr>
        <p:xfrm>
          <a:off x="6161088" y="3265488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31" name="Equation" r:id="rId17" imgW="393480" imgH="304560" progId="Equation.3">
                  <p:embed/>
                </p:oleObj>
              </mc:Choice>
              <mc:Fallback>
                <p:oleObj name="Equation" r:id="rId17" imgW="393480" imgH="304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8" y="3265488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19" name="AutoShape 23"/>
          <p:cNvSpPr>
            <a:spLocks/>
          </p:cNvSpPr>
          <p:nvPr/>
        </p:nvSpPr>
        <p:spPr bwMode="auto">
          <a:xfrm rot="16153442">
            <a:off x="6997700" y="3517900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11320" name="Object 24"/>
          <p:cNvGraphicFramePr>
            <a:graphicFrameLocks noChangeAspect="1"/>
          </p:cNvGraphicFramePr>
          <p:nvPr/>
        </p:nvGraphicFramePr>
        <p:xfrm>
          <a:off x="6999288" y="3265488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32" name="Equation" r:id="rId19" imgW="393480" imgH="304560" progId="Equation.3">
                  <p:embed/>
                </p:oleObj>
              </mc:Choice>
              <mc:Fallback>
                <p:oleObj name="Equation" r:id="rId19" imgW="393480" imgH="304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288" y="3265488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21" name="Object 25"/>
          <p:cNvGraphicFramePr>
            <a:graphicFrameLocks noChangeAspect="1"/>
          </p:cNvGraphicFramePr>
          <p:nvPr/>
        </p:nvGraphicFramePr>
        <p:xfrm>
          <a:off x="4800600" y="2057400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33" name="Equation" r:id="rId21" imgW="3543120" imgH="545760" progId="Equation.3">
                  <p:embed/>
                </p:oleObj>
              </mc:Choice>
              <mc:Fallback>
                <p:oleObj name="Equation" r:id="rId21" imgW="3543120" imgH="5457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057400"/>
                        <a:ext cx="35433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22" name="Object 26"/>
          <p:cNvGraphicFramePr>
            <a:graphicFrameLocks noChangeAspect="1"/>
          </p:cNvGraphicFramePr>
          <p:nvPr/>
        </p:nvGraphicFramePr>
        <p:xfrm>
          <a:off x="1981200" y="5943600"/>
          <a:ext cx="278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34" name="Equation" r:id="rId23" imgW="2781000" imgH="723600" progId="Equation.3">
                  <p:embed/>
                </p:oleObj>
              </mc:Choice>
              <mc:Fallback>
                <p:oleObj name="Equation" r:id="rId23" imgW="2781000" imgH="723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943600"/>
                        <a:ext cx="278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23" name="Text Box 27"/>
          <p:cNvSpPr txBox="1">
            <a:spLocks noChangeArrowheads="1"/>
          </p:cNvSpPr>
          <p:nvPr/>
        </p:nvSpPr>
        <p:spPr bwMode="auto">
          <a:xfrm>
            <a:off x="228600" y="6096000"/>
            <a:ext cx="128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Thus: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39C56-BF39-4B27-8775-CE8F6A1165A3}" type="slidenum">
              <a:rPr lang="en-US"/>
              <a:pPr/>
              <a:t>8</a:t>
            </a:fld>
            <a:endParaRPr lang="en-US"/>
          </a:p>
        </p:txBody>
      </p:sp>
      <p:sp>
        <p:nvSpPr>
          <p:cNvPr id="312322" name="Text Box 2"/>
          <p:cNvSpPr txBox="1">
            <a:spLocks noChangeArrowheads="1"/>
          </p:cNvSpPr>
          <p:nvPr/>
        </p:nvSpPr>
        <p:spPr bwMode="auto">
          <a:xfrm>
            <a:off x="0" y="2616200"/>
            <a:ext cx="507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 the</a:t>
            </a:r>
            <a:r>
              <a:rPr lang="en-US">
                <a:solidFill>
                  <a:srgbClr val="FF3300"/>
                </a:solidFill>
              </a:rPr>
              <a:t> Pumping Lemma:</a:t>
            </a:r>
          </a:p>
        </p:txBody>
      </p:sp>
      <p:graphicFrame>
        <p:nvGraphicFramePr>
          <p:cNvPr id="312323" name="Object 3"/>
          <p:cNvGraphicFramePr>
            <a:graphicFrameLocks noChangeAspect="1"/>
          </p:cNvGraphicFramePr>
          <p:nvPr/>
        </p:nvGraphicFramePr>
        <p:xfrm>
          <a:off x="5594350" y="25146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34" name="Equation" r:id="rId3" imgW="2412720" imgH="723600" progId="Equation.3">
                  <p:embed/>
                </p:oleObj>
              </mc:Choice>
              <mc:Fallback>
                <p:oleObj name="Equation" r:id="rId3" imgW="241272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2514600"/>
                        <a:ext cx="2413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24" name="Object 4"/>
          <p:cNvGraphicFramePr>
            <a:graphicFrameLocks noChangeAspect="1"/>
          </p:cNvGraphicFramePr>
          <p:nvPr/>
        </p:nvGraphicFramePr>
        <p:xfrm>
          <a:off x="5829300" y="35814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35" name="Equation" r:id="rId5" imgW="2323800" imgH="533160" progId="Equation.3">
                  <p:embed/>
                </p:oleObj>
              </mc:Choice>
              <mc:Fallback>
                <p:oleObj name="Equation" r:id="rId5" imgW="232380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3581400"/>
                        <a:ext cx="2324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2514600" y="5410200"/>
            <a:ext cx="128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Thus:</a:t>
            </a:r>
          </a:p>
        </p:txBody>
      </p:sp>
      <p:graphicFrame>
        <p:nvGraphicFramePr>
          <p:cNvPr id="312329" name="Object 9"/>
          <p:cNvGraphicFramePr>
            <a:graphicFrameLocks noChangeAspect="1"/>
          </p:cNvGraphicFramePr>
          <p:nvPr/>
        </p:nvGraphicFramePr>
        <p:xfrm>
          <a:off x="4038600" y="52578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36" name="Equation" r:id="rId7" imgW="2501640" imgH="723600" progId="Equation.3">
                  <p:embed/>
                </p:oleObj>
              </mc:Choice>
              <mc:Fallback>
                <p:oleObj name="Equation" r:id="rId7" imgW="2501640" imgH="723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257800"/>
                        <a:ext cx="2501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32" name="Object 12"/>
          <p:cNvGraphicFramePr>
            <a:graphicFrameLocks noChangeAspect="1"/>
          </p:cNvGraphicFramePr>
          <p:nvPr/>
        </p:nvGraphicFramePr>
        <p:xfrm>
          <a:off x="5715000" y="0"/>
          <a:ext cx="278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37" name="Equation" r:id="rId9" imgW="2781000" imgH="723600" progId="Equation.3">
                  <p:embed/>
                </p:oleObj>
              </mc:Choice>
              <mc:Fallback>
                <p:oleObj name="Equation" r:id="rId9" imgW="2781000" imgH="723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0"/>
                        <a:ext cx="278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2333" name="Object 13"/>
          <p:cNvGraphicFramePr>
            <a:graphicFrameLocks noChangeAspect="1"/>
          </p:cNvGraphicFramePr>
          <p:nvPr/>
        </p:nvGraphicFramePr>
        <p:xfrm>
          <a:off x="152400" y="0"/>
          <a:ext cx="3860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38" name="Equation" r:id="rId11" imgW="3860640" imgH="723600" progId="Equation.3">
                  <p:embed/>
                </p:oleObj>
              </mc:Choice>
              <mc:Fallback>
                <p:oleObj name="Equation" r:id="rId11" imgW="3860640" imgH="723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0"/>
                        <a:ext cx="38608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AD2C-2BF2-4C9D-BBC4-36A62128983C}" type="slidenum">
              <a:rPr lang="en-US"/>
              <a:pPr/>
              <a:t>9</a:t>
            </a:fld>
            <a:endParaRPr lang="en-US"/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0" y="1447800"/>
            <a:ext cx="507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From the </a:t>
            </a:r>
            <a:r>
              <a:rPr lang="en-US">
                <a:solidFill>
                  <a:srgbClr val="FF3300"/>
                </a:solidFill>
              </a:rPr>
              <a:t>Pumping Lemma:</a:t>
            </a:r>
          </a:p>
        </p:txBody>
      </p:sp>
      <p:graphicFrame>
        <p:nvGraphicFramePr>
          <p:cNvPr id="379910" name="Object 6"/>
          <p:cNvGraphicFramePr>
            <a:graphicFrameLocks noChangeAspect="1"/>
          </p:cNvGraphicFramePr>
          <p:nvPr/>
        </p:nvGraphicFramePr>
        <p:xfrm>
          <a:off x="328613" y="3368675"/>
          <a:ext cx="82677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34" name="Equation" r:id="rId3" imgW="8267400" imgH="723600" progId="Equation.3">
                  <p:embed/>
                </p:oleObj>
              </mc:Choice>
              <mc:Fallback>
                <p:oleObj name="Equation" r:id="rId3" imgW="8267400" imgH="72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3368675"/>
                        <a:ext cx="82677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2" name="AutoShape 8"/>
          <p:cNvSpPr>
            <a:spLocks/>
          </p:cNvSpPr>
          <p:nvPr/>
        </p:nvSpPr>
        <p:spPr bwMode="auto">
          <a:xfrm rot="5353442">
            <a:off x="2081213" y="3902075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913" name="AutoShape 9"/>
          <p:cNvSpPr>
            <a:spLocks/>
          </p:cNvSpPr>
          <p:nvPr/>
        </p:nvSpPr>
        <p:spPr bwMode="auto">
          <a:xfrm rot="5353442">
            <a:off x="2919413" y="3902075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914" name="AutoShape 10"/>
          <p:cNvSpPr>
            <a:spLocks/>
          </p:cNvSpPr>
          <p:nvPr/>
        </p:nvSpPr>
        <p:spPr bwMode="auto">
          <a:xfrm rot="5353442">
            <a:off x="5892007" y="2758281"/>
            <a:ext cx="457200" cy="3049587"/>
          </a:xfrm>
          <a:prstGeom prst="rightBrace">
            <a:avLst>
              <a:gd name="adj1" fmla="val 555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915" name="AutoShape 11"/>
          <p:cNvSpPr>
            <a:spLocks/>
          </p:cNvSpPr>
          <p:nvPr/>
        </p:nvSpPr>
        <p:spPr bwMode="auto">
          <a:xfrm rot="16153442">
            <a:off x="3221832" y="1759744"/>
            <a:ext cx="457200" cy="3201987"/>
          </a:xfrm>
          <a:prstGeom prst="rightBrace">
            <a:avLst>
              <a:gd name="adj1" fmla="val 5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379916" name="AutoShape 12"/>
          <p:cNvSpPr>
            <a:spLocks/>
          </p:cNvSpPr>
          <p:nvPr/>
        </p:nvSpPr>
        <p:spPr bwMode="auto">
          <a:xfrm rot="16153442">
            <a:off x="5321300" y="2984500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79917" name="Object 13"/>
          <p:cNvGraphicFramePr>
            <a:graphicFrameLocks noChangeAspect="1"/>
          </p:cNvGraphicFramePr>
          <p:nvPr/>
        </p:nvGraphicFramePr>
        <p:xfrm>
          <a:off x="2108200" y="4606925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35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606925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8" name="Object 14"/>
          <p:cNvGraphicFramePr>
            <a:graphicFrameLocks noChangeAspect="1"/>
          </p:cNvGraphicFramePr>
          <p:nvPr/>
        </p:nvGraphicFramePr>
        <p:xfrm>
          <a:off x="2995613" y="4587875"/>
          <a:ext cx="3063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36" name="Equation" r:id="rId7" imgW="317160" imgH="406080" progId="Equation.3">
                  <p:embed/>
                </p:oleObj>
              </mc:Choice>
              <mc:Fallback>
                <p:oleObj name="Equation" r:id="rId7" imgW="31716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4587875"/>
                        <a:ext cx="3063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9" name="Object 15"/>
          <p:cNvGraphicFramePr>
            <a:graphicFrameLocks noChangeAspect="1"/>
          </p:cNvGraphicFramePr>
          <p:nvPr/>
        </p:nvGraphicFramePr>
        <p:xfrm>
          <a:off x="5964238" y="4664075"/>
          <a:ext cx="26511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37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38" y="4664075"/>
                        <a:ext cx="265112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20" name="Object 16"/>
          <p:cNvGraphicFramePr>
            <a:graphicFrameLocks noChangeAspect="1"/>
          </p:cNvGraphicFramePr>
          <p:nvPr/>
        </p:nvGraphicFramePr>
        <p:xfrm>
          <a:off x="2690813" y="2682875"/>
          <a:ext cx="15446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38" name="Equation" r:id="rId11" imgW="1130040" imgH="431640" progId="Equation.3">
                  <p:embed/>
                </p:oleObj>
              </mc:Choice>
              <mc:Fallback>
                <p:oleObj name="Equation" r:id="rId11" imgW="113004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2682875"/>
                        <a:ext cx="15446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21" name="Object 17"/>
          <p:cNvGraphicFramePr>
            <a:graphicFrameLocks noChangeAspect="1"/>
          </p:cNvGraphicFramePr>
          <p:nvPr/>
        </p:nvGraphicFramePr>
        <p:xfrm>
          <a:off x="5346700" y="27479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39" name="Equation" r:id="rId13" imgW="393480" imgH="304560" progId="Equation.3">
                  <p:embed/>
                </p:oleObj>
              </mc:Choice>
              <mc:Fallback>
                <p:oleObj name="Equation" r:id="rId13" imgW="393480" imgH="304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2747963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22" name="AutoShape 18"/>
          <p:cNvSpPr>
            <a:spLocks/>
          </p:cNvSpPr>
          <p:nvPr/>
        </p:nvSpPr>
        <p:spPr bwMode="auto">
          <a:xfrm rot="16153442">
            <a:off x="6159500" y="2984500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79923" name="Object 19"/>
          <p:cNvGraphicFramePr>
            <a:graphicFrameLocks noChangeAspect="1"/>
          </p:cNvGraphicFramePr>
          <p:nvPr/>
        </p:nvGraphicFramePr>
        <p:xfrm>
          <a:off x="6184900" y="27479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40" name="Equation" r:id="rId15" imgW="393480" imgH="304560" progId="Equation.3">
                  <p:embed/>
                </p:oleObj>
              </mc:Choice>
              <mc:Fallback>
                <p:oleObj name="Equation" r:id="rId15" imgW="393480" imgH="304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2747963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24" name="AutoShape 20"/>
          <p:cNvSpPr>
            <a:spLocks/>
          </p:cNvSpPr>
          <p:nvPr/>
        </p:nvSpPr>
        <p:spPr bwMode="auto">
          <a:xfrm rot="16153442">
            <a:off x="7021513" y="3000375"/>
            <a:ext cx="381000" cy="660400"/>
          </a:xfrm>
          <a:prstGeom prst="rightBrace">
            <a:avLst>
              <a:gd name="adj1" fmla="val 1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79925" name="Object 21"/>
          <p:cNvGraphicFramePr>
            <a:graphicFrameLocks noChangeAspect="1"/>
          </p:cNvGraphicFramePr>
          <p:nvPr/>
        </p:nvGraphicFramePr>
        <p:xfrm>
          <a:off x="7023100" y="2747963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41" name="Equation" r:id="rId17" imgW="393480" imgH="304560" progId="Equation.3">
                  <p:embed/>
                </p:oleObj>
              </mc:Choice>
              <mc:Fallback>
                <p:oleObj name="Equation" r:id="rId17" imgW="393480" imgH="304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2747963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27" name="Object 23"/>
          <p:cNvGraphicFramePr>
            <a:graphicFrameLocks noChangeAspect="1"/>
          </p:cNvGraphicFramePr>
          <p:nvPr/>
        </p:nvGraphicFramePr>
        <p:xfrm>
          <a:off x="5715000" y="0"/>
          <a:ext cx="278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42" name="Equation" r:id="rId19" imgW="2781000" imgH="723600" progId="Equation.3">
                  <p:embed/>
                </p:oleObj>
              </mc:Choice>
              <mc:Fallback>
                <p:oleObj name="Equation" r:id="rId19" imgW="2781000" imgH="723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0"/>
                        <a:ext cx="278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28" name="AutoShape 24"/>
          <p:cNvSpPr>
            <a:spLocks/>
          </p:cNvSpPr>
          <p:nvPr/>
        </p:nvSpPr>
        <p:spPr bwMode="auto">
          <a:xfrm rot="5353442">
            <a:off x="3833813" y="3902075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graphicFrame>
        <p:nvGraphicFramePr>
          <p:cNvPr id="379929" name="Object 25"/>
          <p:cNvGraphicFramePr>
            <a:graphicFrameLocks noChangeAspect="1"/>
          </p:cNvGraphicFramePr>
          <p:nvPr/>
        </p:nvGraphicFramePr>
        <p:xfrm>
          <a:off x="3910013" y="4587875"/>
          <a:ext cx="3063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43" name="Equation" r:id="rId21" imgW="317160" imgH="406080" progId="Equation.3">
                  <p:embed/>
                </p:oleObj>
              </mc:Choice>
              <mc:Fallback>
                <p:oleObj name="Equation" r:id="rId21" imgW="31716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4587875"/>
                        <a:ext cx="3063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0" name="Object 26"/>
          <p:cNvGraphicFramePr>
            <a:graphicFrameLocks noChangeAspect="1"/>
          </p:cNvGraphicFramePr>
          <p:nvPr/>
        </p:nvGraphicFramePr>
        <p:xfrm>
          <a:off x="5334000" y="12954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44" name="Equation" r:id="rId22" imgW="2501640" imgH="723600" progId="Equation.3">
                  <p:embed/>
                </p:oleObj>
              </mc:Choice>
              <mc:Fallback>
                <p:oleObj name="Equation" r:id="rId22" imgW="2501640" imgH="723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95400"/>
                        <a:ext cx="25019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31" name="Text Box 27"/>
          <p:cNvSpPr txBox="1">
            <a:spLocks noChangeArrowheads="1"/>
          </p:cNvSpPr>
          <p:nvPr/>
        </p:nvSpPr>
        <p:spPr bwMode="auto">
          <a:xfrm>
            <a:off x="1447800" y="5934075"/>
            <a:ext cx="128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Thus:</a:t>
            </a:r>
          </a:p>
        </p:txBody>
      </p:sp>
      <p:graphicFrame>
        <p:nvGraphicFramePr>
          <p:cNvPr id="379932" name="Object 28"/>
          <p:cNvGraphicFramePr>
            <a:graphicFrameLocks noChangeAspect="1"/>
          </p:cNvGraphicFramePr>
          <p:nvPr/>
        </p:nvGraphicFramePr>
        <p:xfrm>
          <a:off x="152400" y="0"/>
          <a:ext cx="3860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45" name="Equation" r:id="rId24" imgW="3860640" imgH="723600" progId="Equation.3">
                  <p:embed/>
                </p:oleObj>
              </mc:Choice>
              <mc:Fallback>
                <p:oleObj name="Equation" r:id="rId24" imgW="3860640" imgH="723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0"/>
                        <a:ext cx="38608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33" name="Object 29"/>
          <p:cNvGraphicFramePr>
            <a:graphicFrameLocks noChangeAspect="1"/>
          </p:cNvGraphicFramePr>
          <p:nvPr/>
        </p:nvGraphicFramePr>
        <p:xfrm>
          <a:off x="3124200" y="5791200"/>
          <a:ext cx="3924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46" name="Equation" r:id="rId26" imgW="3924000" imgH="723600" progId="Equation.3">
                  <p:embed/>
                </p:oleObj>
              </mc:Choice>
              <mc:Fallback>
                <p:oleObj name="Equation" r:id="rId26" imgW="3924000" imgH="723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791200"/>
                        <a:ext cx="39243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3922</TotalTime>
  <Words>381</Words>
  <Application>Microsoft Office PowerPoint</Application>
  <PresentationFormat>On-screen Show (4:3)</PresentationFormat>
  <Paragraphs>136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Times New Roman</vt:lpstr>
      <vt:lpstr>Comic Sans MS</vt:lpstr>
      <vt:lpstr>class</vt:lpstr>
      <vt:lpstr>Microsoft Equation 3.0</vt:lpstr>
      <vt:lpstr>More Applications   of  the Pumping Lemma</vt:lpstr>
      <vt:lpstr>The Pumping Lemma: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Samiran</cp:lastModifiedBy>
  <cp:revision>873</cp:revision>
  <cp:lastPrinted>2000-09-25T14:54:54Z</cp:lastPrinted>
  <dcterms:created xsi:type="dcterms:W3CDTF">2000-08-31T01:12:33Z</dcterms:created>
  <dcterms:modified xsi:type="dcterms:W3CDTF">2017-02-20T03:15:51Z</dcterms:modified>
</cp:coreProperties>
</file>