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329" r:id="rId18"/>
    <p:sldId id="314" r:id="rId19"/>
    <p:sldId id="294" r:id="rId20"/>
    <p:sldId id="295" r:id="rId21"/>
    <p:sldId id="296" r:id="rId22"/>
    <p:sldId id="297" r:id="rId23"/>
    <p:sldId id="298" r:id="rId24"/>
    <p:sldId id="299" r:id="rId25"/>
    <p:sldId id="330" r:id="rId26"/>
    <p:sldId id="328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6" r:id="rId35"/>
    <p:sldId id="317" r:id="rId36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1" autoAdjust="0"/>
  </p:normalViewPr>
  <p:slideViewPr>
    <p:cSldViewPr>
      <p:cViewPr>
        <p:scale>
          <a:sx n="77" d="100"/>
          <a:sy n="77" d="100"/>
        </p:scale>
        <p:origin x="-116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3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70.wmf"/><Relationship Id="rId1" Type="http://schemas.openxmlformats.org/officeDocument/2006/relationships/image" Target="../media/image44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76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76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3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3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78.wmf"/><Relationship Id="rId11" Type="http://schemas.openxmlformats.org/officeDocument/2006/relationships/image" Target="../media/image98.wmf"/><Relationship Id="rId5" Type="http://schemas.openxmlformats.org/officeDocument/2006/relationships/image" Target="../media/image81.wmf"/><Relationship Id="rId10" Type="http://schemas.openxmlformats.org/officeDocument/2006/relationships/image" Target="../media/image97.wmf"/><Relationship Id="rId4" Type="http://schemas.openxmlformats.org/officeDocument/2006/relationships/image" Target="../media/image76.wmf"/><Relationship Id="rId9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83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1C3CB39-1E92-4776-81E3-6AC2AD24D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1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E5AC3BF-7F71-4B81-B8EF-D273BBAA7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4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4BC8A-6C0A-40E3-A00C-D6D388CF3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79EF-E38D-4561-B20D-1A9FB6B7F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905AF-6403-4CC7-898F-D4E9B3A5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4B81F-ECCC-4F73-9171-894431EEF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D3B61-BCE9-45DF-8FB1-9A3CC79F1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27CA5-ECD2-4D7F-B980-CE775BF3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7D72B-0139-4153-9F6A-9FA5E1B50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89925-FBF5-4602-A270-0232B8242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AA4E-FC26-434A-BE10-C015E0CEC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9DCD3-3BEA-4162-851A-1C9D8FCD9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16896-3B9A-4492-81BE-B52038D8E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B581D22-B025-4BDA-B2E3-263EE4BF2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7.wmf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68.wmf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7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80.wmf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6.wmf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4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4.wmf"/><Relationship Id="rId22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5.bin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4.wmf"/><Relationship Id="rId22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87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95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99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78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4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02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0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5AB8410-B096-455D-BA8E-6E0398B3484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Regular Expressions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DCF0EDD-3674-4702-900C-4BD30B7560D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Regular expression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4406900" y="14224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3390900" imgH="558800" progId="Equation.3">
                  <p:embed/>
                </p:oleObj>
              </mc:Choice>
              <mc:Fallback>
                <p:oleObj name="Equation" r:id="rId3" imgW="3390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422400"/>
                        <a:ext cx="339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1778000" y="3390900"/>
          <a:ext cx="576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5765800" imgH="723900" progId="Equation.3">
                  <p:embed/>
                </p:oleObj>
              </mc:Choice>
              <mc:Fallback>
                <p:oleObj name="Equation" r:id="rId5" imgW="57658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390900"/>
                        <a:ext cx="576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4F3451A-5879-4F5B-84FE-FACB952C36D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Regular expression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4267200" y="1447800"/>
          <a:ext cx="4432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4432300" imgH="546100" progId="Equation.3">
                  <p:embed/>
                </p:oleObj>
              </mc:Choice>
              <mc:Fallback>
                <p:oleObj name="Equation" r:id="rId3" imgW="44323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4432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381000" y="3429000"/>
            <a:ext cx="8748713" cy="579438"/>
            <a:chOff x="836" y="2128"/>
            <a:chExt cx="5511" cy="365"/>
          </a:xfrm>
        </p:grpSpPr>
        <p:graphicFrame>
          <p:nvGraphicFramePr>
            <p:cNvPr id="12295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5" imgW="926698" imgH="533169" progId="Equation.3">
                    <p:embed/>
                  </p:oleObj>
                </mc:Choice>
                <mc:Fallback>
                  <p:oleObj name="Equation" r:id="rId5" imgW="926698" imgH="53316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8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= { all strings  containing substring </a:t>
              </a:r>
              <a:r>
                <a:rPr lang="en-US">
                  <a:solidFill>
                    <a:schemeClr val="tx1"/>
                  </a:solidFill>
                </a:rPr>
                <a:t>00</a:t>
              </a:r>
              <a:r>
                <a:rPr lang="en-US"/>
                <a:t> }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91883E0-A9CB-435E-BBC9-4BCFD239407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Regular expression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4267200" y="1447800"/>
          <a:ext cx="3911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3911600" imgH="533400" progId="Equation.3">
                  <p:embed/>
                </p:oleObj>
              </mc:Choice>
              <mc:Fallback>
                <p:oleObj name="Equation" r:id="rId3" imgW="3911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911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533400" y="3429000"/>
            <a:ext cx="8034338" cy="579438"/>
            <a:chOff x="836" y="2128"/>
            <a:chExt cx="5061" cy="365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tion" r:id="rId5" imgW="926698" imgH="533169" progId="Equation.3">
                    <p:embed/>
                  </p:oleObj>
                </mc:Choice>
                <mc:Fallback>
                  <p:oleObj name="Equation" r:id="rId5" imgW="926698" imgH="53316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4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= { all strings without substring </a:t>
              </a:r>
              <a:r>
                <a:rPr lang="en-US">
                  <a:solidFill>
                    <a:schemeClr val="tx1"/>
                  </a:solidFill>
                </a:rPr>
                <a:t>00 </a:t>
              </a:r>
              <a:r>
                <a:rPr lang="en-US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8C69963-08FF-48D7-861E-4DACB728D58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Equivalent Regular Expressions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rgbClr val="009900"/>
                </a:solidFill>
              </a:rPr>
              <a:t>Definition:</a:t>
            </a:r>
          </a:p>
          <a:p>
            <a:endParaRPr lang="en-US" smtClean="0"/>
          </a:p>
          <a:p>
            <a:r>
              <a:rPr lang="en-US" smtClean="0"/>
              <a:t>    Regular expressions        and</a:t>
            </a:r>
          </a:p>
          <a:p>
            <a:endParaRPr lang="en-US" smtClean="0"/>
          </a:p>
          <a:p>
            <a:r>
              <a:rPr lang="en-US" smtClean="0"/>
              <a:t>    are </a:t>
            </a:r>
            <a:r>
              <a:rPr lang="en-US" sz="3600" b="1" smtClean="0">
                <a:solidFill>
                  <a:srgbClr val="FF0000"/>
                </a:solidFill>
              </a:rPr>
              <a:t>equivalent</a:t>
            </a:r>
            <a:r>
              <a:rPr lang="en-US" smtClean="0"/>
              <a:t> if    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4876800" y="25908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304668" imgH="571252" progId="Equation.3">
                  <p:embed/>
                </p:oleObj>
              </mc:Choice>
              <mc:Fallback>
                <p:oleObj name="Equation" r:id="rId3" imgW="304668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6477000" y="25908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380835" imgH="571252" progId="Equation.3">
                  <p:embed/>
                </p:oleObj>
              </mc:Choice>
              <mc:Fallback>
                <p:oleObj name="Equation" r:id="rId5" imgW="380835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4495800" y="38100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2590800" imgH="571500" progId="Equation.3">
                  <p:embed/>
                </p:oleObj>
              </mc:Choice>
              <mc:Fallback>
                <p:oleObj name="Equation" r:id="rId7" imgW="25908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4894614-92A8-4994-A639-E465775E3BA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69900" y="977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977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713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= { all strings without substring </a:t>
            </a:r>
            <a:r>
              <a:rPr lang="en-US">
                <a:solidFill>
                  <a:schemeClr val="tx1"/>
                </a:solidFill>
              </a:rPr>
              <a:t>00</a:t>
            </a:r>
            <a:r>
              <a:rPr lang="en-US"/>
              <a:t> } 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333500" y="256540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4000500" imgH="571500" progId="Equation.3">
                  <p:embed/>
                </p:oleObj>
              </mc:Choice>
              <mc:Fallback>
                <p:oleObj name="Equation" r:id="rId5" imgW="40005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565400"/>
                        <a:ext cx="400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1193800" y="3556000"/>
          <a:ext cx="6808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7" imgW="6807200" imgH="571500" progId="Equation.3">
                  <p:embed/>
                </p:oleObj>
              </mc:Choice>
              <mc:Fallback>
                <p:oleObj name="Equation" r:id="rId7" imgW="68072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556000"/>
                        <a:ext cx="68087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/>
          <p:cNvGraphicFramePr>
            <a:graphicFrameLocks noChangeAspect="1"/>
          </p:cNvGraphicFramePr>
          <p:nvPr/>
        </p:nvGraphicFramePr>
        <p:xfrm>
          <a:off x="285750" y="5156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9" imgW="3390900" imgH="571500" progId="Equation.3">
                  <p:embed/>
                </p:oleObj>
              </mc:Choice>
              <mc:Fallback>
                <p:oleObj name="Equation" r:id="rId9" imgW="33909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156200"/>
                        <a:ext cx="339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Group 16"/>
          <p:cNvGrpSpPr>
            <a:grpSpLocks/>
          </p:cNvGrpSpPr>
          <p:nvPr/>
        </p:nvGrpSpPr>
        <p:grpSpPr bwMode="auto">
          <a:xfrm>
            <a:off x="3873500" y="4800600"/>
            <a:ext cx="5270500" cy="1773238"/>
            <a:chOff x="2496" y="3024"/>
            <a:chExt cx="3320" cy="1117"/>
          </a:xfrm>
        </p:grpSpPr>
        <p:sp>
          <p:nvSpPr>
            <p:cNvPr id="15371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5372" name="Object 11"/>
            <p:cNvGraphicFramePr>
              <a:graphicFrameLocks noChangeAspect="1"/>
            </p:cNvGraphicFramePr>
            <p:nvPr/>
          </p:nvGraphicFramePr>
          <p:xfrm>
            <a:off x="3504" y="3024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11" imgW="304668" imgH="571252" progId="Equation.3">
                    <p:embed/>
                  </p:oleObj>
                </mc:Choice>
                <mc:Fallback>
                  <p:oleObj name="Equation" r:id="rId11" imgW="304668" imgH="57125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2"/>
            <p:cNvGraphicFramePr>
              <a:graphicFrameLocks noChangeAspect="1"/>
            </p:cNvGraphicFramePr>
            <p:nvPr/>
          </p:nvGraphicFramePr>
          <p:xfrm>
            <a:off x="4560" y="302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3" imgW="380835" imgH="571252" progId="Equation.3">
                    <p:embed/>
                  </p:oleObj>
                </mc:Choice>
                <mc:Fallback>
                  <p:oleObj name="Equation" r:id="rId13" imgW="380835" imgH="57125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4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and</a:t>
              </a: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4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are equivalent</a:t>
              </a:r>
            </a:p>
            <a:p>
              <a:r>
                <a:rPr lang="en-US"/>
                <a:t>regular expressions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7B510CB-21AB-4E85-994A-270800D91B7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Regular Expressions</a:t>
            </a:r>
            <a:br>
              <a:rPr lang="en-US" sz="4400" smtClean="0"/>
            </a:br>
            <a:r>
              <a:rPr lang="en-US" sz="4400" smtClean="0"/>
              <a:t>and</a:t>
            </a:r>
            <a:br>
              <a:rPr lang="en-US" sz="4400" smtClean="0"/>
            </a:br>
            <a:r>
              <a:rPr lang="en-US" sz="4400" smtClean="0"/>
              <a:t>Regular Languages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6DA1160-A49C-43C4-B635-DE9B25DFA5A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Theorem</a:t>
            </a:r>
          </a:p>
        </p:txBody>
      </p:sp>
      <p:sp>
        <p:nvSpPr>
          <p:cNvPr id="17412" name="AutoShape 10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7414" name="AutoShape 12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AutoShape 13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AutoShape 14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7418" name="Object 18"/>
          <p:cNvGraphicFramePr>
            <a:graphicFrameLocks noChangeAspect="1"/>
          </p:cNvGraphicFramePr>
          <p:nvPr/>
        </p:nvGraphicFramePr>
        <p:xfrm>
          <a:off x="4953000" y="19050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FF8125-F119-4654-843B-44D86DAA4C7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AutoShape 7"/>
          <p:cNvSpPr>
            <a:spLocks/>
          </p:cNvSpPr>
          <p:nvPr/>
        </p:nvSpPr>
        <p:spPr bwMode="auto">
          <a:xfrm>
            <a:off x="0" y="1117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288925" y="1143000"/>
            <a:ext cx="39909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8437" name="AutoShape 9"/>
          <p:cNvSpPr>
            <a:spLocks/>
          </p:cNvSpPr>
          <p:nvPr/>
        </p:nvSpPr>
        <p:spPr bwMode="auto">
          <a:xfrm flipH="1">
            <a:off x="40989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AutoShape 10"/>
          <p:cNvSpPr>
            <a:spLocks/>
          </p:cNvSpPr>
          <p:nvPr/>
        </p:nvSpPr>
        <p:spPr bwMode="auto">
          <a:xfrm>
            <a:off x="5943600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9" name="AutoShape 11"/>
          <p:cNvSpPr>
            <a:spLocks/>
          </p:cNvSpPr>
          <p:nvPr/>
        </p:nvSpPr>
        <p:spPr bwMode="auto">
          <a:xfrm flipH="1">
            <a:off x="84423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308725" y="13716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8441" name="Object 13"/>
          <p:cNvGraphicFramePr>
            <a:graphicFrameLocks noChangeAspect="1"/>
          </p:cNvGraphicFramePr>
          <p:nvPr/>
        </p:nvGraphicFramePr>
        <p:xfrm>
          <a:off x="4784725" y="15240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5240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AutoShape 14"/>
          <p:cNvSpPr>
            <a:spLocks/>
          </p:cNvSpPr>
          <p:nvPr/>
        </p:nvSpPr>
        <p:spPr bwMode="auto">
          <a:xfrm>
            <a:off x="0" y="4165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288925" y="4191000"/>
            <a:ext cx="39909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8444" name="AutoShape 16"/>
          <p:cNvSpPr>
            <a:spLocks/>
          </p:cNvSpPr>
          <p:nvPr/>
        </p:nvSpPr>
        <p:spPr bwMode="auto">
          <a:xfrm flipH="1">
            <a:off x="40989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5" name="AutoShape 17"/>
          <p:cNvSpPr>
            <a:spLocks/>
          </p:cNvSpPr>
          <p:nvPr/>
        </p:nvSpPr>
        <p:spPr bwMode="auto">
          <a:xfrm>
            <a:off x="59277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AutoShape 18"/>
          <p:cNvSpPr>
            <a:spLocks/>
          </p:cNvSpPr>
          <p:nvPr/>
        </p:nvSpPr>
        <p:spPr bwMode="auto">
          <a:xfrm flipH="1">
            <a:off x="84423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6308725" y="44196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8448" name="Object 20"/>
          <p:cNvGraphicFramePr>
            <a:graphicFrameLocks noChangeAspect="1"/>
          </p:cNvGraphicFramePr>
          <p:nvPr/>
        </p:nvGraphicFramePr>
        <p:xfrm>
          <a:off x="4784725" y="45720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393529" imgH="368140" progId="Equation.3">
                  <p:embed/>
                </p:oleObj>
              </mc:Choice>
              <mc:Fallback>
                <p:oleObj name="Equation" r:id="rId5" imgW="393529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5720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152400" y="1524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B59214C-E56F-4C15-9171-CF15315D9DD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1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1295400" y="3657600"/>
            <a:ext cx="6310313" cy="1293813"/>
            <a:chOff x="96" y="912"/>
            <a:chExt cx="3975" cy="815"/>
          </a:xfrm>
        </p:grpSpPr>
        <p:graphicFrame>
          <p:nvGraphicFramePr>
            <p:cNvPr id="19471" name="Object 4"/>
            <p:cNvGraphicFramePr>
              <a:graphicFrameLocks noChangeAspect="1"/>
            </p:cNvGraphicFramePr>
            <p:nvPr/>
          </p:nvGraphicFramePr>
          <p:xfrm>
            <a:off x="3840" y="1056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3" imgW="253890" imgH="291973" progId="Equation.3">
                    <p:embed/>
                  </p:oleObj>
                </mc:Choice>
                <mc:Fallback>
                  <p:oleObj name="Equation" r:id="rId3" imgW="253890" imgH="29197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56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5"/>
            <p:cNvGraphicFramePr>
              <a:graphicFrameLocks noChangeAspect="1"/>
            </p:cNvGraphicFramePr>
            <p:nvPr/>
          </p:nvGraphicFramePr>
          <p:xfrm>
            <a:off x="2160" y="1392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5" imgW="926698" imgH="533169" progId="Equation.3">
                    <p:embed/>
                  </p:oleObj>
                </mc:Choice>
                <mc:Fallback>
                  <p:oleObj name="Equation" r:id="rId5" imgW="926698" imgH="53316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92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Text Box 6"/>
            <p:cNvSpPr txBox="1">
              <a:spLocks noChangeArrowheads="1"/>
            </p:cNvSpPr>
            <p:nvPr/>
          </p:nvSpPr>
          <p:spPr bwMode="auto">
            <a:xfrm>
              <a:off x="96" y="912"/>
              <a:ext cx="3975" cy="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 sz="4000">
                  <a:solidFill>
                    <a:srgbClr val="FF0000"/>
                  </a:solidFill>
                </a:rPr>
                <a:t>  </a:t>
              </a:r>
              <a:r>
                <a:rPr lang="en-US"/>
                <a:t>  For any regular expression</a:t>
              </a:r>
            </a:p>
            <a:p>
              <a:r>
                <a:rPr lang="en-US"/>
                <a:t>     the language           is regular</a:t>
              </a:r>
            </a:p>
          </p:txBody>
        </p:sp>
      </p:grpSp>
      <p:sp>
        <p:nvSpPr>
          <p:cNvPr id="19461" name="AutoShape 27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2" name="Text Box 28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9463" name="AutoShape 29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AutoShape 30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AutoShape 31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Text Box 32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9467" name="Object 33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7" imgW="393529" imgH="368140" progId="Equation.3">
                  <p:embed/>
                </p:oleObj>
              </mc:Choice>
              <mc:Fallback>
                <p:oleObj name="Equation" r:id="rId7" imgW="393529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8" name="Group 34"/>
          <p:cNvGrpSpPr>
            <a:grpSpLocks/>
          </p:cNvGrpSpPr>
          <p:nvPr/>
        </p:nvGrpSpPr>
        <p:grpSpPr bwMode="auto">
          <a:xfrm>
            <a:off x="1447800" y="5638800"/>
            <a:ext cx="6823075" cy="579438"/>
            <a:chOff x="518" y="2608"/>
            <a:chExt cx="4298" cy="365"/>
          </a:xfrm>
        </p:grpSpPr>
        <p:sp>
          <p:nvSpPr>
            <p:cNvPr id="19469" name="Text Box 35"/>
            <p:cNvSpPr txBox="1">
              <a:spLocks noChangeArrowheads="1"/>
            </p:cNvSpPr>
            <p:nvPr/>
          </p:nvSpPr>
          <p:spPr bwMode="auto">
            <a:xfrm>
              <a:off x="518" y="2608"/>
              <a:ext cx="40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Proof by induction on the size of</a:t>
              </a:r>
            </a:p>
          </p:txBody>
        </p:sp>
        <p:graphicFrame>
          <p:nvGraphicFramePr>
            <p:cNvPr id="19470" name="Object 36"/>
            <p:cNvGraphicFramePr>
              <a:graphicFrameLocks noChangeAspect="1"/>
            </p:cNvGraphicFramePr>
            <p:nvPr/>
          </p:nvGraphicFramePr>
          <p:xfrm>
            <a:off x="4656" y="2736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9" imgW="253890" imgH="291973" progId="Equation.3">
                    <p:embed/>
                  </p:oleObj>
                </mc:Choice>
                <mc:Fallback>
                  <p:oleObj name="Equation" r:id="rId9" imgW="253890" imgH="29197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36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BA3AAD7-221C-4070-9A39-7688983C4E6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Induction Basis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Primitive Regular Expressions: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6216650" y="8890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2082800" imgH="533400" progId="Equation.3">
                  <p:embed/>
                </p:oleObj>
              </mc:Choice>
              <mc:Fallback>
                <p:oleObj name="Equation" r:id="rId3" imgW="20828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889000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3001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Corresponding </a:t>
            </a:r>
          </a:p>
          <a:p>
            <a:r>
              <a:rPr lang="en-US">
                <a:solidFill>
                  <a:srgbClr val="009900"/>
                </a:solidFill>
              </a:rPr>
              <a:t>NFAs</a:t>
            </a:r>
          </a:p>
        </p:txBody>
      </p:sp>
      <p:grpSp>
        <p:nvGrpSpPr>
          <p:cNvPr id="20487" name="Group 25"/>
          <p:cNvGrpSpPr>
            <a:grpSpLocks/>
          </p:cNvGrpSpPr>
          <p:nvPr/>
        </p:nvGrpSpPr>
        <p:grpSpPr bwMode="auto">
          <a:xfrm>
            <a:off x="152400" y="2590800"/>
            <a:ext cx="6362700" cy="762000"/>
            <a:chOff x="96" y="1632"/>
            <a:chExt cx="4008" cy="480"/>
          </a:xfrm>
        </p:grpSpPr>
        <p:sp>
          <p:nvSpPr>
            <p:cNvPr id="20506" name="Oval 7"/>
            <p:cNvSpPr>
              <a:spLocks noChangeArrowheads="1"/>
            </p:cNvSpPr>
            <p:nvPr/>
          </p:nvSpPr>
          <p:spPr bwMode="auto">
            <a:xfrm>
              <a:off x="48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7" name="Line 8"/>
            <p:cNvSpPr>
              <a:spLocks noChangeShapeType="1"/>
            </p:cNvSpPr>
            <p:nvPr/>
          </p:nvSpPr>
          <p:spPr bwMode="auto">
            <a:xfrm>
              <a:off x="96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0508" name="Object 16"/>
            <p:cNvGraphicFramePr>
              <a:graphicFrameLocks noChangeAspect="1"/>
            </p:cNvGraphicFramePr>
            <p:nvPr/>
          </p:nvGraphicFramePr>
          <p:xfrm>
            <a:off x="1920" y="1680"/>
            <a:ext cx="218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Equation" r:id="rId5" imgW="3467100" imgH="520700" progId="Equation.3">
                    <p:embed/>
                  </p:oleObj>
                </mc:Choice>
                <mc:Fallback>
                  <p:oleObj name="Equation" r:id="rId5" imgW="3467100" imgH="520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218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9" name="Rectangle 19"/>
            <p:cNvSpPr>
              <a:spLocks noChangeArrowheads="1"/>
            </p:cNvSpPr>
            <p:nvPr/>
          </p:nvSpPr>
          <p:spPr bwMode="auto">
            <a:xfrm>
              <a:off x="288" y="1632"/>
              <a:ext cx="672" cy="4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488" name="Group 26"/>
          <p:cNvGrpSpPr>
            <a:grpSpLocks/>
          </p:cNvGrpSpPr>
          <p:nvPr/>
        </p:nvGrpSpPr>
        <p:grpSpPr bwMode="auto">
          <a:xfrm>
            <a:off x="152400" y="3733800"/>
            <a:ext cx="6413500" cy="914400"/>
            <a:chOff x="96" y="2352"/>
            <a:chExt cx="4040" cy="576"/>
          </a:xfrm>
        </p:grpSpPr>
        <p:sp>
          <p:nvSpPr>
            <p:cNvPr id="20501" name="Oval 9"/>
            <p:cNvSpPr>
              <a:spLocks noChangeArrowheads="1"/>
            </p:cNvSpPr>
            <p:nvPr/>
          </p:nvSpPr>
          <p:spPr bwMode="auto">
            <a:xfrm>
              <a:off x="480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2" name="Line 10"/>
            <p:cNvSpPr>
              <a:spLocks noChangeShapeType="1"/>
            </p:cNvSpPr>
            <p:nvPr/>
          </p:nvSpPr>
          <p:spPr bwMode="auto">
            <a:xfrm>
              <a:off x="9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3" name="Oval 18"/>
            <p:cNvSpPr>
              <a:spLocks noChangeArrowheads="1"/>
            </p:cNvSpPr>
            <p:nvPr/>
          </p:nvSpPr>
          <p:spPr bwMode="auto">
            <a:xfrm>
              <a:off x="4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4" name="Rectangle 20"/>
            <p:cNvSpPr>
              <a:spLocks noChangeArrowheads="1"/>
            </p:cNvSpPr>
            <p:nvPr/>
          </p:nvSpPr>
          <p:spPr bwMode="auto">
            <a:xfrm>
              <a:off x="288" y="2352"/>
              <a:ext cx="672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0505" name="Object 21"/>
            <p:cNvGraphicFramePr>
              <a:graphicFrameLocks noChangeAspect="1"/>
            </p:cNvGraphicFramePr>
            <p:nvPr/>
          </p:nvGraphicFramePr>
          <p:xfrm>
            <a:off x="1824" y="2496"/>
            <a:ext cx="23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Equation" r:id="rId7" imgW="3670300" imgH="520700" progId="Equation.3">
                    <p:embed/>
                  </p:oleObj>
                </mc:Choice>
                <mc:Fallback>
                  <p:oleObj name="Equation" r:id="rId7" imgW="3670300" imgH="520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3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9" name="Group 27"/>
          <p:cNvGrpSpPr>
            <a:grpSpLocks/>
          </p:cNvGrpSpPr>
          <p:nvPr/>
        </p:nvGrpSpPr>
        <p:grpSpPr bwMode="auto">
          <a:xfrm>
            <a:off x="152400" y="5105400"/>
            <a:ext cx="6400800" cy="914400"/>
            <a:chOff x="96" y="3216"/>
            <a:chExt cx="4032" cy="576"/>
          </a:xfrm>
        </p:grpSpPr>
        <p:sp>
          <p:nvSpPr>
            <p:cNvPr id="20494" name="Oval 11"/>
            <p:cNvSpPr>
              <a:spLocks noChangeArrowheads="1"/>
            </p:cNvSpPr>
            <p:nvPr/>
          </p:nvSpPr>
          <p:spPr bwMode="auto">
            <a:xfrm>
              <a:off x="48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9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6" name="Oval 13"/>
            <p:cNvSpPr>
              <a:spLocks noChangeArrowheads="1"/>
            </p:cNvSpPr>
            <p:nvPr/>
          </p:nvSpPr>
          <p:spPr bwMode="auto">
            <a:xfrm>
              <a:off x="1296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7" name="Oval 14"/>
            <p:cNvSpPr>
              <a:spLocks noChangeArrowheads="1"/>
            </p:cNvSpPr>
            <p:nvPr/>
          </p:nvSpPr>
          <p:spPr bwMode="auto">
            <a:xfrm>
              <a:off x="1248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8" name="Line 15"/>
            <p:cNvSpPr>
              <a:spLocks noChangeShapeType="1"/>
            </p:cNvSpPr>
            <p:nvPr/>
          </p:nvSpPr>
          <p:spPr bwMode="auto">
            <a:xfrm>
              <a:off x="76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288" y="3216"/>
              <a:ext cx="1440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0500" name="Object 22"/>
            <p:cNvGraphicFramePr>
              <a:graphicFrameLocks noChangeAspect="1"/>
            </p:cNvGraphicFramePr>
            <p:nvPr/>
          </p:nvGraphicFramePr>
          <p:xfrm>
            <a:off x="1872" y="3360"/>
            <a:ext cx="22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Equation" r:id="rId9" imgW="3581400" imgH="533400" progId="Equation.3">
                    <p:embed/>
                  </p:oleObj>
                </mc:Choice>
                <mc:Fallback>
                  <p:oleObj name="Equation" r:id="rId9" imgW="3581400" imgH="533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225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6553200" y="2590800"/>
            <a:ext cx="2590800" cy="3276600"/>
            <a:chOff x="4128" y="1632"/>
            <a:chExt cx="1632" cy="2064"/>
          </a:xfrm>
        </p:grpSpPr>
        <p:sp>
          <p:nvSpPr>
            <p:cNvPr id="20492" name="AutoShape 23"/>
            <p:cNvSpPr>
              <a:spLocks/>
            </p:cNvSpPr>
            <p:nvPr/>
          </p:nvSpPr>
          <p:spPr bwMode="auto">
            <a:xfrm>
              <a:off x="4128" y="1632"/>
              <a:ext cx="336" cy="2064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3" name="Text Box 24"/>
            <p:cNvSpPr txBox="1">
              <a:spLocks noChangeArrowheads="1"/>
            </p:cNvSpPr>
            <p:nvPr/>
          </p:nvSpPr>
          <p:spPr bwMode="auto">
            <a:xfrm>
              <a:off x="4508" y="2304"/>
              <a:ext cx="1252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regular</a:t>
              </a:r>
            </a:p>
            <a:p>
              <a:r>
                <a:rPr lang="en-US"/>
                <a:t>languages</a:t>
              </a:r>
            </a:p>
          </p:txBody>
        </p:sp>
      </p:grpSp>
      <p:graphicFrame>
        <p:nvGraphicFramePr>
          <p:cNvPr id="20491" name="Object 30"/>
          <p:cNvGraphicFramePr>
            <a:graphicFrameLocks noChangeAspect="1"/>
          </p:cNvGraphicFramePr>
          <p:nvPr/>
        </p:nvGraphicFramePr>
        <p:xfrm>
          <a:off x="1447800" y="5257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1" imgW="241195" imgH="253890" progId="Equation.3">
                  <p:embed/>
                </p:oleObj>
              </mc:Choice>
              <mc:Fallback>
                <p:oleObj name="Equation" r:id="rId11" imgW="241195" imgH="2538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EA8CD6-04AA-4778-84E5-BFB6761E296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Regular expressions </a:t>
            </a:r>
          </a:p>
          <a:p>
            <a:r>
              <a:rPr lang="en-US" smtClean="0"/>
              <a:t>describe regular languages 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Example:</a:t>
            </a:r>
          </a:p>
          <a:p>
            <a:endParaRPr lang="en-US" smtClean="0"/>
          </a:p>
          <a:p>
            <a:r>
              <a:rPr lang="en-US" smtClean="0"/>
              <a:t>                 describes the language</a:t>
            </a:r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2590800" y="3200400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108200" imgH="533400" progId="Equation.3">
                  <p:embed/>
                </p:oleObj>
              </mc:Choice>
              <mc:Fallback>
                <p:oleObj name="Equation" r:id="rId3" imgW="2108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10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2190750" y="5080000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6692900" imgH="558800" progId="Equation.3">
                  <p:embed/>
                </p:oleObj>
              </mc:Choice>
              <mc:Fallback>
                <p:oleObj name="Equation" r:id="rId5" imgW="66929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080000"/>
                        <a:ext cx="669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9AC5961-8D1C-4CBC-82DA-214E9B1EB61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Inductive Hypothesis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r>
              <a:rPr lang="en-US" smtClean="0">
                <a:solidFill>
                  <a:srgbClr val="009900"/>
                </a:solidFill>
              </a:rPr>
              <a:t>Suppose</a:t>
            </a:r>
            <a:r>
              <a:rPr lang="en-US" smtClean="0"/>
              <a:t> </a:t>
            </a:r>
          </a:p>
          <a:p>
            <a:r>
              <a:rPr lang="en-US" smtClean="0"/>
              <a:t>that for regular expressions        and     ,  </a:t>
            </a:r>
          </a:p>
          <a:p>
            <a:r>
              <a:rPr lang="en-US" smtClean="0"/>
              <a:t>           and             are regular languages</a:t>
            </a:r>
          </a:p>
          <a:p>
            <a:endParaRPr lang="en-US" smtClean="0"/>
          </a:p>
          <a:p>
            <a:r>
              <a:rPr lang="en-US" smtClean="0"/>
              <a:t>   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5867400" y="19812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304668" imgH="571252" progId="Equation.3">
                  <p:embed/>
                </p:oleObj>
              </mc:Choice>
              <mc:Fallback>
                <p:oleObj name="Equation" r:id="rId3" imgW="304668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812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7467600" y="19812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380835" imgH="571252" progId="Equation.3">
                  <p:embed/>
                </p:oleObj>
              </mc:Choice>
              <mc:Fallback>
                <p:oleObj name="Equation" r:id="rId5" imgW="380835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304800" y="2590800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1016000" imgH="571500" progId="Equation.3">
                  <p:embed/>
                </p:oleObj>
              </mc:Choice>
              <mc:Fallback>
                <p:oleObj name="Equation" r:id="rId7" imgW="10160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01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2438400" y="259080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9" imgW="1091726" imgH="571252" progId="Equation.3">
                  <p:embed/>
                </p:oleObj>
              </mc:Choice>
              <mc:Fallback>
                <p:oleObj name="Equation" r:id="rId9" imgW="1091726" imgH="5712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109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3963A86-B60A-4B78-B0A2-65AE26312A8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Inductive Step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will prove:</a:t>
            </a:r>
          </a:p>
          <a:p>
            <a:endParaRPr lang="en-US" smtClean="0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3181350" y="1422400"/>
          <a:ext cx="1854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854200" imgH="5168900" progId="Equation.3">
                  <p:embed/>
                </p:oleObj>
              </mc:Choice>
              <mc:Fallback>
                <p:oleObj name="Equation" r:id="rId3" imgW="1854200" imgH="516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422400"/>
                        <a:ext cx="1854200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AutoShape 5"/>
          <p:cNvSpPr>
            <a:spLocks/>
          </p:cNvSpPr>
          <p:nvPr/>
        </p:nvSpPr>
        <p:spPr bwMode="auto">
          <a:xfrm>
            <a:off x="5105400" y="13716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943600" y="3352800"/>
            <a:ext cx="2501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Are regular </a:t>
            </a:r>
          </a:p>
          <a:p>
            <a:r>
              <a:rPr lang="en-US"/>
              <a:t>Languages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C8E0296-2F5E-4CC5-94EA-276ECA07D04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5486400"/>
          </a:xfrm>
        </p:spPr>
        <p:txBody>
          <a:bodyPr/>
          <a:lstStyle/>
          <a:p>
            <a:r>
              <a:rPr lang="en-US" smtClean="0"/>
              <a:t>By definition of regular expressions:</a:t>
            </a:r>
          </a:p>
          <a:p>
            <a:endParaRPr lang="en-US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828800" y="1143000"/>
          <a:ext cx="4902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4902200" imgH="5168900" progId="Equation.3">
                  <p:embed/>
                </p:oleObj>
              </mc:Choice>
              <mc:Fallback>
                <p:oleObj name="Equation" r:id="rId3" imgW="4902200" imgH="516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4902200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5953B6-59F2-475B-BF58-B18B5E9610A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457200" y="838200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1016000" imgH="571500" progId="Equation.3">
                  <p:embed/>
                </p:oleObj>
              </mc:Choice>
              <mc:Fallback>
                <p:oleObj name="Equation" r:id="rId3" imgW="10160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101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590800" y="83820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1091726" imgH="571252" progId="Equation.3">
                  <p:embed/>
                </p:oleObj>
              </mc:Choice>
              <mc:Fallback>
                <p:oleObj name="Equation" r:id="rId5" imgW="109172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8200"/>
                        <a:ext cx="109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304800" y="228600"/>
            <a:ext cx="78089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By inductive hypothesis we know:</a:t>
            </a:r>
          </a:p>
          <a:p>
            <a:r>
              <a:rPr lang="en-US"/>
              <a:t>           and             are regular languages</a:t>
            </a:r>
          </a:p>
          <a:p>
            <a:endParaRPr lang="en-US"/>
          </a:p>
        </p:txBody>
      </p:sp>
      <p:grpSp>
        <p:nvGrpSpPr>
          <p:cNvPr id="24582" name="Group 15"/>
          <p:cNvGrpSpPr>
            <a:grpSpLocks/>
          </p:cNvGrpSpPr>
          <p:nvPr/>
        </p:nvGrpSpPr>
        <p:grpSpPr bwMode="auto">
          <a:xfrm>
            <a:off x="304800" y="2514600"/>
            <a:ext cx="6921500" cy="3416300"/>
            <a:chOff x="0" y="1584"/>
            <a:chExt cx="4360" cy="2152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43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Regular languages are closed under:</a:t>
              </a:r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2736" y="2400"/>
            <a:ext cx="1624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7" imgW="2578100" imgH="2120900" progId="Equation.3">
                    <p:embed/>
                  </p:oleObj>
                </mc:Choice>
                <mc:Fallback>
                  <p:oleObj name="Equation" r:id="rId7" imgW="2578100" imgH="2120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1624" cy="1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1"/>
            <p:cNvSpPr txBox="1">
              <a:spLocks noChangeArrowheads="1"/>
            </p:cNvSpPr>
            <p:nvPr/>
          </p:nvSpPr>
          <p:spPr bwMode="auto">
            <a:xfrm>
              <a:off x="864" y="2400"/>
              <a:ext cx="8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 i="1">
                  <a:solidFill>
                    <a:srgbClr val="009900"/>
                  </a:solidFill>
                </a:rPr>
                <a:t>Union </a:t>
              </a:r>
            </a:p>
          </p:txBody>
        </p:sp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816" y="2832"/>
              <a:ext cx="18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 i="1">
                  <a:solidFill>
                    <a:srgbClr val="009900"/>
                  </a:solidFill>
                </a:rPr>
                <a:t>Concatenation </a:t>
              </a:r>
            </a:p>
          </p:txBody>
        </p:sp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64" y="3360"/>
              <a:ext cx="7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 i="1">
                  <a:solidFill>
                    <a:srgbClr val="009900"/>
                  </a:solidFill>
                </a:rPr>
                <a:t>Star </a:t>
              </a:r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>
              <a:off x="0" y="1584"/>
              <a:ext cx="17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We also know: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413E5AA-D67E-4F66-8DA7-3F98CE3CA9D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3429000" cy="609600"/>
          </a:xfrm>
        </p:spPr>
        <p:txBody>
          <a:bodyPr/>
          <a:lstStyle/>
          <a:p>
            <a:r>
              <a:rPr lang="en-US" smtClean="0"/>
              <a:t> Therefore: </a:t>
            </a:r>
          </a:p>
        </p:txBody>
      </p:sp>
      <p:sp>
        <p:nvSpPr>
          <p:cNvPr id="25604" name="AutoShape 5"/>
          <p:cNvSpPr>
            <a:spLocks/>
          </p:cNvSpPr>
          <p:nvPr/>
        </p:nvSpPr>
        <p:spPr bwMode="auto">
          <a:xfrm>
            <a:off x="5181600" y="990600"/>
            <a:ext cx="609600" cy="39624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285750" y="1117600"/>
          <a:ext cx="4902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4902200" imgH="3644900" progId="Equation.3">
                  <p:embed/>
                </p:oleObj>
              </mc:Choice>
              <mc:Fallback>
                <p:oleObj name="Equation" r:id="rId3" imgW="4902200" imgH="3644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117600"/>
                        <a:ext cx="4902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019800" y="2362200"/>
            <a:ext cx="2379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Are 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203200" y="5286375"/>
          <a:ext cx="2673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927100" imgH="228600" progId="Equation.3">
                  <p:embed/>
                </p:oleObj>
              </mc:Choice>
              <mc:Fallback>
                <p:oleObj name="Equation" r:id="rId5" imgW="927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286375"/>
                        <a:ext cx="26733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3352800" y="5257800"/>
            <a:ext cx="49355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is trivially a regular language</a:t>
            </a:r>
          </a:p>
          <a:p>
            <a:r>
              <a:rPr lang="en-US" sz="2800"/>
              <a:t>(by induction hypothesis)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775325" y="6273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5470525" y="6370638"/>
            <a:ext cx="294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9933"/>
                </a:solidFill>
              </a:rPr>
              <a:t>End of Proof-Part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6A21413-FD79-4B65-8A2B-1159887EA42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228600"/>
            <a:ext cx="89217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Using the regular closure of these operations,</a:t>
            </a:r>
          </a:p>
          <a:p>
            <a:r>
              <a:rPr lang="en-US"/>
              <a:t>we can construct recursively the NFA </a:t>
            </a:r>
          </a:p>
          <a:p>
            <a:r>
              <a:rPr lang="en-US"/>
              <a:t>that accepts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7391400" y="762000"/>
          <a:ext cx="666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762000"/>
                        <a:ext cx="666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2667000" y="1447800"/>
          <a:ext cx="2406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5" imgW="850531" imgH="215806" progId="Equation.3">
                  <p:embed/>
                </p:oleObj>
              </mc:Choice>
              <mc:Fallback>
                <p:oleObj name="Equation" r:id="rId5" imgW="85053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24066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133600" y="2286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Example:</a:t>
            </a:r>
          </a:p>
        </p:txBody>
      </p:sp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3962400" y="2362200"/>
          <a:ext cx="1828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7" imgW="672808" imgH="215806" progId="Equation.3">
                  <p:embed/>
                </p:oleObj>
              </mc:Choice>
              <mc:Fallback>
                <p:oleObj name="Equation" r:id="rId7" imgW="672808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828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0" y="21336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2286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2286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Oval 12"/>
          <p:cNvSpPr>
            <a:spLocks noChangeArrowheads="1"/>
          </p:cNvSpPr>
          <p:nvPr/>
        </p:nvSpPr>
        <p:spPr bwMode="auto">
          <a:xfrm>
            <a:off x="5334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Oval 13"/>
          <p:cNvSpPr>
            <a:spLocks noChangeArrowheads="1"/>
          </p:cNvSpPr>
          <p:nvPr/>
        </p:nvSpPr>
        <p:spPr bwMode="auto">
          <a:xfrm>
            <a:off x="5334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Oval 14"/>
          <p:cNvSpPr>
            <a:spLocks noChangeArrowheads="1"/>
          </p:cNvSpPr>
          <p:nvPr/>
        </p:nvSpPr>
        <p:spPr bwMode="auto">
          <a:xfrm>
            <a:off x="2133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Oval 15"/>
          <p:cNvSpPr>
            <a:spLocks noChangeArrowheads="1"/>
          </p:cNvSpPr>
          <p:nvPr/>
        </p:nvSpPr>
        <p:spPr bwMode="auto">
          <a:xfrm>
            <a:off x="2133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Oval 16"/>
          <p:cNvSpPr>
            <a:spLocks noChangeArrowheads="1"/>
          </p:cNvSpPr>
          <p:nvPr/>
        </p:nvSpPr>
        <p:spPr bwMode="auto">
          <a:xfrm>
            <a:off x="1981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Oval 17"/>
          <p:cNvSpPr>
            <a:spLocks noChangeArrowheads="1"/>
          </p:cNvSpPr>
          <p:nvPr/>
        </p:nvSpPr>
        <p:spPr bwMode="auto">
          <a:xfrm>
            <a:off x="19812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41" name="Object 18"/>
          <p:cNvGraphicFramePr>
            <a:graphicFrameLocks noChangeAspect="1"/>
          </p:cNvGraphicFramePr>
          <p:nvPr/>
        </p:nvGraphicFramePr>
        <p:xfrm>
          <a:off x="685800" y="29718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9" imgW="889000" imgH="228600" progId="Equation.3">
                  <p:embed/>
                </p:oleObj>
              </mc:Choice>
              <mc:Fallback>
                <p:oleObj name="Equation" r:id="rId9" imgW="889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0"/>
          <p:cNvGraphicFramePr>
            <a:graphicFrameLocks noChangeAspect="1"/>
          </p:cNvGraphicFramePr>
          <p:nvPr/>
        </p:nvGraphicFramePr>
        <p:xfrm>
          <a:off x="660400" y="4953000"/>
          <a:ext cx="1881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1" imgW="914400" imgH="228600" progId="Equation.3">
                  <p:embed/>
                </p:oleObj>
              </mc:Choice>
              <mc:Fallback>
                <p:oleObj name="Equation" r:id="rId11" imgW="9144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953000"/>
                        <a:ext cx="18811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304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3048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5" name="Freeform 24"/>
          <p:cNvSpPr>
            <a:spLocks/>
          </p:cNvSpPr>
          <p:nvPr/>
        </p:nvSpPr>
        <p:spPr bwMode="auto">
          <a:xfrm>
            <a:off x="881063" y="3741738"/>
            <a:ext cx="1081087" cy="384175"/>
          </a:xfrm>
          <a:custGeom>
            <a:avLst/>
            <a:gdLst>
              <a:gd name="T0" fmla="*/ 0 w 681"/>
              <a:gd name="T1" fmla="*/ 274697825 h 242"/>
              <a:gd name="T2" fmla="*/ 141128685 w 681"/>
              <a:gd name="T3" fmla="*/ 78125638 h 242"/>
              <a:gd name="T4" fmla="*/ 299897661 w 681"/>
              <a:gd name="T5" fmla="*/ 25201563 h 242"/>
              <a:gd name="T6" fmla="*/ 352821712 w 681"/>
              <a:gd name="T7" fmla="*/ 7561263 h 242"/>
              <a:gd name="T8" fmla="*/ 584675980 w 681"/>
              <a:gd name="T9" fmla="*/ 42843450 h 242"/>
              <a:gd name="T10" fmla="*/ 725804664 w 681"/>
              <a:gd name="T11" fmla="*/ 183972200 h 242"/>
              <a:gd name="T12" fmla="*/ 866933349 w 681"/>
              <a:gd name="T13" fmla="*/ 504031250 h 242"/>
              <a:gd name="T14" fmla="*/ 972779863 w 681"/>
              <a:gd name="T15" fmla="*/ 574595625 h 242"/>
              <a:gd name="T16" fmla="*/ 1078626376 w 681"/>
              <a:gd name="T17" fmla="*/ 609877813 h 242"/>
              <a:gd name="T18" fmla="*/ 1398685278 w 681"/>
              <a:gd name="T19" fmla="*/ 592237513 h 242"/>
              <a:gd name="T20" fmla="*/ 1557455842 w 681"/>
              <a:gd name="T21" fmla="*/ 539313438 h 242"/>
              <a:gd name="T22" fmla="*/ 1610378305 w 681"/>
              <a:gd name="T23" fmla="*/ 521673138 h 242"/>
              <a:gd name="T24" fmla="*/ 1716224819 w 681"/>
              <a:gd name="T25" fmla="*/ 433466875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6" name="Freeform 25"/>
          <p:cNvSpPr>
            <a:spLocks/>
          </p:cNvSpPr>
          <p:nvPr/>
        </p:nvSpPr>
        <p:spPr bwMode="auto">
          <a:xfrm>
            <a:off x="914400" y="5638800"/>
            <a:ext cx="1081088" cy="384175"/>
          </a:xfrm>
          <a:custGeom>
            <a:avLst/>
            <a:gdLst>
              <a:gd name="T0" fmla="*/ 0 w 681"/>
              <a:gd name="T1" fmla="*/ 274697825 h 242"/>
              <a:gd name="T2" fmla="*/ 141128815 w 681"/>
              <a:gd name="T3" fmla="*/ 78125638 h 242"/>
              <a:gd name="T4" fmla="*/ 299899526 w 681"/>
              <a:gd name="T5" fmla="*/ 25201563 h 242"/>
              <a:gd name="T6" fmla="*/ 352822038 w 681"/>
              <a:gd name="T7" fmla="*/ 7561263 h 242"/>
              <a:gd name="T8" fmla="*/ 584676520 w 681"/>
              <a:gd name="T9" fmla="*/ 42843450 h 242"/>
              <a:gd name="T10" fmla="*/ 725805336 w 681"/>
              <a:gd name="T11" fmla="*/ 183972200 h 242"/>
              <a:gd name="T12" fmla="*/ 866934151 w 681"/>
              <a:gd name="T13" fmla="*/ 504031250 h 242"/>
              <a:gd name="T14" fmla="*/ 972780762 w 681"/>
              <a:gd name="T15" fmla="*/ 574595625 h 242"/>
              <a:gd name="T16" fmla="*/ 1078627374 w 681"/>
              <a:gd name="T17" fmla="*/ 609877813 h 242"/>
              <a:gd name="T18" fmla="*/ 1398688159 w 681"/>
              <a:gd name="T19" fmla="*/ 592237513 h 242"/>
              <a:gd name="T20" fmla="*/ 1557457283 w 681"/>
              <a:gd name="T21" fmla="*/ 539313438 h 242"/>
              <a:gd name="T22" fmla="*/ 1610381382 w 681"/>
              <a:gd name="T23" fmla="*/ 521673138 h 242"/>
              <a:gd name="T24" fmla="*/ 1716227994 w 681"/>
              <a:gd name="T25" fmla="*/ 433466875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7" name="Rectangle 26"/>
          <p:cNvSpPr>
            <a:spLocks noChangeArrowheads="1"/>
          </p:cNvSpPr>
          <p:nvPr/>
        </p:nvSpPr>
        <p:spPr bwMode="auto">
          <a:xfrm>
            <a:off x="60198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Rectangle 27"/>
          <p:cNvSpPr>
            <a:spLocks noChangeArrowheads="1"/>
          </p:cNvSpPr>
          <p:nvPr/>
        </p:nvSpPr>
        <p:spPr bwMode="auto">
          <a:xfrm>
            <a:off x="60198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9" name="Oval 28"/>
          <p:cNvSpPr>
            <a:spLocks noChangeArrowheads="1"/>
          </p:cNvSpPr>
          <p:nvPr/>
        </p:nvSpPr>
        <p:spPr bwMode="auto">
          <a:xfrm>
            <a:off x="6324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0" name="Oval 29"/>
          <p:cNvSpPr>
            <a:spLocks noChangeArrowheads="1"/>
          </p:cNvSpPr>
          <p:nvPr/>
        </p:nvSpPr>
        <p:spPr bwMode="auto">
          <a:xfrm>
            <a:off x="6324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1" name="Oval 30"/>
          <p:cNvSpPr>
            <a:spLocks noChangeArrowheads="1"/>
          </p:cNvSpPr>
          <p:nvPr/>
        </p:nvSpPr>
        <p:spPr bwMode="auto">
          <a:xfrm>
            <a:off x="7924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2" name="Oval 31"/>
          <p:cNvSpPr>
            <a:spLocks noChangeArrowheads="1"/>
          </p:cNvSpPr>
          <p:nvPr/>
        </p:nvSpPr>
        <p:spPr bwMode="auto">
          <a:xfrm>
            <a:off x="79248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3" name="Oval 32"/>
          <p:cNvSpPr>
            <a:spLocks noChangeArrowheads="1"/>
          </p:cNvSpPr>
          <p:nvPr/>
        </p:nvSpPr>
        <p:spPr bwMode="auto">
          <a:xfrm>
            <a:off x="7772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4" name="Oval 33"/>
          <p:cNvSpPr>
            <a:spLocks noChangeArrowheads="1"/>
          </p:cNvSpPr>
          <p:nvPr/>
        </p:nvSpPr>
        <p:spPr bwMode="auto">
          <a:xfrm>
            <a:off x="7772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Freeform 38"/>
          <p:cNvSpPr>
            <a:spLocks/>
          </p:cNvSpPr>
          <p:nvPr/>
        </p:nvSpPr>
        <p:spPr bwMode="auto">
          <a:xfrm>
            <a:off x="6672263" y="3741738"/>
            <a:ext cx="1081087" cy="384175"/>
          </a:xfrm>
          <a:custGeom>
            <a:avLst/>
            <a:gdLst>
              <a:gd name="T0" fmla="*/ 0 w 681"/>
              <a:gd name="T1" fmla="*/ 274697825 h 242"/>
              <a:gd name="T2" fmla="*/ 141128685 w 681"/>
              <a:gd name="T3" fmla="*/ 78125638 h 242"/>
              <a:gd name="T4" fmla="*/ 299897661 w 681"/>
              <a:gd name="T5" fmla="*/ 25201563 h 242"/>
              <a:gd name="T6" fmla="*/ 352821712 w 681"/>
              <a:gd name="T7" fmla="*/ 7561263 h 242"/>
              <a:gd name="T8" fmla="*/ 584675980 w 681"/>
              <a:gd name="T9" fmla="*/ 42843450 h 242"/>
              <a:gd name="T10" fmla="*/ 725804664 w 681"/>
              <a:gd name="T11" fmla="*/ 183972200 h 242"/>
              <a:gd name="T12" fmla="*/ 866933349 w 681"/>
              <a:gd name="T13" fmla="*/ 504031250 h 242"/>
              <a:gd name="T14" fmla="*/ 972779863 w 681"/>
              <a:gd name="T15" fmla="*/ 574595625 h 242"/>
              <a:gd name="T16" fmla="*/ 1078626376 w 681"/>
              <a:gd name="T17" fmla="*/ 609877813 h 242"/>
              <a:gd name="T18" fmla="*/ 1398685278 w 681"/>
              <a:gd name="T19" fmla="*/ 592237513 h 242"/>
              <a:gd name="T20" fmla="*/ 1557455842 w 681"/>
              <a:gd name="T21" fmla="*/ 539313438 h 242"/>
              <a:gd name="T22" fmla="*/ 1610378305 w 681"/>
              <a:gd name="T23" fmla="*/ 521673138 h 242"/>
              <a:gd name="T24" fmla="*/ 1716224819 w 681"/>
              <a:gd name="T25" fmla="*/ 433466875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6" name="Freeform 39"/>
          <p:cNvSpPr>
            <a:spLocks/>
          </p:cNvSpPr>
          <p:nvPr/>
        </p:nvSpPr>
        <p:spPr bwMode="auto">
          <a:xfrm>
            <a:off x="6705600" y="5638800"/>
            <a:ext cx="1081088" cy="384175"/>
          </a:xfrm>
          <a:custGeom>
            <a:avLst/>
            <a:gdLst>
              <a:gd name="T0" fmla="*/ 0 w 681"/>
              <a:gd name="T1" fmla="*/ 274697825 h 242"/>
              <a:gd name="T2" fmla="*/ 141128815 w 681"/>
              <a:gd name="T3" fmla="*/ 78125638 h 242"/>
              <a:gd name="T4" fmla="*/ 299899526 w 681"/>
              <a:gd name="T5" fmla="*/ 25201563 h 242"/>
              <a:gd name="T6" fmla="*/ 352822038 w 681"/>
              <a:gd name="T7" fmla="*/ 7561263 h 242"/>
              <a:gd name="T8" fmla="*/ 584676520 w 681"/>
              <a:gd name="T9" fmla="*/ 42843450 h 242"/>
              <a:gd name="T10" fmla="*/ 725805336 w 681"/>
              <a:gd name="T11" fmla="*/ 183972200 h 242"/>
              <a:gd name="T12" fmla="*/ 866934151 w 681"/>
              <a:gd name="T13" fmla="*/ 504031250 h 242"/>
              <a:gd name="T14" fmla="*/ 972780762 w 681"/>
              <a:gd name="T15" fmla="*/ 574595625 h 242"/>
              <a:gd name="T16" fmla="*/ 1078627374 w 681"/>
              <a:gd name="T17" fmla="*/ 609877813 h 242"/>
              <a:gd name="T18" fmla="*/ 1398688159 w 681"/>
              <a:gd name="T19" fmla="*/ 592237513 h 242"/>
              <a:gd name="T20" fmla="*/ 1557457283 w 681"/>
              <a:gd name="T21" fmla="*/ 539313438 h 242"/>
              <a:gd name="T22" fmla="*/ 1610381382 w 681"/>
              <a:gd name="T23" fmla="*/ 521673138 h 242"/>
              <a:gd name="T24" fmla="*/ 1716227994 w 681"/>
              <a:gd name="T25" fmla="*/ 433466875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7" name="Line 40"/>
          <p:cNvSpPr>
            <a:spLocks noChangeShapeType="1"/>
          </p:cNvSpPr>
          <p:nvPr/>
        </p:nvSpPr>
        <p:spPr bwMode="auto">
          <a:xfrm flipV="1">
            <a:off x="5334000" y="4110038"/>
            <a:ext cx="985838" cy="69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8" name="Line 41"/>
          <p:cNvSpPr>
            <a:spLocks noChangeShapeType="1"/>
          </p:cNvSpPr>
          <p:nvPr/>
        </p:nvSpPr>
        <p:spPr bwMode="auto">
          <a:xfrm>
            <a:off x="5334000" y="5029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9" name="Oval 42"/>
          <p:cNvSpPr>
            <a:spLocks noChangeArrowheads="1"/>
          </p:cNvSpPr>
          <p:nvPr/>
        </p:nvSpPr>
        <p:spPr bwMode="auto">
          <a:xfrm>
            <a:off x="49530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60" name="Line 43"/>
          <p:cNvSpPr>
            <a:spLocks noChangeShapeType="1"/>
          </p:cNvSpPr>
          <p:nvPr/>
        </p:nvSpPr>
        <p:spPr bwMode="auto">
          <a:xfrm>
            <a:off x="4572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61" name="Rectangle 44"/>
          <p:cNvSpPr>
            <a:spLocks noChangeArrowheads="1"/>
          </p:cNvSpPr>
          <p:nvPr/>
        </p:nvSpPr>
        <p:spPr bwMode="auto">
          <a:xfrm>
            <a:off x="4419600" y="3352800"/>
            <a:ext cx="44196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62" name="Object 45"/>
          <p:cNvGraphicFramePr>
            <a:graphicFrameLocks noChangeAspect="1"/>
          </p:cNvGraphicFramePr>
          <p:nvPr/>
        </p:nvGraphicFramePr>
        <p:xfrm>
          <a:off x="6400800" y="2667000"/>
          <a:ext cx="2406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3" imgW="850531" imgH="215806" progId="Equation.3">
                  <p:embed/>
                </p:oleObj>
              </mc:Choice>
              <mc:Fallback>
                <p:oleObj name="Equation" r:id="rId13" imgW="850531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67000"/>
                        <a:ext cx="24066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46"/>
          <p:cNvGraphicFramePr>
            <a:graphicFrameLocks noChangeAspect="1"/>
          </p:cNvGraphicFramePr>
          <p:nvPr/>
        </p:nvGraphicFramePr>
        <p:xfrm>
          <a:off x="5410200" y="4114800"/>
          <a:ext cx="369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4" imgW="139579" imgH="177646" progId="Equation.3">
                  <p:embed/>
                </p:oleObj>
              </mc:Choice>
              <mc:Fallback>
                <p:oleObj name="Equation" r:id="rId14" imgW="139579" imgH="1776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369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7"/>
          <p:cNvGraphicFramePr>
            <a:graphicFrameLocks noChangeAspect="1"/>
          </p:cNvGraphicFramePr>
          <p:nvPr/>
        </p:nvGraphicFramePr>
        <p:xfrm>
          <a:off x="5562600" y="4953000"/>
          <a:ext cx="369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6" imgW="139579" imgH="177646" progId="Equation.3">
                  <p:embed/>
                </p:oleObj>
              </mc:Choice>
              <mc:Fallback>
                <p:oleObj name="Equation" r:id="rId16" imgW="139579" imgH="17764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369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BA04D48-267E-4BDD-ADC5-139ABE98189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1" name="Text Box 1038"/>
          <p:cNvSpPr txBox="1">
            <a:spLocks noChangeArrowheads="1"/>
          </p:cNvSpPr>
          <p:nvPr/>
        </p:nvSpPr>
        <p:spPr bwMode="auto">
          <a:xfrm>
            <a:off x="0" y="3810000"/>
            <a:ext cx="78930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     For any regular language       there is</a:t>
            </a:r>
          </a:p>
          <a:p>
            <a:r>
              <a:rPr lang="en-US"/>
              <a:t>      a regular expression       with</a:t>
            </a:r>
          </a:p>
        </p:txBody>
      </p:sp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2</a:t>
            </a:r>
          </a:p>
        </p:txBody>
      </p:sp>
      <p:sp>
        <p:nvSpPr>
          <p:cNvPr id="27653" name="AutoShape 1027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Text Box 1028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27655" name="AutoShape 1029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6" name="AutoShape 1030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7" name="AutoShape 1031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Text Box 1032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7659" name="Object 1033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035"/>
          <p:cNvGraphicFramePr>
            <a:graphicFrameLocks noChangeAspect="1"/>
          </p:cNvGraphicFramePr>
          <p:nvPr/>
        </p:nvGraphicFramePr>
        <p:xfrm>
          <a:off x="5638800" y="386556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6556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036"/>
          <p:cNvGraphicFramePr>
            <a:graphicFrameLocks noChangeAspect="1"/>
          </p:cNvGraphicFramePr>
          <p:nvPr/>
        </p:nvGraphicFramePr>
        <p:xfrm>
          <a:off x="4953000" y="4551363"/>
          <a:ext cx="2524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7" imgW="253890" imgH="291973" progId="Equation.3">
                  <p:embed/>
                </p:oleObj>
              </mc:Choice>
              <mc:Fallback>
                <p:oleObj name="Equation" r:id="rId7" imgW="253890" imgH="291973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51363"/>
                        <a:ext cx="25241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037"/>
          <p:cNvGraphicFramePr>
            <a:graphicFrameLocks noChangeAspect="1"/>
          </p:cNvGraphicFramePr>
          <p:nvPr/>
        </p:nvGraphicFramePr>
        <p:xfrm>
          <a:off x="6629400" y="4398963"/>
          <a:ext cx="1727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9" imgW="1726451" imgH="533169" progId="Equation.3">
                  <p:embed/>
                </p:oleObj>
              </mc:Choice>
              <mc:Fallback>
                <p:oleObj name="Equation" r:id="rId9" imgW="1726451" imgH="53316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98963"/>
                        <a:ext cx="1727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039"/>
          <p:cNvSpPr txBox="1">
            <a:spLocks noChangeArrowheads="1"/>
          </p:cNvSpPr>
          <p:nvPr/>
        </p:nvSpPr>
        <p:spPr bwMode="auto">
          <a:xfrm>
            <a:off x="381000" y="5562600"/>
            <a:ext cx="73152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will convert an NFA that accepts </a:t>
            </a:r>
          </a:p>
          <a:p>
            <a:r>
              <a:rPr lang="en-US"/>
              <a:t>to a regular expression</a:t>
            </a:r>
          </a:p>
        </p:txBody>
      </p:sp>
      <p:graphicFrame>
        <p:nvGraphicFramePr>
          <p:cNvPr id="27664" name="Object 1040"/>
          <p:cNvGraphicFramePr>
            <a:graphicFrameLocks noChangeAspect="1"/>
          </p:cNvGraphicFramePr>
          <p:nvPr/>
        </p:nvGraphicFramePr>
        <p:xfrm>
          <a:off x="7620000" y="5638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11" imgW="330057" imgH="393529" progId="Equation.3">
                  <p:embed/>
                </p:oleObj>
              </mc:Choice>
              <mc:Fallback>
                <p:oleObj name="Equation" r:id="rId11" imgW="330057" imgH="39352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38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0AB7BCF-6137-4492-941F-106F347E63E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Since       is regular, there is a</a:t>
            </a:r>
          </a:p>
          <a:p>
            <a:r>
              <a:rPr lang="en-US" smtClean="0"/>
              <a:t>NFA       that accepts it</a:t>
            </a:r>
          </a:p>
          <a:p>
            <a:r>
              <a:rPr lang="en-US" smtClean="0"/>
              <a:t>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511300" y="901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01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70000" y="1511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11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590800" y="3657600"/>
            <a:ext cx="2971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819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6482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0574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200400" y="3200400"/>
          <a:ext cx="1816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7" imgW="1816100" imgH="482600" progId="Equation.3">
                  <p:embed/>
                </p:oleObj>
              </mc:Choice>
              <mc:Fallback>
                <p:oleObj name="Equation" r:id="rId7" imgW="18161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1816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Freeform 13"/>
          <p:cNvSpPr>
            <a:spLocks/>
          </p:cNvSpPr>
          <p:nvPr/>
        </p:nvSpPr>
        <p:spPr bwMode="auto">
          <a:xfrm>
            <a:off x="3276600" y="3848100"/>
            <a:ext cx="1371600" cy="698500"/>
          </a:xfrm>
          <a:custGeom>
            <a:avLst/>
            <a:gdLst>
              <a:gd name="T0" fmla="*/ 0 w 864"/>
              <a:gd name="T1" fmla="*/ 665321250 h 440"/>
              <a:gd name="T2" fmla="*/ 362902500 w 864"/>
              <a:gd name="T3" fmla="*/ 302418750 h 440"/>
              <a:gd name="T4" fmla="*/ 604837500 w 864"/>
              <a:gd name="T5" fmla="*/ 907256250 h 440"/>
              <a:gd name="T6" fmla="*/ 967740000 w 864"/>
              <a:gd name="T7" fmla="*/ 544353750 h 440"/>
              <a:gd name="T8" fmla="*/ 1330642500 w 864"/>
              <a:gd name="T9" fmla="*/ 1028223750 h 440"/>
              <a:gd name="T10" fmla="*/ 1572577500 w 864"/>
              <a:gd name="T11" fmla="*/ 60483750 h 440"/>
              <a:gd name="T12" fmla="*/ 1814512500 w 864"/>
              <a:gd name="T13" fmla="*/ 665321250 h 440"/>
              <a:gd name="T14" fmla="*/ 2147483647 w 864"/>
              <a:gd name="T15" fmla="*/ 665321250 h 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4" h="440">
                <a:moveTo>
                  <a:pt x="0" y="264"/>
                </a:moveTo>
                <a:cubicBezTo>
                  <a:pt x="52" y="184"/>
                  <a:pt x="104" y="104"/>
                  <a:pt x="144" y="120"/>
                </a:cubicBezTo>
                <a:cubicBezTo>
                  <a:pt x="184" y="136"/>
                  <a:pt x="200" y="344"/>
                  <a:pt x="240" y="360"/>
                </a:cubicBezTo>
                <a:cubicBezTo>
                  <a:pt x="280" y="376"/>
                  <a:pt x="336" y="208"/>
                  <a:pt x="384" y="216"/>
                </a:cubicBezTo>
                <a:cubicBezTo>
                  <a:pt x="432" y="224"/>
                  <a:pt x="488" y="440"/>
                  <a:pt x="528" y="408"/>
                </a:cubicBezTo>
                <a:cubicBezTo>
                  <a:pt x="568" y="376"/>
                  <a:pt x="592" y="48"/>
                  <a:pt x="624" y="24"/>
                </a:cubicBezTo>
                <a:cubicBezTo>
                  <a:pt x="656" y="0"/>
                  <a:pt x="680" y="224"/>
                  <a:pt x="720" y="264"/>
                </a:cubicBezTo>
                <a:cubicBezTo>
                  <a:pt x="760" y="304"/>
                  <a:pt x="812" y="284"/>
                  <a:pt x="864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116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Take it with a single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F16D23-443F-46E0-B223-3FAC87E9AB9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      construct the equivalent</a:t>
            </a:r>
          </a:p>
          <a:p>
            <a:r>
              <a:rPr lang="en-US" smtClean="0">
                <a:solidFill>
                  <a:srgbClr val="FF0000"/>
                </a:solidFill>
              </a:rPr>
              <a:t>Generalized Transition Graph</a:t>
            </a:r>
          </a:p>
          <a:p>
            <a:r>
              <a:rPr lang="en-US" sz="2800" smtClean="0"/>
              <a:t>in which transition labels are regular expressions</a:t>
            </a:r>
            <a:r>
              <a:rPr lang="en-US" smtClean="0"/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423988" y="9017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90170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2819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2743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1447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Freeform 11"/>
          <p:cNvSpPr>
            <a:spLocks/>
          </p:cNvSpPr>
          <p:nvPr/>
        </p:nvSpPr>
        <p:spPr bwMode="auto">
          <a:xfrm>
            <a:off x="977900" y="5245100"/>
            <a:ext cx="482600" cy="546100"/>
          </a:xfrm>
          <a:custGeom>
            <a:avLst/>
            <a:gdLst>
              <a:gd name="T0" fmla="*/ 504031250 w 304"/>
              <a:gd name="T1" fmla="*/ 866933750 h 344"/>
              <a:gd name="T2" fmla="*/ 745966250 w 304"/>
              <a:gd name="T3" fmla="*/ 262096250 h 344"/>
              <a:gd name="T4" fmla="*/ 383063750 w 304"/>
              <a:gd name="T5" fmla="*/ 20161250 h 344"/>
              <a:gd name="T6" fmla="*/ 20161250 w 304"/>
              <a:gd name="T7" fmla="*/ 141128750 h 344"/>
              <a:gd name="T8" fmla="*/ 262096250 w 304"/>
              <a:gd name="T9" fmla="*/ 86693375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Freeform 12"/>
          <p:cNvSpPr>
            <a:spLocks/>
          </p:cNvSpPr>
          <p:nvPr/>
        </p:nvSpPr>
        <p:spPr bwMode="auto">
          <a:xfrm>
            <a:off x="2743200" y="5181600"/>
            <a:ext cx="660400" cy="533400"/>
          </a:xfrm>
          <a:custGeom>
            <a:avLst/>
            <a:gdLst>
              <a:gd name="T0" fmla="*/ 766127500 w 416"/>
              <a:gd name="T1" fmla="*/ 846772500 h 336"/>
              <a:gd name="T2" fmla="*/ 1008062500 w 416"/>
              <a:gd name="T3" fmla="*/ 241935000 h 336"/>
              <a:gd name="T4" fmla="*/ 524192500 w 416"/>
              <a:gd name="T5" fmla="*/ 0 h 336"/>
              <a:gd name="T6" fmla="*/ 40322500 w 416"/>
              <a:gd name="T7" fmla="*/ 241935000 h 336"/>
              <a:gd name="T8" fmla="*/ 282257500 w 416"/>
              <a:gd name="T9" fmla="*/ 8467725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08" name="Object 13"/>
          <p:cNvGraphicFramePr>
            <a:graphicFrameLocks noChangeAspect="1"/>
          </p:cNvGraphicFramePr>
          <p:nvPr/>
        </p:nvGraphicFramePr>
        <p:xfrm>
          <a:off x="1066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4"/>
          <p:cNvGraphicFramePr>
            <a:graphicFrameLocks noChangeAspect="1"/>
          </p:cNvGraphicFramePr>
          <p:nvPr/>
        </p:nvGraphicFramePr>
        <p:xfrm>
          <a:off x="1733550" y="55245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647700" imgH="469900" progId="Equation.3">
                  <p:embed/>
                </p:oleObj>
              </mc:Choice>
              <mc:Fallback>
                <p:oleObj name="Equation" r:id="rId7" imgW="6477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5245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45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85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12" name="Object 17"/>
          <p:cNvGraphicFramePr>
            <a:graphicFrameLocks noChangeAspect="1"/>
          </p:cNvGraphicFramePr>
          <p:nvPr/>
        </p:nvGraphicFramePr>
        <p:xfrm>
          <a:off x="2971800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8"/>
          <p:cNvGraphicFramePr>
            <a:graphicFrameLocks noChangeAspect="1"/>
          </p:cNvGraphicFramePr>
          <p:nvPr/>
        </p:nvGraphicFramePr>
        <p:xfrm>
          <a:off x="1803400" y="4178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178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Oval 19"/>
          <p:cNvSpPr>
            <a:spLocks noChangeArrowheads="1"/>
          </p:cNvSpPr>
          <p:nvPr/>
        </p:nvSpPr>
        <p:spPr bwMode="auto">
          <a:xfrm>
            <a:off x="5334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5" name="Oval 20"/>
          <p:cNvSpPr>
            <a:spLocks noChangeArrowheads="1"/>
          </p:cNvSpPr>
          <p:nvPr/>
        </p:nvSpPr>
        <p:spPr bwMode="auto">
          <a:xfrm>
            <a:off x="7162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6" name="Oval 21"/>
          <p:cNvSpPr>
            <a:spLocks noChangeArrowheads="1"/>
          </p:cNvSpPr>
          <p:nvPr/>
        </p:nvSpPr>
        <p:spPr bwMode="auto">
          <a:xfrm>
            <a:off x="7086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5791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8" name="Freeform 23"/>
          <p:cNvSpPr>
            <a:spLocks/>
          </p:cNvSpPr>
          <p:nvPr/>
        </p:nvSpPr>
        <p:spPr bwMode="auto">
          <a:xfrm>
            <a:off x="5321300" y="5245100"/>
            <a:ext cx="482600" cy="546100"/>
          </a:xfrm>
          <a:custGeom>
            <a:avLst/>
            <a:gdLst>
              <a:gd name="T0" fmla="*/ 504031250 w 304"/>
              <a:gd name="T1" fmla="*/ 866933750 h 344"/>
              <a:gd name="T2" fmla="*/ 745966250 w 304"/>
              <a:gd name="T3" fmla="*/ 262096250 h 344"/>
              <a:gd name="T4" fmla="*/ 383063750 w 304"/>
              <a:gd name="T5" fmla="*/ 20161250 h 344"/>
              <a:gd name="T6" fmla="*/ 20161250 w 304"/>
              <a:gd name="T7" fmla="*/ 141128750 h 344"/>
              <a:gd name="T8" fmla="*/ 262096250 w 304"/>
              <a:gd name="T9" fmla="*/ 86693375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Freeform 24"/>
          <p:cNvSpPr>
            <a:spLocks/>
          </p:cNvSpPr>
          <p:nvPr/>
        </p:nvSpPr>
        <p:spPr bwMode="auto">
          <a:xfrm>
            <a:off x="7086600" y="5181600"/>
            <a:ext cx="660400" cy="533400"/>
          </a:xfrm>
          <a:custGeom>
            <a:avLst/>
            <a:gdLst>
              <a:gd name="T0" fmla="*/ 766127500 w 416"/>
              <a:gd name="T1" fmla="*/ 846772500 h 336"/>
              <a:gd name="T2" fmla="*/ 1008062500 w 416"/>
              <a:gd name="T3" fmla="*/ 241935000 h 336"/>
              <a:gd name="T4" fmla="*/ 524192500 w 416"/>
              <a:gd name="T5" fmla="*/ 0 h 336"/>
              <a:gd name="T6" fmla="*/ 40322500 w 416"/>
              <a:gd name="T7" fmla="*/ 241935000 h 336"/>
              <a:gd name="T8" fmla="*/ 282257500 w 416"/>
              <a:gd name="T9" fmla="*/ 8467725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20" name="Object 25"/>
          <p:cNvGraphicFramePr>
            <a:graphicFrameLocks noChangeAspect="1"/>
          </p:cNvGraphicFramePr>
          <p:nvPr/>
        </p:nvGraphicFramePr>
        <p:xfrm>
          <a:off x="5410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6"/>
          <p:cNvGraphicFramePr>
            <a:graphicFrameLocks noChangeAspect="1"/>
          </p:cNvGraphicFramePr>
          <p:nvPr/>
        </p:nvGraphicFramePr>
        <p:xfrm>
          <a:off x="5943600" y="55626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14" imgW="914400" imgH="393700" progId="Equation.3">
                  <p:embed/>
                </p:oleObj>
              </mc:Choice>
              <mc:Fallback>
                <p:oleObj name="Equation" r:id="rId14" imgW="9144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562600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5029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23" name="Object 28"/>
          <p:cNvGraphicFramePr>
            <a:graphicFrameLocks noChangeAspect="1"/>
          </p:cNvGraphicFramePr>
          <p:nvPr/>
        </p:nvGraphicFramePr>
        <p:xfrm>
          <a:off x="7315200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16" imgW="241195" imgH="279279" progId="Equation.3">
                  <p:embed/>
                </p:oleObj>
              </mc:Choice>
              <mc:Fallback>
                <p:oleObj name="Equation" r:id="rId16" imgW="241195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Line 30"/>
          <p:cNvSpPr>
            <a:spLocks noChangeShapeType="1"/>
          </p:cNvSpPr>
          <p:nvPr/>
        </p:nvSpPr>
        <p:spPr bwMode="auto">
          <a:xfrm>
            <a:off x="4800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5" name="AutoShape 31"/>
          <p:cNvSpPr>
            <a:spLocks noChangeArrowheads="1"/>
          </p:cNvSpPr>
          <p:nvPr/>
        </p:nvSpPr>
        <p:spPr bwMode="auto">
          <a:xfrm>
            <a:off x="38862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Text Box 33"/>
          <p:cNvSpPr txBox="1">
            <a:spLocks noChangeArrowheads="1"/>
          </p:cNvSpPr>
          <p:nvPr/>
        </p:nvSpPr>
        <p:spPr bwMode="auto">
          <a:xfrm>
            <a:off x="4953000" y="3810000"/>
            <a:ext cx="3568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Corresponding</a:t>
            </a:r>
          </a:p>
          <a:p>
            <a:r>
              <a:rPr lang="en-US" sz="2000">
                <a:solidFill>
                  <a:schemeClr val="tx1"/>
                </a:solidFill>
              </a:rPr>
              <a:t>Generalized transition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BB20822-DABD-4766-8EE1-02E45F68A8A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Another Example:</a:t>
            </a:r>
          </a:p>
        </p:txBody>
      </p:sp>
      <p:sp>
        <p:nvSpPr>
          <p:cNvPr id="30724" name="Oval 20"/>
          <p:cNvSpPr>
            <a:spLocks noChangeArrowheads="1"/>
          </p:cNvSpPr>
          <p:nvPr/>
        </p:nvSpPr>
        <p:spPr bwMode="auto">
          <a:xfrm>
            <a:off x="3886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Oval 21"/>
          <p:cNvSpPr>
            <a:spLocks noChangeArrowheads="1"/>
          </p:cNvSpPr>
          <p:nvPr/>
        </p:nvSpPr>
        <p:spPr bwMode="auto">
          <a:xfrm>
            <a:off x="75438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Oval 22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Line 24"/>
          <p:cNvSpPr>
            <a:spLocks noChangeShapeType="1"/>
          </p:cNvSpPr>
          <p:nvPr/>
        </p:nvSpPr>
        <p:spPr bwMode="auto">
          <a:xfrm>
            <a:off x="3124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8" name="Line 25"/>
          <p:cNvSpPr>
            <a:spLocks noChangeShapeType="1"/>
          </p:cNvSpPr>
          <p:nvPr/>
        </p:nvSpPr>
        <p:spPr bwMode="auto">
          <a:xfrm>
            <a:off x="62484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9" name="Freeform 26"/>
          <p:cNvSpPr>
            <a:spLocks/>
          </p:cNvSpPr>
          <p:nvPr/>
        </p:nvSpPr>
        <p:spPr bwMode="auto">
          <a:xfrm>
            <a:off x="4343400" y="56388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500 w 912"/>
              <a:gd name="T3" fmla="*/ 393364577 h 248"/>
              <a:gd name="T4" fmla="*/ 2147483647 w 912"/>
              <a:gd name="T5" fmla="*/ 7867342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Freeform 27"/>
          <p:cNvSpPr>
            <a:spLocks/>
          </p:cNvSpPr>
          <p:nvPr/>
        </p:nvSpPr>
        <p:spPr bwMode="auto">
          <a:xfrm>
            <a:off x="4419600" y="5105400"/>
            <a:ext cx="1295400" cy="304800"/>
          </a:xfrm>
          <a:custGeom>
            <a:avLst/>
            <a:gdLst>
              <a:gd name="T0" fmla="*/ 1839979342 w 912"/>
              <a:gd name="T1" fmla="*/ 374609032 h 248"/>
              <a:gd name="T2" fmla="*/ 1065250600 w 912"/>
              <a:gd name="T3" fmla="*/ 12083845 h 248"/>
              <a:gd name="T4" fmla="*/ 0 w 912"/>
              <a:gd name="T5" fmla="*/ 302103503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Freeform 28"/>
          <p:cNvSpPr>
            <a:spLocks/>
          </p:cNvSpPr>
          <p:nvPr/>
        </p:nvSpPr>
        <p:spPr bwMode="auto">
          <a:xfrm>
            <a:off x="5638800" y="45720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32" name="Object 29"/>
          <p:cNvGraphicFramePr>
            <a:graphicFrameLocks noChangeAspect="1"/>
          </p:cNvGraphicFramePr>
          <p:nvPr/>
        </p:nvGraphicFramePr>
        <p:xfrm>
          <a:off x="6419850" y="50673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067300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30"/>
          <p:cNvGraphicFramePr>
            <a:graphicFrameLocks noChangeAspect="1"/>
          </p:cNvGraphicFramePr>
          <p:nvPr/>
        </p:nvGraphicFramePr>
        <p:xfrm>
          <a:off x="4953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32"/>
          <p:cNvGraphicFramePr>
            <a:graphicFrameLocks noChangeAspect="1"/>
          </p:cNvGraphicFramePr>
          <p:nvPr/>
        </p:nvGraphicFramePr>
        <p:xfrm>
          <a:off x="5867400" y="419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AutoShape 34"/>
          <p:cNvSpPr>
            <a:spLocks noChangeArrowheads="1"/>
          </p:cNvSpPr>
          <p:nvPr/>
        </p:nvSpPr>
        <p:spPr bwMode="auto">
          <a:xfrm>
            <a:off x="64008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36" name="Object 35"/>
          <p:cNvGraphicFramePr>
            <a:graphicFrameLocks noChangeAspect="1"/>
          </p:cNvGraphicFramePr>
          <p:nvPr/>
        </p:nvGraphicFramePr>
        <p:xfrm>
          <a:off x="4978400" y="596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96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Oval 36"/>
          <p:cNvSpPr>
            <a:spLocks noChangeArrowheads="1"/>
          </p:cNvSpPr>
          <p:nvPr/>
        </p:nvSpPr>
        <p:spPr bwMode="auto">
          <a:xfrm>
            <a:off x="7620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38" name="Object 37"/>
          <p:cNvGraphicFramePr>
            <a:graphicFrameLocks noChangeAspect="1"/>
          </p:cNvGraphicFramePr>
          <p:nvPr/>
        </p:nvGraphicFramePr>
        <p:xfrm>
          <a:off x="3962400" y="5105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38"/>
          <p:cNvGraphicFramePr>
            <a:graphicFrameLocks noChangeAspect="1"/>
          </p:cNvGraphicFramePr>
          <p:nvPr/>
        </p:nvGraphicFramePr>
        <p:xfrm>
          <a:off x="5791200" y="5105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054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39"/>
          <p:cNvGraphicFramePr>
            <a:graphicFrameLocks noChangeAspect="1"/>
          </p:cNvGraphicFramePr>
          <p:nvPr/>
        </p:nvGraphicFramePr>
        <p:xfrm>
          <a:off x="7696200" y="5105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Oval 40"/>
          <p:cNvSpPr>
            <a:spLocks noChangeArrowheads="1"/>
          </p:cNvSpPr>
          <p:nvPr/>
        </p:nvSpPr>
        <p:spPr bwMode="auto">
          <a:xfrm>
            <a:off x="38862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2" name="Oval 41"/>
          <p:cNvSpPr>
            <a:spLocks noChangeArrowheads="1"/>
          </p:cNvSpPr>
          <p:nvPr/>
        </p:nvSpPr>
        <p:spPr bwMode="auto">
          <a:xfrm>
            <a:off x="75438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3" name="Oval 42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4" name="Line 43"/>
          <p:cNvSpPr>
            <a:spLocks noChangeShapeType="1"/>
          </p:cNvSpPr>
          <p:nvPr/>
        </p:nvSpPr>
        <p:spPr bwMode="auto">
          <a:xfrm>
            <a:off x="31242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5" name="Line 44"/>
          <p:cNvSpPr>
            <a:spLocks noChangeShapeType="1"/>
          </p:cNvSpPr>
          <p:nvPr/>
        </p:nvSpPr>
        <p:spPr bwMode="auto">
          <a:xfrm>
            <a:off x="62484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6" name="Freeform 45"/>
          <p:cNvSpPr>
            <a:spLocks/>
          </p:cNvSpPr>
          <p:nvPr/>
        </p:nvSpPr>
        <p:spPr bwMode="auto">
          <a:xfrm>
            <a:off x="4343400" y="21336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500 w 912"/>
              <a:gd name="T3" fmla="*/ 393364577 h 248"/>
              <a:gd name="T4" fmla="*/ 2147483647 w 912"/>
              <a:gd name="T5" fmla="*/ 7867342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7" name="Freeform 46"/>
          <p:cNvSpPr>
            <a:spLocks/>
          </p:cNvSpPr>
          <p:nvPr/>
        </p:nvSpPr>
        <p:spPr bwMode="auto">
          <a:xfrm>
            <a:off x="4419600" y="1600200"/>
            <a:ext cx="1295400" cy="304800"/>
          </a:xfrm>
          <a:custGeom>
            <a:avLst/>
            <a:gdLst>
              <a:gd name="T0" fmla="*/ 1839979342 w 912"/>
              <a:gd name="T1" fmla="*/ 374609032 h 248"/>
              <a:gd name="T2" fmla="*/ 1065250600 w 912"/>
              <a:gd name="T3" fmla="*/ 12083845 h 248"/>
              <a:gd name="T4" fmla="*/ 0 w 912"/>
              <a:gd name="T5" fmla="*/ 302103503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8" name="Freeform 47"/>
          <p:cNvSpPr>
            <a:spLocks/>
          </p:cNvSpPr>
          <p:nvPr/>
        </p:nvSpPr>
        <p:spPr bwMode="auto">
          <a:xfrm>
            <a:off x="5638800" y="10668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49" name="Object 48"/>
          <p:cNvGraphicFramePr>
            <a:graphicFrameLocks noChangeAspect="1"/>
          </p:cNvGraphicFramePr>
          <p:nvPr/>
        </p:nvGraphicFramePr>
        <p:xfrm>
          <a:off x="6553200" y="15240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7" imgW="647700" imgH="469900" progId="Equation.3">
                  <p:embed/>
                </p:oleObj>
              </mc:Choice>
              <mc:Fallback>
                <p:oleObj name="Equation" r:id="rId17" imgW="647700" imgH="469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5240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49"/>
          <p:cNvGraphicFramePr>
            <a:graphicFrameLocks noChangeAspect="1"/>
          </p:cNvGraphicFramePr>
          <p:nvPr/>
        </p:nvGraphicFramePr>
        <p:xfrm>
          <a:off x="49530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50"/>
          <p:cNvGraphicFramePr>
            <a:graphicFrameLocks noChangeAspect="1"/>
          </p:cNvGraphicFramePr>
          <p:nvPr/>
        </p:nvGraphicFramePr>
        <p:xfrm>
          <a:off x="5867400" y="68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51"/>
          <p:cNvGraphicFramePr>
            <a:graphicFrameLocks noChangeAspect="1"/>
          </p:cNvGraphicFramePr>
          <p:nvPr/>
        </p:nvGraphicFramePr>
        <p:xfrm>
          <a:off x="4978400" y="246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46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3" name="Oval 52"/>
          <p:cNvSpPr>
            <a:spLocks noChangeArrowheads="1"/>
          </p:cNvSpPr>
          <p:nvPr/>
        </p:nvSpPr>
        <p:spPr bwMode="auto">
          <a:xfrm>
            <a:off x="7620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54" name="Object 53"/>
          <p:cNvGraphicFramePr>
            <a:graphicFrameLocks noChangeAspect="1"/>
          </p:cNvGraphicFramePr>
          <p:nvPr/>
        </p:nvGraphicFramePr>
        <p:xfrm>
          <a:off x="3962400" y="1600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22" imgW="431613" imgH="533169" progId="Equation.3">
                  <p:embed/>
                </p:oleObj>
              </mc:Choice>
              <mc:Fallback>
                <p:oleObj name="Equation" r:id="rId22" imgW="431613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Object 54"/>
          <p:cNvGraphicFramePr>
            <a:graphicFrameLocks noChangeAspect="1"/>
          </p:cNvGraphicFramePr>
          <p:nvPr/>
        </p:nvGraphicFramePr>
        <p:xfrm>
          <a:off x="5791200" y="16002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23" imgW="368300" imgH="520700" progId="Equation.3">
                  <p:embed/>
                </p:oleObj>
              </mc:Choice>
              <mc:Fallback>
                <p:oleObj name="Equation" r:id="rId23" imgW="368300" imgH="5207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002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6" name="Object 55"/>
          <p:cNvGraphicFramePr>
            <a:graphicFrameLocks noChangeAspect="1"/>
          </p:cNvGraphicFramePr>
          <p:nvPr/>
        </p:nvGraphicFramePr>
        <p:xfrm>
          <a:off x="7696200" y="1600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24" imgW="444307" imgH="520474" progId="Equation.3">
                  <p:embed/>
                </p:oleObj>
              </mc:Choice>
              <mc:Fallback>
                <p:oleObj name="Equation" r:id="rId24" imgW="444307" imgH="520474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7" name="Freeform 56"/>
          <p:cNvSpPr>
            <a:spLocks/>
          </p:cNvSpPr>
          <p:nvPr/>
        </p:nvSpPr>
        <p:spPr bwMode="auto">
          <a:xfrm>
            <a:off x="7620000" y="9906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58" name="Object 57"/>
          <p:cNvGraphicFramePr>
            <a:graphicFrameLocks noChangeAspect="1"/>
          </p:cNvGraphicFramePr>
          <p:nvPr/>
        </p:nvGraphicFramePr>
        <p:xfrm>
          <a:off x="7842250" y="630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630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9" name="Freeform 58"/>
          <p:cNvSpPr>
            <a:spLocks/>
          </p:cNvSpPr>
          <p:nvPr/>
        </p:nvSpPr>
        <p:spPr bwMode="auto">
          <a:xfrm>
            <a:off x="7543800" y="44958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60" name="Object 59"/>
          <p:cNvGraphicFramePr>
            <a:graphicFrameLocks noChangeAspect="1"/>
          </p:cNvGraphicFramePr>
          <p:nvPr/>
        </p:nvGraphicFramePr>
        <p:xfrm>
          <a:off x="7766050" y="4135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26" imgW="253890" imgH="393529" progId="Equation.3">
                  <p:embed/>
                </p:oleObj>
              </mc:Choice>
              <mc:Fallback>
                <p:oleObj name="Equation" r:id="rId26" imgW="253890" imgH="39352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135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60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22479A6-5912-4F95-B306-FB67E3C211E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Definition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096000" y="9906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2082800" imgH="533400" progId="Equation.3">
                  <p:embed/>
                </p:oleObj>
              </mc:Choice>
              <mc:Fallback>
                <p:oleObj name="Equation" r:id="rId3" imgW="20828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0600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847850" y="3321050"/>
          <a:ext cx="1168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168400" imgH="2895600" progId="Equation.3">
                  <p:embed/>
                </p:oleObj>
              </mc:Choice>
              <mc:Fallback>
                <p:oleObj name="Equation" r:id="rId5" imgW="1168400" imgH="289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321050"/>
                        <a:ext cx="1168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3124200" y="3429000"/>
            <a:ext cx="5421313" cy="2743200"/>
            <a:chOff x="1968" y="2160"/>
            <a:chExt cx="3415" cy="1728"/>
          </a:xfrm>
        </p:grpSpPr>
        <p:sp>
          <p:nvSpPr>
            <p:cNvPr id="4108" name="AutoShape 8"/>
            <p:cNvSpPr>
              <a:spLocks/>
            </p:cNvSpPr>
            <p:nvPr/>
          </p:nvSpPr>
          <p:spPr bwMode="auto">
            <a:xfrm>
              <a:off x="1968" y="2160"/>
              <a:ext cx="336" cy="172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Text Box 9"/>
            <p:cNvSpPr txBox="1">
              <a:spLocks noChangeArrowheads="1"/>
            </p:cNvSpPr>
            <p:nvPr/>
          </p:nvSpPr>
          <p:spPr bwMode="auto">
            <a:xfrm>
              <a:off x="2400" y="2832"/>
              <a:ext cx="29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Are regular expressions</a:t>
              </a:r>
            </a:p>
          </p:txBody>
        </p:sp>
      </p:grp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0" y="914400"/>
            <a:ext cx="5821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Primitive regular expressions:</a:t>
            </a:r>
          </a:p>
        </p:txBody>
      </p:sp>
      <p:grpSp>
        <p:nvGrpSpPr>
          <p:cNvPr id="4104" name="Group 13"/>
          <p:cNvGrpSpPr>
            <a:grpSpLocks/>
          </p:cNvGrpSpPr>
          <p:nvPr/>
        </p:nvGrpSpPr>
        <p:grpSpPr bwMode="auto">
          <a:xfrm>
            <a:off x="0" y="2057400"/>
            <a:ext cx="7085013" cy="604838"/>
            <a:chOff x="96" y="1280"/>
            <a:chExt cx="4463" cy="381"/>
          </a:xfrm>
        </p:grpSpPr>
        <p:graphicFrame>
          <p:nvGraphicFramePr>
            <p:cNvPr id="4105" name="Object 5"/>
            <p:cNvGraphicFramePr>
              <a:graphicFrameLocks noChangeAspect="1"/>
            </p:cNvGraphicFramePr>
            <p:nvPr/>
          </p:nvGraphicFramePr>
          <p:xfrm>
            <a:off x="4320" y="1296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7" imgW="380835" imgH="571252" progId="Equation.3">
                    <p:embed/>
                  </p:oleObj>
                </mc:Choice>
                <mc:Fallback>
                  <p:oleObj name="Equation" r:id="rId7" imgW="380835" imgH="57125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96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6"/>
            <p:cNvGraphicFramePr>
              <a:graphicFrameLocks noChangeAspect="1"/>
            </p:cNvGraphicFramePr>
            <p:nvPr/>
          </p:nvGraphicFramePr>
          <p:xfrm>
            <a:off x="3400" y="1280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9" imgW="304668" imgH="571252" progId="Equation.3">
                    <p:embed/>
                  </p:oleObj>
                </mc:Choice>
                <mc:Fallback>
                  <p:oleObj name="Equation" r:id="rId9" imgW="304668" imgH="57125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280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2"/>
            <p:cNvSpPr txBox="1">
              <a:spLocks noChangeArrowheads="1"/>
            </p:cNvSpPr>
            <p:nvPr/>
          </p:nvSpPr>
          <p:spPr bwMode="auto">
            <a:xfrm>
              <a:off x="96" y="1296"/>
              <a:ext cx="42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Given regular expressions       and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D901EF1-EF91-440C-BC00-E517B42138E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Reducing the states:</a:t>
            </a:r>
          </a:p>
        </p:txBody>
      </p:sp>
      <p:sp>
        <p:nvSpPr>
          <p:cNvPr id="31748" name="AutoShape 29"/>
          <p:cNvSpPr>
            <a:spLocks noChangeArrowheads="1"/>
          </p:cNvSpPr>
          <p:nvPr/>
        </p:nvSpPr>
        <p:spPr bwMode="auto">
          <a:xfrm>
            <a:off x="6400800" y="3048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Oval 32"/>
          <p:cNvSpPr>
            <a:spLocks noChangeArrowheads="1"/>
          </p:cNvSpPr>
          <p:nvPr/>
        </p:nvSpPr>
        <p:spPr bwMode="auto">
          <a:xfrm>
            <a:off x="39433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Oval 33"/>
          <p:cNvSpPr>
            <a:spLocks noChangeArrowheads="1"/>
          </p:cNvSpPr>
          <p:nvPr/>
        </p:nvSpPr>
        <p:spPr bwMode="auto">
          <a:xfrm>
            <a:off x="7600950" y="1638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1" name="Oval 34"/>
          <p:cNvSpPr>
            <a:spLocks noChangeArrowheads="1"/>
          </p:cNvSpPr>
          <p:nvPr/>
        </p:nvSpPr>
        <p:spPr bwMode="auto">
          <a:xfrm>
            <a:off x="5772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2" name="Line 35"/>
          <p:cNvSpPr>
            <a:spLocks noChangeShapeType="1"/>
          </p:cNvSpPr>
          <p:nvPr/>
        </p:nvSpPr>
        <p:spPr bwMode="auto">
          <a:xfrm>
            <a:off x="3181350" y="2019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3" name="Line 36"/>
          <p:cNvSpPr>
            <a:spLocks noChangeShapeType="1"/>
          </p:cNvSpPr>
          <p:nvPr/>
        </p:nvSpPr>
        <p:spPr bwMode="auto">
          <a:xfrm>
            <a:off x="6305550" y="2019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Freeform 37"/>
          <p:cNvSpPr>
            <a:spLocks/>
          </p:cNvSpPr>
          <p:nvPr/>
        </p:nvSpPr>
        <p:spPr bwMode="auto">
          <a:xfrm>
            <a:off x="4400550" y="2171700"/>
            <a:ext cx="1447800" cy="317500"/>
          </a:xfrm>
          <a:custGeom>
            <a:avLst/>
            <a:gdLst>
              <a:gd name="T0" fmla="*/ 0 w 912"/>
              <a:gd name="T1" fmla="*/ 0 h 248"/>
              <a:gd name="T2" fmla="*/ 1088707500 w 912"/>
              <a:gd name="T3" fmla="*/ 393364577 h 248"/>
              <a:gd name="T4" fmla="*/ 2147483647 w 912"/>
              <a:gd name="T5" fmla="*/ 7867342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5" name="Freeform 38"/>
          <p:cNvSpPr>
            <a:spLocks/>
          </p:cNvSpPr>
          <p:nvPr/>
        </p:nvSpPr>
        <p:spPr bwMode="auto">
          <a:xfrm>
            <a:off x="4476750" y="1638300"/>
            <a:ext cx="1295400" cy="304800"/>
          </a:xfrm>
          <a:custGeom>
            <a:avLst/>
            <a:gdLst>
              <a:gd name="T0" fmla="*/ 1839979342 w 912"/>
              <a:gd name="T1" fmla="*/ 374609032 h 248"/>
              <a:gd name="T2" fmla="*/ 1065250600 w 912"/>
              <a:gd name="T3" fmla="*/ 12083845 h 248"/>
              <a:gd name="T4" fmla="*/ 0 w 912"/>
              <a:gd name="T5" fmla="*/ 302103503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Freeform 39"/>
          <p:cNvSpPr>
            <a:spLocks/>
          </p:cNvSpPr>
          <p:nvPr/>
        </p:nvSpPr>
        <p:spPr bwMode="auto">
          <a:xfrm>
            <a:off x="5695950" y="11049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57" name="Object 40"/>
          <p:cNvGraphicFramePr>
            <a:graphicFrameLocks noChangeAspect="1"/>
          </p:cNvGraphicFramePr>
          <p:nvPr/>
        </p:nvGraphicFramePr>
        <p:xfrm>
          <a:off x="6477000" y="16002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0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41"/>
          <p:cNvGraphicFramePr>
            <a:graphicFrameLocks noChangeAspect="1"/>
          </p:cNvGraphicFramePr>
          <p:nvPr/>
        </p:nvGraphicFramePr>
        <p:xfrm>
          <a:off x="5010150" y="1333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1333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42"/>
          <p:cNvGraphicFramePr>
            <a:graphicFrameLocks noChangeAspect="1"/>
          </p:cNvGraphicFramePr>
          <p:nvPr/>
        </p:nvGraphicFramePr>
        <p:xfrm>
          <a:off x="5924550" y="7239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7239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43"/>
          <p:cNvGraphicFramePr>
            <a:graphicFrameLocks noChangeAspect="1"/>
          </p:cNvGraphicFramePr>
          <p:nvPr/>
        </p:nvGraphicFramePr>
        <p:xfrm>
          <a:off x="5035550" y="25019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25019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Oval 44"/>
          <p:cNvSpPr>
            <a:spLocks noChangeArrowheads="1"/>
          </p:cNvSpPr>
          <p:nvPr/>
        </p:nvSpPr>
        <p:spPr bwMode="auto">
          <a:xfrm>
            <a:off x="7677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62" name="Object 45"/>
          <p:cNvGraphicFramePr>
            <a:graphicFrameLocks noChangeAspect="1"/>
          </p:cNvGraphicFramePr>
          <p:nvPr/>
        </p:nvGraphicFramePr>
        <p:xfrm>
          <a:off x="4019550" y="16383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16383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46"/>
          <p:cNvGraphicFramePr>
            <a:graphicFrameLocks noChangeAspect="1"/>
          </p:cNvGraphicFramePr>
          <p:nvPr/>
        </p:nvGraphicFramePr>
        <p:xfrm>
          <a:off x="5848350" y="16383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6383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47"/>
          <p:cNvGraphicFramePr>
            <a:graphicFrameLocks noChangeAspect="1"/>
          </p:cNvGraphicFramePr>
          <p:nvPr/>
        </p:nvGraphicFramePr>
        <p:xfrm>
          <a:off x="7753350" y="16383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16383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Freeform 48"/>
          <p:cNvSpPr>
            <a:spLocks/>
          </p:cNvSpPr>
          <p:nvPr/>
        </p:nvSpPr>
        <p:spPr bwMode="auto">
          <a:xfrm>
            <a:off x="7600950" y="10287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66" name="Object 49"/>
          <p:cNvGraphicFramePr>
            <a:graphicFrameLocks noChangeAspect="1"/>
          </p:cNvGraphicFramePr>
          <p:nvPr/>
        </p:nvGraphicFramePr>
        <p:xfrm>
          <a:off x="7823200" y="6683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6683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Oval 50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8" name="Oval 51"/>
          <p:cNvSpPr>
            <a:spLocks noChangeArrowheads="1"/>
          </p:cNvSpPr>
          <p:nvPr/>
        </p:nvSpPr>
        <p:spPr bwMode="auto">
          <a:xfrm>
            <a:off x="75438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9" name="Line 53"/>
          <p:cNvSpPr>
            <a:spLocks noChangeShapeType="1"/>
          </p:cNvSpPr>
          <p:nvPr/>
        </p:nvSpPr>
        <p:spPr bwMode="auto">
          <a:xfrm>
            <a:off x="3124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0" name="Oval 62"/>
          <p:cNvSpPr>
            <a:spLocks noChangeArrowheads="1"/>
          </p:cNvSpPr>
          <p:nvPr/>
        </p:nvSpPr>
        <p:spPr bwMode="auto">
          <a:xfrm>
            <a:off x="76200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71" name="Object 63"/>
          <p:cNvGraphicFramePr>
            <a:graphicFrameLocks noChangeAspect="1"/>
          </p:cNvGraphicFramePr>
          <p:nvPr/>
        </p:nvGraphicFramePr>
        <p:xfrm>
          <a:off x="3962400" y="5562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8" imgW="431613" imgH="533169" progId="Equation.3">
                  <p:embed/>
                </p:oleObj>
              </mc:Choice>
              <mc:Fallback>
                <p:oleObj name="Equation" r:id="rId18" imgW="431613" imgH="533169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65"/>
          <p:cNvGraphicFramePr>
            <a:graphicFrameLocks noChangeAspect="1"/>
          </p:cNvGraphicFramePr>
          <p:nvPr/>
        </p:nvGraphicFramePr>
        <p:xfrm>
          <a:off x="7696200" y="5562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19" imgW="444307" imgH="520474" progId="Equation.3">
                  <p:embed/>
                </p:oleObj>
              </mc:Choice>
              <mc:Fallback>
                <p:oleObj name="Equation" r:id="rId19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Freeform 66"/>
          <p:cNvSpPr>
            <a:spLocks/>
          </p:cNvSpPr>
          <p:nvPr/>
        </p:nvSpPr>
        <p:spPr bwMode="auto">
          <a:xfrm>
            <a:off x="7543800" y="49530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74" name="Object 67"/>
          <p:cNvGraphicFramePr>
            <a:graphicFrameLocks noChangeAspect="1"/>
          </p:cNvGraphicFramePr>
          <p:nvPr/>
        </p:nvGraphicFramePr>
        <p:xfrm>
          <a:off x="7766050" y="4592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592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Freeform 70"/>
          <p:cNvSpPr>
            <a:spLocks/>
          </p:cNvSpPr>
          <p:nvPr/>
        </p:nvSpPr>
        <p:spPr bwMode="auto">
          <a:xfrm>
            <a:off x="3810000" y="50292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76" name="Object 71"/>
          <p:cNvGraphicFramePr>
            <a:graphicFrameLocks noChangeAspect="1"/>
          </p:cNvGraphicFramePr>
          <p:nvPr/>
        </p:nvGraphicFramePr>
        <p:xfrm>
          <a:off x="3644900" y="4495800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21" imgW="1054100" imgH="393700" progId="Equation.3">
                  <p:embed/>
                </p:oleObj>
              </mc:Choice>
              <mc:Fallback>
                <p:oleObj name="Equation" r:id="rId21" imgW="1054100" imgH="3937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495800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74"/>
          <p:cNvGraphicFramePr>
            <a:graphicFrameLocks noChangeAspect="1"/>
          </p:cNvGraphicFramePr>
          <p:nvPr/>
        </p:nvGraphicFramePr>
        <p:xfrm>
          <a:off x="4965700" y="5410200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23" imgW="2006600" imgH="482600" progId="Equation.3">
                  <p:embed/>
                </p:oleObj>
              </mc:Choice>
              <mc:Fallback>
                <p:oleObj name="Equation" r:id="rId23" imgW="2006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5410200"/>
                        <a:ext cx="2006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Line 75"/>
          <p:cNvSpPr>
            <a:spLocks noChangeShapeType="1"/>
          </p:cNvSpPr>
          <p:nvPr/>
        </p:nvSpPr>
        <p:spPr bwMode="auto">
          <a:xfrm>
            <a:off x="44196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9" name="Text Box 77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363DF28-0B78-4EC1-A9E3-F562B8BFE8A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Resulting Regular Expression:</a:t>
            </a:r>
          </a:p>
          <a:p>
            <a:endParaRPr lang="en-US" smtClean="0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514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61722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752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2484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5908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6324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Freeform 10"/>
          <p:cNvSpPr>
            <a:spLocks/>
          </p:cNvSpPr>
          <p:nvPr/>
        </p:nvSpPr>
        <p:spPr bwMode="auto">
          <a:xfrm>
            <a:off x="6172200" y="23622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63944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Freeform 12"/>
          <p:cNvSpPr>
            <a:spLocks/>
          </p:cNvSpPr>
          <p:nvPr/>
        </p:nvSpPr>
        <p:spPr bwMode="auto">
          <a:xfrm>
            <a:off x="2438400" y="2438400"/>
            <a:ext cx="571500" cy="622300"/>
          </a:xfrm>
          <a:custGeom>
            <a:avLst/>
            <a:gdLst>
              <a:gd name="T0" fmla="*/ 302418750 w 360"/>
              <a:gd name="T1" fmla="*/ 987901250 h 392"/>
              <a:gd name="T2" fmla="*/ 60483750 w 360"/>
              <a:gd name="T3" fmla="*/ 262096250 h 392"/>
              <a:gd name="T4" fmla="*/ 665321250 w 360"/>
              <a:gd name="T5" fmla="*/ 20161250 h 392"/>
              <a:gd name="T6" fmla="*/ 907256250 w 360"/>
              <a:gd name="T7" fmla="*/ 383063750 h 392"/>
              <a:gd name="T8" fmla="*/ 665321250 w 360"/>
              <a:gd name="T9" fmla="*/ 987901250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2273300" y="1905000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9" imgW="1054100" imgH="393700" progId="Equation.3">
                  <p:embed/>
                </p:oleObj>
              </mc:Choice>
              <mc:Fallback>
                <p:oleObj name="Equation" r:id="rId9" imgW="10541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05000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594100" y="2819400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11" imgW="2006600" imgH="482600" progId="Equation.3">
                  <p:embed/>
                </p:oleObj>
              </mc:Choice>
              <mc:Fallback>
                <p:oleObj name="Equation" r:id="rId11" imgW="20066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819400"/>
                        <a:ext cx="2006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048000" y="3352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727200" y="4622800"/>
          <a:ext cx="5321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13" imgW="5321300" imgH="533400" progId="Equation.3">
                  <p:embed/>
                </p:oleObj>
              </mc:Choice>
              <mc:Fallback>
                <p:oleObj name="Equation" r:id="rId13" imgW="5321300" imgH="533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622800"/>
                        <a:ext cx="5321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752600" y="5943600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15" imgW="3416300" imgH="533400" progId="Equation.3">
                  <p:embed/>
                </p:oleObj>
              </mc:Choice>
              <mc:Fallback>
                <p:oleObj name="Equation" r:id="rId15" imgW="34163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943600"/>
                        <a:ext cx="3416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7801FC8-5B96-49B7-8C82-EBF99DD5FD4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General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Removing a state: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28956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5257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7543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3505200" y="2667000"/>
            <a:ext cx="1905000" cy="546100"/>
          </a:xfrm>
          <a:custGeom>
            <a:avLst/>
            <a:gdLst>
              <a:gd name="T0" fmla="*/ 0 w 1248"/>
              <a:gd name="T1" fmla="*/ 0 h 344"/>
              <a:gd name="T2" fmla="*/ 1453936298 w 1248"/>
              <a:gd name="T3" fmla="*/ 846772500 h 344"/>
              <a:gd name="T4" fmla="*/ 2147483647 w 1248"/>
              <a:gd name="T5" fmla="*/ 12096750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3505200" y="1752600"/>
            <a:ext cx="1828800" cy="457200"/>
          </a:xfrm>
          <a:custGeom>
            <a:avLst/>
            <a:gdLst>
              <a:gd name="T0" fmla="*/ 2147483647 w 1248"/>
              <a:gd name="T1" fmla="*/ 725805000 h 288"/>
              <a:gd name="T2" fmla="*/ 1443019915 w 1248"/>
              <a:gd name="T3" fmla="*/ 0 h 288"/>
              <a:gd name="T4" fmla="*/ 0 w 1248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5791200" y="2743200"/>
            <a:ext cx="1981200" cy="546100"/>
          </a:xfrm>
          <a:custGeom>
            <a:avLst/>
            <a:gdLst>
              <a:gd name="T0" fmla="*/ 0 w 1248"/>
              <a:gd name="T1" fmla="*/ 0 h 344"/>
              <a:gd name="T2" fmla="*/ 1572577500 w 1248"/>
              <a:gd name="T3" fmla="*/ 846772500 h 344"/>
              <a:gd name="T4" fmla="*/ 2147483647 w 1248"/>
              <a:gd name="T5" fmla="*/ 12096750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Freeform 11"/>
          <p:cNvSpPr>
            <a:spLocks/>
          </p:cNvSpPr>
          <p:nvPr/>
        </p:nvSpPr>
        <p:spPr bwMode="auto">
          <a:xfrm>
            <a:off x="5867400" y="1752600"/>
            <a:ext cx="1828800" cy="457200"/>
          </a:xfrm>
          <a:custGeom>
            <a:avLst/>
            <a:gdLst>
              <a:gd name="T0" fmla="*/ 2147483647 w 1248"/>
              <a:gd name="T1" fmla="*/ 725805000 h 288"/>
              <a:gd name="T2" fmla="*/ 1443019915 w 1248"/>
              <a:gd name="T3" fmla="*/ 0 h 288"/>
              <a:gd name="T4" fmla="*/ 0 w 1248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>
            <a:off x="5168900" y="1193800"/>
            <a:ext cx="787400" cy="939800"/>
          </a:xfrm>
          <a:custGeom>
            <a:avLst/>
            <a:gdLst>
              <a:gd name="T0" fmla="*/ 745966250 w 496"/>
              <a:gd name="T1" fmla="*/ 1491932500 h 592"/>
              <a:gd name="T2" fmla="*/ 1229836250 w 496"/>
              <a:gd name="T3" fmla="*/ 645160000 h 592"/>
              <a:gd name="T4" fmla="*/ 624998750 w 496"/>
              <a:gd name="T5" fmla="*/ 40322500 h 592"/>
              <a:gd name="T6" fmla="*/ 20161250 w 496"/>
              <a:gd name="T7" fmla="*/ 403225000 h 592"/>
              <a:gd name="T8" fmla="*/ 504031250 w 496"/>
              <a:gd name="T9" fmla="*/ 149193250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3048000" y="21336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3" imgW="355446" imgH="533169" progId="Equation.3">
                  <p:embed/>
                </p:oleObj>
              </mc:Choice>
              <mc:Fallback>
                <p:oleObj name="Equation" r:id="rId3" imgW="355446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5486400" y="22860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5" imgW="266584" imgH="368140" progId="Equation.3">
                  <p:embed/>
                </p:oleObj>
              </mc:Choice>
              <mc:Fallback>
                <p:oleObj name="Equation" r:id="rId5" imgW="266584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7696200" y="21336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7" imgW="444307" imgH="609336" progId="Equation.3">
                  <p:embed/>
                </p:oleObj>
              </mc:Choice>
              <mc:Fallback>
                <p:oleObj name="Equation" r:id="rId7" imgW="444307" imgH="6093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4343400" y="2819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6705600" y="2819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6705600" y="1447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47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4343400" y="13716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15" imgW="304536" imgH="393359" progId="Equation.3">
                  <p:embed/>
                </p:oleObj>
              </mc:Choice>
              <mc:Fallback>
                <p:oleObj name="Equation" r:id="rId15" imgW="304536" imgH="39335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5562600" y="914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7" imgW="228600" imgH="279400" progId="Equation.3">
                  <p:embed/>
                </p:oleObj>
              </mc:Choice>
              <mc:Fallback>
                <p:oleObj name="Equation" r:id="rId17" imgW="2286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28956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4" name="Oval 23"/>
          <p:cNvSpPr>
            <a:spLocks noChangeArrowheads="1"/>
          </p:cNvSpPr>
          <p:nvPr/>
        </p:nvSpPr>
        <p:spPr bwMode="auto">
          <a:xfrm>
            <a:off x="7543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5" name="Freeform 26"/>
          <p:cNvSpPr>
            <a:spLocks/>
          </p:cNvSpPr>
          <p:nvPr/>
        </p:nvSpPr>
        <p:spPr bwMode="auto">
          <a:xfrm>
            <a:off x="3505200" y="6019800"/>
            <a:ext cx="4114800" cy="546100"/>
          </a:xfrm>
          <a:custGeom>
            <a:avLst/>
            <a:gdLst>
              <a:gd name="T0" fmla="*/ 0 w 1248"/>
              <a:gd name="T1" fmla="*/ 0 h 344"/>
              <a:gd name="T2" fmla="*/ 2147483647 w 1248"/>
              <a:gd name="T3" fmla="*/ 846772500 h 344"/>
              <a:gd name="T4" fmla="*/ 2147483647 w 1248"/>
              <a:gd name="T5" fmla="*/ 12096750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6" name="Freeform 27"/>
          <p:cNvSpPr>
            <a:spLocks/>
          </p:cNvSpPr>
          <p:nvPr/>
        </p:nvSpPr>
        <p:spPr bwMode="auto">
          <a:xfrm>
            <a:off x="3581400" y="5181600"/>
            <a:ext cx="4038600" cy="457200"/>
          </a:xfrm>
          <a:custGeom>
            <a:avLst/>
            <a:gdLst>
              <a:gd name="T0" fmla="*/ 2147483647 w 1248"/>
              <a:gd name="T1" fmla="*/ 725805000 h 288"/>
              <a:gd name="T2" fmla="*/ 2147483647 w 1248"/>
              <a:gd name="T3" fmla="*/ 0 h 288"/>
              <a:gd name="T4" fmla="*/ 0 w 1248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17" name="Object 29"/>
          <p:cNvGraphicFramePr>
            <a:graphicFrameLocks noChangeAspect="1"/>
          </p:cNvGraphicFramePr>
          <p:nvPr/>
        </p:nvGraphicFramePr>
        <p:xfrm>
          <a:off x="3048000" y="54864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9" imgW="355446" imgH="533169" progId="Equation.3">
                  <p:embed/>
                </p:oleObj>
              </mc:Choice>
              <mc:Fallback>
                <p:oleObj name="Equation" r:id="rId19" imgW="355446" imgH="5331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31"/>
          <p:cNvGraphicFramePr>
            <a:graphicFrameLocks noChangeAspect="1"/>
          </p:cNvGraphicFramePr>
          <p:nvPr/>
        </p:nvGraphicFramePr>
        <p:xfrm>
          <a:off x="7696200" y="54864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20" imgW="444307" imgH="609336" progId="Equation.3">
                  <p:embed/>
                </p:oleObj>
              </mc:Choice>
              <mc:Fallback>
                <p:oleObj name="Equation" r:id="rId20" imgW="444307" imgH="60933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4864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Freeform 37"/>
          <p:cNvSpPr>
            <a:spLocks/>
          </p:cNvSpPr>
          <p:nvPr/>
        </p:nvSpPr>
        <p:spPr bwMode="auto">
          <a:xfrm>
            <a:off x="2819400" y="4572000"/>
            <a:ext cx="787400" cy="939800"/>
          </a:xfrm>
          <a:custGeom>
            <a:avLst/>
            <a:gdLst>
              <a:gd name="T0" fmla="*/ 745966250 w 496"/>
              <a:gd name="T1" fmla="*/ 1491932500 h 592"/>
              <a:gd name="T2" fmla="*/ 1229836250 w 496"/>
              <a:gd name="T3" fmla="*/ 645160000 h 592"/>
              <a:gd name="T4" fmla="*/ 624998750 w 496"/>
              <a:gd name="T5" fmla="*/ 40322500 h 592"/>
              <a:gd name="T6" fmla="*/ 20161250 w 496"/>
              <a:gd name="T7" fmla="*/ 403225000 h 592"/>
              <a:gd name="T8" fmla="*/ 504031250 w 496"/>
              <a:gd name="T9" fmla="*/ 149193250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20" name="Freeform 38"/>
          <p:cNvSpPr>
            <a:spLocks/>
          </p:cNvSpPr>
          <p:nvPr/>
        </p:nvSpPr>
        <p:spPr bwMode="auto">
          <a:xfrm>
            <a:off x="7467600" y="4572000"/>
            <a:ext cx="787400" cy="939800"/>
          </a:xfrm>
          <a:custGeom>
            <a:avLst/>
            <a:gdLst>
              <a:gd name="T0" fmla="*/ 745966250 w 496"/>
              <a:gd name="T1" fmla="*/ 1491932500 h 592"/>
              <a:gd name="T2" fmla="*/ 1229836250 w 496"/>
              <a:gd name="T3" fmla="*/ 645160000 h 592"/>
              <a:gd name="T4" fmla="*/ 624998750 w 496"/>
              <a:gd name="T5" fmla="*/ 40322500 h 592"/>
              <a:gd name="T6" fmla="*/ 20161250 w 496"/>
              <a:gd name="T7" fmla="*/ 403225000 h 592"/>
              <a:gd name="T8" fmla="*/ 504031250 w 496"/>
              <a:gd name="T9" fmla="*/ 149193250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21" name="Object 39"/>
          <p:cNvGraphicFramePr>
            <a:graphicFrameLocks noChangeAspect="1"/>
          </p:cNvGraphicFramePr>
          <p:nvPr/>
        </p:nvGraphicFramePr>
        <p:xfrm>
          <a:off x="2743200" y="4191000"/>
          <a:ext cx="107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21" imgW="1079032" imgH="393529" progId="Equation.3">
                  <p:embed/>
                </p:oleObj>
              </mc:Choice>
              <mc:Fallback>
                <p:oleObj name="Equation" r:id="rId21" imgW="1079032" imgH="393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07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40"/>
          <p:cNvGraphicFramePr>
            <a:graphicFrameLocks noChangeAspect="1"/>
          </p:cNvGraphicFramePr>
          <p:nvPr/>
        </p:nvGraphicFramePr>
        <p:xfrm>
          <a:off x="7467600" y="4191000"/>
          <a:ext cx="977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23" imgW="977476" imgH="393529" progId="Equation.3">
                  <p:embed/>
                </p:oleObj>
              </mc:Choice>
              <mc:Fallback>
                <p:oleObj name="Equation" r:id="rId23" imgW="977476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977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41"/>
          <p:cNvGraphicFramePr>
            <a:graphicFrameLocks noChangeAspect="1"/>
          </p:cNvGraphicFramePr>
          <p:nvPr/>
        </p:nvGraphicFramePr>
        <p:xfrm>
          <a:off x="5105400" y="4724400"/>
          <a:ext cx="1041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25" imgW="1040948" imgH="393529" progId="Equation.3">
                  <p:embed/>
                </p:oleObj>
              </mc:Choice>
              <mc:Fallback>
                <p:oleObj name="Equation" r:id="rId25" imgW="1040948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1041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42"/>
          <p:cNvGraphicFramePr>
            <a:graphicFrameLocks noChangeAspect="1"/>
          </p:cNvGraphicFramePr>
          <p:nvPr/>
        </p:nvGraphicFramePr>
        <p:xfrm>
          <a:off x="5105400" y="6096000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27" imgW="1016000" imgH="393700" progId="Equation.3">
                  <p:embed/>
                </p:oleObj>
              </mc:Choice>
              <mc:Fallback>
                <p:oleObj name="Equation" r:id="rId27" imgW="10160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1016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44"/>
          <p:cNvSpPr>
            <a:spLocks noChangeArrowheads="1"/>
          </p:cNvSpPr>
          <p:nvPr/>
        </p:nvSpPr>
        <p:spPr bwMode="auto">
          <a:xfrm>
            <a:off x="5410200" y="3276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AE0187-B9C4-4572-8A43-8B0398D0974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5715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7924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7848600" y="2971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5791200" y="3048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8001000" y="30480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5" imgW="508000" imgH="609600" progId="Equation.3">
                  <p:embed/>
                </p:oleObj>
              </mc:Choice>
              <mc:Fallback>
                <p:oleObj name="Equation" r:id="rId5" imgW="5080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Freeform 9"/>
          <p:cNvSpPr>
            <a:spLocks/>
          </p:cNvSpPr>
          <p:nvPr/>
        </p:nvSpPr>
        <p:spPr bwMode="auto">
          <a:xfrm>
            <a:off x="6248400" y="35814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1330642500 w 1056"/>
              <a:gd name="T3" fmla="*/ 604837500 h 248"/>
              <a:gd name="T4" fmla="*/ 2147483647 w 1056"/>
              <a:gd name="T5" fmla="*/ 1209675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5" name="Freeform 10"/>
          <p:cNvSpPr>
            <a:spLocks/>
          </p:cNvSpPr>
          <p:nvPr/>
        </p:nvSpPr>
        <p:spPr bwMode="auto">
          <a:xfrm>
            <a:off x="6248400" y="2743200"/>
            <a:ext cx="1676400" cy="381000"/>
          </a:xfrm>
          <a:custGeom>
            <a:avLst/>
            <a:gdLst>
              <a:gd name="T0" fmla="*/ 2147483647 w 1056"/>
              <a:gd name="T1" fmla="*/ 604837500 h 240"/>
              <a:gd name="T2" fmla="*/ 1451610000 w 1056"/>
              <a:gd name="T3" fmla="*/ 0 h 240"/>
              <a:gd name="T4" fmla="*/ 0 w 1056"/>
              <a:gd name="T5" fmla="*/ 6048375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Freeform 11"/>
          <p:cNvSpPr>
            <a:spLocks/>
          </p:cNvSpPr>
          <p:nvPr/>
        </p:nvSpPr>
        <p:spPr bwMode="auto">
          <a:xfrm>
            <a:off x="5689600" y="2184400"/>
            <a:ext cx="647700" cy="863600"/>
          </a:xfrm>
          <a:custGeom>
            <a:avLst/>
            <a:gdLst>
              <a:gd name="T0" fmla="*/ 766127500 w 408"/>
              <a:gd name="T1" fmla="*/ 1370965000 h 544"/>
              <a:gd name="T2" fmla="*/ 1008062500 w 408"/>
              <a:gd name="T3" fmla="*/ 524192500 h 544"/>
              <a:gd name="T4" fmla="*/ 645160000 w 408"/>
              <a:gd name="T5" fmla="*/ 40322500 h 544"/>
              <a:gd name="T6" fmla="*/ 40322500 w 408"/>
              <a:gd name="T7" fmla="*/ 282257500 h 544"/>
              <a:gd name="T8" fmla="*/ 403225000 w 408"/>
              <a:gd name="T9" fmla="*/ 137096500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7" name="Freeform 12"/>
          <p:cNvSpPr>
            <a:spLocks/>
          </p:cNvSpPr>
          <p:nvPr/>
        </p:nvSpPr>
        <p:spPr bwMode="auto">
          <a:xfrm>
            <a:off x="7924800" y="2133600"/>
            <a:ext cx="647700" cy="863600"/>
          </a:xfrm>
          <a:custGeom>
            <a:avLst/>
            <a:gdLst>
              <a:gd name="T0" fmla="*/ 766127500 w 408"/>
              <a:gd name="T1" fmla="*/ 1370965000 h 544"/>
              <a:gd name="T2" fmla="*/ 1008062500 w 408"/>
              <a:gd name="T3" fmla="*/ 524192500 h 544"/>
              <a:gd name="T4" fmla="*/ 645160000 w 408"/>
              <a:gd name="T5" fmla="*/ 40322500 h 544"/>
              <a:gd name="T6" fmla="*/ 40322500 w 408"/>
              <a:gd name="T7" fmla="*/ 282257500 h 544"/>
              <a:gd name="T8" fmla="*/ 403225000 w 408"/>
              <a:gd name="T9" fmla="*/ 137096500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29" name="Object 14"/>
          <p:cNvGraphicFramePr>
            <a:graphicFrameLocks noChangeAspect="1"/>
          </p:cNvGraphicFramePr>
          <p:nvPr/>
        </p:nvGraphicFramePr>
        <p:xfrm>
          <a:off x="5867400" y="1676400"/>
          <a:ext cx="27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7" imgW="279279" imgH="520474" progId="Equation.3">
                  <p:embed/>
                </p:oleObj>
              </mc:Choice>
              <mc:Fallback>
                <p:oleObj name="Equation" r:id="rId7" imgW="279279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27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5"/>
          <p:cNvGraphicFramePr>
            <a:graphicFrameLocks noChangeAspect="1"/>
          </p:cNvGraphicFramePr>
          <p:nvPr/>
        </p:nvGraphicFramePr>
        <p:xfrm>
          <a:off x="6934200" y="34290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9" imgW="342751" imgH="520474" progId="Equation.3">
                  <p:embed/>
                </p:oleObj>
              </mc:Choice>
              <mc:Fallback>
                <p:oleObj name="Equation" r:id="rId9" imgW="342751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4290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6"/>
          <p:cNvGraphicFramePr>
            <a:graphicFrameLocks noChangeAspect="1"/>
          </p:cNvGraphicFramePr>
          <p:nvPr/>
        </p:nvGraphicFramePr>
        <p:xfrm>
          <a:off x="6934200" y="2209800"/>
          <a:ext cx="315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11" imgW="317225" imgH="532937" progId="Equation.3">
                  <p:embed/>
                </p:oleObj>
              </mc:Choice>
              <mc:Fallback>
                <p:oleObj name="Equation" r:id="rId11" imgW="317225" imgH="5329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09800"/>
                        <a:ext cx="315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7"/>
          <p:cNvGraphicFramePr>
            <a:graphicFrameLocks noChangeAspect="1"/>
          </p:cNvGraphicFramePr>
          <p:nvPr/>
        </p:nvGraphicFramePr>
        <p:xfrm>
          <a:off x="8001000" y="1676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13" imgW="342751" imgH="520474" progId="Equation.3">
                  <p:embed/>
                </p:oleObj>
              </mc:Choice>
              <mc:Fallback>
                <p:oleObj name="Equation" r:id="rId13" imgW="342751" imgH="5204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76400"/>
                        <a:ext cx="341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8"/>
          <p:cNvGraphicFramePr>
            <a:graphicFrameLocks noChangeAspect="1"/>
          </p:cNvGraphicFramePr>
          <p:nvPr/>
        </p:nvGraphicFramePr>
        <p:xfrm>
          <a:off x="3048000" y="4800600"/>
          <a:ext cx="4775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5" imgW="4775200" imgH="584200" progId="Equation.3">
                  <p:embed/>
                </p:oleObj>
              </mc:Choice>
              <mc:Fallback>
                <p:oleObj name="Equation" r:id="rId15" imgW="4775200" imgH="584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775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9"/>
          <p:cNvGraphicFramePr>
            <a:graphicFrameLocks noChangeAspect="1"/>
          </p:cNvGraphicFramePr>
          <p:nvPr/>
        </p:nvGraphicFramePr>
        <p:xfrm>
          <a:off x="3048000" y="5562600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17" imgW="3416300" imgH="533400" progId="Equation.3">
                  <p:embed/>
                </p:oleObj>
              </mc:Choice>
              <mc:Fallback>
                <p:oleObj name="Equation" r:id="rId17" imgW="3416300" imgH="533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3416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0" y="4114800"/>
            <a:ext cx="647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resulting regular expression: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0" y="0"/>
            <a:ext cx="8112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By repeating the process until </a:t>
            </a:r>
          </a:p>
          <a:p>
            <a:r>
              <a:rPr lang="en-US"/>
              <a:t>two states are left, the resulting graph is</a:t>
            </a:r>
          </a:p>
        </p:txBody>
      </p:sp>
      <p:sp>
        <p:nvSpPr>
          <p:cNvPr id="34837" name="Oval 22"/>
          <p:cNvSpPr>
            <a:spLocks noChangeArrowheads="1"/>
          </p:cNvSpPr>
          <p:nvPr/>
        </p:nvSpPr>
        <p:spPr bwMode="auto">
          <a:xfrm>
            <a:off x="381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8" name="Oval 23"/>
          <p:cNvSpPr>
            <a:spLocks noChangeArrowheads="1"/>
          </p:cNvSpPr>
          <p:nvPr/>
        </p:nvSpPr>
        <p:spPr bwMode="auto">
          <a:xfrm>
            <a:off x="914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9" name="Oval 24"/>
          <p:cNvSpPr>
            <a:spLocks noChangeArrowheads="1"/>
          </p:cNvSpPr>
          <p:nvPr/>
        </p:nvSpPr>
        <p:spPr bwMode="auto">
          <a:xfrm>
            <a:off x="12954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0" name="Oval 26"/>
          <p:cNvSpPr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1" name="Oval 27"/>
          <p:cNvSpPr>
            <a:spLocks noChangeArrowheads="1"/>
          </p:cNvSpPr>
          <p:nvPr/>
        </p:nvSpPr>
        <p:spPr bwMode="auto">
          <a:xfrm>
            <a:off x="9144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2" name="Oval 28"/>
          <p:cNvSpPr>
            <a:spLocks noChangeArrowheads="1"/>
          </p:cNvSpPr>
          <p:nvPr/>
        </p:nvSpPr>
        <p:spPr bwMode="auto">
          <a:xfrm>
            <a:off x="2133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3" name="Oval 29"/>
          <p:cNvSpPr>
            <a:spLocks noChangeArrowheads="1"/>
          </p:cNvSpPr>
          <p:nvPr/>
        </p:nvSpPr>
        <p:spPr bwMode="auto">
          <a:xfrm>
            <a:off x="1905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4" name="Line 30"/>
          <p:cNvSpPr>
            <a:spLocks noChangeShapeType="1"/>
          </p:cNvSpPr>
          <p:nvPr/>
        </p:nvSpPr>
        <p:spPr bwMode="auto">
          <a:xfrm>
            <a:off x="76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5" name="Line 31"/>
          <p:cNvSpPr>
            <a:spLocks noChangeShapeType="1"/>
          </p:cNvSpPr>
          <p:nvPr/>
        </p:nvSpPr>
        <p:spPr bwMode="auto">
          <a:xfrm>
            <a:off x="16764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6" name="Line 32"/>
          <p:cNvSpPr>
            <a:spLocks noChangeShapeType="1"/>
          </p:cNvSpPr>
          <p:nvPr/>
        </p:nvSpPr>
        <p:spPr bwMode="auto">
          <a:xfrm flipV="1">
            <a:off x="1219200" y="220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7" name="Line 33"/>
          <p:cNvSpPr>
            <a:spLocks noChangeShapeType="1"/>
          </p:cNvSpPr>
          <p:nvPr/>
        </p:nvSpPr>
        <p:spPr bwMode="auto">
          <a:xfrm flipH="1" flipV="1">
            <a:off x="1295400" y="2667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8" name="Line 34"/>
          <p:cNvSpPr>
            <a:spLocks noChangeShapeType="1"/>
          </p:cNvSpPr>
          <p:nvPr/>
        </p:nvSpPr>
        <p:spPr bwMode="auto">
          <a:xfrm flipV="1">
            <a:off x="2286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9" name="Line 35"/>
          <p:cNvSpPr>
            <a:spLocks noChangeShapeType="1"/>
          </p:cNvSpPr>
          <p:nvPr/>
        </p:nvSpPr>
        <p:spPr bwMode="auto">
          <a:xfrm flipV="1">
            <a:off x="1219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0" name="Line 36"/>
          <p:cNvSpPr>
            <a:spLocks noChangeShapeType="1"/>
          </p:cNvSpPr>
          <p:nvPr/>
        </p:nvSpPr>
        <p:spPr bwMode="auto">
          <a:xfrm flipH="1" flipV="1">
            <a:off x="12192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1" name="Line 37"/>
          <p:cNvSpPr>
            <a:spLocks noChangeShapeType="1"/>
          </p:cNvSpPr>
          <p:nvPr/>
        </p:nvSpPr>
        <p:spPr bwMode="auto">
          <a:xfrm>
            <a:off x="685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2" name="Oval 38"/>
          <p:cNvSpPr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53" name="Oval 39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54" name="Line 40"/>
          <p:cNvSpPr>
            <a:spLocks noChangeShapeType="1"/>
          </p:cNvSpPr>
          <p:nvPr/>
        </p:nvSpPr>
        <p:spPr bwMode="auto">
          <a:xfrm>
            <a:off x="2438400" y="2133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5" name="Line 41"/>
          <p:cNvSpPr>
            <a:spLocks noChangeShapeType="1"/>
          </p:cNvSpPr>
          <p:nvPr/>
        </p:nvSpPr>
        <p:spPr bwMode="auto">
          <a:xfrm flipV="1">
            <a:off x="28956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6" name="Line 42"/>
          <p:cNvSpPr>
            <a:spLocks noChangeShapeType="1"/>
          </p:cNvSpPr>
          <p:nvPr/>
        </p:nvSpPr>
        <p:spPr bwMode="auto">
          <a:xfrm flipV="1"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7" name="Line 43"/>
          <p:cNvSpPr>
            <a:spLocks noChangeShapeType="1"/>
          </p:cNvSpPr>
          <p:nvPr/>
        </p:nvSpPr>
        <p:spPr bwMode="auto">
          <a:xfrm>
            <a:off x="2362200" y="2971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8" name="AutoShape 44"/>
          <p:cNvSpPr>
            <a:spLocks noChangeArrowheads="1"/>
          </p:cNvSpPr>
          <p:nvPr/>
        </p:nvSpPr>
        <p:spPr bwMode="auto">
          <a:xfrm>
            <a:off x="381000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59" name="Line 45"/>
          <p:cNvSpPr>
            <a:spLocks noChangeShapeType="1"/>
          </p:cNvSpPr>
          <p:nvPr/>
        </p:nvSpPr>
        <p:spPr bwMode="auto">
          <a:xfrm>
            <a:off x="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60" name="Oval 46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61" name="Text Box 47"/>
          <p:cNvSpPr txBox="1">
            <a:spLocks noChangeArrowheads="1"/>
          </p:cNvSpPr>
          <p:nvPr/>
        </p:nvSpPr>
        <p:spPr bwMode="auto">
          <a:xfrm>
            <a:off x="533400" y="1295400"/>
            <a:ext cx="195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chemeClr val="tx2"/>
                </a:solidFill>
              </a:rPr>
              <a:t>Initial graph</a:t>
            </a:r>
          </a:p>
        </p:txBody>
      </p:sp>
      <p:sp>
        <p:nvSpPr>
          <p:cNvPr id="34862" name="Text Box 48"/>
          <p:cNvSpPr txBox="1">
            <a:spLocks noChangeArrowheads="1"/>
          </p:cNvSpPr>
          <p:nvPr/>
        </p:nvSpPr>
        <p:spPr bwMode="auto">
          <a:xfrm>
            <a:off x="5943600" y="1295400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chemeClr val="tx2"/>
                </a:solidFill>
              </a:rPr>
              <a:t>Resulting graph</a:t>
            </a:r>
          </a:p>
        </p:txBody>
      </p:sp>
      <p:sp>
        <p:nvSpPr>
          <p:cNvPr id="34863" name="Text Box 49"/>
          <p:cNvSpPr txBox="1">
            <a:spLocks noChangeArrowheads="1"/>
          </p:cNvSpPr>
          <p:nvPr/>
        </p:nvSpPr>
        <p:spPr bwMode="auto">
          <a:xfrm>
            <a:off x="5470525" y="6294438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9933"/>
                </a:solidFill>
              </a:rPr>
              <a:t>End of Proof-Part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872C23E-D05A-4D47-98B9-69C25D82BF4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Representations </a:t>
            </a:r>
            <a:br>
              <a:rPr lang="en-US" smtClean="0"/>
            </a:br>
            <a:r>
              <a:rPr lang="en-US" smtClean="0"/>
              <a:t>of Regular Languages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819400" y="1447800"/>
            <a:ext cx="376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DFAs</a:t>
            </a:r>
            <a:endParaRPr lang="en-US" b="1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429000" y="4800600"/>
            <a:ext cx="124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NFAs</a:t>
            </a:r>
            <a:endParaRPr lang="en-US" b="1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24495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2743200" y="1295400"/>
            <a:ext cx="3962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1524000" y="3276600"/>
            <a:ext cx="1447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200400" y="4648200"/>
            <a:ext cx="1600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5943600" y="4419600"/>
            <a:ext cx="2743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 flipH="1">
            <a:off x="2286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>
            <a:off x="3962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6096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547A17F-33D6-42A6-9825-2F911B36BDD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0" y="381000"/>
            <a:ext cx="2760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When we say: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124200" y="457200"/>
            <a:ext cx="450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are given </a:t>
            </a:r>
          </a:p>
          <a:p>
            <a:r>
              <a:rPr lang="en-US"/>
              <a:t>a Regular Language</a:t>
            </a:r>
            <a:r>
              <a:rPr lang="en-US">
                <a:solidFill>
                  <a:schemeClr val="accent1"/>
                </a:solidFill>
              </a:rPr>
              <a:t>      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0" y="3352800"/>
            <a:ext cx="203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We mean:</a:t>
            </a:r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7073900" y="11303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11303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438400" y="3352800"/>
            <a:ext cx="57848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      is in a standard </a:t>
            </a:r>
          </a:p>
          <a:p>
            <a:r>
              <a:rPr lang="en-US"/>
              <a:t>representation</a:t>
            </a:r>
          </a:p>
        </p:txBody>
      </p:sp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4495800" y="3429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1279525" y="4978400"/>
            <a:ext cx="6796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(DFA, NFA, or Regular Expression)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6ED1EB5-E7EE-4758-BE49-D8A2AD0A23C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029200" y="1676400"/>
          <a:ext cx="372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3721100" imgH="558800" progId="Equation.3">
                  <p:embed/>
                </p:oleObj>
              </mc:Choice>
              <mc:Fallback>
                <p:oleObj name="Equation" r:id="rId3" imgW="37211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72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65125" y="1625600"/>
            <a:ext cx="424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regular expression:</a:t>
            </a:r>
          </a:p>
        </p:txBody>
      </p:sp>
      <p:grpSp>
        <p:nvGrpSpPr>
          <p:cNvPr id="5126" name="Group 9"/>
          <p:cNvGrpSpPr>
            <a:grpSpLocks/>
          </p:cNvGrpSpPr>
          <p:nvPr/>
        </p:nvGrpSpPr>
        <p:grpSpPr bwMode="auto">
          <a:xfrm>
            <a:off x="288925" y="3886200"/>
            <a:ext cx="7280275" cy="604838"/>
            <a:chOff x="182" y="2448"/>
            <a:chExt cx="4586" cy="381"/>
          </a:xfrm>
        </p:grpSpPr>
        <p:graphicFrame>
          <p:nvGraphicFramePr>
            <p:cNvPr id="5127" name="Object 5"/>
            <p:cNvGraphicFramePr>
              <a:graphicFrameLocks noChangeAspect="1"/>
            </p:cNvGraphicFramePr>
            <p:nvPr/>
          </p:nvGraphicFramePr>
          <p:xfrm>
            <a:off x="3696" y="2448"/>
            <a:ext cx="10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5" imgW="1701800" imgH="558800" progId="Equation.3">
                    <p:embed/>
                  </p:oleObj>
                </mc:Choice>
                <mc:Fallback>
                  <p:oleObj name="Equation" r:id="rId5" imgW="1701800" imgH="55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48"/>
                          <a:ext cx="10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82" y="2464"/>
              <a:ext cx="31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Not a regular expression: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2789A64-914A-467A-A3B1-518F96740A8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 of Regular Expressions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       </a:t>
            </a:r>
          </a:p>
          <a:p>
            <a:r>
              <a:rPr lang="en-US" smtClean="0"/>
              <a:t>        :   language of regular expression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Example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</a:t>
            </a: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192088" y="1422400"/>
          <a:ext cx="88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889000" imgH="558800" progId="Equation.3">
                  <p:embed/>
                </p:oleObj>
              </mc:Choice>
              <mc:Fallback>
                <p:oleObj name="Equation" r:id="rId3" imgW="8890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422400"/>
                        <a:ext cx="8858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7689850" y="1587500"/>
          <a:ext cx="252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253890" imgH="291973" progId="Equation.3">
                  <p:embed/>
                </p:oleObj>
              </mc:Choice>
              <mc:Fallback>
                <p:oleObj name="Equation" r:id="rId5" imgW="253890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587500"/>
                        <a:ext cx="2524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361950" y="4013200"/>
          <a:ext cx="796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7962900" imgH="558800" progId="Equation.3">
                  <p:embed/>
                </p:oleObj>
              </mc:Choice>
              <mc:Fallback>
                <p:oleObj name="Equation" r:id="rId7" imgW="7962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013200"/>
                        <a:ext cx="796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DBF874-7614-45D8-BFEA-3504BB4EE8C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For primitive regular expressions: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200400" y="2438400"/>
          <a:ext cx="21209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120900" imgH="3606800" progId="Equation.3">
                  <p:embed/>
                </p:oleObj>
              </mc:Choice>
              <mc:Fallback>
                <p:oleObj name="Equation" r:id="rId3" imgW="2120900" imgH="360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21209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07FD37-4D32-47C8-8A14-1A5CB282BCF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(continued)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For regular expressions       and</a:t>
            </a:r>
          </a:p>
          <a:p>
            <a:endParaRPr lang="en-US" smtClean="0"/>
          </a:p>
          <a:p>
            <a:r>
              <a:rPr lang="en-US" smtClean="0"/>
              <a:t>  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4953000" y="13716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304668" imgH="571252" progId="Equation.3">
                  <p:embed/>
                </p:oleObj>
              </mc:Choice>
              <mc:Fallback>
                <p:oleObj name="Equation" r:id="rId3" imgW="304668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6477000" y="13716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380835" imgH="571252" progId="Equation.3">
                  <p:embed/>
                </p:oleObj>
              </mc:Choice>
              <mc:Fallback>
                <p:oleObj name="Equation" r:id="rId5" imgW="380835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1981200" y="2286000"/>
          <a:ext cx="490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4902200" imgH="571500" progId="Equation.3">
                  <p:embed/>
                </p:oleObj>
              </mc:Choice>
              <mc:Fallback>
                <p:oleObj name="Equation" r:id="rId7" imgW="49022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490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133600" y="3505200"/>
          <a:ext cx="425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9" imgW="4254500" imgH="571500" progId="Equation.3">
                  <p:embed/>
                </p:oleObj>
              </mc:Choice>
              <mc:Fallback>
                <p:oleObj name="Equation" r:id="rId9" imgW="42545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25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438400" y="4648200"/>
          <a:ext cx="334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1" imgW="3340100" imgH="571500" progId="Equation.3">
                  <p:embed/>
                </p:oleObj>
              </mc:Choice>
              <mc:Fallback>
                <p:oleObj name="Equation" r:id="rId11" imgW="33401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34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438400" y="5791200"/>
          <a:ext cx="276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3" imgW="2768600" imgH="571500" progId="Equation.3">
                  <p:embed/>
                </p:oleObj>
              </mc:Choice>
              <mc:Fallback>
                <p:oleObj name="Equation" r:id="rId13" imgW="2768600" imgH="57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0"/>
                        <a:ext cx="276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8B3C0EE-0529-470E-9B4D-B9F655189BF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Regular expression:  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4057650" y="88900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2120900" imgH="558800" progId="Equation.3">
                  <p:embed/>
                </p:oleObj>
              </mc:Choice>
              <mc:Fallback>
                <p:oleObj name="Equation" r:id="rId3" imgW="2120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88900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381000" y="1981200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2768600" imgH="558800" progId="Equation.3">
                  <p:embed/>
                </p:oleObj>
              </mc:Choice>
              <mc:Fallback>
                <p:oleObj name="Equation" r:id="rId5" imgW="27686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276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3352800" y="1981200"/>
          <a:ext cx="3644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3644900" imgH="571500" progId="Equation.3">
                  <p:embed/>
                </p:oleObj>
              </mc:Choice>
              <mc:Fallback>
                <p:oleObj name="Equation" r:id="rId7" imgW="36449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644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3352800" y="2743200"/>
          <a:ext cx="332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9" imgW="3327400" imgH="571500" progId="Equation.3">
                  <p:embed/>
                </p:oleObj>
              </mc:Choice>
              <mc:Fallback>
                <p:oleObj name="Equation" r:id="rId9" imgW="33274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332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2"/>
          <p:cNvGraphicFramePr>
            <a:graphicFrameLocks noChangeAspect="1"/>
          </p:cNvGraphicFramePr>
          <p:nvPr/>
        </p:nvGraphicFramePr>
        <p:xfrm>
          <a:off x="3352800" y="3505200"/>
          <a:ext cx="469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1" imgW="4699000" imgH="571500" progId="Equation.3">
                  <p:embed/>
                </p:oleObj>
              </mc:Choice>
              <mc:Fallback>
                <p:oleObj name="Equation" r:id="rId11" imgW="46990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469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3"/>
          <p:cNvGraphicFramePr>
            <a:graphicFrameLocks noChangeAspect="1"/>
          </p:cNvGraphicFramePr>
          <p:nvPr/>
        </p:nvGraphicFramePr>
        <p:xfrm>
          <a:off x="3352800" y="4267200"/>
          <a:ext cx="378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3" imgW="3784600" imgH="571500" progId="Equation.3">
                  <p:embed/>
                </p:oleObj>
              </mc:Choice>
              <mc:Fallback>
                <p:oleObj name="Equation" r:id="rId13" imgW="37846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78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4"/>
          <p:cNvGraphicFramePr>
            <a:graphicFrameLocks noChangeAspect="1"/>
          </p:cNvGraphicFramePr>
          <p:nvPr/>
        </p:nvGraphicFramePr>
        <p:xfrm>
          <a:off x="3352800" y="5029200"/>
          <a:ext cx="474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5" imgW="4749800" imgH="571500" progId="Equation.3">
                  <p:embed/>
                </p:oleObj>
              </mc:Choice>
              <mc:Fallback>
                <p:oleObj name="Equation" r:id="rId15" imgW="47498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4749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5"/>
          <p:cNvGraphicFramePr>
            <a:graphicFrameLocks noChangeAspect="1"/>
          </p:cNvGraphicFramePr>
          <p:nvPr/>
        </p:nvGraphicFramePr>
        <p:xfrm>
          <a:off x="3352800" y="5867400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7" imgW="5664200" imgH="558800" progId="Equation.3">
                  <p:embed/>
                </p:oleObj>
              </mc:Choice>
              <mc:Fallback>
                <p:oleObj name="Equation" r:id="rId17" imgW="5664200" imgH="558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67400"/>
                        <a:ext cx="566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D271CDC-A9AA-4A0D-BA0C-1C8750E4F5A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Regular expression </a:t>
            </a:r>
          </a:p>
          <a:p>
            <a:endParaRPr lang="en-US" smtClean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229100" y="1498600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962400" imgH="558800" progId="Equation.3">
                  <p:embed/>
                </p:oleObj>
              </mc:Choice>
              <mc:Fallback>
                <p:oleObj name="Equation" r:id="rId3" imgW="39624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498600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371600" y="3784600"/>
          <a:ext cx="6376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6375400" imgH="558800" progId="Equation.3">
                  <p:embed/>
                </p:oleObj>
              </mc:Choice>
              <mc:Fallback>
                <p:oleObj name="Equation" r:id="rId5" imgW="63754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84600"/>
                        <a:ext cx="63769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2547</TotalTime>
  <Words>483</Words>
  <Application>Microsoft Office PowerPoint</Application>
  <PresentationFormat>On-screen Show (4:3)</PresentationFormat>
  <Paragraphs>211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Arial</vt:lpstr>
      <vt:lpstr>Times New Roman</vt:lpstr>
      <vt:lpstr>class</vt:lpstr>
      <vt:lpstr>Microsoft Equation 3.0</vt:lpstr>
      <vt:lpstr>Regular Expressions</vt:lpstr>
      <vt:lpstr>Regular Expressions</vt:lpstr>
      <vt:lpstr>Recursive Definition</vt:lpstr>
      <vt:lpstr>Examples</vt:lpstr>
      <vt:lpstr>Languages of Regular Expressions</vt:lpstr>
      <vt:lpstr>Definition</vt:lpstr>
      <vt:lpstr>Definition (continued)</vt:lpstr>
      <vt:lpstr>Example</vt:lpstr>
      <vt:lpstr>Example</vt:lpstr>
      <vt:lpstr>Example</vt:lpstr>
      <vt:lpstr>Example</vt:lpstr>
      <vt:lpstr>Example</vt:lpstr>
      <vt:lpstr>Equivalent Regular Expressions</vt:lpstr>
      <vt:lpstr>Example</vt:lpstr>
      <vt:lpstr>Regular Expressions and Regular Languages</vt:lpstr>
      <vt:lpstr>Theorem</vt:lpstr>
      <vt:lpstr>PowerPoint Presentation</vt:lpstr>
      <vt:lpstr>PowerPoint Presentation</vt:lpstr>
      <vt:lpstr>Induction Basis</vt:lpstr>
      <vt:lpstr>Inductive Hypothesis</vt:lpstr>
      <vt:lpstr>Inductive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Standard Representations  of Regular Languages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645</cp:revision>
  <cp:lastPrinted>2000-09-14T14:50:03Z</cp:lastPrinted>
  <dcterms:created xsi:type="dcterms:W3CDTF">2000-08-31T01:12:33Z</dcterms:created>
  <dcterms:modified xsi:type="dcterms:W3CDTF">2017-02-20T03:25:34Z</dcterms:modified>
</cp:coreProperties>
</file>