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1" r:id="rId2"/>
    <p:sldId id="257" r:id="rId3"/>
    <p:sldId id="264" r:id="rId4"/>
    <p:sldId id="383" r:id="rId5"/>
    <p:sldId id="384" r:id="rId6"/>
    <p:sldId id="385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323" r:id="rId16"/>
    <p:sldId id="324" r:id="rId17"/>
    <p:sldId id="325" r:id="rId18"/>
    <p:sldId id="326" r:id="rId19"/>
    <p:sldId id="327" r:id="rId20"/>
    <p:sldId id="380" r:id="rId21"/>
    <p:sldId id="328" r:id="rId22"/>
    <p:sldId id="369" r:id="rId23"/>
    <p:sldId id="379" r:id="rId24"/>
    <p:sldId id="370" r:id="rId25"/>
    <p:sldId id="372" r:id="rId26"/>
    <p:sldId id="373" r:id="rId27"/>
    <p:sldId id="374" r:id="rId28"/>
    <p:sldId id="375" r:id="rId29"/>
    <p:sldId id="377" r:id="rId30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1" autoAdjust="0"/>
  </p:normalViewPr>
  <p:slideViewPr>
    <p:cSldViewPr>
      <p:cViewPr>
        <p:scale>
          <a:sx n="77" d="100"/>
          <a:sy n="77" d="100"/>
        </p:scale>
        <p:origin x="-1164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1.wmf"/><Relationship Id="rId5" Type="http://schemas.openxmlformats.org/officeDocument/2006/relationships/image" Target="../media/image28.wmf"/><Relationship Id="rId4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9.wmf"/><Relationship Id="rId1" Type="http://schemas.openxmlformats.org/officeDocument/2006/relationships/image" Target="../media/image29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32.wmf"/><Relationship Id="rId5" Type="http://schemas.openxmlformats.org/officeDocument/2006/relationships/image" Target="../media/image11.wmf"/><Relationship Id="rId4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26.wmf"/><Relationship Id="rId1" Type="http://schemas.openxmlformats.org/officeDocument/2006/relationships/image" Target="../media/image8.wmf"/><Relationship Id="rId4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18.wmf"/><Relationship Id="rId6" Type="http://schemas.openxmlformats.org/officeDocument/2006/relationships/image" Target="../media/image33.wmf"/><Relationship Id="rId5" Type="http://schemas.openxmlformats.org/officeDocument/2006/relationships/image" Target="../media/image35.wmf"/><Relationship Id="rId4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26.wmf"/><Relationship Id="rId1" Type="http://schemas.openxmlformats.org/officeDocument/2006/relationships/image" Target="../media/image34.wmf"/><Relationship Id="rId4" Type="http://schemas.openxmlformats.org/officeDocument/2006/relationships/image" Target="../media/image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36.wmf"/><Relationship Id="rId2" Type="http://schemas.openxmlformats.org/officeDocument/2006/relationships/image" Target="../media/image9.wmf"/><Relationship Id="rId1" Type="http://schemas.openxmlformats.org/officeDocument/2006/relationships/image" Target="../media/image18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1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5.wmf"/><Relationship Id="rId5" Type="http://schemas.openxmlformats.org/officeDocument/2006/relationships/image" Target="../media/image5.wmf"/><Relationship Id="rId4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7.wmf"/><Relationship Id="rId5" Type="http://schemas.openxmlformats.org/officeDocument/2006/relationships/image" Target="../media/image49.wmf"/><Relationship Id="rId4" Type="http://schemas.openxmlformats.org/officeDocument/2006/relationships/image" Target="../media/image2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2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21.wmf"/><Relationship Id="rId1" Type="http://schemas.openxmlformats.org/officeDocument/2006/relationships/image" Target="../media/image19.wmf"/><Relationship Id="rId6" Type="http://schemas.openxmlformats.org/officeDocument/2006/relationships/image" Target="../media/image55.wmf"/><Relationship Id="rId11" Type="http://schemas.openxmlformats.org/officeDocument/2006/relationships/image" Target="../media/image59.wmf"/><Relationship Id="rId5" Type="http://schemas.openxmlformats.org/officeDocument/2006/relationships/image" Target="../media/image54.wmf"/><Relationship Id="rId10" Type="http://schemas.openxmlformats.org/officeDocument/2006/relationships/image" Target="../media/image49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49.wmf"/><Relationship Id="rId5" Type="http://schemas.openxmlformats.org/officeDocument/2006/relationships/image" Target="../media/image21.wmf"/><Relationship Id="rId4" Type="http://schemas.openxmlformats.org/officeDocument/2006/relationships/image" Target="../media/image19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51.wmf"/><Relationship Id="rId7" Type="http://schemas.openxmlformats.org/officeDocument/2006/relationships/image" Target="../media/image21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19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73.wmf"/><Relationship Id="rId3" Type="http://schemas.openxmlformats.org/officeDocument/2006/relationships/image" Target="../media/image10.wmf"/><Relationship Id="rId7" Type="http://schemas.openxmlformats.org/officeDocument/2006/relationships/image" Target="../media/image68.wmf"/><Relationship Id="rId12" Type="http://schemas.openxmlformats.org/officeDocument/2006/relationships/image" Target="../media/image72.wmf"/><Relationship Id="rId17" Type="http://schemas.openxmlformats.org/officeDocument/2006/relationships/image" Target="../media/image76.wmf"/><Relationship Id="rId2" Type="http://schemas.openxmlformats.org/officeDocument/2006/relationships/image" Target="../media/image9.wmf"/><Relationship Id="rId16" Type="http://schemas.openxmlformats.org/officeDocument/2006/relationships/image" Target="../media/image54.wmf"/><Relationship Id="rId1" Type="http://schemas.openxmlformats.org/officeDocument/2006/relationships/image" Target="../media/image18.wmf"/><Relationship Id="rId6" Type="http://schemas.openxmlformats.org/officeDocument/2006/relationships/image" Target="../media/image67.wmf"/><Relationship Id="rId11" Type="http://schemas.openxmlformats.org/officeDocument/2006/relationships/image" Target="../media/image71.wmf"/><Relationship Id="rId5" Type="http://schemas.openxmlformats.org/officeDocument/2006/relationships/image" Target="../media/image22.wmf"/><Relationship Id="rId15" Type="http://schemas.openxmlformats.org/officeDocument/2006/relationships/image" Target="../media/image75.wmf"/><Relationship Id="rId10" Type="http://schemas.openxmlformats.org/officeDocument/2006/relationships/image" Target="../media/image70.wmf"/><Relationship Id="rId4" Type="http://schemas.openxmlformats.org/officeDocument/2006/relationships/image" Target="../media/image19.wmf"/><Relationship Id="rId9" Type="http://schemas.openxmlformats.org/officeDocument/2006/relationships/image" Target="../media/image69.wmf"/><Relationship Id="rId14" Type="http://schemas.openxmlformats.org/officeDocument/2006/relationships/image" Target="../media/image7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9.wmf"/><Relationship Id="rId7" Type="http://schemas.openxmlformats.org/officeDocument/2006/relationships/image" Target="../media/image81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10.wmf"/><Relationship Id="rId11" Type="http://schemas.openxmlformats.org/officeDocument/2006/relationships/image" Target="../media/image76.wmf"/><Relationship Id="rId5" Type="http://schemas.openxmlformats.org/officeDocument/2006/relationships/image" Target="../media/image80.wmf"/><Relationship Id="rId10" Type="http://schemas.openxmlformats.org/officeDocument/2006/relationships/image" Target="../media/image84.wmf"/><Relationship Id="rId4" Type="http://schemas.openxmlformats.org/officeDocument/2006/relationships/image" Target="../media/image9.wmf"/><Relationship Id="rId9" Type="http://schemas.openxmlformats.org/officeDocument/2006/relationships/image" Target="../media/image8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9.wmf"/><Relationship Id="rId1" Type="http://schemas.openxmlformats.org/officeDocument/2006/relationships/image" Target="../media/image49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22.wmf"/><Relationship Id="rId2" Type="http://schemas.openxmlformats.org/officeDocument/2006/relationships/image" Target="../media/image9.wmf"/><Relationship Id="rId1" Type="http://schemas.openxmlformats.org/officeDocument/2006/relationships/image" Target="../media/image18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1.wmf"/><Relationship Id="rId1" Type="http://schemas.openxmlformats.org/officeDocument/2006/relationships/image" Target="../media/image19.wmf"/><Relationship Id="rId4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3.wmf"/><Relationship Id="rId4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A2A2AFF7-8AA4-4A98-8208-D7C17B0562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33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A2BF3FA8-42AB-4B8A-BC45-87019AC233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93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32D114-DA9D-4CC4-A81D-E4CA74EDFB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2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65480-4754-467F-860C-A46F4BAFCE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1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3EFF65-4290-4666-9448-BF250D54DD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3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AEF0A-A394-4AFF-AA0A-109E8828C4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0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BF6D5D-3EFC-4D9C-841C-922D782FC7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9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B1BB2-1BF9-4812-B387-0FEE878D9E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2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C09FE9-6C55-475F-9B68-3E351466AC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8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5EAFC-A877-4BA3-961D-BABB21CC8D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9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A7A9F9-9FA3-4805-99A8-9A34EA102C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1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2A547-690D-42C1-A812-8BE53328F5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1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D08BDF-58BC-45DC-AF35-692B391EA8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9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A99EF0DD-D171-4B58-9132-90DB4C3ED90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18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6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49.bin"/><Relationship Id="rId15" Type="http://schemas.openxmlformats.org/officeDocument/2006/relationships/image" Target="../media/image24.wmf"/><Relationship Id="rId10" Type="http://schemas.openxmlformats.org/officeDocument/2006/relationships/image" Target="../media/image11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52.bin"/><Relationship Id="rId14" Type="http://schemas.openxmlformats.org/officeDocument/2006/relationships/oleObject" Target="../embeddings/oleObject5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11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18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2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75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wmf"/><Relationship Id="rId11" Type="http://schemas.openxmlformats.org/officeDocument/2006/relationships/image" Target="../media/image30.wmf"/><Relationship Id="rId5" Type="http://schemas.openxmlformats.org/officeDocument/2006/relationships/oleObject" Target="../embeddings/oleObject70.bin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73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72.bin"/><Relationship Id="rId14" Type="http://schemas.openxmlformats.org/officeDocument/2006/relationships/oleObject" Target="../embeddings/oleObject7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18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80.bin"/><Relationship Id="rId14" Type="http://schemas.openxmlformats.org/officeDocument/2006/relationships/oleObject" Target="../embeddings/oleObject8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34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8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94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6.bin"/><Relationship Id="rId10" Type="http://schemas.openxmlformats.org/officeDocument/2006/relationships/image" Target="../media/image19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92.bin"/><Relationship Id="rId14" Type="http://schemas.openxmlformats.org/officeDocument/2006/relationships/oleObject" Target="../embeddings/oleObject9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6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98.bin"/><Relationship Id="rId10" Type="http://schemas.openxmlformats.org/officeDocument/2006/relationships/oleObject" Target="../embeddings/oleObject101.bin"/><Relationship Id="rId4" Type="http://schemas.openxmlformats.org/officeDocument/2006/relationships/image" Target="../media/image34.wmf"/><Relationship Id="rId9" Type="http://schemas.openxmlformats.org/officeDocument/2006/relationships/image" Target="../media/image3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07.bin"/><Relationship Id="rId18" Type="http://schemas.openxmlformats.org/officeDocument/2006/relationships/oleObject" Target="../embeddings/oleObject111.bin"/><Relationship Id="rId3" Type="http://schemas.openxmlformats.org/officeDocument/2006/relationships/oleObject" Target="../embeddings/oleObject102.bin"/><Relationship Id="rId21" Type="http://schemas.openxmlformats.org/officeDocument/2006/relationships/oleObject" Target="../embeddings/oleObject113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9.bin"/><Relationship Id="rId20" Type="http://schemas.openxmlformats.org/officeDocument/2006/relationships/oleObject" Target="../embeddings/oleObject112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image" Target="../media/image38.wmf"/><Relationship Id="rId10" Type="http://schemas.openxmlformats.org/officeDocument/2006/relationships/image" Target="../media/image19.wmf"/><Relationship Id="rId19" Type="http://schemas.openxmlformats.org/officeDocument/2006/relationships/image" Target="../media/image36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05.bin"/><Relationship Id="rId14" Type="http://schemas.openxmlformats.org/officeDocument/2006/relationships/oleObject" Target="../embeddings/oleObject10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3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122.bin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4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4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31.bin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3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10" Type="http://schemas.openxmlformats.org/officeDocument/2006/relationships/image" Target="../media/image21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21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13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144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139.bin"/><Relationship Id="rId21" Type="http://schemas.openxmlformats.org/officeDocument/2006/relationships/oleObject" Target="../embeddings/oleObject148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146.bin"/><Relationship Id="rId25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20" Type="http://schemas.openxmlformats.org/officeDocument/2006/relationships/image" Target="../media/image58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43.bin"/><Relationship Id="rId24" Type="http://schemas.openxmlformats.org/officeDocument/2006/relationships/oleObject" Target="../embeddings/oleObject150.bin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23" Type="http://schemas.openxmlformats.org/officeDocument/2006/relationships/image" Target="../media/image49.wmf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147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55.wmf"/><Relationship Id="rId22" Type="http://schemas.openxmlformats.org/officeDocument/2006/relationships/oleObject" Target="../embeddings/oleObject14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156.bin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19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4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162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8.bin"/><Relationship Id="rId15" Type="http://schemas.openxmlformats.org/officeDocument/2006/relationships/oleObject" Target="../embeddings/oleObject163.bin"/><Relationship Id="rId10" Type="http://schemas.openxmlformats.org/officeDocument/2006/relationships/image" Target="../media/image65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1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70.bin"/><Relationship Id="rId18" Type="http://schemas.openxmlformats.org/officeDocument/2006/relationships/oleObject" Target="../embeddings/oleObject173.bin"/><Relationship Id="rId26" Type="http://schemas.openxmlformats.org/officeDocument/2006/relationships/oleObject" Target="../embeddings/oleObject177.bin"/><Relationship Id="rId39" Type="http://schemas.openxmlformats.org/officeDocument/2006/relationships/oleObject" Target="../embeddings/oleObject184.bin"/><Relationship Id="rId3" Type="http://schemas.openxmlformats.org/officeDocument/2006/relationships/oleObject" Target="../embeddings/oleObject165.bin"/><Relationship Id="rId21" Type="http://schemas.openxmlformats.org/officeDocument/2006/relationships/image" Target="../media/image69.wmf"/><Relationship Id="rId34" Type="http://schemas.openxmlformats.org/officeDocument/2006/relationships/oleObject" Target="../embeddings/oleObject181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172.bin"/><Relationship Id="rId25" Type="http://schemas.openxmlformats.org/officeDocument/2006/relationships/image" Target="../media/image71.wmf"/><Relationship Id="rId33" Type="http://schemas.openxmlformats.org/officeDocument/2006/relationships/image" Target="../media/image75.wmf"/><Relationship Id="rId38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8.wmf"/><Relationship Id="rId20" Type="http://schemas.openxmlformats.org/officeDocument/2006/relationships/oleObject" Target="../embeddings/oleObject174.bin"/><Relationship Id="rId29" Type="http://schemas.openxmlformats.org/officeDocument/2006/relationships/image" Target="../media/image73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69.bin"/><Relationship Id="rId24" Type="http://schemas.openxmlformats.org/officeDocument/2006/relationships/oleObject" Target="../embeddings/oleObject176.bin"/><Relationship Id="rId32" Type="http://schemas.openxmlformats.org/officeDocument/2006/relationships/oleObject" Target="../embeddings/oleObject180.bin"/><Relationship Id="rId37" Type="http://schemas.openxmlformats.org/officeDocument/2006/relationships/oleObject" Target="../embeddings/oleObject183.bin"/><Relationship Id="rId40" Type="http://schemas.openxmlformats.org/officeDocument/2006/relationships/oleObject" Target="../embeddings/oleObject185.bin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23" Type="http://schemas.openxmlformats.org/officeDocument/2006/relationships/image" Target="../media/image70.wmf"/><Relationship Id="rId28" Type="http://schemas.openxmlformats.org/officeDocument/2006/relationships/oleObject" Target="../embeddings/oleObject178.bin"/><Relationship Id="rId36" Type="http://schemas.openxmlformats.org/officeDocument/2006/relationships/oleObject" Target="../embeddings/oleObject182.bin"/><Relationship Id="rId10" Type="http://schemas.openxmlformats.org/officeDocument/2006/relationships/image" Target="../media/image19.wmf"/><Relationship Id="rId19" Type="http://schemas.openxmlformats.org/officeDocument/2006/relationships/image" Target="../media/image21.wmf"/><Relationship Id="rId31" Type="http://schemas.openxmlformats.org/officeDocument/2006/relationships/image" Target="../media/image74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67.wmf"/><Relationship Id="rId22" Type="http://schemas.openxmlformats.org/officeDocument/2006/relationships/oleObject" Target="../embeddings/oleObject175.bin"/><Relationship Id="rId27" Type="http://schemas.openxmlformats.org/officeDocument/2006/relationships/image" Target="../media/image72.wmf"/><Relationship Id="rId30" Type="http://schemas.openxmlformats.org/officeDocument/2006/relationships/oleObject" Target="../embeddings/oleObject179.bin"/><Relationship Id="rId35" Type="http://schemas.openxmlformats.org/officeDocument/2006/relationships/image" Target="../media/image5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191.bin"/><Relationship Id="rId18" Type="http://schemas.openxmlformats.org/officeDocument/2006/relationships/image" Target="../media/image81.wmf"/><Relationship Id="rId26" Type="http://schemas.openxmlformats.org/officeDocument/2006/relationships/oleObject" Target="../embeddings/oleObject199.bin"/><Relationship Id="rId3" Type="http://schemas.openxmlformats.org/officeDocument/2006/relationships/oleObject" Target="../embeddings/oleObject186.bin"/><Relationship Id="rId21" Type="http://schemas.openxmlformats.org/officeDocument/2006/relationships/oleObject" Target="../embeddings/oleObject196.bin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194.bin"/><Relationship Id="rId25" Type="http://schemas.openxmlformats.org/officeDocument/2006/relationships/image" Target="../media/image84.wmf"/><Relationship Id="rId33" Type="http://schemas.openxmlformats.org/officeDocument/2006/relationships/oleObject" Target="../embeddings/oleObject20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3.bin"/><Relationship Id="rId20" Type="http://schemas.openxmlformats.org/officeDocument/2006/relationships/image" Target="../media/image82.wmf"/><Relationship Id="rId29" Type="http://schemas.openxmlformats.org/officeDocument/2006/relationships/oleObject" Target="../embeddings/oleObject201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190.bin"/><Relationship Id="rId24" Type="http://schemas.openxmlformats.org/officeDocument/2006/relationships/oleObject" Target="../embeddings/oleObject198.bin"/><Relationship Id="rId32" Type="http://schemas.openxmlformats.org/officeDocument/2006/relationships/oleObject" Target="../embeddings/oleObject204.bin"/><Relationship Id="rId5" Type="http://schemas.openxmlformats.org/officeDocument/2006/relationships/oleObject" Target="../embeddings/oleObject187.bin"/><Relationship Id="rId15" Type="http://schemas.openxmlformats.org/officeDocument/2006/relationships/oleObject" Target="../embeddings/oleObject192.bin"/><Relationship Id="rId23" Type="http://schemas.openxmlformats.org/officeDocument/2006/relationships/image" Target="../media/image83.wmf"/><Relationship Id="rId28" Type="http://schemas.openxmlformats.org/officeDocument/2006/relationships/image" Target="../media/image76.wmf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95.bin"/><Relationship Id="rId31" Type="http://schemas.openxmlformats.org/officeDocument/2006/relationships/oleObject" Target="../embeddings/oleObject203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189.bin"/><Relationship Id="rId14" Type="http://schemas.openxmlformats.org/officeDocument/2006/relationships/image" Target="../media/image10.wmf"/><Relationship Id="rId22" Type="http://schemas.openxmlformats.org/officeDocument/2006/relationships/oleObject" Target="../embeddings/oleObject197.bin"/><Relationship Id="rId27" Type="http://schemas.openxmlformats.org/officeDocument/2006/relationships/oleObject" Target="../embeddings/oleObject200.bin"/><Relationship Id="rId30" Type="http://schemas.openxmlformats.org/officeDocument/2006/relationships/oleObject" Target="../embeddings/oleObject20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12.bin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08.bin"/><Relationship Id="rId12" Type="http://schemas.openxmlformats.org/officeDocument/2006/relationships/oleObject" Target="../embeddings/oleObject211.bin"/><Relationship Id="rId17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5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9.wmf"/><Relationship Id="rId11" Type="http://schemas.openxmlformats.org/officeDocument/2006/relationships/image" Target="../media/image85.wmf"/><Relationship Id="rId5" Type="http://schemas.openxmlformats.org/officeDocument/2006/relationships/oleObject" Target="../embeddings/oleObject207.bin"/><Relationship Id="rId15" Type="http://schemas.openxmlformats.org/officeDocument/2006/relationships/oleObject" Target="../embeddings/oleObject214.bin"/><Relationship Id="rId10" Type="http://schemas.openxmlformats.org/officeDocument/2006/relationships/oleObject" Target="../embeddings/oleObject210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209.bin"/><Relationship Id="rId14" Type="http://schemas.openxmlformats.org/officeDocument/2006/relationships/oleObject" Target="../embeddings/oleObject21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11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9.bin"/><Relationship Id="rId14" Type="http://schemas.openxmlformats.org/officeDocument/2006/relationships/oleObject" Target="../embeddings/oleObject2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19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37.bin"/><Relationship Id="rId14" Type="http://schemas.openxmlformats.org/officeDocument/2006/relationships/oleObject" Target="../embeddings/oleObject4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11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4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158D9-D6F6-4795-84BA-AE3C5129179C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/>
              <a:t>Properties of </a:t>
            </a:r>
            <a:br>
              <a:rPr lang="en-US" sz="4400"/>
            </a:br>
            <a:r>
              <a:rPr lang="en-US" sz="4400"/>
              <a:t>Regular Languages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D436-1E2B-47D8-A74E-A06B6751703F}" type="slidenum">
              <a:rPr lang="en-US"/>
              <a:pPr/>
              <a:t>10</a:t>
            </a:fld>
            <a:endParaRPr lang="en-US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3124200" y="2590800"/>
            <a:ext cx="22098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8246" name="Oval 6"/>
          <p:cNvSpPr>
            <a:spLocks noChangeArrowheads="1"/>
          </p:cNvSpPr>
          <p:nvPr/>
        </p:nvSpPr>
        <p:spPr bwMode="auto">
          <a:xfrm>
            <a:off x="3505200" y="3581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8247" name="Oval 7"/>
          <p:cNvSpPr>
            <a:spLocks noChangeArrowheads="1"/>
          </p:cNvSpPr>
          <p:nvPr/>
        </p:nvSpPr>
        <p:spPr bwMode="auto">
          <a:xfrm>
            <a:off x="4572000" y="3581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8248" name="Line 8"/>
          <p:cNvSpPr>
            <a:spLocks noChangeShapeType="1"/>
          </p:cNvSpPr>
          <p:nvPr/>
        </p:nvSpPr>
        <p:spPr bwMode="auto">
          <a:xfrm>
            <a:off x="3886200" y="3733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8249" name="Freeform 9"/>
          <p:cNvSpPr>
            <a:spLocks/>
          </p:cNvSpPr>
          <p:nvPr/>
        </p:nvSpPr>
        <p:spPr bwMode="auto">
          <a:xfrm>
            <a:off x="3416300" y="29591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8251" name="Oval 11"/>
          <p:cNvSpPr>
            <a:spLocks noChangeArrowheads="1"/>
          </p:cNvSpPr>
          <p:nvPr/>
        </p:nvSpPr>
        <p:spPr bwMode="auto">
          <a:xfrm>
            <a:off x="4495800" y="3505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38252" name="Object 12"/>
          <p:cNvGraphicFramePr>
            <a:graphicFrameLocks noChangeAspect="1"/>
          </p:cNvGraphicFramePr>
          <p:nvPr/>
        </p:nvGraphicFramePr>
        <p:xfrm>
          <a:off x="3276600" y="2743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84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743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3" name="Object 13"/>
          <p:cNvGraphicFramePr>
            <a:graphicFrameLocks noChangeAspect="1"/>
          </p:cNvGraphicFramePr>
          <p:nvPr/>
        </p:nvGraphicFramePr>
        <p:xfrm>
          <a:off x="4038600" y="3352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85" name="Equation" r:id="rId5" imgW="253800" imgH="393480" progId="Equation.3">
                  <p:embed/>
                </p:oleObj>
              </mc:Choice>
              <mc:Fallback>
                <p:oleObj name="Equation" r:id="rId5" imgW="253800" imgH="39348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352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55" name="Rectangle 15"/>
          <p:cNvSpPr>
            <a:spLocks noChangeArrowheads="1"/>
          </p:cNvSpPr>
          <p:nvPr/>
        </p:nvSpPr>
        <p:spPr bwMode="auto">
          <a:xfrm>
            <a:off x="3048000" y="5486400"/>
            <a:ext cx="30480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8256" name="Oval 16"/>
          <p:cNvSpPr>
            <a:spLocks noChangeArrowheads="1"/>
          </p:cNvSpPr>
          <p:nvPr/>
        </p:nvSpPr>
        <p:spPr bwMode="auto">
          <a:xfrm>
            <a:off x="3352800" y="6019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8257" name="Oval 17"/>
          <p:cNvSpPr>
            <a:spLocks noChangeArrowheads="1"/>
          </p:cNvSpPr>
          <p:nvPr/>
        </p:nvSpPr>
        <p:spPr bwMode="auto">
          <a:xfrm>
            <a:off x="5410200" y="6019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8258" name="Line 18"/>
          <p:cNvSpPr>
            <a:spLocks noChangeShapeType="1"/>
          </p:cNvSpPr>
          <p:nvPr/>
        </p:nvSpPr>
        <p:spPr bwMode="auto">
          <a:xfrm>
            <a:off x="3733800" y="617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8260" name="Oval 20"/>
          <p:cNvSpPr>
            <a:spLocks noChangeArrowheads="1"/>
          </p:cNvSpPr>
          <p:nvPr/>
        </p:nvSpPr>
        <p:spPr bwMode="auto">
          <a:xfrm>
            <a:off x="5334000" y="5943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8261" name="Oval 21"/>
          <p:cNvSpPr>
            <a:spLocks noChangeArrowheads="1"/>
          </p:cNvSpPr>
          <p:nvPr/>
        </p:nvSpPr>
        <p:spPr bwMode="auto">
          <a:xfrm>
            <a:off x="4343400" y="6019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8262" name="Line 22"/>
          <p:cNvSpPr>
            <a:spLocks noChangeShapeType="1"/>
          </p:cNvSpPr>
          <p:nvPr/>
        </p:nvSpPr>
        <p:spPr bwMode="auto">
          <a:xfrm>
            <a:off x="4724400" y="617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38263" name="Object 23"/>
          <p:cNvGraphicFramePr>
            <a:graphicFrameLocks noChangeAspect="1"/>
          </p:cNvGraphicFramePr>
          <p:nvPr/>
        </p:nvGraphicFramePr>
        <p:xfrm>
          <a:off x="4876800" y="5791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86" name="Equation" r:id="rId7" imgW="266400" imgH="279360" progId="Equation.3">
                  <p:embed/>
                </p:oleObj>
              </mc:Choice>
              <mc:Fallback>
                <p:oleObj name="Equation" r:id="rId7" imgW="266400" imgH="279360" progId="Equation.3">
                  <p:embed/>
                  <p:pic>
                    <p:nvPicPr>
                      <p:cNvPr id="0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791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4" name="Object 24"/>
          <p:cNvGraphicFramePr>
            <a:graphicFrameLocks noChangeAspect="1"/>
          </p:cNvGraphicFramePr>
          <p:nvPr/>
        </p:nvGraphicFramePr>
        <p:xfrm>
          <a:off x="3886200" y="5715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87" name="Equation" r:id="rId8" imgW="253800" imgH="393480" progId="Equation.3">
                  <p:embed/>
                </p:oleObj>
              </mc:Choice>
              <mc:Fallback>
                <p:oleObj name="Equation" r:id="rId8" imgW="253800" imgH="393480" progId="Equation.3">
                  <p:embed/>
                  <p:pic>
                    <p:nvPicPr>
                      <p:cNvPr id="0" name="Object 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715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281" name="Group 41"/>
          <p:cNvGrpSpPr>
            <a:grpSpLocks/>
          </p:cNvGrpSpPr>
          <p:nvPr/>
        </p:nvGrpSpPr>
        <p:grpSpPr bwMode="auto">
          <a:xfrm>
            <a:off x="457200" y="3810000"/>
            <a:ext cx="3048000" cy="2362200"/>
            <a:chOff x="288" y="2400"/>
            <a:chExt cx="1920" cy="1488"/>
          </a:xfrm>
        </p:grpSpPr>
        <p:sp>
          <p:nvSpPr>
            <p:cNvPr id="138271" name="Oval 31"/>
            <p:cNvSpPr>
              <a:spLocks noChangeArrowheads="1"/>
            </p:cNvSpPr>
            <p:nvPr/>
          </p:nvSpPr>
          <p:spPr bwMode="auto">
            <a:xfrm>
              <a:off x="672" y="278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8272" name="Line 32"/>
            <p:cNvSpPr>
              <a:spLocks noChangeShapeType="1"/>
            </p:cNvSpPr>
            <p:nvPr/>
          </p:nvSpPr>
          <p:spPr bwMode="auto">
            <a:xfrm flipV="1">
              <a:off x="912" y="2400"/>
              <a:ext cx="12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8273" name="Line 33"/>
            <p:cNvSpPr>
              <a:spLocks noChangeShapeType="1"/>
            </p:cNvSpPr>
            <p:nvPr/>
          </p:nvSpPr>
          <p:spPr bwMode="auto">
            <a:xfrm>
              <a:off x="912" y="2976"/>
              <a:ext cx="120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8274" name="Line 34"/>
            <p:cNvSpPr>
              <a:spLocks noChangeShapeType="1"/>
            </p:cNvSpPr>
            <p:nvPr/>
          </p:nvSpPr>
          <p:spPr bwMode="auto">
            <a:xfrm>
              <a:off x="288" y="28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138275" name="Object 35"/>
            <p:cNvGraphicFramePr>
              <a:graphicFrameLocks noChangeAspect="1"/>
            </p:cNvGraphicFramePr>
            <p:nvPr/>
          </p:nvGraphicFramePr>
          <p:xfrm>
            <a:off x="1392" y="2400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388" name="Equation" r:id="rId9" imgW="304560" imgH="380880" progId="Equation.3">
                    <p:embed/>
                  </p:oleObj>
                </mc:Choice>
                <mc:Fallback>
                  <p:oleObj name="Equation" r:id="rId9" imgW="304560" imgH="380880" progId="Equation.3">
                    <p:embed/>
                    <p:pic>
                      <p:nvPicPr>
                        <p:cNvPr id="0" name="Object 3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400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76" name="Object 36"/>
            <p:cNvGraphicFramePr>
              <a:graphicFrameLocks noChangeAspect="1"/>
            </p:cNvGraphicFramePr>
            <p:nvPr/>
          </p:nvGraphicFramePr>
          <p:xfrm>
            <a:off x="1344" y="3072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389" name="Equation" r:id="rId11" imgW="304560" imgH="380880" progId="Equation.3">
                    <p:embed/>
                  </p:oleObj>
                </mc:Choice>
                <mc:Fallback>
                  <p:oleObj name="Equation" r:id="rId11" imgW="304560" imgH="380880" progId="Equation.3">
                    <p:embed/>
                    <p:pic>
                      <p:nvPicPr>
                        <p:cNvPr id="0" name="Object 3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072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8277" name="Object 37"/>
          <p:cNvGraphicFramePr>
            <a:graphicFrameLocks noChangeAspect="1"/>
          </p:cNvGraphicFramePr>
          <p:nvPr/>
        </p:nvGraphicFramePr>
        <p:xfrm>
          <a:off x="3270250" y="1866900"/>
          <a:ext cx="2095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90" name="Equation" r:id="rId12" imgW="2095200" imgH="723600" progId="Equation.3">
                  <p:embed/>
                </p:oleObj>
              </mc:Choice>
              <mc:Fallback>
                <p:oleObj name="Equation" r:id="rId12" imgW="2095200" imgH="723600" progId="Equation.3">
                  <p:embed/>
                  <p:pic>
                    <p:nvPicPr>
                      <p:cNvPr id="0" name="Object 3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1866900"/>
                        <a:ext cx="2095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78" name="Object 38"/>
          <p:cNvGraphicFramePr>
            <a:graphicFrameLocks noChangeAspect="1"/>
          </p:cNvGraphicFramePr>
          <p:nvPr/>
        </p:nvGraphicFramePr>
        <p:xfrm>
          <a:off x="3581400" y="4876800"/>
          <a:ext cx="1930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91" name="Equation" r:id="rId14" imgW="1930320" imgH="571320" progId="Equation.3">
                  <p:embed/>
                </p:oleObj>
              </mc:Choice>
              <mc:Fallback>
                <p:oleObj name="Equation" r:id="rId14" imgW="1930320" imgH="571320" progId="Equation.3">
                  <p:embed/>
                  <p:pic>
                    <p:nvPicPr>
                      <p:cNvPr id="0" name="Object 3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876800"/>
                        <a:ext cx="1930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79" name="Object 39"/>
          <p:cNvGraphicFramePr>
            <a:graphicFrameLocks noChangeAspect="1"/>
          </p:cNvGraphicFramePr>
          <p:nvPr/>
        </p:nvGraphicFramePr>
        <p:xfrm>
          <a:off x="2057400" y="838200"/>
          <a:ext cx="4597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92" name="Equation" r:id="rId16" imgW="4597200" imgH="723600" progId="Equation.3">
                  <p:embed/>
                </p:oleObj>
              </mc:Choice>
              <mc:Fallback>
                <p:oleObj name="Equation" r:id="rId16" imgW="4597200" imgH="7236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838200"/>
                        <a:ext cx="4597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80" name="Text Box 40"/>
          <p:cNvSpPr txBox="1">
            <a:spLocks noChangeArrowheads="1"/>
          </p:cNvSpPr>
          <p:nvPr/>
        </p:nvSpPr>
        <p:spPr bwMode="auto">
          <a:xfrm>
            <a:off x="152400" y="990600"/>
            <a:ext cx="1789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NFA for</a:t>
            </a:r>
          </a:p>
        </p:txBody>
      </p:sp>
      <p:sp>
        <p:nvSpPr>
          <p:cNvPr id="138284" name="Text Box 44"/>
          <p:cNvSpPr txBox="1">
            <a:spLocks noChangeArrowheads="1"/>
          </p:cNvSpPr>
          <p:nvPr/>
        </p:nvSpPr>
        <p:spPr bwMode="auto">
          <a:xfrm>
            <a:off x="3505200" y="1524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B8C6-FC8D-4ABE-8265-D5529AF94107}" type="slidenum">
              <a:rPr lang="en-US"/>
              <a:pPr/>
              <a:t>11</a:t>
            </a:fld>
            <a:endParaRPr lang="en-US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Concatenation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NFA for </a:t>
            </a:r>
          </a:p>
        </p:txBody>
      </p:sp>
      <p:graphicFrame>
        <p:nvGraphicFramePr>
          <p:cNvPr id="139268" name="Object 4"/>
          <p:cNvGraphicFramePr>
            <a:graphicFrameLocks noChangeAspect="1"/>
          </p:cNvGraphicFramePr>
          <p:nvPr/>
        </p:nvGraphicFramePr>
        <p:xfrm>
          <a:off x="2133600" y="1447800"/>
          <a:ext cx="927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08" name="Equation" r:id="rId3" imgW="927000" imgH="571320" progId="Equation.3">
                  <p:embed/>
                </p:oleObj>
              </mc:Choice>
              <mc:Fallback>
                <p:oleObj name="Equation" r:id="rId3" imgW="927000" imgH="571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447800"/>
                        <a:ext cx="927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990600" y="36576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9271" name="Oval 7"/>
          <p:cNvSpPr>
            <a:spLocks noChangeArrowheads="1"/>
          </p:cNvSpPr>
          <p:nvPr/>
        </p:nvSpPr>
        <p:spPr bwMode="auto">
          <a:xfrm>
            <a:off x="12192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9272" name="Oval 8"/>
          <p:cNvSpPr>
            <a:spLocks noChangeArrowheads="1"/>
          </p:cNvSpPr>
          <p:nvPr/>
        </p:nvSpPr>
        <p:spPr bwMode="auto">
          <a:xfrm>
            <a:off x="28956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9273" name="Oval 9"/>
          <p:cNvSpPr>
            <a:spLocks noChangeArrowheads="1"/>
          </p:cNvSpPr>
          <p:nvPr/>
        </p:nvSpPr>
        <p:spPr bwMode="auto">
          <a:xfrm>
            <a:off x="2819400" y="411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9274" name="Line 10"/>
          <p:cNvSpPr>
            <a:spLocks noChangeShapeType="1"/>
          </p:cNvSpPr>
          <p:nvPr/>
        </p:nvSpPr>
        <p:spPr bwMode="auto">
          <a:xfrm>
            <a:off x="609600" y="4343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9275" name="Freeform 11"/>
          <p:cNvSpPr>
            <a:spLocks/>
          </p:cNvSpPr>
          <p:nvPr/>
        </p:nvSpPr>
        <p:spPr bwMode="auto">
          <a:xfrm>
            <a:off x="1600200" y="3975100"/>
            <a:ext cx="1295400" cy="596900"/>
          </a:xfrm>
          <a:custGeom>
            <a:avLst/>
            <a:gdLst>
              <a:gd name="T0" fmla="*/ 0 w 816"/>
              <a:gd name="T1" fmla="*/ 232 h 376"/>
              <a:gd name="T2" fmla="*/ 96 w 816"/>
              <a:gd name="T3" fmla="*/ 88 h 376"/>
              <a:gd name="T4" fmla="*/ 192 w 816"/>
              <a:gd name="T5" fmla="*/ 328 h 376"/>
              <a:gd name="T6" fmla="*/ 384 w 816"/>
              <a:gd name="T7" fmla="*/ 40 h 376"/>
              <a:gd name="T8" fmla="*/ 480 w 816"/>
              <a:gd name="T9" fmla="*/ 376 h 376"/>
              <a:gd name="T10" fmla="*/ 672 w 816"/>
              <a:gd name="T11" fmla="*/ 40 h 376"/>
              <a:gd name="T12" fmla="*/ 816 w 816"/>
              <a:gd name="T13" fmla="*/ 13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39276" name="Object 12"/>
          <p:cNvGraphicFramePr>
            <a:graphicFrameLocks noChangeAspect="1"/>
          </p:cNvGraphicFramePr>
          <p:nvPr/>
        </p:nvGraphicFramePr>
        <p:xfrm>
          <a:off x="2101850" y="30988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09" name="Equation" r:id="rId5" imgW="647640" imgH="571320" progId="Equation.3">
                  <p:embed/>
                </p:oleObj>
              </mc:Choice>
              <mc:Fallback>
                <p:oleObj name="Equation" r:id="rId5" imgW="647640" imgH="571320" progId="Equation.3">
                  <p:embed/>
                  <p:pic>
                    <p:nvPicPr>
                      <p:cNvPr id="0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30988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8" name="Rectangle 14"/>
          <p:cNvSpPr>
            <a:spLocks noChangeArrowheads="1"/>
          </p:cNvSpPr>
          <p:nvPr/>
        </p:nvSpPr>
        <p:spPr bwMode="auto">
          <a:xfrm>
            <a:off x="4419600" y="36576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9279" name="Oval 15"/>
          <p:cNvSpPr>
            <a:spLocks noChangeArrowheads="1"/>
          </p:cNvSpPr>
          <p:nvPr/>
        </p:nvSpPr>
        <p:spPr bwMode="auto">
          <a:xfrm>
            <a:off x="46482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9280" name="Oval 16"/>
          <p:cNvSpPr>
            <a:spLocks noChangeArrowheads="1"/>
          </p:cNvSpPr>
          <p:nvPr/>
        </p:nvSpPr>
        <p:spPr bwMode="auto">
          <a:xfrm>
            <a:off x="63246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9281" name="Oval 17"/>
          <p:cNvSpPr>
            <a:spLocks noChangeArrowheads="1"/>
          </p:cNvSpPr>
          <p:nvPr/>
        </p:nvSpPr>
        <p:spPr bwMode="auto">
          <a:xfrm>
            <a:off x="6248400" y="411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9283" name="Freeform 19"/>
          <p:cNvSpPr>
            <a:spLocks/>
          </p:cNvSpPr>
          <p:nvPr/>
        </p:nvSpPr>
        <p:spPr bwMode="auto">
          <a:xfrm>
            <a:off x="5029200" y="3975100"/>
            <a:ext cx="1295400" cy="596900"/>
          </a:xfrm>
          <a:custGeom>
            <a:avLst/>
            <a:gdLst>
              <a:gd name="T0" fmla="*/ 0 w 816"/>
              <a:gd name="T1" fmla="*/ 232 h 376"/>
              <a:gd name="T2" fmla="*/ 96 w 816"/>
              <a:gd name="T3" fmla="*/ 88 h 376"/>
              <a:gd name="T4" fmla="*/ 192 w 816"/>
              <a:gd name="T5" fmla="*/ 328 h 376"/>
              <a:gd name="T6" fmla="*/ 384 w 816"/>
              <a:gd name="T7" fmla="*/ 40 h 376"/>
              <a:gd name="T8" fmla="*/ 480 w 816"/>
              <a:gd name="T9" fmla="*/ 376 h 376"/>
              <a:gd name="T10" fmla="*/ 672 w 816"/>
              <a:gd name="T11" fmla="*/ 40 h 376"/>
              <a:gd name="T12" fmla="*/ 816 w 816"/>
              <a:gd name="T13" fmla="*/ 13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39284" name="Object 20"/>
          <p:cNvGraphicFramePr>
            <a:graphicFrameLocks noChangeAspect="1"/>
          </p:cNvGraphicFramePr>
          <p:nvPr/>
        </p:nvGraphicFramePr>
        <p:xfrm>
          <a:off x="5492750" y="30988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10" name="Equation" r:id="rId7" imgW="723600" imgH="571320" progId="Equation.3">
                  <p:embed/>
                </p:oleObj>
              </mc:Choice>
              <mc:Fallback>
                <p:oleObj name="Equation" r:id="rId7" imgW="723600" imgH="571320" progId="Equation.3">
                  <p:embed/>
                  <p:pic>
                    <p:nvPicPr>
                      <p:cNvPr id="0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0" y="30988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9291" name="Group 27"/>
          <p:cNvGrpSpPr>
            <a:grpSpLocks/>
          </p:cNvGrpSpPr>
          <p:nvPr/>
        </p:nvGrpSpPr>
        <p:grpSpPr bwMode="auto">
          <a:xfrm>
            <a:off x="3352800" y="3886200"/>
            <a:ext cx="1295400" cy="457200"/>
            <a:chOff x="2112" y="2448"/>
            <a:chExt cx="816" cy="288"/>
          </a:xfrm>
        </p:grpSpPr>
        <p:sp>
          <p:nvSpPr>
            <p:cNvPr id="139282" name="Line 18"/>
            <p:cNvSpPr>
              <a:spLocks noChangeShapeType="1"/>
            </p:cNvSpPr>
            <p:nvPr/>
          </p:nvSpPr>
          <p:spPr bwMode="auto">
            <a:xfrm>
              <a:off x="2112" y="273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139289" name="Object 25"/>
            <p:cNvGraphicFramePr>
              <a:graphicFrameLocks noChangeAspect="1"/>
            </p:cNvGraphicFramePr>
            <p:nvPr/>
          </p:nvGraphicFramePr>
          <p:xfrm>
            <a:off x="2448" y="2448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411" name="Equation" r:id="rId9" imgW="304560" imgH="380880" progId="Equation.3">
                    <p:embed/>
                  </p:oleObj>
                </mc:Choice>
                <mc:Fallback>
                  <p:oleObj name="Equation" r:id="rId9" imgW="304560" imgH="380880" progId="Equation.3">
                    <p:embed/>
                    <p:pic>
                      <p:nvPicPr>
                        <p:cNvPr id="0" name="Object 2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448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1D97-5B6B-4033-B5A6-EF5585DF223F}" type="slidenum">
              <a:rPr lang="en-US"/>
              <a:pPr/>
              <a:t>12</a:t>
            </a:fld>
            <a:endParaRPr 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  <a:p>
            <a:r>
              <a:rPr lang="en-US"/>
              <a:t>NFA for</a:t>
            </a: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066800" y="4038600"/>
            <a:ext cx="22098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0294" name="Oval 6"/>
          <p:cNvSpPr>
            <a:spLocks noChangeArrowheads="1"/>
          </p:cNvSpPr>
          <p:nvPr/>
        </p:nvSpPr>
        <p:spPr bwMode="auto">
          <a:xfrm>
            <a:off x="1447800" y="5029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0295" name="Oval 7"/>
          <p:cNvSpPr>
            <a:spLocks noChangeArrowheads="1"/>
          </p:cNvSpPr>
          <p:nvPr/>
        </p:nvSpPr>
        <p:spPr bwMode="auto">
          <a:xfrm>
            <a:off x="2514600" y="5029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0296" name="Line 8"/>
          <p:cNvSpPr>
            <a:spLocks noChangeShapeType="1"/>
          </p:cNvSpPr>
          <p:nvPr/>
        </p:nvSpPr>
        <p:spPr bwMode="auto">
          <a:xfrm>
            <a:off x="18288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0297" name="Freeform 9"/>
          <p:cNvSpPr>
            <a:spLocks/>
          </p:cNvSpPr>
          <p:nvPr/>
        </p:nvSpPr>
        <p:spPr bwMode="auto">
          <a:xfrm>
            <a:off x="1358900" y="44069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0298" name="Line 10"/>
          <p:cNvSpPr>
            <a:spLocks noChangeShapeType="1"/>
          </p:cNvSpPr>
          <p:nvPr/>
        </p:nvSpPr>
        <p:spPr bwMode="auto">
          <a:xfrm>
            <a:off x="533400" y="518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0299" name="Oval 11"/>
          <p:cNvSpPr>
            <a:spLocks noChangeArrowheads="1"/>
          </p:cNvSpPr>
          <p:nvPr/>
        </p:nvSpPr>
        <p:spPr bwMode="auto">
          <a:xfrm>
            <a:off x="2438400" y="4953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40300" name="Object 12"/>
          <p:cNvGraphicFramePr>
            <a:graphicFrameLocks noChangeAspect="1"/>
          </p:cNvGraphicFramePr>
          <p:nvPr/>
        </p:nvGraphicFramePr>
        <p:xfrm>
          <a:off x="1219200" y="4191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32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91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1" name="Object 13"/>
          <p:cNvGraphicFramePr>
            <a:graphicFrameLocks noChangeAspect="1"/>
          </p:cNvGraphicFramePr>
          <p:nvPr/>
        </p:nvGraphicFramePr>
        <p:xfrm>
          <a:off x="1981200" y="4800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33" name="Equation" r:id="rId5" imgW="253800" imgH="393480" progId="Equation.3">
                  <p:embed/>
                </p:oleObj>
              </mc:Choice>
              <mc:Fallback>
                <p:oleObj name="Equation" r:id="rId5" imgW="253800" imgH="39348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00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038600" y="4495800"/>
            <a:ext cx="30480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0304" name="Oval 16"/>
          <p:cNvSpPr>
            <a:spLocks noChangeArrowheads="1"/>
          </p:cNvSpPr>
          <p:nvPr/>
        </p:nvSpPr>
        <p:spPr bwMode="auto">
          <a:xfrm>
            <a:off x="4343400" y="5029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0305" name="Oval 17"/>
          <p:cNvSpPr>
            <a:spLocks noChangeArrowheads="1"/>
          </p:cNvSpPr>
          <p:nvPr/>
        </p:nvSpPr>
        <p:spPr bwMode="auto">
          <a:xfrm>
            <a:off x="6400800" y="5029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0306" name="Line 18"/>
          <p:cNvSpPr>
            <a:spLocks noChangeShapeType="1"/>
          </p:cNvSpPr>
          <p:nvPr/>
        </p:nvSpPr>
        <p:spPr bwMode="auto">
          <a:xfrm>
            <a:off x="47244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0308" name="Oval 20"/>
          <p:cNvSpPr>
            <a:spLocks noChangeArrowheads="1"/>
          </p:cNvSpPr>
          <p:nvPr/>
        </p:nvSpPr>
        <p:spPr bwMode="auto">
          <a:xfrm>
            <a:off x="6324600" y="4953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0309" name="Oval 21"/>
          <p:cNvSpPr>
            <a:spLocks noChangeArrowheads="1"/>
          </p:cNvSpPr>
          <p:nvPr/>
        </p:nvSpPr>
        <p:spPr bwMode="auto">
          <a:xfrm>
            <a:off x="5334000" y="5029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0310" name="Line 22"/>
          <p:cNvSpPr>
            <a:spLocks noChangeShapeType="1"/>
          </p:cNvSpPr>
          <p:nvPr/>
        </p:nvSpPr>
        <p:spPr bwMode="auto">
          <a:xfrm>
            <a:off x="57150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40311" name="Object 23"/>
          <p:cNvGraphicFramePr>
            <a:graphicFrameLocks noChangeAspect="1"/>
          </p:cNvGraphicFramePr>
          <p:nvPr/>
        </p:nvGraphicFramePr>
        <p:xfrm>
          <a:off x="58674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34" name="Equation" r:id="rId7" imgW="266400" imgH="279360" progId="Equation.3">
                  <p:embed/>
                </p:oleObj>
              </mc:Choice>
              <mc:Fallback>
                <p:oleObj name="Equation" r:id="rId7" imgW="266400" imgH="279360" progId="Equation.3">
                  <p:embed/>
                  <p:pic>
                    <p:nvPicPr>
                      <p:cNvPr id="0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12" name="Object 24"/>
          <p:cNvGraphicFramePr>
            <a:graphicFrameLocks noChangeAspect="1"/>
          </p:cNvGraphicFramePr>
          <p:nvPr/>
        </p:nvGraphicFramePr>
        <p:xfrm>
          <a:off x="4876800" y="47244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35" name="Equation" r:id="rId8" imgW="253800" imgH="393480" progId="Equation.3">
                  <p:embed/>
                </p:oleObj>
              </mc:Choice>
              <mc:Fallback>
                <p:oleObj name="Equation" r:id="rId8" imgW="253800" imgH="393480" progId="Equation.3">
                  <p:embed/>
                  <p:pic>
                    <p:nvPicPr>
                      <p:cNvPr id="0" name="Object 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7244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13" name="Object 25"/>
          <p:cNvGraphicFramePr>
            <a:graphicFrameLocks noChangeAspect="1"/>
          </p:cNvGraphicFramePr>
          <p:nvPr/>
        </p:nvGraphicFramePr>
        <p:xfrm>
          <a:off x="1136650" y="3238500"/>
          <a:ext cx="2095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36" name="Equation" r:id="rId9" imgW="2095200" imgH="723600" progId="Equation.3">
                  <p:embed/>
                </p:oleObj>
              </mc:Choice>
              <mc:Fallback>
                <p:oleObj name="Equation" r:id="rId9" imgW="2095200" imgH="723600" progId="Equation.3">
                  <p:embed/>
                  <p:pic>
                    <p:nvPicPr>
                      <p:cNvPr id="0" name="Object 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3238500"/>
                        <a:ext cx="2095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14" name="Object 26"/>
          <p:cNvGraphicFramePr>
            <a:graphicFrameLocks noChangeAspect="1"/>
          </p:cNvGraphicFramePr>
          <p:nvPr/>
        </p:nvGraphicFramePr>
        <p:xfrm>
          <a:off x="4610100" y="3784600"/>
          <a:ext cx="1930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37" name="Equation" r:id="rId11" imgW="1930320" imgH="571320" progId="Equation.3">
                  <p:embed/>
                </p:oleObj>
              </mc:Choice>
              <mc:Fallback>
                <p:oleObj name="Equation" r:id="rId11" imgW="1930320" imgH="571320" progId="Equation.3">
                  <p:embed/>
                  <p:pic>
                    <p:nvPicPr>
                      <p:cNvPr id="0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3784600"/>
                        <a:ext cx="1930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15" name="Object 27"/>
          <p:cNvGraphicFramePr>
            <a:graphicFrameLocks noChangeAspect="1"/>
          </p:cNvGraphicFramePr>
          <p:nvPr/>
        </p:nvGraphicFramePr>
        <p:xfrm>
          <a:off x="2133600" y="1295400"/>
          <a:ext cx="5689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38" name="Equation" r:id="rId13" imgW="5689440" imgH="723600" progId="Equation.3">
                  <p:embed/>
                </p:oleObj>
              </mc:Choice>
              <mc:Fallback>
                <p:oleObj name="Equation" r:id="rId13" imgW="5689440" imgH="723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95400"/>
                        <a:ext cx="5689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0322" name="Group 34"/>
          <p:cNvGrpSpPr>
            <a:grpSpLocks/>
          </p:cNvGrpSpPr>
          <p:nvPr/>
        </p:nvGrpSpPr>
        <p:grpSpPr bwMode="auto">
          <a:xfrm>
            <a:off x="2971800" y="4724400"/>
            <a:ext cx="1371600" cy="457200"/>
            <a:chOff x="1872" y="2976"/>
            <a:chExt cx="864" cy="288"/>
          </a:xfrm>
        </p:grpSpPr>
        <p:sp>
          <p:nvSpPr>
            <p:cNvPr id="140307" name="Line 19"/>
            <p:cNvSpPr>
              <a:spLocks noChangeShapeType="1"/>
            </p:cNvSpPr>
            <p:nvPr/>
          </p:nvSpPr>
          <p:spPr bwMode="auto">
            <a:xfrm>
              <a:off x="1872" y="326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140320" name="Object 32"/>
            <p:cNvGraphicFramePr>
              <a:graphicFrameLocks noChangeAspect="1"/>
            </p:cNvGraphicFramePr>
            <p:nvPr/>
          </p:nvGraphicFramePr>
          <p:xfrm>
            <a:off x="2160" y="2976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439" name="Equation" r:id="rId15" imgW="304560" imgH="380880" progId="Equation.3">
                    <p:embed/>
                  </p:oleObj>
                </mc:Choice>
                <mc:Fallback>
                  <p:oleObj name="Equation" r:id="rId15" imgW="304560" imgH="380880" progId="Equation.3">
                    <p:embed/>
                    <p:pic>
                      <p:nvPicPr>
                        <p:cNvPr id="0" name="Object 3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976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0325" name="Text Box 37"/>
          <p:cNvSpPr txBox="1">
            <a:spLocks noChangeArrowheads="1"/>
          </p:cNvSpPr>
          <p:nvPr/>
        </p:nvSpPr>
        <p:spPr bwMode="auto">
          <a:xfrm>
            <a:off x="3352800" y="1524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A1A5-45BE-49B6-905D-03B187347398}" type="slidenum">
              <a:rPr lang="en-US"/>
              <a:pPr/>
              <a:t>13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Star Operation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NFA for </a:t>
            </a:r>
          </a:p>
        </p:txBody>
      </p:sp>
      <p:graphicFrame>
        <p:nvGraphicFramePr>
          <p:cNvPr id="141316" name="Object 4"/>
          <p:cNvGraphicFramePr>
            <a:graphicFrameLocks noChangeAspect="1"/>
          </p:cNvGraphicFramePr>
          <p:nvPr/>
        </p:nvGraphicFramePr>
        <p:xfrm>
          <a:off x="2209800" y="838200"/>
          <a:ext cx="685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56" name="Equation" r:id="rId3" imgW="685800" imgH="520560" progId="Equation.3">
                  <p:embed/>
                </p:oleObj>
              </mc:Choice>
              <mc:Fallback>
                <p:oleObj name="Equation" r:id="rId3" imgW="685800" imgH="520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838200"/>
                        <a:ext cx="685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3048000" y="31242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1319" name="Oval 7"/>
          <p:cNvSpPr>
            <a:spLocks noChangeArrowheads="1"/>
          </p:cNvSpPr>
          <p:nvPr/>
        </p:nvSpPr>
        <p:spPr bwMode="auto">
          <a:xfrm>
            <a:off x="32766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1320" name="Oval 8"/>
          <p:cNvSpPr>
            <a:spLocks noChangeArrowheads="1"/>
          </p:cNvSpPr>
          <p:nvPr/>
        </p:nvSpPr>
        <p:spPr bwMode="auto">
          <a:xfrm>
            <a:off x="49530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1321" name="Oval 9"/>
          <p:cNvSpPr>
            <a:spLocks noChangeArrowheads="1"/>
          </p:cNvSpPr>
          <p:nvPr/>
        </p:nvSpPr>
        <p:spPr bwMode="auto">
          <a:xfrm>
            <a:off x="48768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1322" name="Line 10"/>
          <p:cNvSpPr>
            <a:spLocks noChangeShapeType="1"/>
          </p:cNvSpPr>
          <p:nvPr/>
        </p:nvSpPr>
        <p:spPr bwMode="auto">
          <a:xfrm>
            <a:off x="1295400" y="3810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1323" name="Freeform 11"/>
          <p:cNvSpPr>
            <a:spLocks/>
          </p:cNvSpPr>
          <p:nvPr/>
        </p:nvSpPr>
        <p:spPr bwMode="auto">
          <a:xfrm>
            <a:off x="3657600" y="3441700"/>
            <a:ext cx="1295400" cy="596900"/>
          </a:xfrm>
          <a:custGeom>
            <a:avLst/>
            <a:gdLst>
              <a:gd name="T0" fmla="*/ 0 w 816"/>
              <a:gd name="T1" fmla="*/ 232 h 376"/>
              <a:gd name="T2" fmla="*/ 96 w 816"/>
              <a:gd name="T3" fmla="*/ 88 h 376"/>
              <a:gd name="T4" fmla="*/ 192 w 816"/>
              <a:gd name="T5" fmla="*/ 328 h 376"/>
              <a:gd name="T6" fmla="*/ 384 w 816"/>
              <a:gd name="T7" fmla="*/ 40 h 376"/>
              <a:gd name="T8" fmla="*/ 480 w 816"/>
              <a:gd name="T9" fmla="*/ 376 h 376"/>
              <a:gd name="T10" fmla="*/ 672 w 816"/>
              <a:gd name="T11" fmla="*/ 40 h 376"/>
              <a:gd name="T12" fmla="*/ 816 w 816"/>
              <a:gd name="T13" fmla="*/ 13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41324" name="Object 12"/>
          <p:cNvGraphicFramePr>
            <a:graphicFrameLocks noChangeAspect="1"/>
          </p:cNvGraphicFramePr>
          <p:nvPr/>
        </p:nvGraphicFramePr>
        <p:xfrm>
          <a:off x="3886200" y="2438400"/>
          <a:ext cx="6445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57" name="Equation" r:id="rId5" imgW="647640" imgH="571320" progId="Equation.3">
                  <p:embed/>
                </p:oleObj>
              </mc:Choice>
              <mc:Fallback>
                <p:oleObj name="Equation" r:id="rId5" imgW="647640" imgH="571320" progId="Equation.3">
                  <p:embed/>
                  <p:pic>
                    <p:nvPicPr>
                      <p:cNvPr id="0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438400"/>
                        <a:ext cx="6445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6" name="Freeform 14"/>
          <p:cNvSpPr>
            <a:spLocks/>
          </p:cNvSpPr>
          <p:nvPr/>
        </p:nvSpPr>
        <p:spPr bwMode="auto">
          <a:xfrm>
            <a:off x="2057400" y="4038600"/>
            <a:ext cx="4953000" cy="2209800"/>
          </a:xfrm>
          <a:custGeom>
            <a:avLst/>
            <a:gdLst>
              <a:gd name="T0" fmla="*/ 1104 w 1160"/>
              <a:gd name="T1" fmla="*/ 48 h 1320"/>
              <a:gd name="T2" fmla="*/ 1008 w 1160"/>
              <a:gd name="T3" fmla="*/ 1008 h 1320"/>
              <a:gd name="T4" fmla="*/ 192 w 1160"/>
              <a:gd name="T5" fmla="*/ 1152 h 1320"/>
              <a:gd name="T6" fmla="*/ 0 w 1160"/>
              <a:gd name="T7" fmla="*/ 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60" h="1320">
                <a:moveTo>
                  <a:pt x="1104" y="48"/>
                </a:moveTo>
                <a:cubicBezTo>
                  <a:pt x="1132" y="436"/>
                  <a:pt x="1160" y="824"/>
                  <a:pt x="1008" y="1008"/>
                </a:cubicBezTo>
                <a:cubicBezTo>
                  <a:pt x="856" y="1192"/>
                  <a:pt x="360" y="1320"/>
                  <a:pt x="192" y="1152"/>
                </a:cubicBezTo>
                <a:cubicBezTo>
                  <a:pt x="24" y="984"/>
                  <a:pt x="12" y="49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41328" name="Object 16"/>
          <p:cNvGraphicFramePr>
            <a:graphicFrameLocks noChangeAspect="1"/>
          </p:cNvGraphicFramePr>
          <p:nvPr/>
        </p:nvGraphicFramePr>
        <p:xfrm>
          <a:off x="4038600" y="5715000"/>
          <a:ext cx="5286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58" name="Equation" r:id="rId7" imgW="304560" imgH="380880" progId="Equation.3">
                  <p:embed/>
                </p:oleObj>
              </mc:Choice>
              <mc:Fallback>
                <p:oleObj name="Equation" r:id="rId7" imgW="304560" imgH="38088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715000"/>
                        <a:ext cx="5286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5" name="Freeform 13"/>
          <p:cNvSpPr>
            <a:spLocks/>
          </p:cNvSpPr>
          <p:nvPr/>
        </p:nvSpPr>
        <p:spPr bwMode="auto">
          <a:xfrm>
            <a:off x="2057400" y="1752600"/>
            <a:ext cx="4724400" cy="1905000"/>
          </a:xfrm>
          <a:custGeom>
            <a:avLst/>
            <a:gdLst>
              <a:gd name="T0" fmla="*/ 8 w 1112"/>
              <a:gd name="T1" fmla="*/ 872 h 872"/>
              <a:gd name="T2" fmla="*/ 152 w 1112"/>
              <a:gd name="T3" fmla="*/ 200 h 872"/>
              <a:gd name="T4" fmla="*/ 920 w 1112"/>
              <a:gd name="T5" fmla="*/ 104 h 872"/>
              <a:gd name="T6" fmla="*/ 1112 w 1112"/>
              <a:gd name="T7" fmla="*/ 824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2" h="872">
                <a:moveTo>
                  <a:pt x="8" y="872"/>
                </a:moveTo>
                <a:cubicBezTo>
                  <a:pt x="4" y="600"/>
                  <a:pt x="0" y="328"/>
                  <a:pt x="152" y="200"/>
                </a:cubicBezTo>
                <a:cubicBezTo>
                  <a:pt x="304" y="72"/>
                  <a:pt x="760" y="0"/>
                  <a:pt x="920" y="104"/>
                </a:cubicBezTo>
                <a:cubicBezTo>
                  <a:pt x="1080" y="208"/>
                  <a:pt x="1096" y="516"/>
                  <a:pt x="1112" y="8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41327" name="Object 15"/>
          <p:cNvGraphicFramePr>
            <a:graphicFrameLocks noChangeAspect="1"/>
          </p:cNvGraphicFramePr>
          <p:nvPr/>
        </p:nvGraphicFramePr>
        <p:xfrm>
          <a:off x="4267200" y="1447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59" name="Equation" r:id="rId9" imgW="304560" imgH="380880" progId="Equation.3">
                  <p:embed/>
                </p:oleObj>
              </mc:Choice>
              <mc:Fallback>
                <p:oleObj name="Equation" r:id="rId9" imgW="304560" imgH="38088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4478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9" name="Object 17"/>
          <p:cNvGraphicFramePr>
            <a:graphicFrameLocks noChangeAspect="1"/>
          </p:cNvGraphicFramePr>
          <p:nvPr/>
        </p:nvGraphicFramePr>
        <p:xfrm>
          <a:off x="7239000" y="2743200"/>
          <a:ext cx="1549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60" name="Equation" r:id="rId10" imgW="1549080" imgH="571320" progId="Equation.3">
                  <p:embed/>
                </p:oleObj>
              </mc:Choice>
              <mc:Fallback>
                <p:oleObj name="Equation" r:id="rId10" imgW="1549080" imgH="5713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743200"/>
                        <a:ext cx="1549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32" name="Oval 20"/>
          <p:cNvSpPr>
            <a:spLocks noChangeArrowheads="1"/>
          </p:cNvSpPr>
          <p:nvPr/>
        </p:nvSpPr>
        <p:spPr bwMode="auto">
          <a:xfrm>
            <a:off x="19050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1333" name="Line 21"/>
          <p:cNvSpPr>
            <a:spLocks noChangeShapeType="1"/>
          </p:cNvSpPr>
          <p:nvPr/>
        </p:nvSpPr>
        <p:spPr bwMode="auto">
          <a:xfrm>
            <a:off x="2286000" y="3810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141334" name="Object 22"/>
          <p:cNvGraphicFramePr>
            <a:graphicFrameLocks noChangeAspect="1"/>
          </p:cNvGraphicFramePr>
          <p:nvPr/>
        </p:nvGraphicFramePr>
        <p:xfrm>
          <a:off x="2362200" y="3352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61" name="Equation" r:id="rId12" imgW="304560" imgH="380880" progId="Equation.3">
                  <p:embed/>
                </p:oleObj>
              </mc:Choice>
              <mc:Fallback>
                <p:oleObj name="Equation" r:id="rId12" imgW="304560" imgH="380880" progId="Equation.3">
                  <p:embed/>
                  <p:pic>
                    <p:nvPicPr>
                      <p:cNvPr id="0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3528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35" name="Oval 23"/>
          <p:cNvSpPr>
            <a:spLocks noChangeArrowheads="1"/>
          </p:cNvSpPr>
          <p:nvPr/>
        </p:nvSpPr>
        <p:spPr bwMode="auto">
          <a:xfrm>
            <a:off x="66294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1336" name="Oval 24"/>
          <p:cNvSpPr>
            <a:spLocks noChangeArrowheads="1"/>
          </p:cNvSpPr>
          <p:nvPr/>
        </p:nvSpPr>
        <p:spPr bwMode="auto">
          <a:xfrm>
            <a:off x="65532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1337" name="Line 25"/>
          <p:cNvSpPr>
            <a:spLocks noChangeShapeType="1"/>
          </p:cNvSpPr>
          <p:nvPr/>
        </p:nvSpPr>
        <p:spPr bwMode="auto">
          <a:xfrm>
            <a:off x="5410200" y="3810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141338" name="Object 26"/>
          <p:cNvGraphicFramePr>
            <a:graphicFrameLocks noChangeAspect="1"/>
          </p:cNvGraphicFramePr>
          <p:nvPr/>
        </p:nvGraphicFramePr>
        <p:xfrm>
          <a:off x="5867400" y="34290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62" name="Equation" r:id="rId13" imgW="304560" imgH="380880" progId="Equation.3">
                  <p:embed/>
                </p:oleObj>
              </mc:Choice>
              <mc:Fallback>
                <p:oleObj name="Equation" r:id="rId13" imgW="304560" imgH="380880" progId="Equation.3">
                  <p:embed/>
                  <p:pic>
                    <p:nvPicPr>
                      <p:cNvPr id="0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4290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39" name="Object 27"/>
          <p:cNvGraphicFramePr>
            <a:graphicFrameLocks noChangeAspect="1"/>
          </p:cNvGraphicFramePr>
          <p:nvPr/>
        </p:nvGraphicFramePr>
        <p:xfrm>
          <a:off x="6096000" y="685800"/>
          <a:ext cx="3048000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63" name="Equation" r:id="rId14" imgW="2374560" imgH="1091880" progId="Equation.3">
                  <p:embed/>
                </p:oleObj>
              </mc:Choice>
              <mc:Fallback>
                <p:oleObj name="Equation" r:id="rId14" imgW="2374560" imgH="10918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685800"/>
                        <a:ext cx="3048000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B159-86A3-43BD-A998-A3CE5ED1D0E5}" type="slidenum">
              <a:rPr lang="en-US"/>
              <a:pPr/>
              <a:t>14</a:t>
            </a:fld>
            <a:endParaRPr 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NFA for</a:t>
            </a:r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2133600" y="1295400"/>
          <a:ext cx="2590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80" name="Equation" r:id="rId3" imgW="2590560" imgH="723600" progId="Equation.3">
                  <p:embed/>
                </p:oleObj>
              </mc:Choice>
              <mc:Fallback>
                <p:oleObj name="Equation" r:id="rId3" imgW="2590560" imgH="723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95400"/>
                        <a:ext cx="2590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2" name="Rectangle 6"/>
          <p:cNvSpPr>
            <a:spLocks noChangeArrowheads="1"/>
          </p:cNvSpPr>
          <p:nvPr/>
        </p:nvSpPr>
        <p:spPr bwMode="auto">
          <a:xfrm>
            <a:off x="3111500" y="3886200"/>
            <a:ext cx="22098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2343" name="Oval 7"/>
          <p:cNvSpPr>
            <a:spLocks noChangeArrowheads="1"/>
          </p:cNvSpPr>
          <p:nvPr/>
        </p:nvSpPr>
        <p:spPr bwMode="auto">
          <a:xfrm>
            <a:off x="3492500" y="4876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2344" name="Oval 8"/>
          <p:cNvSpPr>
            <a:spLocks noChangeArrowheads="1"/>
          </p:cNvSpPr>
          <p:nvPr/>
        </p:nvSpPr>
        <p:spPr bwMode="auto">
          <a:xfrm>
            <a:off x="4559300" y="4876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2345" name="Line 9"/>
          <p:cNvSpPr>
            <a:spLocks noChangeShapeType="1"/>
          </p:cNvSpPr>
          <p:nvPr/>
        </p:nvSpPr>
        <p:spPr bwMode="auto">
          <a:xfrm>
            <a:off x="38735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2346" name="Freeform 10"/>
          <p:cNvSpPr>
            <a:spLocks/>
          </p:cNvSpPr>
          <p:nvPr/>
        </p:nvSpPr>
        <p:spPr bwMode="auto">
          <a:xfrm>
            <a:off x="3403600" y="42545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2348" name="Oval 12"/>
          <p:cNvSpPr>
            <a:spLocks noChangeArrowheads="1"/>
          </p:cNvSpPr>
          <p:nvPr/>
        </p:nvSpPr>
        <p:spPr bwMode="auto">
          <a:xfrm>
            <a:off x="4483100" y="4800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42349" name="Object 13"/>
          <p:cNvGraphicFramePr>
            <a:graphicFrameLocks noChangeAspect="1"/>
          </p:cNvGraphicFramePr>
          <p:nvPr/>
        </p:nvGraphicFramePr>
        <p:xfrm>
          <a:off x="3263900" y="403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81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403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0" name="Object 14"/>
          <p:cNvGraphicFramePr>
            <a:graphicFrameLocks noChangeAspect="1"/>
          </p:cNvGraphicFramePr>
          <p:nvPr/>
        </p:nvGraphicFramePr>
        <p:xfrm>
          <a:off x="4025900" y="4648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82" name="Equation" r:id="rId7" imgW="253800" imgH="393480" progId="Equation.3">
                  <p:embed/>
                </p:oleObj>
              </mc:Choice>
              <mc:Fallback>
                <p:oleObj name="Equation" r:id="rId7" imgW="253800" imgH="39348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4648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5" name="Object 19"/>
          <p:cNvGraphicFramePr>
            <a:graphicFrameLocks noChangeAspect="1"/>
          </p:cNvGraphicFramePr>
          <p:nvPr/>
        </p:nvGraphicFramePr>
        <p:xfrm>
          <a:off x="3352800" y="3124200"/>
          <a:ext cx="2095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83" name="Equation" r:id="rId9" imgW="2095200" imgH="723600" progId="Equation.3">
                  <p:embed/>
                </p:oleObj>
              </mc:Choice>
              <mc:Fallback>
                <p:oleObj name="Equation" r:id="rId9" imgW="2095200" imgH="723600" progId="Equation.3">
                  <p:embed/>
                  <p:pic>
                    <p:nvPicPr>
                      <p:cNvPr id="0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124200"/>
                        <a:ext cx="2095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59" name="Line 23"/>
          <p:cNvSpPr>
            <a:spLocks noChangeShapeType="1"/>
          </p:cNvSpPr>
          <p:nvPr/>
        </p:nvSpPr>
        <p:spPr bwMode="auto">
          <a:xfrm>
            <a:off x="15240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2360" name="Oval 24"/>
          <p:cNvSpPr>
            <a:spLocks noChangeArrowheads="1"/>
          </p:cNvSpPr>
          <p:nvPr/>
        </p:nvSpPr>
        <p:spPr bwMode="auto">
          <a:xfrm>
            <a:off x="2133600" y="4876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2361" name="Line 25"/>
          <p:cNvSpPr>
            <a:spLocks noChangeShapeType="1"/>
          </p:cNvSpPr>
          <p:nvPr/>
        </p:nvSpPr>
        <p:spPr bwMode="auto">
          <a:xfrm>
            <a:off x="2514600" y="5029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142362" name="Object 26"/>
          <p:cNvGraphicFramePr>
            <a:graphicFrameLocks noChangeAspect="1"/>
          </p:cNvGraphicFramePr>
          <p:nvPr/>
        </p:nvGraphicFramePr>
        <p:xfrm>
          <a:off x="2590800" y="45720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84" name="Equation" r:id="rId11" imgW="304560" imgH="380880" progId="Equation.3">
                  <p:embed/>
                </p:oleObj>
              </mc:Choice>
              <mc:Fallback>
                <p:oleObj name="Equation" r:id="rId11" imgW="304560" imgH="380880" progId="Equation.3">
                  <p:embed/>
                  <p:pic>
                    <p:nvPicPr>
                      <p:cNvPr id="0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720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63" name="Freeform 27"/>
          <p:cNvSpPr>
            <a:spLocks/>
          </p:cNvSpPr>
          <p:nvPr/>
        </p:nvSpPr>
        <p:spPr bwMode="auto">
          <a:xfrm>
            <a:off x="2286000" y="2590800"/>
            <a:ext cx="4419600" cy="2286000"/>
          </a:xfrm>
          <a:custGeom>
            <a:avLst/>
            <a:gdLst>
              <a:gd name="T0" fmla="*/ 8 w 1112"/>
              <a:gd name="T1" fmla="*/ 872 h 872"/>
              <a:gd name="T2" fmla="*/ 152 w 1112"/>
              <a:gd name="T3" fmla="*/ 200 h 872"/>
              <a:gd name="T4" fmla="*/ 920 w 1112"/>
              <a:gd name="T5" fmla="*/ 104 h 872"/>
              <a:gd name="T6" fmla="*/ 1112 w 1112"/>
              <a:gd name="T7" fmla="*/ 824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2" h="872">
                <a:moveTo>
                  <a:pt x="8" y="872"/>
                </a:moveTo>
                <a:cubicBezTo>
                  <a:pt x="4" y="600"/>
                  <a:pt x="0" y="328"/>
                  <a:pt x="152" y="200"/>
                </a:cubicBezTo>
                <a:cubicBezTo>
                  <a:pt x="304" y="72"/>
                  <a:pt x="760" y="0"/>
                  <a:pt x="920" y="104"/>
                </a:cubicBezTo>
                <a:cubicBezTo>
                  <a:pt x="1080" y="208"/>
                  <a:pt x="1096" y="516"/>
                  <a:pt x="1112" y="8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42364" name="Object 28"/>
          <p:cNvGraphicFramePr>
            <a:graphicFrameLocks noChangeAspect="1"/>
          </p:cNvGraphicFramePr>
          <p:nvPr/>
        </p:nvGraphicFramePr>
        <p:xfrm>
          <a:off x="4495800" y="236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85" name="Equation" r:id="rId13" imgW="304560" imgH="380880" progId="Equation.3">
                  <p:embed/>
                </p:oleObj>
              </mc:Choice>
              <mc:Fallback>
                <p:oleObj name="Equation" r:id="rId13" imgW="304560" imgH="380880" progId="Equation.3">
                  <p:embed/>
                  <p:pic>
                    <p:nvPicPr>
                      <p:cNvPr id="0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362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66" name="Freeform 30"/>
          <p:cNvSpPr>
            <a:spLocks/>
          </p:cNvSpPr>
          <p:nvPr/>
        </p:nvSpPr>
        <p:spPr bwMode="auto">
          <a:xfrm>
            <a:off x="2286000" y="5257800"/>
            <a:ext cx="4648200" cy="1371600"/>
          </a:xfrm>
          <a:custGeom>
            <a:avLst/>
            <a:gdLst>
              <a:gd name="T0" fmla="*/ 1104 w 1160"/>
              <a:gd name="T1" fmla="*/ 48 h 1320"/>
              <a:gd name="T2" fmla="*/ 1008 w 1160"/>
              <a:gd name="T3" fmla="*/ 1008 h 1320"/>
              <a:gd name="T4" fmla="*/ 192 w 1160"/>
              <a:gd name="T5" fmla="*/ 1152 h 1320"/>
              <a:gd name="T6" fmla="*/ 0 w 1160"/>
              <a:gd name="T7" fmla="*/ 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60" h="1320">
                <a:moveTo>
                  <a:pt x="1104" y="48"/>
                </a:moveTo>
                <a:cubicBezTo>
                  <a:pt x="1132" y="436"/>
                  <a:pt x="1160" y="824"/>
                  <a:pt x="1008" y="1008"/>
                </a:cubicBezTo>
                <a:cubicBezTo>
                  <a:pt x="856" y="1192"/>
                  <a:pt x="360" y="1320"/>
                  <a:pt x="192" y="1152"/>
                </a:cubicBezTo>
                <a:cubicBezTo>
                  <a:pt x="24" y="984"/>
                  <a:pt x="12" y="49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42368" name="Object 32"/>
          <p:cNvGraphicFramePr>
            <a:graphicFrameLocks noChangeAspect="1"/>
          </p:cNvGraphicFramePr>
          <p:nvPr/>
        </p:nvGraphicFramePr>
        <p:xfrm>
          <a:off x="4267200" y="6096000"/>
          <a:ext cx="5286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86" name="Equation" r:id="rId14" imgW="304560" imgH="380880" progId="Equation.3">
                  <p:embed/>
                </p:oleObj>
              </mc:Choice>
              <mc:Fallback>
                <p:oleObj name="Equation" r:id="rId14" imgW="304560" imgH="380880" progId="Equation.3">
                  <p:embed/>
                  <p:pic>
                    <p:nvPicPr>
                      <p:cNvPr id="0" name="Object 3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6096000"/>
                        <a:ext cx="5286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69" name="Oval 33"/>
          <p:cNvSpPr>
            <a:spLocks noChangeArrowheads="1"/>
          </p:cNvSpPr>
          <p:nvPr/>
        </p:nvSpPr>
        <p:spPr bwMode="auto">
          <a:xfrm>
            <a:off x="6553200" y="4876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2370" name="Oval 34"/>
          <p:cNvSpPr>
            <a:spLocks noChangeArrowheads="1"/>
          </p:cNvSpPr>
          <p:nvPr/>
        </p:nvSpPr>
        <p:spPr bwMode="auto">
          <a:xfrm>
            <a:off x="6477000" y="4800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2371" name="Line 35"/>
          <p:cNvSpPr>
            <a:spLocks noChangeShapeType="1"/>
          </p:cNvSpPr>
          <p:nvPr/>
        </p:nvSpPr>
        <p:spPr bwMode="auto">
          <a:xfrm flipV="1">
            <a:off x="5029200" y="5029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142372" name="Object 36"/>
          <p:cNvGraphicFramePr>
            <a:graphicFrameLocks noChangeAspect="1"/>
          </p:cNvGraphicFramePr>
          <p:nvPr/>
        </p:nvGraphicFramePr>
        <p:xfrm>
          <a:off x="5715000" y="45720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87" name="Equation" r:id="rId15" imgW="304560" imgH="380880" progId="Equation.3">
                  <p:embed/>
                </p:oleObj>
              </mc:Choice>
              <mc:Fallback>
                <p:oleObj name="Equation" r:id="rId15" imgW="304560" imgH="380880" progId="Equation.3">
                  <p:embed/>
                  <p:pic>
                    <p:nvPicPr>
                      <p:cNvPr id="0" name="Object 3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5720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75" name="Text Box 39"/>
          <p:cNvSpPr txBox="1">
            <a:spLocks noChangeArrowheads="1"/>
          </p:cNvSpPr>
          <p:nvPr/>
        </p:nvSpPr>
        <p:spPr bwMode="auto">
          <a:xfrm>
            <a:off x="3733800" y="2286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2613-368F-48B6-8031-07A5E2A17DFC}" type="slidenum">
              <a:rPr lang="en-US"/>
              <a:pPr/>
              <a:t>15</a:t>
            </a:fld>
            <a:endParaRPr lang="en-US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Reverse</a:t>
            </a:r>
          </a:p>
        </p:txBody>
      </p:sp>
      <p:graphicFrame>
        <p:nvGraphicFramePr>
          <p:cNvPr id="201731" name="Object 3"/>
          <p:cNvGraphicFramePr>
            <a:graphicFrameLocks noChangeAspect="1"/>
          </p:cNvGraphicFramePr>
          <p:nvPr/>
        </p:nvGraphicFramePr>
        <p:xfrm>
          <a:off x="7543800" y="990600"/>
          <a:ext cx="723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04" name="Equation" r:id="rId3" imgW="723600" imgH="736560" progId="Equation.3">
                  <p:embed/>
                </p:oleObj>
              </mc:Choice>
              <mc:Fallback>
                <p:oleObj name="Equation" r:id="rId3" imgW="723600" imgH="736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990600"/>
                        <a:ext cx="723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838200" y="25908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1733" name="Oval 5"/>
          <p:cNvSpPr>
            <a:spLocks noChangeArrowheads="1"/>
          </p:cNvSpPr>
          <p:nvPr/>
        </p:nvSpPr>
        <p:spPr bwMode="auto">
          <a:xfrm>
            <a:off x="10668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1734" name="Oval 6"/>
          <p:cNvSpPr>
            <a:spLocks noChangeArrowheads="1"/>
          </p:cNvSpPr>
          <p:nvPr/>
        </p:nvSpPr>
        <p:spPr bwMode="auto">
          <a:xfrm>
            <a:off x="27432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1735" name="Oval 7"/>
          <p:cNvSpPr>
            <a:spLocks noChangeArrowheads="1"/>
          </p:cNvSpPr>
          <p:nvPr/>
        </p:nvSpPr>
        <p:spPr bwMode="auto">
          <a:xfrm>
            <a:off x="2667000" y="3048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1736" name="Line 8"/>
          <p:cNvSpPr>
            <a:spLocks noChangeShapeType="1"/>
          </p:cNvSpPr>
          <p:nvPr/>
        </p:nvSpPr>
        <p:spPr bwMode="auto">
          <a:xfrm>
            <a:off x="4572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1737" name="Freeform 9"/>
          <p:cNvSpPr>
            <a:spLocks/>
          </p:cNvSpPr>
          <p:nvPr/>
        </p:nvSpPr>
        <p:spPr bwMode="auto">
          <a:xfrm>
            <a:off x="1447800" y="2908300"/>
            <a:ext cx="1295400" cy="596900"/>
          </a:xfrm>
          <a:custGeom>
            <a:avLst/>
            <a:gdLst>
              <a:gd name="T0" fmla="*/ 0 w 816"/>
              <a:gd name="T1" fmla="*/ 232 h 376"/>
              <a:gd name="T2" fmla="*/ 96 w 816"/>
              <a:gd name="T3" fmla="*/ 88 h 376"/>
              <a:gd name="T4" fmla="*/ 192 w 816"/>
              <a:gd name="T5" fmla="*/ 328 h 376"/>
              <a:gd name="T6" fmla="*/ 384 w 816"/>
              <a:gd name="T7" fmla="*/ 40 h 376"/>
              <a:gd name="T8" fmla="*/ 480 w 816"/>
              <a:gd name="T9" fmla="*/ 376 h 376"/>
              <a:gd name="T10" fmla="*/ 672 w 816"/>
              <a:gd name="T11" fmla="*/ 40 h 376"/>
              <a:gd name="T12" fmla="*/ 816 w 816"/>
              <a:gd name="T13" fmla="*/ 13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01738" name="Object 10"/>
          <p:cNvGraphicFramePr>
            <a:graphicFrameLocks noChangeAspect="1"/>
          </p:cNvGraphicFramePr>
          <p:nvPr/>
        </p:nvGraphicFramePr>
        <p:xfrm>
          <a:off x="1949450" y="20320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05" name="Equation" r:id="rId5" imgW="647640" imgH="571320" progId="Equation.3">
                  <p:embed/>
                </p:oleObj>
              </mc:Choice>
              <mc:Fallback>
                <p:oleObj name="Equation" r:id="rId5" imgW="647640" imgH="571320" progId="Equation.3">
                  <p:embed/>
                  <p:pic>
                    <p:nvPicPr>
                      <p:cNvPr id="0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20320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9" name="Rectangle 11"/>
          <p:cNvSpPr>
            <a:spLocks noChangeArrowheads="1"/>
          </p:cNvSpPr>
          <p:nvPr/>
        </p:nvSpPr>
        <p:spPr bwMode="auto">
          <a:xfrm>
            <a:off x="5613400" y="1149350"/>
            <a:ext cx="1789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NFA for</a:t>
            </a:r>
          </a:p>
        </p:txBody>
      </p:sp>
      <p:sp>
        <p:nvSpPr>
          <p:cNvPr id="201740" name="Rectangle 12"/>
          <p:cNvSpPr>
            <a:spLocks noChangeArrowheads="1"/>
          </p:cNvSpPr>
          <p:nvPr/>
        </p:nvSpPr>
        <p:spPr bwMode="auto">
          <a:xfrm>
            <a:off x="5562600" y="25908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1741" name="Oval 13"/>
          <p:cNvSpPr>
            <a:spLocks noChangeArrowheads="1"/>
          </p:cNvSpPr>
          <p:nvPr/>
        </p:nvSpPr>
        <p:spPr bwMode="auto">
          <a:xfrm>
            <a:off x="57912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1742" name="Oval 14"/>
          <p:cNvSpPr>
            <a:spLocks noChangeArrowheads="1"/>
          </p:cNvSpPr>
          <p:nvPr/>
        </p:nvSpPr>
        <p:spPr bwMode="auto">
          <a:xfrm>
            <a:off x="74676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1745" name="Freeform 17"/>
          <p:cNvSpPr>
            <a:spLocks/>
          </p:cNvSpPr>
          <p:nvPr/>
        </p:nvSpPr>
        <p:spPr bwMode="auto">
          <a:xfrm>
            <a:off x="6248400" y="2908300"/>
            <a:ext cx="1295400" cy="596900"/>
          </a:xfrm>
          <a:custGeom>
            <a:avLst/>
            <a:gdLst>
              <a:gd name="T0" fmla="*/ 0 w 816"/>
              <a:gd name="T1" fmla="*/ 232 h 376"/>
              <a:gd name="T2" fmla="*/ 96 w 816"/>
              <a:gd name="T3" fmla="*/ 88 h 376"/>
              <a:gd name="T4" fmla="*/ 192 w 816"/>
              <a:gd name="T5" fmla="*/ 328 h 376"/>
              <a:gd name="T6" fmla="*/ 384 w 816"/>
              <a:gd name="T7" fmla="*/ 40 h 376"/>
              <a:gd name="T8" fmla="*/ 480 w 816"/>
              <a:gd name="T9" fmla="*/ 376 h 376"/>
              <a:gd name="T10" fmla="*/ 672 w 816"/>
              <a:gd name="T11" fmla="*/ 40 h 376"/>
              <a:gd name="T12" fmla="*/ 816 w 816"/>
              <a:gd name="T13" fmla="*/ 13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01746" name="Object 18"/>
          <p:cNvGraphicFramePr>
            <a:graphicFrameLocks noChangeAspect="1"/>
          </p:cNvGraphicFramePr>
          <p:nvPr/>
        </p:nvGraphicFramePr>
        <p:xfrm>
          <a:off x="6623050" y="1936750"/>
          <a:ext cx="7477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06" name="Equation" r:id="rId7" imgW="749160" imgH="761760" progId="Equation.3">
                  <p:embed/>
                </p:oleObj>
              </mc:Choice>
              <mc:Fallback>
                <p:oleObj name="Equation" r:id="rId7" imgW="749160" imgH="761760" progId="Equation.3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3050" y="1936750"/>
                        <a:ext cx="7477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47" name="Oval 19"/>
          <p:cNvSpPr>
            <a:spLocks noChangeArrowheads="1"/>
          </p:cNvSpPr>
          <p:nvPr/>
        </p:nvSpPr>
        <p:spPr bwMode="auto">
          <a:xfrm>
            <a:off x="5715000" y="3048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1748" name="Line 20"/>
          <p:cNvSpPr>
            <a:spLocks noChangeShapeType="1"/>
          </p:cNvSpPr>
          <p:nvPr/>
        </p:nvSpPr>
        <p:spPr bwMode="auto">
          <a:xfrm flipH="1">
            <a:off x="78486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1749" name="Text Box 21"/>
          <p:cNvSpPr txBox="1">
            <a:spLocks noChangeArrowheads="1"/>
          </p:cNvSpPr>
          <p:nvPr/>
        </p:nvSpPr>
        <p:spPr bwMode="auto">
          <a:xfrm>
            <a:off x="990600" y="4572000"/>
            <a:ext cx="4832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1. Reverse all transitions</a:t>
            </a:r>
          </a:p>
        </p:txBody>
      </p:sp>
      <p:sp>
        <p:nvSpPr>
          <p:cNvPr id="201750" name="Text Box 22"/>
          <p:cNvSpPr txBox="1">
            <a:spLocks noChangeArrowheads="1"/>
          </p:cNvSpPr>
          <p:nvPr/>
        </p:nvSpPr>
        <p:spPr bwMode="auto">
          <a:xfrm>
            <a:off x="914400" y="5486400"/>
            <a:ext cx="71691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2. Make initial state accepting state </a:t>
            </a:r>
          </a:p>
          <a:p>
            <a:r>
              <a:rPr lang="en-US"/>
              <a:t>    and vice versa</a:t>
            </a:r>
          </a:p>
        </p:txBody>
      </p:sp>
      <p:graphicFrame>
        <p:nvGraphicFramePr>
          <p:cNvPr id="201751" name="Object 23"/>
          <p:cNvGraphicFramePr>
            <a:graphicFrameLocks noChangeAspect="1"/>
          </p:cNvGraphicFramePr>
          <p:nvPr/>
        </p:nvGraphicFramePr>
        <p:xfrm>
          <a:off x="838200" y="1981200"/>
          <a:ext cx="431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07" name="Equation" r:id="rId9" imgW="431640" imgH="571320" progId="Equation.3">
                  <p:embed/>
                </p:oleObj>
              </mc:Choice>
              <mc:Fallback>
                <p:oleObj name="Equation" r:id="rId9" imgW="431640" imgH="57132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81200"/>
                        <a:ext cx="431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13DC-554B-4214-B37A-02975DC6C481}" type="slidenum">
              <a:rPr lang="en-US"/>
              <a:pPr/>
              <a:t>16</a:t>
            </a:fld>
            <a:endParaRPr lang="en-US"/>
          </a:p>
        </p:txBody>
      </p:sp>
      <p:graphicFrame>
        <p:nvGraphicFramePr>
          <p:cNvPr id="202755" name="Object 3"/>
          <p:cNvGraphicFramePr>
            <a:graphicFrameLocks noChangeAspect="1"/>
          </p:cNvGraphicFramePr>
          <p:nvPr/>
        </p:nvGraphicFramePr>
        <p:xfrm>
          <a:off x="679450" y="2171700"/>
          <a:ext cx="2095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79" name="Equation" r:id="rId3" imgW="2095200" imgH="723600" progId="Equation.3">
                  <p:embed/>
                </p:oleObj>
              </mc:Choice>
              <mc:Fallback>
                <p:oleObj name="Equation" r:id="rId3" imgW="2095200" imgH="72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2171700"/>
                        <a:ext cx="2095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3810000" y="1676400"/>
            <a:ext cx="22098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2757" name="Oval 5"/>
          <p:cNvSpPr>
            <a:spLocks noChangeArrowheads="1"/>
          </p:cNvSpPr>
          <p:nvPr/>
        </p:nvSpPr>
        <p:spPr bwMode="auto">
          <a:xfrm>
            <a:off x="4191000" y="2667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2758" name="Oval 6"/>
          <p:cNvSpPr>
            <a:spLocks noChangeArrowheads="1"/>
          </p:cNvSpPr>
          <p:nvPr/>
        </p:nvSpPr>
        <p:spPr bwMode="auto">
          <a:xfrm>
            <a:off x="5257800" y="2667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2759" name="Line 7"/>
          <p:cNvSpPr>
            <a:spLocks noChangeShapeType="1"/>
          </p:cNvSpPr>
          <p:nvPr/>
        </p:nvSpPr>
        <p:spPr bwMode="auto">
          <a:xfrm>
            <a:off x="4572000" y="2819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2760" name="Freeform 8"/>
          <p:cNvSpPr>
            <a:spLocks/>
          </p:cNvSpPr>
          <p:nvPr/>
        </p:nvSpPr>
        <p:spPr bwMode="auto">
          <a:xfrm>
            <a:off x="4102100" y="20447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2761" name="Line 9"/>
          <p:cNvSpPr>
            <a:spLocks noChangeShapeType="1"/>
          </p:cNvSpPr>
          <p:nvPr/>
        </p:nvSpPr>
        <p:spPr bwMode="auto">
          <a:xfrm>
            <a:off x="3276600" y="2819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2762" name="Oval 10"/>
          <p:cNvSpPr>
            <a:spLocks noChangeArrowheads="1"/>
          </p:cNvSpPr>
          <p:nvPr/>
        </p:nvSpPr>
        <p:spPr bwMode="auto">
          <a:xfrm>
            <a:off x="5181600" y="2590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02763" name="Object 11"/>
          <p:cNvGraphicFramePr>
            <a:graphicFrameLocks noChangeAspect="1"/>
          </p:cNvGraphicFramePr>
          <p:nvPr/>
        </p:nvGraphicFramePr>
        <p:xfrm>
          <a:off x="3962400" y="1828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80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828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4" name="Object 12"/>
          <p:cNvGraphicFramePr>
            <a:graphicFrameLocks noChangeAspect="1"/>
          </p:cNvGraphicFramePr>
          <p:nvPr/>
        </p:nvGraphicFramePr>
        <p:xfrm>
          <a:off x="4724400" y="24384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81" name="Equation" r:id="rId7" imgW="253800" imgH="393480" progId="Equation.3">
                  <p:embed/>
                </p:oleObj>
              </mc:Choice>
              <mc:Fallback>
                <p:oleObj name="Equation" r:id="rId7" imgW="25380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4384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5" name="Object 13"/>
          <p:cNvGraphicFramePr>
            <a:graphicFrameLocks noChangeAspect="1"/>
          </p:cNvGraphicFramePr>
          <p:nvPr/>
        </p:nvGraphicFramePr>
        <p:xfrm>
          <a:off x="4648200" y="10668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82" name="Equation" r:id="rId9" imgW="647640" imgH="571320" progId="Equation.3">
                  <p:embed/>
                </p:oleObj>
              </mc:Choice>
              <mc:Fallback>
                <p:oleObj name="Equation" r:id="rId9" imgW="647640" imgH="5713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0668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6" name="Object 14"/>
          <p:cNvGraphicFramePr>
            <a:graphicFrameLocks noChangeAspect="1"/>
          </p:cNvGraphicFramePr>
          <p:nvPr/>
        </p:nvGraphicFramePr>
        <p:xfrm>
          <a:off x="596900" y="4984750"/>
          <a:ext cx="2413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83" name="Equation" r:id="rId11" imgW="2412720" imgH="736560" progId="Equation.3">
                  <p:embed/>
                </p:oleObj>
              </mc:Choice>
              <mc:Fallback>
                <p:oleObj name="Equation" r:id="rId11" imgW="2412720" imgH="7365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4984750"/>
                        <a:ext cx="24130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67" name="Rectangle 15"/>
          <p:cNvSpPr>
            <a:spLocks noChangeArrowheads="1"/>
          </p:cNvSpPr>
          <p:nvPr/>
        </p:nvSpPr>
        <p:spPr bwMode="auto">
          <a:xfrm>
            <a:off x="3886200" y="4495800"/>
            <a:ext cx="22098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2768" name="Oval 16"/>
          <p:cNvSpPr>
            <a:spLocks noChangeArrowheads="1"/>
          </p:cNvSpPr>
          <p:nvPr/>
        </p:nvSpPr>
        <p:spPr bwMode="auto">
          <a:xfrm>
            <a:off x="4267200" y="5486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2769" name="Oval 17"/>
          <p:cNvSpPr>
            <a:spLocks noChangeArrowheads="1"/>
          </p:cNvSpPr>
          <p:nvPr/>
        </p:nvSpPr>
        <p:spPr bwMode="auto">
          <a:xfrm>
            <a:off x="5334000" y="5486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2770" name="Line 18"/>
          <p:cNvSpPr>
            <a:spLocks noChangeShapeType="1"/>
          </p:cNvSpPr>
          <p:nvPr/>
        </p:nvSpPr>
        <p:spPr bwMode="auto">
          <a:xfrm>
            <a:off x="4724400" y="563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2771" name="Freeform 19"/>
          <p:cNvSpPr>
            <a:spLocks/>
          </p:cNvSpPr>
          <p:nvPr/>
        </p:nvSpPr>
        <p:spPr bwMode="auto">
          <a:xfrm>
            <a:off x="4191000" y="48006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2773" name="Oval 21"/>
          <p:cNvSpPr>
            <a:spLocks noChangeArrowheads="1"/>
          </p:cNvSpPr>
          <p:nvPr/>
        </p:nvSpPr>
        <p:spPr bwMode="auto">
          <a:xfrm>
            <a:off x="4191000" y="5410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02774" name="Object 22"/>
          <p:cNvGraphicFramePr>
            <a:graphicFrameLocks noChangeAspect="1"/>
          </p:cNvGraphicFramePr>
          <p:nvPr/>
        </p:nvGraphicFramePr>
        <p:xfrm>
          <a:off x="4038600" y="4572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84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572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75" name="Object 23"/>
          <p:cNvGraphicFramePr>
            <a:graphicFrameLocks noChangeAspect="1"/>
          </p:cNvGraphicFramePr>
          <p:nvPr/>
        </p:nvGraphicFramePr>
        <p:xfrm>
          <a:off x="5029200" y="5181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85" name="Equation" r:id="rId14" imgW="253800" imgH="393480" progId="Equation.3">
                  <p:embed/>
                </p:oleObj>
              </mc:Choice>
              <mc:Fallback>
                <p:oleObj name="Equation" r:id="rId14" imgW="253800" imgH="393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181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76" name="Object 24"/>
          <p:cNvGraphicFramePr>
            <a:graphicFrameLocks noChangeAspect="1"/>
          </p:cNvGraphicFramePr>
          <p:nvPr/>
        </p:nvGraphicFramePr>
        <p:xfrm>
          <a:off x="4648200" y="3733800"/>
          <a:ext cx="7477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86" name="Equation" r:id="rId15" imgW="749160" imgH="761760" progId="Equation.3">
                  <p:embed/>
                </p:oleObj>
              </mc:Choice>
              <mc:Fallback>
                <p:oleObj name="Equation" r:id="rId15" imgW="749160" imgH="7617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733800"/>
                        <a:ext cx="7477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77" name="Line 25"/>
          <p:cNvSpPr>
            <a:spLocks noChangeShapeType="1"/>
          </p:cNvSpPr>
          <p:nvPr/>
        </p:nvSpPr>
        <p:spPr bwMode="auto">
          <a:xfrm flipH="1">
            <a:off x="5715000" y="5638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2778" name="Text Box 26"/>
          <p:cNvSpPr txBox="1">
            <a:spLocks noChangeArrowheads="1"/>
          </p:cNvSpPr>
          <p:nvPr/>
        </p:nvSpPr>
        <p:spPr bwMode="auto">
          <a:xfrm>
            <a:off x="3810000" y="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F45E-E311-46B9-AEBB-40DB52901FDA}" type="slidenum">
              <a:rPr lang="en-US"/>
              <a:pPr/>
              <a:t>17</a:t>
            </a:fld>
            <a:endParaRPr lang="en-US"/>
          </a:p>
        </p:txBody>
      </p:sp>
      <p:sp>
        <p:nvSpPr>
          <p:cNvPr id="203778" name="Rectangle 2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600" u="sng">
                <a:solidFill>
                  <a:schemeClr val="tx2"/>
                </a:solidFill>
              </a:rPr>
              <a:t>Complement</a:t>
            </a:r>
          </a:p>
        </p:txBody>
      </p:sp>
      <p:sp>
        <p:nvSpPr>
          <p:cNvPr id="203806" name="Text Box 30"/>
          <p:cNvSpPr txBox="1">
            <a:spLocks noChangeArrowheads="1"/>
          </p:cNvSpPr>
          <p:nvPr/>
        </p:nvSpPr>
        <p:spPr bwMode="auto">
          <a:xfrm>
            <a:off x="457200" y="4038600"/>
            <a:ext cx="59737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1. Take the </a:t>
            </a:r>
            <a:r>
              <a:rPr lang="en-US">
                <a:solidFill>
                  <a:srgbClr val="FF0000"/>
                </a:solidFill>
              </a:rPr>
              <a:t>DFA</a:t>
            </a:r>
            <a:r>
              <a:rPr lang="en-US" sz="3600" b="1"/>
              <a:t> </a:t>
            </a:r>
            <a:r>
              <a:rPr lang="en-US"/>
              <a:t>that accepts </a:t>
            </a:r>
            <a:endParaRPr lang="en-US" sz="3600" b="1"/>
          </a:p>
        </p:txBody>
      </p:sp>
      <p:graphicFrame>
        <p:nvGraphicFramePr>
          <p:cNvPr id="203807" name="Object 31"/>
          <p:cNvGraphicFramePr>
            <a:graphicFrameLocks noChangeAspect="1"/>
          </p:cNvGraphicFramePr>
          <p:nvPr/>
        </p:nvGraphicFramePr>
        <p:xfrm>
          <a:off x="6400800" y="4114800"/>
          <a:ext cx="431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26" name="Equation" r:id="rId3" imgW="431640" imgH="571320" progId="Equation.3">
                  <p:embed/>
                </p:oleObj>
              </mc:Choice>
              <mc:Fallback>
                <p:oleObj name="Equation" r:id="rId3" imgW="431640" imgH="5713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114800"/>
                        <a:ext cx="431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808" name="Rectangle 32"/>
          <p:cNvSpPr>
            <a:spLocks noChangeArrowheads="1"/>
          </p:cNvSpPr>
          <p:nvPr/>
        </p:nvSpPr>
        <p:spPr bwMode="auto">
          <a:xfrm>
            <a:off x="838200" y="17526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3809" name="Oval 33"/>
          <p:cNvSpPr>
            <a:spLocks noChangeArrowheads="1"/>
          </p:cNvSpPr>
          <p:nvPr/>
        </p:nvSpPr>
        <p:spPr bwMode="auto">
          <a:xfrm>
            <a:off x="1066800" y="2286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3810" name="Oval 34"/>
          <p:cNvSpPr>
            <a:spLocks noChangeArrowheads="1"/>
          </p:cNvSpPr>
          <p:nvPr/>
        </p:nvSpPr>
        <p:spPr bwMode="auto">
          <a:xfrm>
            <a:off x="2743200" y="2286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3811" name="Oval 35"/>
          <p:cNvSpPr>
            <a:spLocks noChangeArrowheads="1"/>
          </p:cNvSpPr>
          <p:nvPr/>
        </p:nvSpPr>
        <p:spPr bwMode="auto">
          <a:xfrm>
            <a:off x="26670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3812" name="Line 36"/>
          <p:cNvSpPr>
            <a:spLocks noChangeShapeType="1"/>
          </p:cNvSpPr>
          <p:nvPr/>
        </p:nvSpPr>
        <p:spPr bwMode="auto">
          <a:xfrm>
            <a:off x="457200" y="2438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3813" name="Freeform 37"/>
          <p:cNvSpPr>
            <a:spLocks/>
          </p:cNvSpPr>
          <p:nvPr/>
        </p:nvSpPr>
        <p:spPr bwMode="auto">
          <a:xfrm>
            <a:off x="1447800" y="2070100"/>
            <a:ext cx="1295400" cy="596900"/>
          </a:xfrm>
          <a:custGeom>
            <a:avLst/>
            <a:gdLst>
              <a:gd name="T0" fmla="*/ 0 w 816"/>
              <a:gd name="T1" fmla="*/ 232 h 376"/>
              <a:gd name="T2" fmla="*/ 96 w 816"/>
              <a:gd name="T3" fmla="*/ 88 h 376"/>
              <a:gd name="T4" fmla="*/ 192 w 816"/>
              <a:gd name="T5" fmla="*/ 328 h 376"/>
              <a:gd name="T6" fmla="*/ 384 w 816"/>
              <a:gd name="T7" fmla="*/ 40 h 376"/>
              <a:gd name="T8" fmla="*/ 480 w 816"/>
              <a:gd name="T9" fmla="*/ 376 h 376"/>
              <a:gd name="T10" fmla="*/ 672 w 816"/>
              <a:gd name="T11" fmla="*/ 40 h 376"/>
              <a:gd name="T12" fmla="*/ 816 w 816"/>
              <a:gd name="T13" fmla="*/ 13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03814" name="Object 38"/>
          <p:cNvGraphicFramePr>
            <a:graphicFrameLocks noChangeAspect="1"/>
          </p:cNvGraphicFramePr>
          <p:nvPr/>
        </p:nvGraphicFramePr>
        <p:xfrm>
          <a:off x="1949450" y="11938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27" name="Equation" r:id="rId5" imgW="647640" imgH="571320" progId="Equation.3">
                  <p:embed/>
                </p:oleObj>
              </mc:Choice>
              <mc:Fallback>
                <p:oleObj name="Equation" r:id="rId5" imgW="647640" imgH="571320" progId="Equation.3">
                  <p:embed/>
                  <p:pic>
                    <p:nvPicPr>
                      <p:cNvPr id="0" name="Object 3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11938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815" name="Object 39"/>
          <p:cNvGraphicFramePr>
            <a:graphicFrameLocks noChangeAspect="1"/>
          </p:cNvGraphicFramePr>
          <p:nvPr/>
        </p:nvGraphicFramePr>
        <p:xfrm>
          <a:off x="685800" y="1219200"/>
          <a:ext cx="431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28" name="Equation" r:id="rId7" imgW="431640" imgH="571320" progId="Equation.3">
                  <p:embed/>
                </p:oleObj>
              </mc:Choice>
              <mc:Fallback>
                <p:oleObj name="Equation" r:id="rId7" imgW="431640" imgH="57132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19200"/>
                        <a:ext cx="431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816" name="Rectangle 40"/>
          <p:cNvSpPr>
            <a:spLocks noChangeArrowheads="1"/>
          </p:cNvSpPr>
          <p:nvPr/>
        </p:nvSpPr>
        <p:spPr bwMode="auto">
          <a:xfrm>
            <a:off x="5562600" y="17526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3817" name="Oval 41"/>
          <p:cNvSpPr>
            <a:spLocks noChangeArrowheads="1"/>
          </p:cNvSpPr>
          <p:nvPr/>
        </p:nvSpPr>
        <p:spPr bwMode="auto">
          <a:xfrm>
            <a:off x="5791200" y="2286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3818" name="Oval 42"/>
          <p:cNvSpPr>
            <a:spLocks noChangeArrowheads="1"/>
          </p:cNvSpPr>
          <p:nvPr/>
        </p:nvSpPr>
        <p:spPr bwMode="auto">
          <a:xfrm>
            <a:off x="7467600" y="2286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3820" name="Line 44"/>
          <p:cNvSpPr>
            <a:spLocks noChangeShapeType="1"/>
          </p:cNvSpPr>
          <p:nvPr/>
        </p:nvSpPr>
        <p:spPr bwMode="auto">
          <a:xfrm>
            <a:off x="5105400" y="2438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3821" name="Freeform 45"/>
          <p:cNvSpPr>
            <a:spLocks/>
          </p:cNvSpPr>
          <p:nvPr/>
        </p:nvSpPr>
        <p:spPr bwMode="auto">
          <a:xfrm>
            <a:off x="6248400" y="2133600"/>
            <a:ext cx="1295400" cy="520700"/>
          </a:xfrm>
          <a:custGeom>
            <a:avLst/>
            <a:gdLst>
              <a:gd name="T0" fmla="*/ 0 w 816"/>
              <a:gd name="T1" fmla="*/ 232 h 376"/>
              <a:gd name="T2" fmla="*/ 96 w 816"/>
              <a:gd name="T3" fmla="*/ 88 h 376"/>
              <a:gd name="T4" fmla="*/ 192 w 816"/>
              <a:gd name="T5" fmla="*/ 328 h 376"/>
              <a:gd name="T6" fmla="*/ 384 w 816"/>
              <a:gd name="T7" fmla="*/ 40 h 376"/>
              <a:gd name="T8" fmla="*/ 480 w 816"/>
              <a:gd name="T9" fmla="*/ 376 h 376"/>
              <a:gd name="T10" fmla="*/ 672 w 816"/>
              <a:gd name="T11" fmla="*/ 40 h 376"/>
              <a:gd name="T12" fmla="*/ 816 w 816"/>
              <a:gd name="T13" fmla="*/ 13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03822" name="Object 46"/>
          <p:cNvGraphicFramePr>
            <a:graphicFrameLocks noChangeAspect="1"/>
          </p:cNvGraphicFramePr>
          <p:nvPr/>
        </p:nvGraphicFramePr>
        <p:xfrm>
          <a:off x="6705600" y="1066800"/>
          <a:ext cx="7477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29" name="Equation" r:id="rId8" imgW="749160" imgH="761760" progId="Equation.3">
                  <p:embed/>
                </p:oleObj>
              </mc:Choice>
              <mc:Fallback>
                <p:oleObj name="Equation" r:id="rId8" imgW="749160" imgH="761760" progId="Equation.3">
                  <p:embed/>
                  <p:pic>
                    <p:nvPicPr>
                      <p:cNvPr id="0" name="Object 4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066800"/>
                        <a:ext cx="7477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823" name="Object 47"/>
          <p:cNvGraphicFramePr>
            <a:graphicFrameLocks noChangeAspect="1"/>
          </p:cNvGraphicFramePr>
          <p:nvPr/>
        </p:nvGraphicFramePr>
        <p:xfrm>
          <a:off x="5384800" y="1206500"/>
          <a:ext cx="482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30" name="Equation" r:id="rId10" imgW="482400" imgH="596880" progId="Equation.3">
                  <p:embed/>
                </p:oleObj>
              </mc:Choice>
              <mc:Fallback>
                <p:oleObj name="Equation" r:id="rId10" imgW="482400" imgH="59688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1206500"/>
                        <a:ext cx="482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824" name="Text Box 48"/>
          <p:cNvSpPr txBox="1">
            <a:spLocks noChangeArrowheads="1"/>
          </p:cNvSpPr>
          <p:nvPr/>
        </p:nvSpPr>
        <p:spPr bwMode="auto">
          <a:xfrm>
            <a:off x="517525" y="5130800"/>
            <a:ext cx="69405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2. Make accepting states non-final, </a:t>
            </a:r>
          </a:p>
          <a:p>
            <a:r>
              <a:rPr lang="en-US"/>
              <a:t>    and vice-versa</a:t>
            </a:r>
          </a:p>
        </p:txBody>
      </p:sp>
      <p:sp>
        <p:nvSpPr>
          <p:cNvPr id="203825" name="Oval 49"/>
          <p:cNvSpPr>
            <a:spLocks noChangeArrowheads="1"/>
          </p:cNvSpPr>
          <p:nvPr/>
        </p:nvSpPr>
        <p:spPr bwMode="auto">
          <a:xfrm>
            <a:off x="57150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15C0-0AE6-4175-8949-CA9979F273F0}" type="slidenum">
              <a:rPr lang="en-US"/>
              <a:pPr/>
              <a:t>18</a:t>
            </a:fld>
            <a:endParaRPr lang="en-US"/>
          </a:p>
        </p:txBody>
      </p:sp>
      <p:graphicFrame>
        <p:nvGraphicFramePr>
          <p:cNvPr id="204803" name="Object 3"/>
          <p:cNvGraphicFramePr>
            <a:graphicFrameLocks noChangeAspect="1"/>
          </p:cNvGraphicFramePr>
          <p:nvPr/>
        </p:nvGraphicFramePr>
        <p:xfrm>
          <a:off x="381000" y="2286000"/>
          <a:ext cx="2095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9" name="Equation" r:id="rId3" imgW="2095200" imgH="723600" progId="Equation.3">
                  <p:embed/>
                </p:oleObj>
              </mc:Choice>
              <mc:Fallback>
                <p:oleObj name="Equation" r:id="rId3" imgW="2095200" imgH="72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0"/>
                        <a:ext cx="2095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3962400" y="1600200"/>
            <a:ext cx="35052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05" name="Oval 5"/>
          <p:cNvSpPr>
            <a:spLocks noChangeArrowheads="1"/>
          </p:cNvSpPr>
          <p:nvPr/>
        </p:nvSpPr>
        <p:spPr bwMode="auto">
          <a:xfrm>
            <a:off x="4343400" y="2590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06" name="Oval 6"/>
          <p:cNvSpPr>
            <a:spLocks noChangeArrowheads="1"/>
          </p:cNvSpPr>
          <p:nvPr/>
        </p:nvSpPr>
        <p:spPr bwMode="auto">
          <a:xfrm>
            <a:off x="5410200" y="2590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07" name="Line 7"/>
          <p:cNvSpPr>
            <a:spLocks noChangeShapeType="1"/>
          </p:cNvSpPr>
          <p:nvPr/>
        </p:nvSpPr>
        <p:spPr bwMode="auto">
          <a:xfrm>
            <a:off x="4724400" y="2743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08" name="Freeform 8"/>
          <p:cNvSpPr>
            <a:spLocks/>
          </p:cNvSpPr>
          <p:nvPr/>
        </p:nvSpPr>
        <p:spPr bwMode="auto">
          <a:xfrm>
            <a:off x="4254500" y="19685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09" name="Line 9"/>
          <p:cNvSpPr>
            <a:spLocks noChangeShapeType="1"/>
          </p:cNvSpPr>
          <p:nvPr/>
        </p:nvSpPr>
        <p:spPr bwMode="auto">
          <a:xfrm>
            <a:off x="3429000" y="2743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10" name="Oval 10"/>
          <p:cNvSpPr>
            <a:spLocks noChangeArrowheads="1"/>
          </p:cNvSpPr>
          <p:nvPr/>
        </p:nvSpPr>
        <p:spPr bwMode="auto">
          <a:xfrm>
            <a:off x="5334000" y="251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04811" name="Object 11"/>
          <p:cNvGraphicFramePr>
            <a:graphicFrameLocks noChangeAspect="1"/>
          </p:cNvGraphicFramePr>
          <p:nvPr/>
        </p:nvGraphicFramePr>
        <p:xfrm>
          <a:off x="4114800" y="1752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0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752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2" name="Object 12"/>
          <p:cNvGraphicFramePr>
            <a:graphicFrameLocks noChangeAspect="1"/>
          </p:cNvGraphicFramePr>
          <p:nvPr/>
        </p:nvGraphicFramePr>
        <p:xfrm>
          <a:off x="4876800" y="2362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1" name="Equation" r:id="rId7" imgW="253800" imgH="393480" progId="Equation.3">
                  <p:embed/>
                </p:oleObj>
              </mc:Choice>
              <mc:Fallback>
                <p:oleObj name="Equation" r:id="rId7" imgW="25380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362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3" name="Object 13"/>
          <p:cNvGraphicFramePr>
            <a:graphicFrameLocks noChangeAspect="1"/>
          </p:cNvGraphicFramePr>
          <p:nvPr/>
        </p:nvGraphicFramePr>
        <p:xfrm>
          <a:off x="6858000" y="9906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2" name="Equation" r:id="rId9" imgW="647640" imgH="571320" progId="Equation.3">
                  <p:embed/>
                </p:oleObj>
              </mc:Choice>
              <mc:Fallback>
                <p:oleObj name="Equation" r:id="rId9" imgW="647640" imgH="5713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9906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14" name="Oval 14"/>
          <p:cNvSpPr>
            <a:spLocks noChangeArrowheads="1"/>
          </p:cNvSpPr>
          <p:nvPr/>
        </p:nvSpPr>
        <p:spPr bwMode="auto">
          <a:xfrm>
            <a:off x="6629400" y="2590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15" name="Line 15"/>
          <p:cNvSpPr>
            <a:spLocks noChangeShapeType="1"/>
          </p:cNvSpPr>
          <p:nvPr/>
        </p:nvSpPr>
        <p:spPr bwMode="auto">
          <a:xfrm>
            <a:off x="5867400" y="2743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04816" name="Object 16"/>
          <p:cNvGraphicFramePr>
            <a:graphicFrameLocks noChangeAspect="1"/>
          </p:cNvGraphicFramePr>
          <p:nvPr/>
        </p:nvGraphicFramePr>
        <p:xfrm>
          <a:off x="5943600" y="2362200"/>
          <a:ext cx="6080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3" name="Equation" r:id="rId11" imgW="711000" imgH="507960" progId="Equation.3">
                  <p:embed/>
                </p:oleObj>
              </mc:Choice>
              <mc:Fallback>
                <p:oleObj name="Equation" r:id="rId11" imgW="711000" imgH="5079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362200"/>
                        <a:ext cx="60801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17" name="Freeform 17"/>
          <p:cNvSpPr>
            <a:spLocks/>
          </p:cNvSpPr>
          <p:nvPr/>
        </p:nvSpPr>
        <p:spPr bwMode="auto">
          <a:xfrm>
            <a:off x="6553200" y="19812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04818" name="Object 18"/>
          <p:cNvGraphicFramePr>
            <a:graphicFrameLocks noChangeAspect="1"/>
          </p:cNvGraphicFramePr>
          <p:nvPr/>
        </p:nvGraphicFramePr>
        <p:xfrm>
          <a:off x="6553200" y="1600200"/>
          <a:ext cx="6080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4" name="Equation" r:id="rId13" imgW="711000" imgH="507960" progId="Equation.3">
                  <p:embed/>
                </p:oleObj>
              </mc:Choice>
              <mc:Fallback>
                <p:oleObj name="Equation" r:id="rId13" imgW="711000" imgH="5079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600200"/>
                        <a:ext cx="60801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21" name="Object 21"/>
          <p:cNvGraphicFramePr>
            <a:graphicFrameLocks noChangeAspect="1"/>
          </p:cNvGraphicFramePr>
          <p:nvPr/>
        </p:nvGraphicFramePr>
        <p:xfrm>
          <a:off x="228600" y="4648200"/>
          <a:ext cx="35052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5" name="Equation" r:id="rId14" imgW="3809880" imgH="723600" progId="Equation.3">
                  <p:embed/>
                </p:oleObj>
              </mc:Choice>
              <mc:Fallback>
                <p:oleObj name="Equation" r:id="rId14" imgW="3809880" imgH="723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648200"/>
                        <a:ext cx="35052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22" name="Rectangle 22"/>
          <p:cNvSpPr>
            <a:spLocks noChangeArrowheads="1"/>
          </p:cNvSpPr>
          <p:nvPr/>
        </p:nvSpPr>
        <p:spPr bwMode="auto">
          <a:xfrm>
            <a:off x="4038600" y="4572000"/>
            <a:ext cx="3505200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23" name="Oval 23"/>
          <p:cNvSpPr>
            <a:spLocks noChangeArrowheads="1"/>
          </p:cNvSpPr>
          <p:nvPr/>
        </p:nvSpPr>
        <p:spPr bwMode="auto">
          <a:xfrm>
            <a:off x="4419600" y="5638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24" name="Oval 24"/>
          <p:cNvSpPr>
            <a:spLocks noChangeArrowheads="1"/>
          </p:cNvSpPr>
          <p:nvPr/>
        </p:nvSpPr>
        <p:spPr bwMode="auto">
          <a:xfrm>
            <a:off x="5486400" y="5638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25" name="Line 25"/>
          <p:cNvSpPr>
            <a:spLocks noChangeShapeType="1"/>
          </p:cNvSpPr>
          <p:nvPr/>
        </p:nvSpPr>
        <p:spPr bwMode="auto">
          <a:xfrm>
            <a:off x="4876800" y="579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26" name="Freeform 26"/>
          <p:cNvSpPr>
            <a:spLocks/>
          </p:cNvSpPr>
          <p:nvPr/>
        </p:nvSpPr>
        <p:spPr bwMode="auto">
          <a:xfrm>
            <a:off x="4343400" y="49530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27" name="Line 27"/>
          <p:cNvSpPr>
            <a:spLocks noChangeShapeType="1"/>
          </p:cNvSpPr>
          <p:nvPr/>
        </p:nvSpPr>
        <p:spPr bwMode="auto">
          <a:xfrm>
            <a:off x="3429000" y="5791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28" name="Oval 28"/>
          <p:cNvSpPr>
            <a:spLocks noChangeArrowheads="1"/>
          </p:cNvSpPr>
          <p:nvPr/>
        </p:nvSpPr>
        <p:spPr bwMode="auto">
          <a:xfrm>
            <a:off x="43434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04829" name="Object 29"/>
          <p:cNvGraphicFramePr>
            <a:graphicFrameLocks noChangeAspect="1"/>
          </p:cNvGraphicFramePr>
          <p:nvPr/>
        </p:nvGraphicFramePr>
        <p:xfrm>
          <a:off x="4191000" y="4724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6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724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0" name="Object 30"/>
          <p:cNvGraphicFramePr>
            <a:graphicFrameLocks noChangeAspect="1"/>
          </p:cNvGraphicFramePr>
          <p:nvPr/>
        </p:nvGraphicFramePr>
        <p:xfrm>
          <a:off x="5029200" y="5410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7" name="Equation" r:id="rId17" imgW="253800" imgH="393480" progId="Equation.3">
                  <p:embed/>
                </p:oleObj>
              </mc:Choice>
              <mc:Fallback>
                <p:oleObj name="Equation" r:id="rId17" imgW="253800" imgH="3934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410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1" name="Object 31"/>
          <p:cNvGraphicFramePr>
            <a:graphicFrameLocks noChangeAspect="1"/>
          </p:cNvGraphicFramePr>
          <p:nvPr/>
        </p:nvGraphicFramePr>
        <p:xfrm>
          <a:off x="6858000" y="3886200"/>
          <a:ext cx="7477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8" name="Equation" r:id="rId18" imgW="749160" imgH="761760" progId="Equation.3">
                  <p:embed/>
                </p:oleObj>
              </mc:Choice>
              <mc:Fallback>
                <p:oleObj name="Equation" r:id="rId18" imgW="749160" imgH="7617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886200"/>
                        <a:ext cx="7477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2" name="Oval 32"/>
          <p:cNvSpPr>
            <a:spLocks noChangeArrowheads="1"/>
          </p:cNvSpPr>
          <p:nvPr/>
        </p:nvSpPr>
        <p:spPr bwMode="auto">
          <a:xfrm>
            <a:off x="6705600" y="5638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33" name="Line 33"/>
          <p:cNvSpPr>
            <a:spLocks noChangeShapeType="1"/>
          </p:cNvSpPr>
          <p:nvPr/>
        </p:nvSpPr>
        <p:spPr bwMode="auto">
          <a:xfrm>
            <a:off x="5867400" y="5791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04834" name="Object 34"/>
          <p:cNvGraphicFramePr>
            <a:graphicFrameLocks noChangeAspect="1"/>
          </p:cNvGraphicFramePr>
          <p:nvPr/>
        </p:nvGraphicFramePr>
        <p:xfrm>
          <a:off x="5943600" y="5410200"/>
          <a:ext cx="6080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9" name="Equation" r:id="rId20" imgW="711000" imgH="507960" progId="Equation.3">
                  <p:embed/>
                </p:oleObj>
              </mc:Choice>
              <mc:Fallback>
                <p:oleObj name="Equation" r:id="rId20" imgW="711000" imgH="5079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410200"/>
                        <a:ext cx="60801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5" name="Freeform 35"/>
          <p:cNvSpPr>
            <a:spLocks/>
          </p:cNvSpPr>
          <p:nvPr/>
        </p:nvSpPr>
        <p:spPr bwMode="auto">
          <a:xfrm>
            <a:off x="6629400" y="49530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04836" name="Object 36"/>
          <p:cNvGraphicFramePr>
            <a:graphicFrameLocks noChangeAspect="1"/>
          </p:cNvGraphicFramePr>
          <p:nvPr/>
        </p:nvGraphicFramePr>
        <p:xfrm>
          <a:off x="6629400" y="4572000"/>
          <a:ext cx="6080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0" name="Equation" r:id="rId21" imgW="711000" imgH="507960" progId="Equation.3">
                  <p:embed/>
                </p:oleObj>
              </mc:Choice>
              <mc:Fallback>
                <p:oleObj name="Equation" r:id="rId21" imgW="711000" imgH="50796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572000"/>
                        <a:ext cx="60801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7" name="Oval 37"/>
          <p:cNvSpPr>
            <a:spLocks noChangeArrowheads="1"/>
          </p:cNvSpPr>
          <p:nvPr/>
        </p:nvSpPr>
        <p:spPr bwMode="auto">
          <a:xfrm>
            <a:off x="66294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38" name="Text Box 38"/>
          <p:cNvSpPr txBox="1">
            <a:spLocks noChangeArrowheads="1"/>
          </p:cNvSpPr>
          <p:nvPr/>
        </p:nvSpPr>
        <p:spPr bwMode="auto">
          <a:xfrm>
            <a:off x="3276600" y="1524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5718-B62D-4851-A099-716E5D1CF8CF}" type="slidenum">
              <a:rPr lang="en-US"/>
              <a:pPr/>
              <a:t>19</a:t>
            </a:fld>
            <a:endParaRPr 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Intersection</a:t>
            </a:r>
          </a:p>
        </p:txBody>
      </p:sp>
      <p:graphicFrame>
        <p:nvGraphicFramePr>
          <p:cNvPr id="205865" name="Object 41"/>
          <p:cNvGraphicFramePr>
            <a:graphicFrameLocks noChangeAspect="1"/>
          </p:cNvGraphicFramePr>
          <p:nvPr/>
        </p:nvGraphicFramePr>
        <p:xfrm>
          <a:off x="368300" y="1879600"/>
          <a:ext cx="4302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28" name="Equation" r:id="rId3" imgW="431640" imgH="571320" progId="Equation.3">
                  <p:embed/>
                </p:oleObj>
              </mc:Choice>
              <mc:Fallback>
                <p:oleObj name="Equation" r:id="rId3" imgW="431640" imgH="57132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1879600"/>
                        <a:ext cx="4302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66" name="Text Box 42"/>
          <p:cNvSpPr txBox="1">
            <a:spLocks noChangeArrowheads="1"/>
          </p:cNvSpPr>
          <p:nvPr/>
        </p:nvSpPr>
        <p:spPr bwMode="auto">
          <a:xfrm>
            <a:off x="1066800" y="1828800"/>
            <a:ext cx="1543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</p:txBody>
      </p:sp>
      <p:graphicFrame>
        <p:nvGraphicFramePr>
          <p:cNvPr id="205867" name="Object 43"/>
          <p:cNvGraphicFramePr>
            <a:graphicFrameLocks noChangeAspect="1"/>
          </p:cNvGraphicFramePr>
          <p:nvPr/>
        </p:nvGraphicFramePr>
        <p:xfrm>
          <a:off x="406400" y="3403600"/>
          <a:ext cx="50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29" name="Equation" r:id="rId5" imgW="507960" imgH="571320" progId="Equation.3">
                  <p:embed/>
                </p:oleObj>
              </mc:Choice>
              <mc:Fallback>
                <p:oleObj name="Equation" r:id="rId5" imgW="507960" imgH="57132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3403600"/>
                        <a:ext cx="50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68" name="Text Box 44"/>
          <p:cNvSpPr txBox="1">
            <a:spLocks noChangeArrowheads="1"/>
          </p:cNvSpPr>
          <p:nvPr/>
        </p:nvSpPr>
        <p:spPr bwMode="auto">
          <a:xfrm>
            <a:off x="1066800" y="3352800"/>
            <a:ext cx="1543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</p:txBody>
      </p:sp>
      <p:sp>
        <p:nvSpPr>
          <p:cNvPr id="205869" name="AutoShape 45"/>
          <p:cNvSpPr>
            <a:spLocks/>
          </p:cNvSpPr>
          <p:nvPr/>
        </p:nvSpPr>
        <p:spPr bwMode="auto">
          <a:xfrm>
            <a:off x="3200400" y="2057400"/>
            <a:ext cx="457200" cy="1828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05870" name="AutoShape 46"/>
          <p:cNvSpPr>
            <a:spLocks noChangeArrowheads="1"/>
          </p:cNvSpPr>
          <p:nvPr/>
        </p:nvSpPr>
        <p:spPr bwMode="auto">
          <a:xfrm>
            <a:off x="4071938" y="2447925"/>
            <a:ext cx="2128837" cy="1077913"/>
          </a:xfrm>
          <a:prstGeom prst="rightArrow">
            <a:avLst>
              <a:gd name="adj1" fmla="val 50000"/>
              <a:gd name="adj2" fmla="val 49374"/>
            </a:avLst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We show</a:t>
            </a:r>
          </a:p>
        </p:txBody>
      </p:sp>
      <p:graphicFrame>
        <p:nvGraphicFramePr>
          <p:cNvPr id="205871" name="Object 47"/>
          <p:cNvGraphicFramePr>
            <a:graphicFrameLocks noChangeAspect="1"/>
          </p:cNvGraphicFramePr>
          <p:nvPr/>
        </p:nvGraphicFramePr>
        <p:xfrm>
          <a:off x="6629400" y="26670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30" name="Equation" r:id="rId7" imgW="1511280" imgH="571320" progId="Equation.3">
                  <p:embed/>
                </p:oleObj>
              </mc:Choice>
              <mc:Fallback>
                <p:oleObj name="Equation" r:id="rId7" imgW="1511280" imgH="57132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667000"/>
                        <a:ext cx="1511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72" name="Text Box 48"/>
          <p:cNvSpPr txBox="1">
            <a:spLocks noChangeArrowheads="1"/>
          </p:cNvSpPr>
          <p:nvPr/>
        </p:nvSpPr>
        <p:spPr bwMode="auto">
          <a:xfrm>
            <a:off x="6705600" y="3505200"/>
            <a:ext cx="1543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3EBC-5E3A-49F1-BF25-C85A59DD14F2}" type="slidenum">
              <a:rPr lang="en-US"/>
              <a:pPr/>
              <a:t>2</a:t>
            </a:fld>
            <a:endParaRPr lang="en-US"/>
          </a:p>
        </p:txBody>
      </p:sp>
      <p:graphicFrame>
        <p:nvGraphicFramePr>
          <p:cNvPr id="126980" name="Object 4"/>
          <p:cNvGraphicFramePr>
            <a:graphicFrameLocks noChangeAspect="1"/>
          </p:cNvGraphicFramePr>
          <p:nvPr/>
        </p:nvGraphicFramePr>
        <p:xfrm>
          <a:off x="4495800" y="152400"/>
          <a:ext cx="4302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12" name="Equation" r:id="rId3" imgW="431640" imgH="571320" progId="Equation.3">
                  <p:embed/>
                </p:oleObj>
              </mc:Choice>
              <mc:Fallback>
                <p:oleObj name="Equation" r:id="rId3" imgW="431640" imgH="571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52400"/>
                        <a:ext cx="4302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1" name="Object 5"/>
          <p:cNvGraphicFramePr>
            <a:graphicFrameLocks noChangeAspect="1"/>
          </p:cNvGraphicFramePr>
          <p:nvPr/>
        </p:nvGraphicFramePr>
        <p:xfrm>
          <a:off x="6019800" y="152400"/>
          <a:ext cx="50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13" name="Equation" r:id="rId5" imgW="507960" imgH="571320" progId="Equation.3">
                  <p:embed/>
                </p:oleObj>
              </mc:Choice>
              <mc:Fallback>
                <p:oleObj name="Equation" r:id="rId5" imgW="507960" imgH="571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52400"/>
                        <a:ext cx="50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6998" name="Group 22"/>
          <p:cNvGrpSpPr>
            <a:grpSpLocks/>
          </p:cNvGrpSpPr>
          <p:nvPr/>
        </p:nvGrpSpPr>
        <p:grpSpPr bwMode="auto">
          <a:xfrm>
            <a:off x="609600" y="2514600"/>
            <a:ext cx="4159250" cy="604838"/>
            <a:chOff x="384" y="1952"/>
            <a:chExt cx="2620" cy="381"/>
          </a:xfrm>
        </p:grpSpPr>
        <p:graphicFrame>
          <p:nvGraphicFramePr>
            <p:cNvPr id="126983" name="Object 7"/>
            <p:cNvGraphicFramePr>
              <a:graphicFrameLocks noChangeAspect="1"/>
            </p:cNvGraphicFramePr>
            <p:nvPr/>
          </p:nvGraphicFramePr>
          <p:xfrm>
            <a:off x="2420" y="1952"/>
            <a:ext cx="58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314" name="Equation" r:id="rId7" imgW="927000" imgH="571320" progId="Equation.3">
                    <p:embed/>
                  </p:oleObj>
                </mc:Choice>
                <mc:Fallback>
                  <p:oleObj name="Equation" r:id="rId7" imgW="927000" imgH="57132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0" y="1952"/>
                          <a:ext cx="584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987" name="Text Box 11"/>
            <p:cNvSpPr txBox="1">
              <a:spLocks noChangeArrowheads="1"/>
            </p:cNvSpPr>
            <p:nvPr/>
          </p:nvSpPr>
          <p:spPr bwMode="auto">
            <a:xfrm>
              <a:off x="384" y="1968"/>
              <a:ext cx="186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Concatenation:</a:t>
              </a:r>
            </a:p>
          </p:txBody>
        </p:sp>
      </p:grpSp>
      <p:graphicFrame>
        <p:nvGraphicFramePr>
          <p:cNvPr id="126984" name="Object 8"/>
          <p:cNvGraphicFramePr>
            <a:graphicFrameLocks noChangeAspect="1"/>
          </p:cNvGraphicFramePr>
          <p:nvPr/>
        </p:nvGraphicFramePr>
        <p:xfrm>
          <a:off x="3733800" y="3429000"/>
          <a:ext cx="762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15" name="Equation" r:id="rId9" imgW="761760" imgH="571320" progId="Equation.3">
                  <p:embed/>
                </p:oleObj>
              </mc:Choice>
              <mc:Fallback>
                <p:oleObj name="Equation" r:id="rId9" imgW="761760" imgH="571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429000"/>
                        <a:ext cx="762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8" name="Text Box 12"/>
          <p:cNvSpPr txBox="1">
            <a:spLocks noChangeArrowheads="1"/>
          </p:cNvSpPr>
          <p:nvPr/>
        </p:nvSpPr>
        <p:spPr bwMode="auto">
          <a:xfrm>
            <a:off x="2286000" y="3378200"/>
            <a:ext cx="1184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Star:</a:t>
            </a:r>
          </a:p>
        </p:txBody>
      </p:sp>
      <p:grpSp>
        <p:nvGrpSpPr>
          <p:cNvPr id="127003" name="Group 27"/>
          <p:cNvGrpSpPr>
            <a:grpSpLocks/>
          </p:cNvGrpSpPr>
          <p:nvPr/>
        </p:nvGrpSpPr>
        <p:grpSpPr bwMode="auto">
          <a:xfrm>
            <a:off x="2133600" y="1676400"/>
            <a:ext cx="3117850" cy="590550"/>
            <a:chOff x="1388" y="1668"/>
            <a:chExt cx="1964" cy="372"/>
          </a:xfrm>
        </p:grpSpPr>
        <p:graphicFrame>
          <p:nvGraphicFramePr>
            <p:cNvPr id="126982" name="Object 6"/>
            <p:cNvGraphicFramePr>
              <a:graphicFrameLocks noChangeAspect="1"/>
            </p:cNvGraphicFramePr>
            <p:nvPr/>
          </p:nvGraphicFramePr>
          <p:xfrm>
            <a:off x="2400" y="1680"/>
            <a:ext cx="95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316" name="Equation" r:id="rId11" imgW="1511280" imgH="571320" progId="Equation.3">
                    <p:embed/>
                  </p:oleObj>
                </mc:Choice>
                <mc:Fallback>
                  <p:oleObj name="Equation" r:id="rId11" imgW="1511280" imgH="57132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680"/>
                          <a:ext cx="95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986" name="Text Box 10"/>
            <p:cNvSpPr txBox="1">
              <a:spLocks noChangeArrowheads="1"/>
            </p:cNvSpPr>
            <p:nvPr/>
          </p:nvSpPr>
          <p:spPr bwMode="auto">
            <a:xfrm>
              <a:off x="1388" y="1668"/>
              <a:ext cx="8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Union:</a:t>
              </a:r>
            </a:p>
          </p:txBody>
        </p:sp>
      </p:grpSp>
      <p:grpSp>
        <p:nvGrpSpPr>
          <p:cNvPr id="127004" name="Group 28"/>
          <p:cNvGrpSpPr>
            <a:grpSpLocks/>
          </p:cNvGrpSpPr>
          <p:nvPr/>
        </p:nvGrpSpPr>
        <p:grpSpPr bwMode="auto">
          <a:xfrm>
            <a:off x="5486400" y="1676400"/>
            <a:ext cx="3236913" cy="4876800"/>
            <a:chOff x="3504" y="1680"/>
            <a:chExt cx="1992" cy="2304"/>
          </a:xfrm>
        </p:grpSpPr>
        <p:sp>
          <p:nvSpPr>
            <p:cNvPr id="126985" name="AutoShape 9"/>
            <p:cNvSpPr>
              <a:spLocks/>
            </p:cNvSpPr>
            <p:nvPr/>
          </p:nvSpPr>
          <p:spPr bwMode="auto">
            <a:xfrm>
              <a:off x="3504" y="1680"/>
              <a:ext cx="336" cy="2304"/>
            </a:xfrm>
            <a:prstGeom prst="rightBrace">
              <a:avLst>
                <a:gd name="adj1" fmla="val 5714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6989" name="Text Box 13"/>
            <p:cNvSpPr txBox="1">
              <a:spLocks noChangeArrowheads="1"/>
            </p:cNvSpPr>
            <p:nvPr/>
          </p:nvSpPr>
          <p:spPr bwMode="auto">
            <a:xfrm>
              <a:off x="4032" y="2400"/>
              <a:ext cx="1464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Are regular</a:t>
              </a:r>
            </a:p>
            <a:p>
              <a:r>
                <a:rPr lang="en-US"/>
                <a:t>Languages</a:t>
              </a:r>
            </a:p>
          </p:txBody>
        </p:sp>
      </p:grpSp>
      <p:sp>
        <p:nvSpPr>
          <p:cNvPr id="127002" name="Text Box 26"/>
          <p:cNvSpPr txBox="1">
            <a:spLocks noChangeArrowheads="1"/>
          </p:cNvSpPr>
          <p:nvPr/>
        </p:nvSpPr>
        <p:spPr bwMode="auto">
          <a:xfrm>
            <a:off x="152400" y="152400"/>
            <a:ext cx="66167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For regular languages       and       </a:t>
            </a:r>
          </a:p>
          <a:p>
            <a:r>
              <a:rPr lang="en-US"/>
              <a:t>we will prove that:</a:t>
            </a:r>
          </a:p>
        </p:txBody>
      </p:sp>
      <p:graphicFrame>
        <p:nvGraphicFramePr>
          <p:cNvPr id="127005" name="Object 29"/>
          <p:cNvGraphicFramePr>
            <a:graphicFrameLocks noChangeAspect="1"/>
          </p:cNvGraphicFramePr>
          <p:nvPr/>
        </p:nvGraphicFramePr>
        <p:xfrm>
          <a:off x="3733800" y="5257800"/>
          <a:ext cx="482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17" name="Equation" r:id="rId13" imgW="482400" imgH="596880" progId="Equation.3">
                  <p:embed/>
                </p:oleObj>
              </mc:Choice>
              <mc:Fallback>
                <p:oleObj name="Equation" r:id="rId13" imgW="482400" imgH="5968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257800"/>
                        <a:ext cx="482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06" name="Object 30"/>
          <p:cNvGraphicFramePr>
            <a:graphicFrameLocks noChangeAspect="1"/>
          </p:cNvGraphicFramePr>
          <p:nvPr/>
        </p:nvGraphicFramePr>
        <p:xfrm>
          <a:off x="3657600" y="60960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18" name="Equation" r:id="rId15" imgW="1511280" imgH="571320" progId="Equation.3">
                  <p:embed/>
                </p:oleObj>
              </mc:Choice>
              <mc:Fallback>
                <p:oleObj name="Equation" r:id="rId15" imgW="1511280" imgH="57132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96000"/>
                        <a:ext cx="1511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08" name="Text Box 32"/>
          <p:cNvSpPr txBox="1">
            <a:spLocks noChangeArrowheads="1"/>
          </p:cNvSpPr>
          <p:nvPr/>
        </p:nvSpPr>
        <p:spPr bwMode="auto">
          <a:xfrm>
            <a:off x="838200" y="5257800"/>
            <a:ext cx="257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Complement:</a:t>
            </a:r>
          </a:p>
        </p:txBody>
      </p:sp>
      <p:sp>
        <p:nvSpPr>
          <p:cNvPr id="127009" name="Text Box 33"/>
          <p:cNvSpPr txBox="1">
            <a:spLocks noChangeArrowheads="1"/>
          </p:cNvSpPr>
          <p:nvPr/>
        </p:nvSpPr>
        <p:spPr bwMode="auto">
          <a:xfrm>
            <a:off x="762000" y="6019800"/>
            <a:ext cx="2714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Intersection:</a:t>
            </a:r>
          </a:p>
        </p:txBody>
      </p:sp>
      <p:graphicFrame>
        <p:nvGraphicFramePr>
          <p:cNvPr id="127010" name="Object 34"/>
          <p:cNvGraphicFramePr>
            <a:graphicFrameLocks noChangeAspect="1"/>
          </p:cNvGraphicFramePr>
          <p:nvPr/>
        </p:nvGraphicFramePr>
        <p:xfrm>
          <a:off x="3733800" y="4191000"/>
          <a:ext cx="723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19" name="Equation" r:id="rId17" imgW="723600" imgH="736560" progId="Equation.3">
                  <p:embed/>
                </p:oleObj>
              </mc:Choice>
              <mc:Fallback>
                <p:oleObj name="Equation" r:id="rId17" imgW="723600" imgH="7365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191000"/>
                        <a:ext cx="723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11" name="Text Box 35"/>
          <p:cNvSpPr txBox="1">
            <a:spLocks noChangeArrowheads="1"/>
          </p:cNvSpPr>
          <p:nvPr/>
        </p:nvSpPr>
        <p:spPr bwMode="auto">
          <a:xfrm>
            <a:off x="1644650" y="4260850"/>
            <a:ext cx="191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Reversal: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D11F5-092B-415A-80BA-7223603E69B5}" type="slidenum">
              <a:rPr lang="en-US"/>
              <a:pPr/>
              <a:t>20</a:t>
            </a:fld>
            <a:endParaRPr lang="en-US"/>
          </a:p>
        </p:txBody>
      </p:sp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457200" y="762000"/>
            <a:ext cx="3330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DeMorgan’s Law:</a:t>
            </a:r>
          </a:p>
        </p:txBody>
      </p:sp>
      <p:graphicFrame>
        <p:nvGraphicFramePr>
          <p:cNvPr id="262148" name="Object 4"/>
          <p:cNvGraphicFramePr>
            <a:graphicFrameLocks noChangeAspect="1"/>
          </p:cNvGraphicFramePr>
          <p:nvPr/>
        </p:nvGraphicFramePr>
        <p:xfrm>
          <a:off x="4114800" y="762000"/>
          <a:ext cx="3543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52" name="Equation" r:id="rId3" imgW="3543120" imgH="571320" progId="Equation.3">
                  <p:embed/>
                </p:oleObj>
              </mc:Choice>
              <mc:Fallback>
                <p:oleObj name="Equation" r:id="rId3" imgW="3543120" imgH="571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762000"/>
                        <a:ext cx="3543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49" name="Line 5"/>
          <p:cNvSpPr>
            <a:spLocks noChangeShapeType="1"/>
          </p:cNvSpPr>
          <p:nvPr/>
        </p:nvSpPr>
        <p:spPr bwMode="auto">
          <a:xfrm>
            <a:off x="6172200" y="762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62150" name="Line 6"/>
          <p:cNvSpPr>
            <a:spLocks noChangeShapeType="1"/>
          </p:cNvSpPr>
          <p:nvPr/>
        </p:nvSpPr>
        <p:spPr bwMode="auto">
          <a:xfrm>
            <a:off x="7162800" y="762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62151" name="Line 7"/>
          <p:cNvSpPr>
            <a:spLocks noChangeShapeType="1"/>
          </p:cNvSpPr>
          <p:nvPr/>
        </p:nvSpPr>
        <p:spPr bwMode="auto">
          <a:xfrm>
            <a:off x="6172200" y="609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pSp>
        <p:nvGrpSpPr>
          <p:cNvPr id="262152" name="Group 8"/>
          <p:cNvGrpSpPr>
            <a:grpSpLocks/>
          </p:cNvGrpSpPr>
          <p:nvPr/>
        </p:nvGrpSpPr>
        <p:grpSpPr bwMode="auto">
          <a:xfrm>
            <a:off x="2133600" y="1981200"/>
            <a:ext cx="4498975" cy="4403725"/>
            <a:chOff x="720" y="192"/>
            <a:chExt cx="3580" cy="3925"/>
          </a:xfrm>
        </p:grpSpPr>
        <p:graphicFrame>
          <p:nvGraphicFramePr>
            <p:cNvPr id="262153" name="Object 9"/>
            <p:cNvGraphicFramePr>
              <a:graphicFrameLocks noChangeAspect="1"/>
            </p:cNvGraphicFramePr>
            <p:nvPr/>
          </p:nvGraphicFramePr>
          <p:xfrm>
            <a:off x="1556" y="192"/>
            <a:ext cx="89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553" name="Equation" r:id="rId5" imgW="1422360" imgH="571320" progId="Equation.3">
                    <p:embed/>
                  </p:oleObj>
                </mc:Choice>
                <mc:Fallback>
                  <p:oleObj name="Equation" r:id="rId5" imgW="1422360" imgH="57132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6" y="192"/>
                          <a:ext cx="89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2154" name="Text Box 10"/>
            <p:cNvSpPr txBox="1">
              <a:spLocks noChangeArrowheads="1"/>
            </p:cNvSpPr>
            <p:nvPr/>
          </p:nvSpPr>
          <p:spPr bwMode="auto">
            <a:xfrm>
              <a:off x="3072" y="192"/>
              <a:ext cx="1228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regular</a:t>
              </a:r>
            </a:p>
          </p:txBody>
        </p:sp>
        <p:grpSp>
          <p:nvGrpSpPr>
            <p:cNvPr id="262155" name="Group 11"/>
            <p:cNvGrpSpPr>
              <a:grpSpLocks/>
            </p:cNvGrpSpPr>
            <p:nvPr/>
          </p:nvGrpSpPr>
          <p:grpSpPr bwMode="auto">
            <a:xfrm>
              <a:off x="720" y="1008"/>
              <a:ext cx="3580" cy="566"/>
              <a:chOff x="720" y="1008"/>
              <a:chExt cx="3580" cy="566"/>
            </a:xfrm>
          </p:grpSpPr>
          <p:sp>
            <p:nvSpPr>
              <p:cNvPr id="262156" name="AutoShape 12"/>
              <p:cNvSpPr>
                <a:spLocks noChangeArrowheads="1"/>
              </p:cNvSpPr>
              <p:nvPr/>
            </p:nvSpPr>
            <p:spPr bwMode="auto">
              <a:xfrm>
                <a:off x="720" y="1104"/>
                <a:ext cx="615" cy="306"/>
              </a:xfrm>
              <a:prstGeom prst="rightArrow">
                <a:avLst>
                  <a:gd name="adj1" fmla="val 50000"/>
                  <a:gd name="adj2" fmla="val 5024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62157" name="Line 13"/>
              <p:cNvSpPr>
                <a:spLocks noChangeShapeType="1"/>
              </p:cNvSpPr>
              <p:nvPr/>
            </p:nvSpPr>
            <p:spPr bwMode="auto">
              <a:xfrm>
                <a:off x="1536" y="100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62158" name="Line 14"/>
              <p:cNvSpPr>
                <a:spLocks noChangeShapeType="1"/>
              </p:cNvSpPr>
              <p:nvPr/>
            </p:nvSpPr>
            <p:spPr bwMode="auto">
              <a:xfrm>
                <a:off x="2160" y="100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IN"/>
              </a:p>
            </p:txBody>
          </p:sp>
          <p:graphicFrame>
            <p:nvGraphicFramePr>
              <p:cNvPr id="262159" name="Object 15"/>
              <p:cNvGraphicFramePr>
                <a:graphicFrameLocks noChangeAspect="1"/>
              </p:cNvGraphicFramePr>
              <p:nvPr/>
            </p:nvGraphicFramePr>
            <p:xfrm>
              <a:off x="1536" y="1056"/>
              <a:ext cx="896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554" name="Equation" r:id="rId7" imgW="1422360" imgH="571320" progId="Equation.3">
                      <p:embed/>
                    </p:oleObj>
                  </mc:Choice>
                  <mc:Fallback>
                    <p:oleObj name="Equation" r:id="rId7" imgW="1422360" imgH="57132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1056"/>
                            <a:ext cx="896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2160" name="Text Box 16"/>
              <p:cNvSpPr txBox="1">
                <a:spLocks noChangeArrowheads="1"/>
              </p:cNvSpPr>
              <p:nvPr/>
            </p:nvSpPr>
            <p:spPr bwMode="auto">
              <a:xfrm>
                <a:off x="3072" y="1058"/>
                <a:ext cx="1228" cy="5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regular</a:t>
                </a:r>
              </a:p>
            </p:txBody>
          </p:sp>
        </p:grpSp>
        <p:grpSp>
          <p:nvGrpSpPr>
            <p:cNvPr id="262161" name="Group 17"/>
            <p:cNvGrpSpPr>
              <a:grpSpLocks/>
            </p:cNvGrpSpPr>
            <p:nvPr/>
          </p:nvGrpSpPr>
          <p:grpSpPr bwMode="auto">
            <a:xfrm>
              <a:off x="720" y="1872"/>
              <a:ext cx="3580" cy="564"/>
              <a:chOff x="720" y="1872"/>
              <a:chExt cx="3580" cy="564"/>
            </a:xfrm>
          </p:grpSpPr>
          <p:graphicFrame>
            <p:nvGraphicFramePr>
              <p:cNvPr id="262162" name="Object 18"/>
              <p:cNvGraphicFramePr>
                <a:graphicFrameLocks noChangeAspect="1"/>
              </p:cNvGraphicFramePr>
              <p:nvPr/>
            </p:nvGraphicFramePr>
            <p:xfrm>
              <a:off x="1536" y="1920"/>
              <a:ext cx="952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555" name="Equation" r:id="rId9" imgW="1511280" imgH="571320" progId="Equation.3">
                      <p:embed/>
                    </p:oleObj>
                  </mc:Choice>
                  <mc:Fallback>
                    <p:oleObj name="Equation" r:id="rId9" imgW="1511280" imgH="57132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1920"/>
                            <a:ext cx="952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2163" name="Line 19"/>
              <p:cNvSpPr>
                <a:spLocks noChangeShapeType="1"/>
              </p:cNvSpPr>
              <p:nvPr/>
            </p:nvSpPr>
            <p:spPr bwMode="auto">
              <a:xfrm>
                <a:off x="1536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62164" name="Line 20"/>
              <p:cNvSpPr>
                <a:spLocks noChangeShapeType="1"/>
              </p:cNvSpPr>
              <p:nvPr/>
            </p:nvSpPr>
            <p:spPr bwMode="auto">
              <a:xfrm>
                <a:off x="2160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62165" name="AutoShape 21"/>
              <p:cNvSpPr>
                <a:spLocks noChangeArrowheads="1"/>
              </p:cNvSpPr>
              <p:nvPr/>
            </p:nvSpPr>
            <p:spPr bwMode="auto">
              <a:xfrm>
                <a:off x="720" y="1920"/>
                <a:ext cx="615" cy="306"/>
              </a:xfrm>
              <a:prstGeom prst="rightArrow">
                <a:avLst>
                  <a:gd name="adj1" fmla="val 50000"/>
                  <a:gd name="adj2" fmla="val 5024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62166" name="Text Box 22"/>
              <p:cNvSpPr txBox="1">
                <a:spLocks noChangeArrowheads="1"/>
              </p:cNvSpPr>
              <p:nvPr/>
            </p:nvSpPr>
            <p:spPr bwMode="auto">
              <a:xfrm>
                <a:off x="3072" y="1920"/>
                <a:ext cx="1228" cy="5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regular</a:t>
                </a:r>
              </a:p>
            </p:txBody>
          </p:sp>
        </p:grpSp>
        <p:grpSp>
          <p:nvGrpSpPr>
            <p:cNvPr id="262167" name="Group 23"/>
            <p:cNvGrpSpPr>
              <a:grpSpLocks/>
            </p:cNvGrpSpPr>
            <p:nvPr/>
          </p:nvGrpSpPr>
          <p:grpSpPr bwMode="auto">
            <a:xfrm>
              <a:off x="720" y="2640"/>
              <a:ext cx="3580" cy="661"/>
              <a:chOff x="720" y="2640"/>
              <a:chExt cx="3580" cy="661"/>
            </a:xfrm>
          </p:grpSpPr>
          <p:sp>
            <p:nvSpPr>
              <p:cNvPr id="262168" name="Line 24"/>
              <p:cNvSpPr>
                <a:spLocks noChangeShapeType="1"/>
              </p:cNvSpPr>
              <p:nvPr/>
            </p:nvSpPr>
            <p:spPr bwMode="auto">
              <a:xfrm>
                <a:off x="1536" y="273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62169" name="Line 25"/>
              <p:cNvSpPr>
                <a:spLocks noChangeShapeType="1"/>
              </p:cNvSpPr>
              <p:nvPr/>
            </p:nvSpPr>
            <p:spPr bwMode="auto">
              <a:xfrm>
                <a:off x="2160" y="273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62170" name="Line 26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IN"/>
              </a:p>
            </p:txBody>
          </p:sp>
          <p:graphicFrame>
            <p:nvGraphicFramePr>
              <p:cNvPr id="262171" name="Object 27"/>
              <p:cNvGraphicFramePr>
                <a:graphicFrameLocks noChangeAspect="1"/>
              </p:cNvGraphicFramePr>
              <p:nvPr/>
            </p:nvGraphicFramePr>
            <p:xfrm>
              <a:off x="1536" y="2784"/>
              <a:ext cx="952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556" name="Equation" r:id="rId11" imgW="1511280" imgH="571320" progId="Equation.3">
                      <p:embed/>
                    </p:oleObj>
                  </mc:Choice>
                  <mc:Fallback>
                    <p:oleObj name="Equation" r:id="rId11" imgW="1511280" imgH="57132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2784"/>
                            <a:ext cx="952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2172" name="AutoShape 28"/>
              <p:cNvSpPr>
                <a:spLocks noChangeArrowheads="1"/>
              </p:cNvSpPr>
              <p:nvPr/>
            </p:nvSpPr>
            <p:spPr bwMode="auto">
              <a:xfrm>
                <a:off x="720" y="2784"/>
                <a:ext cx="615" cy="306"/>
              </a:xfrm>
              <a:prstGeom prst="rightArrow">
                <a:avLst>
                  <a:gd name="adj1" fmla="val 50000"/>
                  <a:gd name="adj2" fmla="val 5024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62173" name="Text Box 29"/>
              <p:cNvSpPr txBox="1">
                <a:spLocks noChangeArrowheads="1"/>
              </p:cNvSpPr>
              <p:nvPr/>
            </p:nvSpPr>
            <p:spPr bwMode="auto">
              <a:xfrm>
                <a:off x="3072" y="2784"/>
                <a:ext cx="1228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regular</a:t>
                </a:r>
              </a:p>
            </p:txBody>
          </p:sp>
        </p:grpSp>
        <p:grpSp>
          <p:nvGrpSpPr>
            <p:cNvPr id="262174" name="Group 30"/>
            <p:cNvGrpSpPr>
              <a:grpSpLocks/>
            </p:cNvGrpSpPr>
            <p:nvPr/>
          </p:nvGrpSpPr>
          <p:grpSpPr bwMode="auto">
            <a:xfrm>
              <a:off x="720" y="3600"/>
              <a:ext cx="3580" cy="517"/>
              <a:chOff x="720" y="3600"/>
              <a:chExt cx="3580" cy="517"/>
            </a:xfrm>
          </p:grpSpPr>
          <p:graphicFrame>
            <p:nvGraphicFramePr>
              <p:cNvPr id="262175" name="Object 31"/>
              <p:cNvGraphicFramePr>
                <a:graphicFrameLocks noChangeAspect="1"/>
              </p:cNvGraphicFramePr>
              <p:nvPr/>
            </p:nvGraphicFramePr>
            <p:xfrm>
              <a:off x="1536" y="3600"/>
              <a:ext cx="952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557" name="Equation" r:id="rId13" imgW="1511280" imgH="571320" progId="Equation.3">
                      <p:embed/>
                    </p:oleObj>
                  </mc:Choice>
                  <mc:Fallback>
                    <p:oleObj name="Equation" r:id="rId13" imgW="1511280" imgH="57132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3600"/>
                            <a:ext cx="952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2176" name="AutoShape 32"/>
              <p:cNvSpPr>
                <a:spLocks noChangeArrowheads="1"/>
              </p:cNvSpPr>
              <p:nvPr/>
            </p:nvSpPr>
            <p:spPr bwMode="auto">
              <a:xfrm>
                <a:off x="720" y="3600"/>
                <a:ext cx="615" cy="306"/>
              </a:xfrm>
              <a:prstGeom prst="rightArrow">
                <a:avLst>
                  <a:gd name="adj1" fmla="val 50000"/>
                  <a:gd name="adj2" fmla="val 5024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62177" name="Text Box 33"/>
              <p:cNvSpPr txBox="1">
                <a:spLocks noChangeArrowheads="1"/>
              </p:cNvSpPr>
              <p:nvPr/>
            </p:nvSpPr>
            <p:spPr bwMode="auto">
              <a:xfrm>
                <a:off x="3072" y="3600"/>
                <a:ext cx="1228" cy="5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regular</a:t>
                </a: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B225-903A-4B01-854B-4571DC61250A}" type="slidenum">
              <a:rPr lang="en-US"/>
              <a:pPr/>
              <a:t>21</a:t>
            </a:fld>
            <a:endParaRPr lang="en-US"/>
          </a:p>
        </p:txBody>
      </p:sp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600">
                <a:solidFill>
                  <a:schemeClr val="tx2"/>
                </a:solidFill>
              </a:rPr>
              <a:t>Example</a:t>
            </a:r>
          </a:p>
        </p:txBody>
      </p:sp>
      <p:graphicFrame>
        <p:nvGraphicFramePr>
          <p:cNvPr id="208899" name="Object 3"/>
          <p:cNvGraphicFramePr>
            <a:graphicFrameLocks noChangeAspect="1"/>
          </p:cNvGraphicFramePr>
          <p:nvPr/>
        </p:nvGraphicFramePr>
        <p:xfrm>
          <a:off x="320675" y="1803400"/>
          <a:ext cx="2095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39" name="Equation" r:id="rId3" imgW="2095200" imgH="723600" progId="Equation.3">
                  <p:embed/>
                </p:oleObj>
              </mc:Choice>
              <mc:Fallback>
                <p:oleObj name="Equation" r:id="rId3" imgW="2095200" imgH="72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1803400"/>
                        <a:ext cx="2095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32" name="Object 36"/>
          <p:cNvGraphicFramePr>
            <a:graphicFrameLocks noChangeAspect="1"/>
          </p:cNvGraphicFramePr>
          <p:nvPr/>
        </p:nvGraphicFramePr>
        <p:xfrm>
          <a:off x="152400" y="3200400"/>
          <a:ext cx="2616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40" name="Equation" r:id="rId5" imgW="2616120" imgH="571320" progId="Equation.3">
                  <p:embed/>
                </p:oleObj>
              </mc:Choice>
              <mc:Fallback>
                <p:oleObj name="Equation" r:id="rId5" imgW="2616120" imgH="57132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200400"/>
                        <a:ext cx="2616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33" name="Text Box 37"/>
          <p:cNvSpPr txBox="1">
            <a:spLocks noChangeArrowheads="1"/>
          </p:cNvSpPr>
          <p:nvPr/>
        </p:nvSpPr>
        <p:spPr bwMode="auto">
          <a:xfrm>
            <a:off x="2743200" y="1905000"/>
            <a:ext cx="1543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</p:txBody>
      </p:sp>
      <p:sp>
        <p:nvSpPr>
          <p:cNvPr id="208934" name="Text Box 38"/>
          <p:cNvSpPr txBox="1">
            <a:spLocks noChangeArrowheads="1"/>
          </p:cNvSpPr>
          <p:nvPr/>
        </p:nvSpPr>
        <p:spPr bwMode="auto">
          <a:xfrm>
            <a:off x="2819400" y="3200400"/>
            <a:ext cx="1543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</p:txBody>
      </p:sp>
      <p:sp>
        <p:nvSpPr>
          <p:cNvPr id="208935" name="AutoShape 39"/>
          <p:cNvSpPr>
            <a:spLocks/>
          </p:cNvSpPr>
          <p:nvPr/>
        </p:nvSpPr>
        <p:spPr bwMode="auto">
          <a:xfrm>
            <a:off x="4419600" y="2133600"/>
            <a:ext cx="381000" cy="1447800"/>
          </a:xfrm>
          <a:prstGeom prst="rightBrace">
            <a:avLst>
              <a:gd name="adj1" fmla="val 3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08936" name="Object 40"/>
          <p:cNvGraphicFramePr>
            <a:graphicFrameLocks noChangeAspect="1"/>
          </p:cNvGraphicFramePr>
          <p:nvPr/>
        </p:nvGraphicFramePr>
        <p:xfrm>
          <a:off x="5791200" y="2514600"/>
          <a:ext cx="2933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41" name="Equation" r:id="rId7" imgW="2933640" imgH="571320" progId="Equation.3">
                  <p:embed/>
                </p:oleObj>
              </mc:Choice>
              <mc:Fallback>
                <p:oleObj name="Equation" r:id="rId7" imgW="2933640" imgH="57132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514600"/>
                        <a:ext cx="2933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37" name="Text Box 41"/>
          <p:cNvSpPr txBox="1">
            <a:spLocks noChangeArrowheads="1"/>
          </p:cNvSpPr>
          <p:nvPr/>
        </p:nvSpPr>
        <p:spPr bwMode="auto">
          <a:xfrm>
            <a:off x="6172200" y="3352800"/>
            <a:ext cx="1543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</p:txBody>
      </p:sp>
      <p:sp>
        <p:nvSpPr>
          <p:cNvPr id="208938" name="AutoShape 42"/>
          <p:cNvSpPr>
            <a:spLocks noChangeArrowheads="1"/>
          </p:cNvSpPr>
          <p:nvPr/>
        </p:nvSpPr>
        <p:spPr bwMode="auto">
          <a:xfrm>
            <a:off x="4953000" y="2590800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B992-132F-4C16-B0F3-EE7C29E8DF00}" type="slidenum">
              <a:rPr lang="en-US"/>
              <a:pPr/>
              <a:t>22</a:t>
            </a:fld>
            <a:endParaRPr lang="en-US"/>
          </a:p>
        </p:txBody>
      </p:sp>
      <p:graphicFrame>
        <p:nvGraphicFramePr>
          <p:cNvPr id="250882" name="Object 2"/>
          <p:cNvGraphicFramePr>
            <a:graphicFrameLocks noChangeAspect="1"/>
          </p:cNvGraphicFramePr>
          <p:nvPr/>
        </p:nvGraphicFramePr>
        <p:xfrm>
          <a:off x="2590800" y="2057400"/>
          <a:ext cx="4302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04" name="Equation" r:id="rId3" imgW="431640" imgH="571320" progId="Equation.3">
                  <p:embed/>
                </p:oleObj>
              </mc:Choice>
              <mc:Fallback>
                <p:oleObj name="Equation" r:id="rId3" imgW="431640" imgH="5713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057400"/>
                        <a:ext cx="4302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3" name="Text Box 3"/>
          <p:cNvSpPr txBox="1">
            <a:spLocks noChangeArrowheads="1"/>
          </p:cNvSpPr>
          <p:nvPr/>
        </p:nvSpPr>
        <p:spPr bwMode="auto">
          <a:xfrm>
            <a:off x="1524000" y="2057400"/>
            <a:ext cx="800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for</a:t>
            </a:r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6556375" y="2108200"/>
            <a:ext cx="922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for </a:t>
            </a:r>
          </a:p>
        </p:txBody>
      </p:sp>
      <p:sp>
        <p:nvSpPr>
          <p:cNvPr id="250885" name="Rectangle 5"/>
          <p:cNvSpPr>
            <a:spLocks noChangeArrowheads="1"/>
          </p:cNvSpPr>
          <p:nvPr/>
        </p:nvSpPr>
        <p:spPr bwMode="auto">
          <a:xfrm>
            <a:off x="304800" y="1828800"/>
            <a:ext cx="29718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50886" name="Object 6"/>
          <p:cNvGraphicFramePr>
            <a:graphicFrameLocks noChangeAspect="1"/>
          </p:cNvGraphicFramePr>
          <p:nvPr/>
        </p:nvGraphicFramePr>
        <p:xfrm>
          <a:off x="7620000" y="2133600"/>
          <a:ext cx="50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05" name="Equation" r:id="rId5" imgW="507960" imgH="571320" progId="Equation.3">
                  <p:embed/>
                </p:oleObj>
              </mc:Choice>
              <mc:Fallback>
                <p:oleObj name="Equation" r:id="rId5" imgW="507960" imgH="571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133600"/>
                        <a:ext cx="50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7" name="Text Box 7"/>
          <p:cNvSpPr txBox="1">
            <a:spLocks noChangeArrowheads="1"/>
          </p:cNvSpPr>
          <p:nvPr/>
        </p:nvSpPr>
        <p:spPr bwMode="auto">
          <a:xfrm>
            <a:off x="396875" y="203200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DFA</a:t>
            </a:r>
          </a:p>
        </p:txBody>
      </p:sp>
      <p:graphicFrame>
        <p:nvGraphicFramePr>
          <p:cNvPr id="250888" name="Object 8"/>
          <p:cNvGraphicFramePr>
            <a:graphicFrameLocks noChangeAspect="1"/>
          </p:cNvGraphicFramePr>
          <p:nvPr/>
        </p:nvGraphicFramePr>
        <p:xfrm>
          <a:off x="2438400" y="12192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06" name="Equation" r:id="rId7" imgW="647640" imgH="571320" progId="Equation.3">
                  <p:embed/>
                </p:oleObj>
              </mc:Choice>
              <mc:Fallback>
                <p:oleObj name="Equation" r:id="rId7" imgW="647640" imgH="571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2192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9" name="Text Box 9"/>
          <p:cNvSpPr txBox="1">
            <a:spLocks noChangeArrowheads="1"/>
          </p:cNvSpPr>
          <p:nvPr/>
        </p:nvSpPr>
        <p:spPr bwMode="auto">
          <a:xfrm>
            <a:off x="5413375" y="210820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DFA</a:t>
            </a:r>
          </a:p>
        </p:txBody>
      </p:sp>
      <p:graphicFrame>
        <p:nvGraphicFramePr>
          <p:cNvPr id="250890" name="Object 10"/>
          <p:cNvGraphicFramePr>
            <a:graphicFrameLocks noChangeAspect="1"/>
          </p:cNvGraphicFramePr>
          <p:nvPr/>
        </p:nvGraphicFramePr>
        <p:xfrm>
          <a:off x="7512050" y="12700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07" name="Equation" r:id="rId9" imgW="723600" imgH="571320" progId="Equation.3">
                  <p:embed/>
                </p:oleObj>
              </mc:Choice>
              <mc:Fallback>
                <p:oleObj name="Equation" r:id="rId9" imgW="723600" imgH="5713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050" y="12700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91" name="Text Box 11"/>
          <p:cNvSpPr txBox="1">
            <a:spLocks noChangeArrowheads="1"/>
          </p:cNvSpPr>
          <p:nvPr/>
        </p:nvSpPr>
        <p:spPr bwMode="auto">
          <a:xfrm>
            <a:off x="0" y="3657600"/>
            <a:ext cx="7562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Construct a new DFA       that accepts </a:t>
            </a:r>
          </a:p>
        </p:txBody>
      </p:sp>
      <p:sp>
        <p:nvSpPr>
          <p:cNvPr id="250892" name="Text Box 12"/>
          <p:cNvSpPr txBox="1">
            <a:spLocks noChangeArrowheads="1"/>
          </p:cNvSpPr>
          <p:nvPr/>
        </p:nvSpPr>
        <p:spPr bwMode="auto">
          <a:xfrm>
            <a:off x="457200" y="1219200"/>
            <a:ext cx="1744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Machine</a:t>
            </a:r>
          </a:p>
        </p:txBody>
      </p:sp>
      <p:sp>
        <p:nvSpPr>
          <p:cNvPr id="250893" name="Rectangle 13"/>
          <p:cNvSpPr>
            <a:spLocks noChangeArrowheads="1"/>
          </p:cNvSpPr>
          <p:nvPr/>
        </p:nvSpPr>
        <p:spPr bwMode="auto">
          <a:xfrm>
            <a:off x="5334000" y="1828800"/>
            <a:ext cx="29718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0894" name="Text Box 14"/>
          <p:cNvSpPr txBox="1">
            <a:spLocks noChangeArrowheads="1"/>
          </p:cNvSpPr>
          <p:nvPr/>
        </p:nvSpPr>
        <p:spPr bwMode="auto">
          <a:xfrm>
            <a:off x="5546725" y="1244600"/>
            <a:ext cx="1744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Machine</a:t>
            </a:r>
          </a:p>
        </p:txBody>
      </p:sp>
      <p:graphicFrame>
        <p:nvGraphicFramePr>
          <p:cNvPr id="250895" name="Object 15"/>
          <p:cNvGraphicFramePr>
            <a:graphicFrameLocks noChangeAspect="1"/>
          </p:cNvGraphicFramePr>
          <p:nvPr/>
        </p:nvGraphicFramePr>
        <p:xfrm>
          <a:off x="4267200" y="37338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08" name="Equation" r:id="rId11" imgW="545760" imgH="393480" progId="Equation.3">
                  <p:embed/>
                </p:oleObj>
              </mc:Choice>
              <mc:Fallback>
                <p:oleObj name="Equation" r:id="rId11" imgW="54576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7338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6" name="Object 16"/>
          <p:cNvGraphicFramePr>
            <a:graphicFrameLocks noChangeAspect="1"/>
          </p:cNvGraphicFramePr>
          <p:nvPr/>
        </p:nvGraphicFramePr>
        <p:xfrm>
          <a:off x="7467600" y="36576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09" name="Equation" r:id="rId13" imgW="1511280" imgH="571320" progId="Equation.3">
                  <p:embed/>
                </p:oleObj>
              </mc:Choice>
              <mc:Fallback>
                <p:oleObj name="Equation" r:id="rId13" imgW="1511280" imgH="5713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657600"/>
                        <a:ext cx="1511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9" name="Object 19"/>
          <p:cNvGraphicFramePr>
            <a:graphicFrameLocks noChangeAspect="1"/>
          </p:cNvGraphicFramePr>
          <p:nvPr/>
        </p:nvGraphicFramePr>
        <p:xfrm>
          <a:off x="355600" y="54737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10" name="Equation" r:id="rId15" imgW="545760" imgH="393480" progId="Equation.3">
                  <p:embed/>
                </p:oleObj>
              </mc:Choice>
              <mc:Fallback>
                <p:oleObj name="Equation" r:id="rId15" imgW="545760" imgH="393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54737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900" name="Text Box 20"/>
          <p:cNvSpPr txBox="1">
            <a:spLocks noChangeArrowheads="1"/>
          </p:cNvSpPr>
          <p:nvPr/>
        </p:nvSpPr>
        <p:spPr bwMode="auto">
          <a:xfrm>
            <a:off x="1022350" y="5435600"/>
            <a:ext cx="5915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simulates in parallel          and </a:t>
            </a:r>
          </a:p>
        </p:txBody>
      </p:sp>
      <p:graphicFrame>
        <p:nvGraphicFramePr>
          <p:cNvPr id="250901" name="Object 21"/>
          <p:cNvGraphicFramePr>
            <a:graphicFrameLocks noChangeAspect="1"/>
          </p:cNvGraphicFramePr>
          <p:nvPr/>
        </p:nvGraphicFramePr>
        <p:xfrm>
          <a:off x="5105400" y="54102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11" name="Equation" r:id="rId16" imgW="647640" imgH="571320" progId="Equation.3">
                  <p:embed/>
                </p:oleObj>
              </mc:Choice>
              <mc:Fallback>
                <p:oleObj name="Equation" r:id="rId16" imgW="647640" imgH="5713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4102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902" name="Object 22"/>
          <p:cNvGraphicFramePr>
            <a:graphicFrameLocks noChangeAspect="1"/>
          </p:cNvGraphicFramePr>
          <p:nvPr/>
        </p:nvGraphicFramePr>
        <p:xfrm>
          <a:off x="7010400" y="54102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12" name="Equation" r:id="rId17" imgW="723600" imgH="571320" progId="Equation.3">
                  <p:embed/>
                </p:oleObj>
              </mc:Choice>
              <mc:Fallback>
                <p:oleObj name="Equation" r:id="rId17" imgW="723600" imgH="57132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4102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903" name="Text Box 23"/>
          <p:cNvSpPr txBox="1">
            <a:spLocks noChangeArrowheads="1"/>
          </p:cNvSpPr>
          <p:nvPr/>
        </p:nvSpPr>
        <p:spPr bwMode="auto">
          <a:xfrm>
            <a:off x="228600" y="152400"/>
            <a:ext cx="86312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Another Proof for Intersection Closure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BAC0-A9D5-4DF7-A102-0697E1262DF9}" type="slidenum">
              <a:rPr lang="en-US"/>
              <a:pPr/>
              <a:t>23</a:t>
            </a:fld>
            <a:endParaRPr lang="en-US"/>
          </a:p>
        </p:txBody>
      </p:sp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2803525" y="1320800"/>
            <a:ext cx="1928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States in</a:t>
            </a:r>
          </a:p>
        </p:txBody>
      </p:sp>
      <p:graphicFrame>
        <p:nvGraphicFramePr>
          <p:cNvPr id="261123" name="Object 3"/>
          <p:cNvGraphicFramePr>
            <a:graphicFrameLocks noChangeAspect="1"/>
          </p:cNvGraphicFramePr>
          <p:nvPr/>
        </p:nvGraphicFramePr>
        <p:xfrm>
          <a:off x="4876800" y="1371600"/>
          <a:ext cx="5080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2" name="Equation" r:id="rId3" imgW="444240" imgH="330120" progId="Equation.3">
                  <p:embed/>
                </p:oleObj>
              </mc:Choice>
              <mc:Fallback>
                <p:oleObj name="Equation" r:id="rId3" imgW="444240" imgH="330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50800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4" name="Oval 4"/>
          <p:cNvSpPr>
            <a:spLocks noChangeArrowheads="1"/>
          </p:cNvSpPr>
          <p:nvPr/>
        </p:nvSpPr>
        <p:spPr bwMode="auto">
          <a:xfrm>
            <a:off x="3429000" y="2514600"/>
            <a:ext cx="12954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61125" name="Object 5"/>
          <p:cNvGraphicFramePr>
            <a:graphicFrameLocks noChangeAspect="1"/>
          </p:cNvGraphicFramePr>
          <p:nvPr/>
        </p:nvGraphicFramePr>
        <p:xfrm>
          <a:off x="3676650" y="2724150"/>
          <a:ext cx="9715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3" name="Equation" r:id="rId5" imgW="939600" imgH="558720" progId="Equation.3">
                  <p:embed/>
                </p:oleObj>
              </mc:Choice>
              <mc:Fallback>
                <p:oleObj name="Equation" r:id="rId5" imgW="939600" imgH="558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0" y="2724150"/>
                        <a:ext cx="9715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6" name="Line 6"/>
          <p:cNvSpPr>
            <a:spLocks noChangeShapeType="1"/>
          </p:cNvSpPr>
          <p:nvPr/>
        </p:nvSpPr>
        <p:spPr bwMode="auto">
          <a:xfrm flipV="1">
            <a:off x="2819400" y="32004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1127" name="Line 7"/>
          <p:cNvSpPr>
            <a:spLocks noChangeShapeType="1"/>
          </p:cNvSpPr>
          <p:nvPr/>
        </p:nvSpPr>
        <p:spPr bwMode="auto">
          <a:xfrm flipH="1" flipV="1">
            <a:off x="4343400" y="32766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261128" name="Object 8"/>
          <p:cNvGraphicFramePr>
            <a:graphicFrameLocks noChangeAspect="1"/>
          </p:cNvGraphicFramePr>
          <p:nvPr/>
        </p:nvGraphicFramePr>
        <p:xfrm>
          <a:off x="2438400" y="42672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4" name="Equation" r:id="rId7" imgW="647640" imgH="571320" progId="Equation.3">
                  <p:embed/>
                </p:oleObj>
              </mc:Choice>
              <mc:Fallback>
                <p:oleObj name="Equation" r:id="rId7" imgW="647640" imgH="571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2672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29" name="Object 9"/>
          <p:cNvGraphicFramePr>
            <a:graphicFrameLocks noChangeAspect="1"/>
          </p:cNvGraphicFramePr>
          <p:nvPr/>
        </p:nvGraphicFramePr>
        <p:xfrm>
          <a:off x="6096000" y="42672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5" name="Equation" r:id="rId9" imgW="723600" imgH="571320" progId="Equation.3">
                  <p:embed/>
                </p:oleObj>
              </mc:Choice>
              <mc:Fallback>
                <p:oleObj name="Equation" r:id="rId9" imgW="723600" imgH="5713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30" name="Text Box 10"/>
          <p:cNvSpPr txBox="1">
            <a:spLocks noChangeArrowheads="1"/>
          </p:cNvSpPr>
          <p:nvPr/>
        </p:nvSpPr>
        <p:spPr bwMode="auto">
          <a:xfrm>
            <a:off x="609600" y="4267200"/>
            <a:ext cx="1730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State in</a:t>
            </a:r>
          </a:p>
        </p:txBody>
      </p:sp>
      <p:sp>
        <p:nvSpPr>
          <p:cNvPr id="261131" name="Text Box 11"/>
          <p:cNvSpPr txBox="1">
            <a:spLocks noChangeArrowheads="1"/>
          </p:cNvSpPr>
          <p:nvPr/>
        </p:nvSpPr>
        <p:spPr bwMode="auto">
          <a:xfrm>
            <a:off x="4343400" y="4191000"/>
            <a:ext cx="1730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State in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722F-A5B4-4FD9-B15D-265555405E0B}" type="slidenum">
              <a:rPr lang="en-US"/>
              <a:pPr/>
              <a:t>24</a:t>
            </a:fld>
            <a:endParaRPr lang="en-US"/>
          </a:p>
        </p:txBody>
      </p:sp>
      <p:sp>
        <p:nvSpPr>
          <p:cNvPr id="251906" name="Rectangle 2"/>
          <p:cNvSpPr>
            <a:spLocks noChangeArrowheads="1"/>
          </p:cNvSpPr>
          <p:nvPr/>
        </p:nvSpPr>
        <p:spPr bwMode="auto">
          <a:xfrm>
            <a:off x="304800" y="609600"/>
            <a:ext cx="3733800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51907" name="Object 3"/>
          <p:cNvGraphicFramePr>
            <a:graphicFrameLocks noChangeAspect="1"/>
          </p:cNvGraphicFramePr>
          <p:nvPr/>
        </p:nvGraphicFramePr>
        <p:xfrm>
          <a:off x="2057400" y="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38" name="Equation" r:id="rId3" imgW="647640" imgH="571320" progId="Equation.3">
                  <p:embed/>
                </p:oleObj>
              </mc:Choice>
              <mc:Fallback>
                <p:oleObj name="Equation" r:id="rId3" imgW="647640" imgH="571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08" name="Object 4"/>
          <p:cNvGraphicFramePr>
            <a:graphicFrameLocks noChangeAspect="1"/>
          </p:cNvGraphicFramePr>
          <p:nvPr/>
        </p:nvGraphicFramePr>
        <p:xfrm>
          <a:off x="6781800" y="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39" name="Equation" r:id="rId5" imgW="723600" imgH="571320" progId="Equation.3">
                  <p:embed/>
                </p:oleObj>
              </mc:Choice>
              <mc:Fallback>
                <p:oleObj name="Equation" r:id="rId5" imgW="723600" imgH="571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09" name="Oval 5"/>
          <p:cNvSpPr>
            <a:spLocks noChangeArrowheads="1"/>
          </p:cNvSpPr>
          <p:nvPr/>
        </p:nvSpPr>
        <p:spPr bwMode="auto">
          <a:xfrm>
            <a:off x="533400" y="11430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1910" name="Oval 6"/>
          <p:cNvSpPr>
            <a:spLocks noChangeArrowheads="1"/>
          </p:cNvSpPr>
          <p:nvPr/>
        </p:nvSpPr>
        <p:spPr bwMode="auto">
          <a:xfrm>
            <a:off x="3048000" y="11430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51911" name="Object 7"/>
          <p:cNvGraphicFramePr>
            <a:graphicFrameLocks noChangeAspect="1"/>
          </p:cNvGraphicFramePr>
          <p:nvPr/>
        </p:nvGraphicFramePr>
        <p:xfrm>
          <a:off x="685800" y="12192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40" name="Equation" r:id="rId7" imgW="380880" imgH="520560" progId="Equation.3">
                  <p:embed/>
                </p:oleObj>
              </mc:Choice>
              <mc:Fallback>
                <p:oleObj name="Equation" r:id="rId7" imgW="380880" imgH="520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192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2" name="Object 8"/>
          <p:cNvGraphicFramePr>
            <a:graphicFrameLocks noChangeAspect="1"/>
          </p:cNvGraphicFramePr>
          <p:nvPr/>
        </p:nvGraphicFramePr>
        <p:xfrm>
          <a:off x="3246438" y="1219200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41" name="Equation" r:id="rId9" imgW="444240" imgH="520560" progId="Equation.3">
                  <p:embed/>
                </p:oleObj>
              </mc:Choice>
              <mc:Fallback>
                <p:oleObj name="Equation" r:id="rId9" imgW="44424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1219200"/>
                        <a:ext cx="442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13" name="Line 9"/>
          <p:cNvSpPr>
            <a:spLocks noChangeShapeType="1"/>
          </p:cNvSpPr>
          <p:nvPr/>
        </p:nvSpPr>
        <p:spPr bwMode="auto">
          <a:xfrm>
            <a:off x="1295400" y="1524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51914" name="Object 10"/>
          <p:cNvGraphicFramePr>
            <a:graphicFrameLocks noChangeAspect="1"/>
          </p:cNvGraphicFramePr>
          <p:nvPr/>
        </p:nvGraphicFramePr>
        <p:xfrm>
          <a:off x="1981200" y="12192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42" name="Equation" r:id="rId11" imgW="241200" imgH="253800" progId="Equation.3">
                  <p:embed/>
                </p:oleObj>
              </mc:Choice>
              <mc:Fallback>
                <p:oleObj name="Equation" r:id="rId11" imgW="241200" imgH="253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192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15" name="Rectangle 11"/>
          <p:cNvSpPr>
            <a:spLocks noChangeArrowheads="1"/>
          </p:cNvSpPr>
          <p:nvPr/>
        </p:nvSpPr>
        <p:spPr bwMode="auto">
          <a:xfrm>
            <a:off x="4953000" y="609600"/>
            <a:ext cx="3733800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1916" name="Text Box 12"/>
          <p:cNvSpPr txBox="1">
            <a:spLocks noChangeArrowheads="1"/>
          </p:cNvSpPr>
          <p:nvPr/>
        </p:nvSpPr>
        <p:spPr bwMode="auto">
          <a:xfrm>
            <a:off x="1066800" y="1981200"/>
            <a:ext cx="203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transition</a:t>
            </a:r>
          </a:p>
        </p:txBody>
      </p:sp>
      <p:sp>
        <p:nvSpPr>
          <p:cNvPr id="251917" name="Oval 13"/>
          <p:cNvSpPr>
            <a:spLocks noChangeArrowheads="1"/>
          </p:cNvSpPr>
          <p:nvPr/>
        </p:nvSpPr>
        <p:spPr bwMode="auto">
          <a:xfrm>
            <a:off x="5257800" y="12192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1918" name="Oval 14"/>
          <p:cNvSpPr>
            <a:spLocks noChangeArrowheads="1"/>
          </p:cNvSpPr>
          <p:nvPr/>
        </p:nvSpPr>
        <p:spPr bwMode="auto">
          <a:xfrm>
            <a:off x="7772400" y="12192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51919" name="Object 15"/>
          <p:cNvGraphicFramePr>
            <a:graphicFrameLocks noChangeAspect="1"/>
          </p:cNvGraphicFramePr>
          <p:nvPr/>
        </p:nvGraphicFramePr>
        <p:xfrm>
          <a:off x="5386388" y="1295400"/>
          <a:ext cx="4302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43" name="Equation" r:id="rId13" imgW="431640" imgH="520560" progId="Equation.3">
                  <p:embed/>
                </p:oleObj>
              </mc:Choice>
              <mc:Fallback>
                <p:oleObj name="Equation" r:id="rId13" imgW="431640" imgH="5205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388" y="1295400"/>
                        <a:ext cx="4302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20" name="Object 16"/>
          <p:cNvGraphicFramePr>
            <a:graphicFrameLocks noChangeAspect="1"/>
          </p:cNvGraphicFramePr>
          <p:nvPr/>
        </p:nvGraphicFramePr>
        <p:xfrm>
          <a:off x="7939088" y="1295400"/>
          <a:ext cx="508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44" name="Equation" r:id="rId15" imgW="507960" imgH="520560" progId="Equation.3">
                  <p:embed/>
                </p:oleObj>
              </mc:Choice>
              <mc:Fallback>
                <p:oleObj name="Equation" r:id="rId15" imgW="507960" imgH="5205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9088" y="1295400"/>
                        <a:ext cx="508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21" name="Line 17"/>
          <p:cNvSpPr>
            <a:spLocks noChangeShapeType="1"/>
          </p:cNvSpPr>
          <p:nvPr/>
        </p:nvSpPr>
        <p:spPr bwMode="auto">
          <a:xfrm>
            <a:off x="6019800" y="1600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51922" name="Object 18"/>
          <p:cNvGraphicFramePr>
            <a:graphicFrameLocks noChangeAspect="1"/>
          </p:cNvGraphicFramePr>
          <p:nvPr/>
        </p:nvGraphicFramePr>
        <p:xfrm>
          <a:off x="6705600" y="129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45"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295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23" name="Text Box 19"/>
          <p:cNvSpPr txBox="1">
            <a:spLocks noChangeArrowheads="1"/>
          </p:cNvSpPr>
          <p:nvPr/>
        </p:nvSpPr>
        <p:spPr bwMode="auto">
          <a:xfrm>
            <a:off x="5791200" y="2057400"/>
            <a:ext cx="203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transition</a:t>
            </a:r>
          </a:p>
        </p:txBody>
      </p:sp>
      <p:sp>
        <p:nvSpPr>
          <p:cNvPr id="251924" name="Text Box 20"/>
          <p:cNvSpPr txBox="1">
            <a:spLocks noChangeArrowheads="1"/>
          </p:cNvSpPr>
          <p:nvPr/>
        </p:nvSpPr>
        <p:spPr bwMode="auto">
          <a:xfrm>
            <a:off x="990600" y="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DFA</a:t>
            </a:r>
          </a:p>
        </p:txBody>
      </p:sp>
      <p:sp>
        <p:nvSpPr>
          <p:cNvPr id="251925" name="Text Box 21"/>
          <p:cNvSpPr txBox="1">
            <a:spLocks noChangeArrowheads="1"/>
          </p:cNvSpPr>
          <p:nvPr/>
        </p:nvSpPr>
        <p:spPr bwMode="auto">
          <a:xfrm>
            <a:off x="5715000" y="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DFA</a:t>
            </a:r>
          </a:p>
        </p:txBody>
      </p:sp>
      <p:sp>
        <p:nvSpPr>
          <p:cNvPr id="251926" name="Rectangle 22"/>
          <p:cNvSpPr>
            <a:spLocks noChangeArrowheads="1"/>
          </p:cNvSpPr>
          <p:nvPr/>
        </p:nvSpPr>
        <p:spPr bwMode="auto">
          <a:xfrm>
            <a:off x="2209800" y="4343400"/>
            <a:ext cx="4953000" cy="2209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1927" name="Oval 23"/>
          <p:cNvSpPr>
            <a:spLocks noChangeArrowheads="1"/>
          </p:cNvSpPr>
          <p:nvPr/>
        </p:nvSpPr>
        <p:spPr bwMode="auto">
          <a:xfrm>
            <a:off x="2667000" y="4800600"/>
            <a:ext cx="1143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51928" name="Object 24"/>
          <p:cNvGraphicFramePr>
            <a:graphicFrameLocks noChangeAspect="1"/>
          </p:cNvGraphicFramePr>
          <p:nvPr/>
        </p:nvGraphicFramePr>
        <p:xfrm>
          <a:off x="2743200" y="4953000"/>
          <a:ext cx="977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46" name="Equation" r:id="rId19" imgW="977760" imgH="520560" progId="Equation.3">
                  <p:embed/>
                </p:oleObj>
              </mc:Choice>
              <mc:Fallback>
                <p:oleObj name="Equation" r:id="rId19" imgW="977760" imgH="5205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953000"/>
                        <a:ext cx="977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29" name="Line 25"/>
          <p:cNvSpPr>
            <a:spLocks noChangeShapeType="1"/>
          </p:cNvSpPr>
          <p:nvPr/>
        </p:nvSpPr>
        <p:spPr bwMode="auto">
          <a:xfrm>
            <a:off x="3810000" y="5334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51930" name="Object 26"/>
          <p:cNvGraphicFramePr>
            <a:graphicFrameLocks noChangeAspect="1"/>
          </p:cNvGraphicFramePr>
          <p:nvPr/>
        </p:nvGraphicFramePr>
        <p:xfrm>
          <a:off x="4495800" y="5029200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47" name="Equation" r:id="rId21" imgW="241200" imgH="253800" progId="Equation.3">
                  <p:embed/>
                </p:oleObj>
              </mc:Choice>
              <mc:Fallback>
                <p:oleObj name="Equation" r:id="rId21" imgW="241200" imgH="253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029200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31" name="Text Box 27"/>
          <p:cNvSpPr txBox="1">
            <a:spLocks noChangeArrowheads="1"/>
          </p:cNvSpPr>
          <p:nvPr/>
        </p:nvSpPr>
        <p:spPr bwMode="auto">
          <a:xfrm>
            <a:off x="3276600" y="5791200"/>
            <a:ext cx="2984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New transition</a:t>
            </a:r>
          </a:p>
        </p:txBody>
      </p:sp>
      <p:graphicFrame>
        <p:nvGraphicFramePr>
          <p:cNvPr id="251932" name="Object 28"/>
          <p:cNvGraphicFramePr>
            <a:graphicFrameLocks noChangeAspect="1"/>
          </p:cNvGraphicFramePr>
          <p:nvPr/>
        </p:nvGraphicFramePr>
        <p:xfrm>
          <a:off x="4953000" y="38862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48" name="Equation" r:id="rId22" imgW="545760" imgH="393480" progId="Equation.3">
                  <p:embed/>
                </p:oleObj>
              </mc:Choice>
              <mc:Fallback>
                <p:oleObj name="Equation" r:id="rId22" imgW="545760" imgH="393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862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33" name="Text Box 29"/>
          <p:cNvSpPr txBox="1">
            <a:spLocks noChangeArrowheads="1"/>
          </p:cNvSpPr>
          <p:nvPr/>
        </p:nvSpPr>
        <p:spPr bwMode="auto">
          <a:xfrm>
            <a:off x="3810000" y="381000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DFA</a:t>
            </a:r>
          </a:p>
        </p:txBody>
      </p:sp>
      <p:sp>
        <p:nvSpPr>
          <p:cNvPr id="251934" name="Oval 30"/>
          <p:cNvSpPr>
            <a:spLocks noChangeArrowheads="1"/>
          </p:cNvSpPr>
          <p:nvPr/>
        </p:nvSpPr>
        <p:spPr bwMode="auto">
          <a:xfrm>
            <a:off x="5562600" y="4876800"/>
            <a:ext cx="1143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51935" name="Object 31"/>
          <p:cNvGraphicFramePr>
            <a:graphicFrameLocks noChangeAspect="1"/>
          </p:cNvGraphicFramePr>
          <p:nvPr/>
        </p:nvGraphicFramePr>
        <p:xfrm>
          <a:off x="5568950" y="5029200"/>
          <a:ext cx="1117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49" name="Equation" r:id="rId24" imgW="1117440" imgH="520560" progId="Equation.3">
                  <p:embed/>
                </p:oleObj>
              </mc:Choice>
              <mc:Fallback>
                <p:oleObj name="Equation" r:id="rId24" imgW="1117440" imgH="5205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950" y="5029200"/>
                        <a:ext cx="1117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36" name="AutoShape 32"/>
          <p:cNvSpPr>
            <a:spLocks noChangeArrowheads="1"/>
          </p:cNvSpPr>
          <p:nvPr/>
        </p:nvSpPr>
        <p:spPr bwMode="auto">
          <a:xfrm rot="-2338116">
            <a:off x="2057400" y="28956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51937" name="AutoShape 33"/>
          <p:cNvSpPr>
            <a:spLocks noChangeArrowheads="1"/>
          </p:cNvSpPr>
          <p:nvPr/>
        </p:nvSpPr>
        <p:spPr bwMode="auto">
          <a:xfrm rot="2338116" flipH="1">
            <a:off x="6629400" y="28956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218A6-E228-490F-9ED9-F23CDB95F5DA}" type="slidenum">
              <a:rPr lang="en-US"/>
              <a:pPr/>
              <a:t>25</a:t>
            </a:fld>
            <a:endParaRPr lang="en-US"/>
          </a:p>
        </p:txBody>
      </p:sp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304800" y="609600"/>
            <a:ext cx="3733800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3957" name="Oval 5"/>
          <p:cNvSpPr>
            <a:spLocks noChangeArrowheads="1"/>
          </p:cNvSpPr>
          <p:nvPr/>
        </p:nvSpPr>
        <p:spPr bwMode="auto">
          <a:xfrm>
            <a:off x="1828800" y="11430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53958" name="Object 6"/>
          <p:cNvGraphicFramePr>
            <a:graphicFrameLocks noChangeAspect="1"/>
          </p:cNvGraphicFramePr>
          <p:nvPr/>
        </p:nvGraphicFramePr>
        <p:xfrm>
          <a:off x="2027238" y="12144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83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12144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59" name="Line 7"/>
          <p:cNvSpPr>
            <a:spLocks noChangeShapeType="1"/>
          </p:cNvSpPr>
          <p:nvPr/>
        </p:nvSpPr>
        <p:spPr bwMode="auto">
          <a:xfrm>
            <a:off x="1219200" y="152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3960" name="Rectangle 8"/>
          <p:cNvSpPr>
            <a:spLocks noChangeArrowheads="1"/>
          </p:cNvSpPr>
          <p:nvPr/>
        </p:nvSpPr>
        <p:spPr bwMode="auto">
          <a:xfrm>
            <a:off x="4953000" y="609600"/>
            <a:ext cx="3733800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3961" name="Text Box 9"/>
          <p:cNvSpPr txBox="1">
            <a:spLocks noChangeArrowheads="1"/>
          </p:cNvSpPr>
          <p:nvPr/>
        </p:nvSpPr>
        <p:spPr bwMode="auto">
          <a:xfrm>
            <a:off x="1066800" y="1981200"/>
            <a:ext cx="2386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initial state</a:t>
            </a:r>
          </a:p>
        </p:txBody>
      </p:sp>
      <p:sp>
        <p:nvSpPr>
          <p:cNvPr id="253962" name="Oval 10"/>
          <p:cNvSpPr>
            <a:spLocks noChangeArrowheads="1"/>
          </p:cNvSpPr>
          <p:nvPr/>
        </p:nvSpPr>
        <p:spPr bwMode="auto">
          <a:xfrm>
            <a:off x="6553200" y="12192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53963" name="Object 11"/>
          <p:cNvGraphicFramePr>
            <a:graphicFrameLocks noChangeAspect="1"/>
          </p:cNvGraphicFramePr>
          <p:nvPr/>
        </p:nvGraphicFramePr>
        <p:xfrm>
          <a:off x="6726238" y="1290638"/>
          <a:ext cx="4937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84" name="Equation" r:id="rId5" imgW="495000" imgH="533160" progId="Equation.3">
                  <p:embed/>
                </p:oleObj>
              </mc:Choice>
              <mc:Fallback>
                <p:oleObj name="Equation" r:id="rId5" imgW="495000" imgH="533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6238" y="1290638"/>
                        <a:ext cx="4937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64" name="Line 12"/>
          <p:cNvSpPr>
            <a:spLocks noChangeShapeType="1"/>
          </p:cNvSpPr>
          <p:nvPr/>
        </p:nvSpPr>
        <p:spPr bwMode="auto">
          <a:xfrm>
            <a:off x="5943600" y="160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3965" name="Text Box 13"/>
          <p:cNvSpPr txBox="1">
            <a:spLocks noChangeArrowheads="1"/>
          </p:cNvSpPr>
          <p:nvPr/>
        </p:nvSpPr>
        <p:spPr bwMode="auto">
          <a:xfrm>
            <a:off x="5791200" y="2057400"/>
            <a:ext cx="2386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initial state</a:t>
            </a:r>
          </a:p>
        </p:txBody>
      </p:sp>
      <p:sp>
        <p:nvSpPr>
          <p:cNvPr id="253968" name="Rectangle 16"/>
          <p:cNvSpPr>
            <a:spLocks noChangeArrowheads="1"/>
          </p:cNvSpPr>
          <p:nvPr/>
        </p:nvSpPr>
        <p:spPr bwMode="auto">
          <a:xfrm>
            <a:off x="2209800" y="4343400"/>
            <a:ext cx="4953000" cy="2209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3969" name="Line 17"/>
          <p:cNvSpPr>
            <a:spLocks noChangeShapeType="1"/>
          </p:cNvSpPr>
          <p:nvPr/>
        </p:nvSpPr>
        <p:spPr bwMode="auto">
          <a:xfrm>
            <a:off x="34290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3970" name="Text Box 18"/>
          <p:cNvSpPr txBox="1">
            <a:spLocks noChangeArrowheads="1"/>
          </p:cNvSpPr>
          <p:nvPr/>
        </p:nvSpPr>
        <p:spPr bwMode="auto">
          <a:xfrm>
            <a:off x="3200400" y="5791200"/>
            <a:ext cx="3332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New initial state</a:t>
            </a:r>
          </a:p>
        </p:txBody>
      </p:sp>
      <p:sp>
        <p:nvSpPr>
          <p:cNvPr id="253973" name="Oval 21"/>
          <p:cNvSpPr>
            <a:spLocks noChangeArrowheads="1"/>
          </p:cNvSpPr>
          <p:nvPr/>
        </p:nvSpPr>
        <p:spPr bwMode="auto">
          <a:xfrm>
            <a:off x="4038600" y="4876800"/>
            <a:ext cx="1143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53974" name="Object 22"/>
          <p:cNvGraphicFramePr>
            <a:graphicFrameLocks noChangeAspect="1"/>
          </p:cNvGraphicFramePr>
          <p:nvPr/>
        </p:nvGraphicFramePr>
        <p:xfrm>
          <a:off x="4051300" y="5024438"/>
          <a:ext cx="11049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85" name="Equation" r:id="rId7" imgW="1104840" imgH="533160" progId="Equation.3">
                  <p:embed/>
                </p:oleObj>
              </mc:Choice>
              <mc:Fallback>
                <p:oleObj name="Equation" r:id="rId7" imgW="1104840" imgH="5331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5024438"/>
                        <a:ext cx="11049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75" name="AutoShape 23"/>
          <p:cNvSpPr>
            <a:spLocks noChangeArrowheads="1"/>
          </p:cNvSpPr>
          <p:nvPr/>
        </p:nvSpPr>
        <p:spPr bwMode="auto">
          <a:xfrm rot="-2338116">
            <a:off x="2057400" y="28956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53976" name="AutoShape 24"/>
          <p:cNvSpPr>
            <a:spLocks noChangeArrowheads="1"/>
          </p:cNvSpPr>
          <p:nvPr/>
        </p:nvSpPr>
        <p:spPr bwMode="auto">
          <a:xfrm rot="2338116" flipH="1">
            <a:off x="6400800" y="28956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53977" name="Object 25"/>
          <p:cNvGraphicFramePr>
            <a:graphicFrameLocks noChangeAspect="1"/>
          </p:cNvGraphicFramePr>
          <p:nvPr/>
        </p:nvGraphicFramePr>
        <p:xfrm>
          <a:off x="2057400" y="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86" name="Equation" r:id="rId9" imgW="647640" imgH="571320" progId="Equation.3">
                  <p:embed/>
                </p:oleObj>
              </mc:Choice>
              <mc:Fallback>
                <p:oleObj name="Equation" r:id="rId9" imgW="647640" imgH="57132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78" name="Object 26"/>
          <p:cNvGraphicFramePr>
            <a:graphicFrameLocks noChangeAspect="1"/>
          </p:cNvGraphicFramePr>
          <p:nvPr/>
        </p:nvGraphicFramePr>
        <p:xfrm>
          <a:off x="6781800" y="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87" name="Equation" r:id="rId11" imgW="723600" imgH="571320" progId="Equation.3">
                  <p:embed/>
                </p:oleObj>
              </mc:Choice>
              <mc:Fallback>
                <p:oleObj name="Equation" r:id="rId11" imgW="723600" imgH="57132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79" name="Text Box 27"/>
          <p:cNvSpPr txBox="1">
            <a:spLocks noChangeArrowheads="1"/>
          </p:cNvSpPr>
          <p:nvPr/>
        </p:nvSpPr>
        <p:spPr bwMode="auto">
          <a:xfrm>
            <a:off x="990600" y="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DFA</a:t>
            </a:r>
          </a:p>
        </p:txBody>
      </p:sp>
      <p:sp>
        <p:nvSpPr>
          <p:cNvPr id="253980" name="Text Box 28"/>
          <p:cNvSpPr txBox="1">
            <a:spLocks noChangeArrowheads="1"/>
          </p:cNvSpPr>
          <p:nvPr/>
        </p:nvSpPr>
        <p:spPr bwMode="auto">
          <a:xfrm>
            <a:off x="5715000" y="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DFA</a:t>
            </a:r>
          </a:p>
        </p:txBody>
      </p:sp>
      <p:graphicFrame>
        <p:nvGraphicFramePr>
          <p:cNvPr id="253981" name="Object 29"/>
          <p:cNvGraphicFramePr>
            <a:graphicFrameLocks noChangeAspect="1"/>
          </p:cNvGraphicFramePr>
          <p:nvPr/>
        </p:nvGraphicFramePr>
        <p:xfrm>
          <a:off x="4953000" y="38862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88" name="Equation" r:id="rId13" imgW="545760" imgH="393480" progId="Equation.3">
                  <p:embed/>
                </p:oleObj>
              </mc:Choice>
              <mc:Fallback>
                <p:oleObj name="Equation" r:id="rId13" imgW="545760" imgH="3934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862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82" name="Text Box 30"/>
          <p:cNvSpPr txBox="1">
            <a:spLocks noChangeArrowheads="1"/>
          </p:cNvSpPr>
          <p:nvPr/>
        </p:nvSpPr>
        <p:spPr bwMode="auto">
          <a:xfrm>
            <a:off x="3810000" y="381000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DFA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A528-D205-46CA-8BC9-CB9CF228AD58}" type="slidenum">
              <a:rPr lang="en-US"/>
              <a:pPr/>
              <a:t>26</a:t>
            </a:fld>
            <a:endParaRPr lang="en-US"/>
          </a:p>
        </p:txBody>
      </p:sp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304800" y="609600"/>
            <a:ext cx="3733800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4981" name="Oval 5"/>
          <p:cNvSpPr>
            <a:spLocks noChangeArrowheads="1"/>
          </p:cNvSpPr>
          <p:nvPr/>
        </p:nvSpPr>
        <p:spPr bwMode="auto">
          <a:xfrm>
            <a:off x="1676400" y="10668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54982" name="Object 6"/>
          <p:cNvGraphicFramePr>
            <a:graphicFrameLocks noChangeAspect="1"/>
          </p:cNvGraphicFramePr>
          <p:nvPr/>
        </p:nvGraphicFramePr>
        <p:xfrm>
          <a:off x="1930400" y="1163638"/>
          <a:ext cx="33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14" name="Equation" r:id="rId3" imgW="330120" imgH="482400" progId="Equation.3">
                  <p:embed/>
                </p:oleObj>
              </mc:Choice>
              <mc:Fallback>
                <p:oleObj name="Equation" r:id="rId3" imgW="33012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1163638"/>
                        <a:ext cx="330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4953000" y="609600"/>
            <a:ext cx="3733800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4984" name="Text Box 8"/>
          <p:cNvSpPr txBox="1">
            <a:spLocks noChangeArrowheads="1"/>
          </p:cNvSpPr>
          <p:nvPr/>
        </p:nvSpPr>
        <p:spPr bwMode="auto">
          <a:xfrm>
            <a:off x="914400" y="1981200"/>
            <a:ext cx="2578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accept state</a:t>
            </a:r>
          </a:p>
        </p:txBody>
      </p:sp>
      <p:sp>
        <p:nvSpPr>
          <p:cNvPr id="254985" name="Oval 9"/>
          <p:cNvSpPr>
            <a:spLocks noChangeArrowheads="1"/>
          </p:cNvSpPr>
          <p:nvPr/>
        </p:nvSpPr>
        <p:spPr bwMode="auto">
          <a:xfrm>
            <a:off x="5486400" y="10668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54986" name="Object 10"/>
          <p:cNvGraphicFramePr>
            <a:graphicFrameLocks noChangeAspect="1"/>
          </p:cNvGraphicFramePr>
          <p:nvPr/>
        </p:nvGraphicFramePr>
        <p:xfrm>
          <a:off x="5672138" y="1123950"/>
          <a:ext cx="4683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15" name="Equation" r:id="rId5" imgW="469800" imgH="558720" progId="Equation.3">
                  <p:embed/>
                </p:oleObj>
              </mc:Choice>
              <mc:Fallback>
                <p:oleObj name="Equation" r:id="rId5" imgW="469800" imgH="5587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2138" y="1123950"/>
                        <a:ext cx="4683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7" name="Text Box 11"/>
          <p:cNvSpPr txBox="1">
            <a:spLocks noChangeArrowheads="1"/>
          </p:cNvSpPr>
          <p:nvPr/>
        </p:nvSpPr>
        <p:spPr bwMode="auto">
          <a:xfrm>
            <a:off x="5410200" y="2057400"/>
            <a:ext cx="2776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accept states</a:t>
            </a:r>
          </a:p>
        </p:txBody>
      </p:sp>
      <p:sp>
        <p:nvSpPr>
          <p:cNvPr id="254990" name="Rectangle 14"/>
          <p:cNvSpPr>
            <a:spLocks noChangeArrowheads="1"/>
          </p:cNvSpPr>
          <p:nvPr/>
        </p:nvSpPr>
        <p:spPr bwMode="auto">
          <a:xfrm>
            <a:off x="2057400" y="3657600"/>
            <a:ext cx="4953000" cy="1828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4991" name="Text Box 15"/>
          <p:cNvSpPr txBox="1">
            <a:spLocks noChangeArrowheads="1"/>
          </p:cNvSpPr>
          <p:nvPr/>
        </p:nvSpPr>
        <p:spPr bwMode="auto">
          <a:xfrm>
            <a:off x="2895600" y="4800600"/>
            <a:ext cx="3722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New accept states</a:t>
            </a:r>
          </a:p>
        </p:txBody>
      </p:sp>
      <p:sp>
        <p:nvSpPr>
          <p:cNvPr id="254994" name="Oval 18"/>
          <p:cNvSpPr>
            <a:spLocks noChangeArrowheads="1"/>
          </p:cNvSpPr>
          <p:nvPr/>
        </p:nvSpPr>
        <p:spPr bwMode="auto">
          <a:xfrm>
            <a:off x="2501900" y="3814763"/>
            <a:ext cx="1143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54995" name="Object 19"/>
          <p:cNvGraphicFramePr>
            <a:graphicFrameLocks noChangeAspect="1"/>
          </p:cNvGraphicFramePr>
          <p:nvPr/>
        </p:nvGraphicFramePr>
        <p:xfrm>
          <a:off x="2597150" y="3948113"/>
          <a:ext cx="939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16" name="Equation" r:id="rId7" imgW="939600" imgH="558720" progId="Equation.3">
                  <p:embed/>
                </p:oleObj>
              </mc:Choice>
              <mc:Fallback>
                <p:oleObj name="Equation" r:id="rId7" imgW="939600" imgH="55872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3948113"/>
                        <a:ext cx="939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96" name="AutoShape 20"/>
          <p:cNvSpPr>
            <a:spLocks noChangeArrowheads="1"/>
          </p:cNvSpPr>
          <p:nvPr/>
        </p:nvSpPr>
        <p:spPr bwMode="auto">
          <a:xfrm rot="-2338116">
            <a:off x="1892300" y="2952750"/>
            <a:ext cx="485775" cy="45878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4997" name="AutoShape 21"/>
          <p:cNvSpPr>
            <a:spLocks noChangeArrowheads="1"/>
          </p:cNvSpPr>
          <p:nvPr/>
        </p:nvSpPr>
        <p:spPr bwMode="auto">
          <a:xfrm rot="2338116" flipH="1">
            <a:off x="6540500" y="2944813"/>
            <a:ext cx="485775" cy="533400"/>
          </a:xfrm>
          <a:prstGeom prst="downArrow">
            <a:avLst>
              <a:gd name="adj1" fmla="val 50000"/>
              <a:gd name="adj2" fmla="val 274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4998" name="Oval 22"/>
          <p:cNvSpPr>
            <a:spLocks noChangeArrowheads="1"/>
          </p:cNvSpPr>
          <p:nvPr/>
        </p:nvSpPr>
        <p:spPr bwMode="auto">
          <a:xfrm>
            <a:off x="1524000" y="9144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4999" name="Oval 23"/>
          <p:cNvSpPr>
            <a:spLocks noChangeArrowheads="1"/>
          </p:cNvSpPr>
          <p:nvPr/>
        </p:nvSpPr>
        <p:spPr bwMode="auto">
          <a:xfrm>
            <a:off x="5334000" y="9144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5000" name="Oval 24"/>
          <p:cNvSpPr>
            <a:spLocks noChangeArrowheads="1"/>
          </p:cNvSpPr>
          <p:nvPr/>
        </p:nvSpPr>
        <p:spPr bwMode="auto">
          <a:xfrm>
            <a:off x="7620000" y="11430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55001" name="Object 25"/>
          <p:cNvGraphicFramePr>
            <a:graphicFrameLocks noChangeAspect="1"/>
          </p:cNvGraphicFramePr>
          <p:nvPr/>
        </p:nvGraphicFramePr>
        <p:xfrm>
          <a:off x="7805738" y="1238250"/>
          <a:ext cx="469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17" name="Equation" r:id="rId9" imgW="469800" imgH="482400" progId="Equation.3">
                  <p:embed/>
                </p:oleObj>
              </mc:Choice>
              <mc:Fallback>
                <p:oleObj name="Equation" r:id="rId9" imgW="469800" imgH="4824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5738" y="1238250"/>
                        <a:ext cx="469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002" name="Oval 26"/>
          <p:cNvSpPr>
            <a:spLocks noChangeArrowheads="1"/>
          </p:cNvSpPr>
          <p:nvPr/>
        </p:nvSpPr>
        <p:spPr bwMode="auto">
          <a:xfrm>
            <a:off x="7467600" y="9906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5003" name="Oval 27"/>
          <p:cNvSpPr>
            <a:spLocks noChangeArrowheads="1"/>
          </p:cNvSpPr>
          <p:nvPr/>
        </p:nvSpPr>
        <p:spPr bwMode="auto">
          <a:xfrm>
            <a:off x="2362200" y="3733800"/>
            <a:ext cx="14478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55004" name="Oval 28"/>
          <p:cNvSpPr>
            <a:spLocks noChangeArrowheads="1"/>
          </p:cNvSpPr>
          <p:nvPr/>
        </p:nvSpPr>
        <p:spPr bwMode="auto">
          <a:xfrm>
            <a:off x="5245100" y="3814763"/>
            <a:ext cx="1143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55005" name="Object 29"/>
          <p:cNvGraphicFramePr>
            <a:graphicFrameLocks noChangeAspect="1"/>
          </p:cNvGraphicFramePr>
          <p:nvPr/>
        </p:nvGraphicFramePr>
        <p:xfrm>
          <a:off x="5334000" y="3986213"/>
          <a:ext cx="952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18" name="Equation" r:id="rId11" imgW="952200" imgH="482400" progId="Equation.3">
                  <p:embed/>
                </p:oleObj>
              </mc:Choice>
              <mc:Fallback>
                <p:oleObj name="Equation" r:id="rId11" imgW="952200" imgH="4824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986213"/>
                        <a:ext cx="952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006" name="Oval 30"/>
          <p:cNvSpPr>
            <a:spLocks noChangeArrowheads="1"/>
          </p:cNvSpPr>
          <p:nvPr/>
        </p:nvSpPr>
        <p:spPr bwMode="auto">
          <a:xfrm>
            <a:off x="5105400" y="3733800"/>
            <a:ext cx="14478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55007" name="Object 31"/>
          <p:cNvGraphicFramePr>
            <a:graphicFrameLocks noChangeAspect="1"/>
          </p:cNvGraphicFramePr>
          <p:nvPr/>
        </p:nvGraphicFramePr>
        <p:xfrm>
          <a:off x="2057400" y="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19" name="Equation" r:id="rId13" imgW="647640" imgH="571320" progId="Equation.3">
                  <p:embed/>
                </p:oleObj>
              </mc:Choice>
              <mc:Fallback>
                <p:oleObj name="Equation" r:id="rId13" imgW="647640" imgH="5713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08" name="Object 32"/>
          <p:cNvGraphicFramePr>
            <a:graphicFrameLocks noChangeAspect="1"/>
          </p:cNvGraphicFramePr>
          <p:nvPr/>
        </p:nvGraphicFramePr>
        <p:xfrm>
          <a:off x="6781800" y="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20" name="Equation" r:id="rId15" imgW="723600" imgH="571320" progId="Equation.3">
                  <p:embed/>
                </p:oleObj>
              </mc:Choice>
              <mc:Fallback>
                <p:oleObj name="Equation" r:id="rId15" imgW="723600" imgH="57132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009" name="Text Box 33"/>
          <p:cNvSpPr txBox="1">
            <a:spLocks noChangeArrowheads="1"/>
          </p:cNvSpPr>
          <p:nvPr/>
        </p:nvSpPr>
        <p:spPr bwMode="auto">
          <a:xfrm>
            <a:off x="1066800" y="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DFA</a:t>
            </a:r>
          </a:p>
        </p:txBody>
      </p:sp>
      <p:sp>
        <p:nvSpPr>
          <p:cNvPr id="255010" name="Text Box 34"/>
          <p:cNvSpPr txBox="1">
            <a:spLocks noChangeArrowheads="1"/>
          </p:cNvSpPr>
          <p:nvPr/>
        </p:nvSpPr>
        <p:spPr bwMode="auto">
          <a:xfrm>
            <a:off x="5638800" y="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DFA</a:t>
            </a:r>
          </a:p>
        </p:txBody>
      </p:sp>
      <p:graphicFrame>
        <p:nvGraphicFramePr>
          <p:cNvPr id="255011" name="Object 35"/>
          <p:cNvGraphicFramePr>
            <a:graphicFrameLocks noChangeAspect="1"/>
          </p:cNvGraphicFramePr>
          <p:nvPr/>
        </p:nvGraphicFramePr>
        <p:xfrm>
          <a:off x="4876800" y="3200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21" name="Equation" r:id="rId17" imgW="545760" imgH="393480" progId="Equation.3">
                  <p:embed/>
                </p:oleObj>
              </mc:Choice>
              <mc:Fallback>
                <p:oleObj name="Equation" r:id="rId17" imgW="545760" imgH="3934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2004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012" name="Text Box 36"/>
          <p:cNvSpPr txBox="1">
            <a:spLocks noChangeArrowheads="1"/>
          </p:cNvSpPr>
          <p:nvPr/>
        </p:nvSpPr>
        <p:spPr bwMode="auto">
          <a:xfrm>
            <a:off x="3810000" y="3124200"/>
            <a:ext cx="102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DFA</a:t>
            </a:r>
          </a:p>
        </p:txBody>
      </p:sp>
      <p:sp>
        <p:nvSpPr>
          <p:cNvPr id="255013" name="Text Box 37"/>
          <p:cNvSpPr txBox="1">
            <a:spLocks noChangeArrowheads="1"/>
          </p:cNvSpPr>
          <p:nvPr/>
        </p:nvSpPr>
        <p:spPr bwMode="auto">
          <a:xfrm>
            <a:off x="457200" y="5715000"/>
            <a:ext cx="8456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Both constituents must be accepting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3C17-2B2A-4D26-A516-E32C268B210E}" type="slidenum">
              <a:rPr lang="en-US"/>
              <a:pPr/>
              <a:t>27</a:t>
            </a:fld>
            <a:endParaRPr lang="en-US"/>
          </a:p>
        </p:txBody>
      </p:sp>
      <p:sp>
        <p:nvSpPr>
          <p:cNvPr id="256002" name="Text Box 2"/>
          <p:cNvSpPr txBox="1">
            <a:spLocks noChangeArrowheads="1"/>
          </p:cNvSpPr>
          <p:nvPr/>
        </p:nvSpPr>
        <p:spPr bwMode="auto">
          <a:xfrm>
            <a:off x="212725" y="25400"/>
            <a:ext cx="1951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Example:</a:t>
            </a:r>
          </a:p>
        </p:txBody>
      </p:sp>
      <p:graphicFrame>
        <p:nvGraphicFramePr>
          <p:cNvPr id="256030" name="Object 30"/>
          <p:cNvGraphicFramePr>
            <a:graphicFrameLocks noChangeAspect="1"/>
          </p:cNvGraphicFramePr>
          <p:nvPr/>
        </p:nvGraphicFramePr>
        <p:xfrm>
          <a:off x="914400" y="1600200"/>
          <a:ext cx="2095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0" name="Equation" r:id="rId3" imgW="2095200" imgH="723600" progId="Equation.3">
                  <p:embed/>
                </p:oleObj>
              </mc:Choice>
              <mc:Fallback>
                <p:oleObj name="Equation" r:id="rId3" imgW="2095200" imgH="723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2095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1" name="Rectangle 31"/>
          <p:cNvSpPr>
            <a:spLocks noChangeArrowheads="1"/>
          </p:cNvSpPr>
          <p:nvPr/>
        </p:nvSpPr>
        <p:spPr bwMode="auto">
          <a:xfrm>
            <a:off x="914400" y="3200400"/>
            <a:ext cx="2209800" cy="3124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32" name="Oval 32"/>
          <p:cNvSpPr>
            <a:spLocks noChangeArrowheads="1"/>
          </p:cNvSpPr>
          <p:nvPr/>
        </p:nvSpPr>
        <p:spPr bwMode="auto">
          <a:xfrm>
            <a:off x="12954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33" name="Oval 33"/>
          <p:cNvSpPr>
            <a:spLocks noChangeArrowheads="1"/>
          </p:cNvSpPr>
          <p:nvPr/>
        </p:nvSpPr>
        <p:spPr bwMode="auto">
          <a:xfrm>
            <a:off x="2362200" y="4191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34" name="Line 34"/>
          <p:cNvSpPr>
            <a:spLocks noChangeShapeType="1"/>
          </p:cNvSpPr>
          <p:nvPr/>
        </p:nvSpPr>
        <p:spPr bwMode="auto">
          <a:xfrm>
            <a:off x="1676400" y="4343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35" name="Freeform 35"/>
          <p:cNvSpPr>
            <a:spLocks/>
          </p:cNvSpPr>
          <p:nvPr/>
        </p:nvSpPr>
        <p:spPr bwMode="auto">
          <a:xfrm>
            <a:off x="1206500" y="35687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36" name="Line 36"/>
          <p:cNvSpPr>
            <a:spLocks noChangeShapeType="1"/>
          </p:cNvSpPr>
          <p:nvPr/>
        </p:nvSpPr>
        <p:spPr bwMode="auto">
          <a:xfrm>
            <a:off x="381000" y="4343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37" name="Oval 37"/>
          <p:cNvSpPr>
            <a:spLocks noChangeArrowheads="1"/>
          </p:cNvSpPr>
          <p:nvPr/>
        </p:nvSpPr>
        <p:spPr bwMode="auto">
          <a:xfrm>
            <a:off x="2286000" y="411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56038" name="Object 38"/>
          <p:cNvGraphicFramePr>
            <a:graphicFrameLocks noChangeAspect="1"/>
          </p:cNvGraphicFramePr>
          <p:nvPr/>
        </p:nvGraphicFramePr>
        <p:xfrm>
          <a:off x="1066800" y="3352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1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52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9" name="Object 39"/>
          <p:cNvGraphicFramePr>
            <a:graphicFrameLocks noChangeAspect="1"/>
          </p:cNvGraphicFramePr>
          <p:nvPr/>
        </p:nvGraphicFramePr>
        <p:xfrm>
          <a:off x="1828800" y="39624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2" name="Equation" r:id="rId7" imgW="253800" imgH="393480" progId="Equation.3">
                  <p:embed/>
                </p:oleObj>
              </mc:Choice>
              <mc:Fallback>
                <p:oleObj name="Equation" r:id="rId7" imgW="253800" imgH="3934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9624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0" name="Object 40"/>
          <p:cNvGraphicFramePr>
            <a:graphicFrameLocks noChangeAspect="1"/>
          </p:cNvGraphicFramePr>
          <p:nvPr/>
        </p:nvGraphicFramePr>
        <p:xfrm>
          <a:off x="1600200" y="26670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3" name="Equation" r:id="rId9" imgW="647640" imgH="571320" progId="Equation.3">
                  <p:embed/>
                </p:oleObj>
              </mc:Choice>
              <mc:Fallback>
                <p:oleObj name="Equation" r:id="rId9" imgW="647640" imgH="57132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6670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1" name="Object 41"/>
          <p:cNvGraphicFramePr>
            <a:graphicFrameLocks noChangeAspect="1"/>
          </p:cNvGraphicFramePr>
          <p:nvPr/>
        </p:nvGraphicFramePr>
        <p:xfrm>
          <a:off x="2362200" y="1371600"/>
          <a:ext cx="66992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4" name="Equation" r:id="rId11" imgW="825480" imgH="342720" progId="Equation.3">
                  <p:embed/>
                </p:oleObj>
              </mc:Choice>
              <mc:Fallback>
                <p:oleObj name="Equation" r:id="rId11" imgW="825480" imgH="34272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371600"/>
                        <a:ext cx="669925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3" name="Object 43"/>
          <p:cNvGraphicFramePr>
            <a:graphicFrameLocks noChangeAspect="1"/>
          </p:cNvGraphicFramePr>
          <p:nvPr/>
        </p:nvGraphicFramePr>
        <p:xfrm>
          <a:off x="5562600" y="1600200"/>
          <a:ext cx="235585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5" name="Equation" r:id="rId13" imgW="1879560" imgH="609480" progId="Equation.3">
                  <p:embed/>
                </p:oleObj>
              </mc:Choice>
              <mc:Fallback>
                <p:oleObj name="Equation" r:id="rId13" imgW="1879560" imgH="6094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600200"/>
                        <a:ext cx="235585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4" name="Rectangle 44"/>
          <p:cNvSpPr>
            <a:spLocks noChangeArrowheads="1"/>
          </p:cNvSpPr>
          <p:nvPr/>
        </p:nvSpPr>
        <p:spPr bwMode="auto">
          <a:xfrm>
            <a:off x="5562600" y="3200400"/>
            <a:ext cx="2209800" cy="3124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45" name="Oval 45"/>
          <p:cNvSpPr>
            <a:spLocks noChangeArrowheads="1"/>
          </p:cNvSpPr>
          <p:nvPr/>
        </p:nvSpPr>
        <p:spPr bwMode="auto">
          <a:xfrm>
            <a:off x="5943600" y="4267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47" name="Line 47"/>
          <p:cNvSpPr>
            <a:spLocks noChangeShapeType="1"/>
          </p:cNvSpPr>
          <p:nvPr/>
        </p:nvSpPr>
        <p:spPr bwMode="auto">
          <a:xfrm>
            <a:off x="63246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48" name="Line 48"/>
          <p:cNvSpPr>
            <a:spLocks noChangeShapeType="1"/>
          </p:cNvSpPr>
          <p:nvPr/>
        </p:nvSpPr>
        <p:spPr bwMode="auto">
          <a:xfrm>
            <a:off x="5029200" y="4419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49" name="Oval 49"/>
          <p:cNvSpPr>
            <a:spLocks noChangeArrowheads="1"/>
          </p:cNvSpPr>
          <p:nvPr/>
        </p:nvSpPr>
        <p:spPr bwMode="auto">
          <a:xfrm>
            <a:off x="68580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50" name="Oval 50"/>
          <p:cNvSpPr>
            <a:spLocks noChangeArrowheads="1"/>
          </p:cNvSpPr>
          <p:nvPr/>
        </p:nvSpPr>
        <p:spPr bwMode="auto">
          <a:xfrm>
            <a:off x="6934200" y="4267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56052" name="Object 52"/>
          <p:cNvGraphicFramePr>
            <a:graphicFrameLocks noChangeAspect="1"/>
          </p:cNvGraphicFramePr>
          <p:nvPr/>
        </p:nvGraphicFramePr>
        <p:xfrm>
          <a:off x="7029450" y="3238500"/>
          <a:ext cx="2682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6" name="Equation" r:id="rId15" imgW="228600" imgH="355320" progId="Equation.3">
                  <p:embed/>
                </p:oleObj>
              </mc:Choice>
              <mc:Fallback>
                <p:oleObj name="Equation" r:id="rId15" imgW="228600" imgH="35532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9450" y="3238500"/>
                        <a:ext cx="2682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3" name="Object 53"/>
          <p:cNvGraphicFramePr>
            <a:graphicFrameLocks noChangeAspect="1"/>
          </p:cNvGraphicFramePr>
          <p:nvPr/>
        </p:nvGraphicFramePr>
        <p:xfrm>
          <a:off x="6019800" y="4800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7" name="Equation" r:id="rId17" imgW="253800" imgH="393480" progId="Equation.3">
                  <p:embed/>
                </p:oleObj>
              </mc:Choice>
              <mc:Fallback>
                <p:oleObj name="Equation" r:id="rId17" imgW="253800" imgH="39348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800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4" name="Object 54"/>
          <p:cNvGraphicFramePr>
            <a:graphicFrameLocks noChangeAspect="1"/>
          </p:cNvGraphicFramePr>
          <p:nvPr/>
        </p:nvGraphicFramePr>
        <p:xfrm>
          <a:off x="6324600" y="26670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8" name="Equation" r:id="rId18" imgW="723600" imgH="571320" progId="Equation.3">
                  <p:embed/>
                </p:oleObj>
              </mc:Choice>
              <mc:Fallback>
                <p:oleObj name="Equation" r:id="rId18" imgW="723600" imgH="57132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6670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5" name="Object 55"/>
          <p:cNvGraphicFramePr>
            <a:graphicFrameLocks noChangeAspect="1"/>
          </p:cNvGraphicFramePr>
          <p:nvPr/>
        </p:nvGraphicFramePr>
        <p:xfrm>
          <a:off x="1295400" y="4114800"/>
          <a:ext cx="3317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9" name="Equation" r:id="rId20" imgW="406080" imgH="482400" progId="Equation.3">
                  <p:embed/>
                </p:oleObj>
              </mc:Choice>
              <mc:Fallback>
                <p:oleObj name="Equation" r:id="rId20" imgW="406080" imgH="4824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14800"/>
                        <a:ext cx="3317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6" name="Object 56"/>
          <p:cNvGraphicFramePr>
            <a:graphicFrameLocks noChangeAspect="1"/>
          </p:cNvGraphicFramePr>
          <p:nvPr/>
        </p:nvGraphicFramePr>
        <p:xfrm>
          <a:off x="2387600" y="4119563"/>
          <a:ext cx="2794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0" name="Equation" r:id="rId22" imgW="342720" imgH="469800" progId="Equation.3">
                  <p:embed/>
                </p:oleObj>
              </mc:Choice>
              <mc:Fallback>
                <p:oleObj name="Equation" r:id="rId22" imgW="342720" imgH="4698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4119563"/>
                        <a:ext cx="2794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7" name="Object 57"/>
          <p:cNvGraphicFramePr>
            <a:graphicFrameLocks noChangeAspect="1"/>
          </p:cNvGraphicFramePr>
          <p:nvPr/>
        </p:nvGraphicFramePr>
        <p:xfrm>
          <a:off x="5924550" y="4191000"/>
          <a:ext cx="3603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1" name="Equation" r:id="rId24" imgW="457200" imgH="482400" progId="Equation.3">
                  <p:embed/>
                </p:oleObj>
              </mc:Choice>
              <mc:Fallback>
                <p:oleObj name="Equation" r:id="rId24" imgW="457200" imgH="4824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50" y="4191000"/>
                        <a:ext cx="3603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8" name="Object 58"/>
          <p:cNvGraphicFramePr>
            <a:graphicFrameLocks noChangeAspect="1"/>
          </p:cNvGraphicFramePr>
          <p:nvPr/>
        </p:nvGraphicFramePr>
        <p:xfrm>
          <a:off x="6915150" y="4191000"/>
          <a:ext cx="3190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2" name="Equation" r:id="rId26" imgW="393480" imgH="469800" progId="Equation.3">
                  <p:embed/>
                </p:oleObj>
              </mc:Choice>
              <mc:Fallback>
                <p:oleObj name="Equation" r:id="rId26" imgW="393480" imgH="4698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150" y="4191000"/>
                        <a:ext cx="3190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0" name="Freeform 60"/>
          <p:cNvSpPr>
            <a:spLocks/>
          </p:cNvSpPr>
          <p:nvPr/>
        </p:nvSpPr>
        <p:spPr bwMode="auto">
          <a:xfrm>
            <a:off x="6858000" y="35814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56061" name="Object 61"/>
          <p:cNvGraphicFramePr>
            <a:graphicFrameLocks noChangeAspect="1"/>
          </p:cNvGraphicFramePr>
          <p:nvPr/>
        </p:nvGraphicFramePr>
        <p:xfrm>
          <a:off x="7391400" y="1371600"/>
          <a:ext cx="742950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3" name="Equation" r:id="rId28" imgW="914400" imgH="342720" progId="Equation.3">
                  <p:embed/>
                </p:oleObj>
              </mc:Choice>
              <mc:Fallback>
                <p:oleObj name="Equation" r:id="rId28" imgW="914400" imgH="34272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371600"/>
                        <a:ext cx="742950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2" name="Oval 62"/>
          <p:cNvSpPr>
            <a:spLocks noChangeArrowheads="1"/>
          </p:cNvSpPr>
          <p:nvPr/>
        </p:nvSpPr>
        <p:spPr bwMode="auto">
          <a:xfrm>
            <a:off x="6477000" y="5257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63" name="Line 63"/>
          <p:cNvSpPr>
            <a:spLocks noChangeShapeType="1"/>
          </p:cNvSpPr>
          <p:nvPr/>
        </p:nvSpPr>
        <p:spPr bwMode="auto">
          <a:xfrm>
            <a:off x="6172200" y="46482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064" name="Line 64"/>
          <p:cNvSpPr>
            <a:spLocks noChangeShapeType="1"/>
          </p:cNvSpPr>
          <p:nvPr/>
        </p:nvSpPr>
        <p:spPr bwMode="auto">
          <a:xfrm flipH="1">
            <a:off x="6781800" y="4724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066" name="Oval 66"/>
          <p:cNvSpPr>
            <a:spLocks noChangeArrowheads="1"/>
          </p:cNvSpPr>
          <p:nvPr/>
        </p:nvSpPr>
        <p:spPr bwMode="auto">
          <a:xfrm>
            <a:off x="1828800" y="5181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68" name="Line 68"/>
          <p:cNvSpPr>
            <a:spLocks noChangeShapeType="1"/>
          </p:cNvSpPr>
          <p:nvPr/>
        </p:nvSpPr>
        <p:spPr bwMode="auto">
          <a:xfrm flipH="1">
            <a:off x="2133600" y="4648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256069" name="Object 69"/>
          <p:cNvGraphicFramePr>
            <a:graphicFrameLocks noChangeAspect="1"/>
          </p:cNvGraphicFramePr>
          <p:nvPr/>
        </p:nvGraphicFramePr>
        <p:xfrm>
          <a:off x="1824038" y="5110163"/>
          <a:ext cx="3429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4" name="Equation" r:id="rId30" imgW="419040" imgH="469800" progId="Equation.3">
                  <p:embed/>
                </p:oleObj>
              </mc:Choice>
              <mc:Fallback>
                <p:oleObj name="Equation" r:id="rId30" imgW="419040" imgH="46980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5110163"/>
                        <a:ext cx="34290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0" name="Object 70"/>
          <p:cNvGraphicFramePr>
            <a:graphicFrameLocks noChangeAspect="1"/>
          </p:cNvGraphicFramePr>
          <p:nvPr/>
        </p:nvGraphicFramePr>
        <p:xfrm>
          <a:off x="6457950" y="5181600"/>
          <a:ext cx="379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5" name="Equation" r:id="rId32" imgW="469800" imgH="469800" progId="Equation.3">
                  <p:embed/>
                </p:oleObj>
              </mc:Choice>
              <mc:Fallback>
                <p:oleObj name="Equation" r:id="rId32" imgW="469800" imgH="46980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950" y="5181600"/>
                        <a:ext cx="379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3" name="Object 73"/>
          <p:cNvGraphicFramePr>
            <a:graphicFrameLocks noChangeAspect="1"/>
          </p:cNvGraphicFramePr>
          <p:nvPr/>
        </p:nvGraphicFramePr>
        <p:xfrm>
          <a:off x="7016750" y="4870450"/>
          <a:ext cx="23971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6" name="Equation" r:id="rId34" imgW="241200" imgH="253800" progId="Equation.3">
                  <p:embed/>
                </p:oleObj>
              </mc:Choice>
              <mc:Fallback>
                <p:oleObj name="Equation" r:id="rId34" imgW="241200" imgH="25380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0" y="4870450"/>
                        <a:ext cx="239713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4" name="Object 74"/>
          <p:cNvGraphicFramePr>
            <a:graphicFrameLocks noChangeAspect="1"/>
          </p:cNvGraphicFramePr>
          <p:nvPr/>
        </p:nvGraphicFramePr>
        <p:xfrm>
          <a:off x="6477000" y="4114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7" name="Equation" r:id="rId36" imgW="266400" imgH="279360" progId="Equation.3">
                  <p:embed/>
                </p:oleObj>
              </mc:Choice>
              <mc:Fallback>
                <p:oleObj name="Equation" r:id="rId36" imgW="266400" imgH="27936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114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5" name="Freeform 75"/>
          <p:cNvSpPr>
            <a:spLocks/>
          </p:cNvSpPr>
          <p:nvPr/>
        </p:nvSpPr>
        <p:spPr bwMode="auto">
          <a:xfrm rot="10800000">
            <a:off x="1752600" y="55626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76" name="Freeform 76"/>
          <p:cNvSpPr>
            <a:spLocks/>
          </p:cNvSpPr>
          <p:nvPr/>
        </p:nvSpPr>
        <p:spPr bwMode="auto">
          <a:xfrm rot="10800000">
            <a:off x="6400800" y="56388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56077" name="Object 77"/>
          <p:cNvGraphicFramePr>
            <a:graphicFrameLocks noChangeAspect="1"/>
          </p:cNvGraphicFramePr>
          <p:nvPr/>
        </p:nvGraphicFramePr>
        <p:xfrm>
          <a:off x="2286000" y="5715000"/>
          <a:ext cx="5810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8" name="Equation" r:id="rId37" imgW="583920" imgH="419040" progId="Equation.3">
                  <p:embed/>
                </p:oleObj>
              </mc:Choice>
              <mc:Fallback>
                <p:oleObj name="Equation" r:id="rId37" imgW="583920" imgH="41904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715000"/>
                        <a:ext cx="5810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8" name="Object 78"/>
          <p:cNvGraphicFramePr>
            <a:graphicFrameLocks noChangeAspect="1"/>
          </p:cNvGraphicFramePr>
          <p:nvPr/>
        </p:nvGraphicFramePr>
        <p:xfrm>
          <a:off x="6858000" y="5791200"/>
          <a:ext cx="5810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9" name="Equation" r:id="rId39" imgW="583920" imgH="419040" progId="Equation.3">
                  <p:embed/>
                </p:oleObj>
              </mc:Choice>
              <mc:Fallback>
                <p:oleObj name="Equation" r:id="rId39" imgW="583920" imgH="41904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791200"/>
                        <a:ext cx="5810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9" name="Object 79"/>
          <p:cNvGraphicFramePr>
            <a:graphicFrameLocks noChangeAspect="1"/>
          </p:cNvGraphicFramePr>
          <p:nvPr/>
        </p:nvGraphicFramePr>
        <p:xfrm>
          <a:off x="2362200" y="4800600"/>
          <a:ext cx="5810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0" name="Equation" r:id="rId40" imgW="583920" imgH="419040" progId="Equation.3">
                  <p:embed/>
                </p:oleObj>
              </mc:Choice>
              <mc:Fallback>
                <p:oleObj name="Equation" r:id="rId40" imgW="583920" imgH="41904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800600"/>
                        <a:ext cx="5810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3719-AA30-46E4-B9B8-61D145A0382B}" type="slidenum">
              <a:rPr lang="en-US"/>
              <a:pPr/>
              <a:t>28</a:t>
            </a:fld>
            <a:endParaRPr lang="en-US"/>
          </a:p>
        </p:txBody>
      </p:sp>
      <p:sp>
        <p:nvSpPr>
          <p:cNvPr id="257036" name="Oval 12"/>
          <p:cNvSpPr>
            <a:spLocks noChangeArrowheads="1"/>
          </p:cNvSpPr>
          <p:nvPr/>
        </p:nvSpPr>
        <p:spPr bwMode="auto">
          <a:xfrm>
            <a:off x="1219200" y="25908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57037" name="Object 13"/>
          <p:cNvGraphicFramePr>
            <a:graphicFrameLocks noChangeAspect="1"/>
          </p:cNvGraphicFramePr>
          <p:nvPr/>
        </p:nvGraphicFramePr>
        <p:xfrm>
          <a:off x="1295400" y="2743200"/>
          <a:ext cx="73025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82" name="Equation" r:id="rId3" imgW="1002960" imgH="482400" progId="Equation.3">
                  <p:embed/>
                </p:oleObj>
              </mc:Choice>
              <mc:Fallback>
                <p:oleObj name="Equation" r:id="rId3" imgW="1002960" imgH="482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43200"/>
                        <a:ext cx="73025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39" name="Text Box 15"/>
          <p:cNvSpPr txBox="1">
            <a:spLocks noChangeArrowheads="1"/>
          </p:cNvSpPr>
          <p:nvPr/>
        </p:nvSpPr>
        <p:spPr bwMode="auto">
          <a:xfrm>
            <a:off x="365125" y="101600"/>
            <a:ext cx="5402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Automaton for intersection</a:t>
            </a:r>
          </a:p>
        </p:txBody>
      </p:sp>
      <p:graphicFrame>
        <p:nvGraphicFramePr>
          <p:cNvPr id="257040" name="Object 16"/>
          <p:cNvGraphicFramePr>
            <a:graphicFrameLocks noChangeAspect="1"/>
          </p:cNvGraphicFramePr>
          <p:nvPr/>
        </p:nvGraphicFramePr>
        <p:xfrm>
          <a:off x="2286000" y="838200"/>
          <a:ext cx="4051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83" name="Equation" r:id="rId5" imgW="4051080" imgH="596880" progId="Equation.3">
                  <p:embed/>
                </p:oleObj>
              </mc:Choice>
              <mc:Fallback>
                <p:oleObj name="Equation" r:id="rId5" imgW="4051080" imgH="5968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838200"/>
                        <a:ext cx="40513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41" name="Oval 17"/>
          <p:cNvSpPr>
            <a:spLocks noChangeArrowheads="1"/>
          </p:cNvSpPr>
          <p:nvPr/>
        </p:nvSpPr>
        <p:spPr bwMode="auto">
          <a:xfrm>
            <a:off x="3200400" y="25908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57042" name="Object 18"/>
          <p:cNvGraphicFramePr>
            <a:graphicFrameLocks noChangeAspect="1"/>
          </p:cNvGraphicFramePr>
          <p:nvPr/>
        </p:nvGraphicFramePr>
        <p:xfrm>
          <a:off x="3300413" y="2743200"/>
          <a:ext cx="6826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84" name="Equation" r:id="rId7" imgW="939600" imgH="482400" progId="Equation.3">
                  <p:embed/>
                </p:oleObj>
              </mc:Choice>
              <mc:Fallback>
                <p:oleObj name="Equation" r:id="rId7" imgW="939600" imgH="482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2743200"/>
                        <a:ext cx="682625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43" name="Line 19"/>
          <p:cNvSpPr>
            <a:spLocks noChangeShapeType="1"/>
          </p:cNvSpPr>
          <p:nvPr/>
        </p:nvSpPr>
        <p:spPr bwMode="auto">
          <a:xfrm>
            <a:off x="2057400" y="2971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257044" name="Object 20"/>
          <p:cNvGraphicFramePr>
            <a:graphicFrameLocks noChangeAspect="1"/>
          </p:cNvGraphicFramePr>
          <p:nvPr/>
        </p:nvGraphicFramePr>
        <p:xfrm>
          <a:off x="2438400" y="2667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85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667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45" name="Line 21"/>
          <p:cNvSpPr>
            <a:spLocks noChangeShapeType="1"/>
          </p:cNvSpPr>
          <p:nvPr/>
        </p:nvSpPr>
        <p:spPr bwMode="auto">
          <a:xfrm>
            <a:off x="533400" y="2971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7046" name="Oval 22"/>
          <p:cNvSpPr>
            <a:spLocks noChangeArrowheads="1"/>
          </p:cNvSpPr>
          <p:nvPr/>
        </p:nvSpPr>
        <p:spPr bwMode="auto">
          <a:xfrm>
            <a:off x="1219200" y="41910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57047" name="Object 23"/>
          <p:cNvGraphicFramePr>
            <a:graphicFrameLocks noChangeAspect="1"/>
          </p:cNvGraphicFramePr>
          <p:nvPr/>
        </p:nvGraphicFramePr>
        <p:xfrm>
          <a:off x="1314450" y="4346575"/>
          <a:ext cx="69373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86" name="Equation" r:id="rId11" imgW="952200" imgH="469800" progId="Equation.3">
                  <p:embed/>
                </p:oleObj>
              </mc:Choice>
              <mc:Fallback>
                <p:oleObj name="Equation" r:id="rId11" imgW="952200" imgH="4698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4346575"/>
                        <a:ext cx="693738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48" name="Line 24"/>
          <p:cNvSpPr>
            <a:spLocks noChangeShapeType="1"/>
          </p:cNvSpPr>
          <p:nvPr/>
        </p:nvSpPr>
        <p:spPr bwMode="auto">
          <a:xfrm>
            <a:off x="16002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257049" name="Object 25"/>
          <p:cNvGraphicFramePr>
            <a:graphicFrameLocks noChangeAspect="1"/>
          </p:cNvGraphicFramePr>
          <p:nvPr/>
        </p:nvGraphicFramePr>
        <p:xfrm>
          <a:off x="16764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87" name="Equation" r:id="rId13" imgW="253800" imgH="393480" progId="Equation.3">
                  <p:embed/>
                </p:oleObj>
              </mc:Choice>
              <mc:Fallback>
                <p:oleObj name="Equation" r:id="rId13" imgW="253800" imgH="3934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50" name="Oval 26"/>
          <p:cNvSpPr>
            <a:spLocks noChangeArrowheads="1"/>
          </p:cNvSpPr>
          <p:nvPr/>
        </p:nvSpPr>
        <p:spPr bwMode="auto">
          <a:xfrm>
            <a:off x="5181600" y="25908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7051" name="Line 27"/>
          <p:cNvSpPr>
            <a:spLocks noChangeShapeType="1"/>
          </p:cNvSpPr>
          <p:nvPr/>
        </p:nvSpPr>
        <p:spPr bwMode="auto">
          <a:xfrm>
            <a:off x="4038600" y="2971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257052" name="Object 28"/>
          <p:cNvGraphicFramePr>
            <a:graphicFrameLocks noChangeAspect="1"/>
          </p:cNvGraphicFramePr>
          <p:nvPr/>
        </p:nvGraphicFramePr>
        <p:xfrm>
          <a:off x="6324600" y="2667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88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667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53" name="Object 29"/>
          <p:cNvGraphicFramePr>
            <a:graphicFrameLocks noChangeAspect="1"/>
          </p:cNvGraphicFramePr>
          <p:nvPr/>
        </p:nvGraphicFramePr>
        <p:xfrm>
          <a:off x="4419600" y="2590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89" name="Equation" r:id="rId16" imgW="253800" imgH="393480" progId="Equation.3">
                  <p:embed/>
                </p:oleObj>
              </mc:Choice>
              <mc:Fallback>
                <p:oleObj name="Equation" r:id="rId16" imgW="253800" imgH="3934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590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54" name="Object 30"/>
          <p:cNvGraphicFramePr>
            <a:graphicFrameLocks noChangeAspect="1"/>
          </p:cNvGraphicFramePr>
          <p:nvPr/>
        </p:nvGraphicFramePr>
        <p:xfrm>
          <a:off x="5280025" y="2747963"/>
          <a:ext cx="636588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90" name="Equation" r:id="rId17" imgW="876240" imgH="469800" progId="Equation.3">
                  <p:embed/>
                </p:oleObj>
              </mc:Choice>
              <mc:Fallback>
                <p:oleObj name="Equation" r:id="rId17" imgW="876240" imgH="4698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025" y="2747963"/>
                        <a:ext cx="636588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55" name="Oval 31"/>
          <p:cNvSpPr>
            <a:spLocks noChangeArrowheads="1"/>
          </p:cNvSpPr>
          <p:nvPr/>
        </p:nvSpPr>
        <p:spPr bwMode="auto">
          <a:xfrm>
            <a:off x="3200400" y="41910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57056" name="Object 32"/>
          <p:cNvGraphicFramePr>
            <a:graphicFrameLocks noChangeAspect="1"/>
          </p:cNvGraphicFramePr>
          <p:nvPr/>
        </p:nvGraphicFramePr>
        <p:xfrm>
          <a:off x="3273425" y="4341813"/>
          <a:ext cx="7397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91" name="Equation" r:id="rId19" imgW="1015920" imgH="482400" progId="Equation.3">
                  <p:embed/>
                </p:oleObj>
              </mc:Choice>
              <mc:Fallback>
                <p:oleObj name="Equation" r:id="rId19" imgW="1015920" imgH="4824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5" y="4341813"/>
                        <a:ext cx="73977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57" name="Line 33"/>
          <p:cNvSpPr>
            <a:spLocks noChangeShapeType="1"/>
          </p:cNvSpPr>
          <p:nvPr/>
        </p:nvSpPr>
        <p:spPr bwMode="auto">
          <a:xfrm>
            <a:off x="3657600" y="3276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257058" name="Object 34"/>
          <p:cNvGraphicFramePr>
            <a:graphicFrameLocks noChangeAspect="1"/>
          </p:cNvGraphicFramePr>
          <p:nvPr/>
        </p:nvGraphicFramePr>
        <p:xfrm>
          <a:off x="3733800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92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59" name="Oval 35"/>
          <p:cNvSpPr>
            <a:spLocks noChangeArrowheads="1"/>
          </p:cNvSpPr>
          <p:nvPr/>
        </p:nvSpPr>
        <p:spPr bwMode="auto">
          <a:xfrm>
            <a:off x="5257800" y="41910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57060" name="Object 36"/>
          <p:cNvGraphicFramePr>
            <a:graphicFrameLocks noChangeAspect="1"/>
          </p:cNvGraphicFramePr>
          <p:nvPr/>
        </p:nvGraphicFramePr>
        <p:xfrm>
          <a:off x="5353050" y="4346575"/>
          <a:ext cx="69373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93" name="Equation" r:id="rId22" imgW="952200" imgH="469800" progId="Equation.3">
                  <p:embed/>
                </p:oleObj>
              </mc:Choice>
              <mc:Fallback>
                <p:oleObj name="Equation" r:id="rId22" imgW="952200" imgH="4698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050" y="4346575"/>
                        <a:ext cx="693738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61" name="Oval 37"/>
          <p:cNvSpPr>
            <a:spLocks noChangeArrowheads="1"/>
          </p:cNvSpPr>
          <p:nvPr/>
        </p:nvSpPr>
        <p:spPr bwMode="auto">
          <a:xfrm>
            <a:off x="7086600" y="2590800"/>
            <a:ext cx="838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57062" name="Object 38"/>
          <p:cNvGraphicFramePr>
            <a:graphicFrameLocks noChangeAspect="1"/>
          </p:cNvGraphicFramePr>
          <p:nvPr/>
        </p:nvGraphicFramePr>
        <p:xfrm>
          <a:off x="7159625" y="2746375"/>
          <a:ext cx="7397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94" name="Equation" r:id="rId24" imgW="1015920" imgH="469800" progId="Equation.3">
                  <p:embed/>
                </p:oleObj>
              </mc:Choice>
              <mc:Fallback>
                <p:oleObj name="Equation" r:id="rId24" imgW="1015920" imgH="4698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25" y="2746375"/>
                        <a:ext cx="7397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63" name="Line 39"/>
          <p:cNvSpPr>
            <a:spLocks noChangeShapeType="1"/>
          </p:cNvSpPr>
          <p:nvPr/>
        </p:nvSpPr>
        <p:spPr bwMode="auto">
          <a:xfrm>
            <a:off x="6172200" y="2971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7064" name="Line 40"/>
          <p:cNvSpPr>
            <a:spLocks noChangeShapeType="1"/>
          </p:cNvSpPr>
          <p:nvPr/>
        </p:nvSpPr>
        <p:spPr bwMode="auto">
          <a:xfrm>
            <a:off x="5638800" y="3352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257065" name="Object 41"/>
          <p:cNvGraphicFramePr>
            <a:graphicFrameLocks noChangeAspect="1"/>
          </p:cNvGraphicFramePr>
          <p:nvPr/>
        </p:nvGraphicFramePr>
        <p:xfrm>
          <a:off x="57150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95" name="Equation" r:id="rId26" imgW="253800" imgH="393480" progId="Equation.3">
                  <p:embed/>
                </p:oleObj>
              </mc:Choice>
              <mc:Fallback>
                <p:oleObj name="Equation" r:id="rId26" imgW="253800" imgH="3934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66" name="Oval 42"/>
          <p:cNvSpPr>
            <a:spLocks noChangeArrowheads="1"/>
          </p:cNvSpPr>
          <p:nvPr/>
        </p:nvSpPr>
        <p:spPr bwMode="auto">
          <a:xfrm>
            <a:off x="5029200" y="2514600"/>
            <a:ext cx="11430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7070" name="Freeform 46"/>
          <p:cNvSpPr>
            <a:spLocks/>
          </p:cNvSpPr>
          <p:nvPr/>
        </p:nvSpPr>
        <p:spPr bwMode="auto">
          <a:xfrm>
            <a:off x="1676400" y="3200400"/>
            <a:ext cx="6413500" cy="3136900"/>
          </a:xfrm>
          <a:custGeom>
            <a:avLst/>
            <a:gdLst>
              <a:gd name="T0" fmla="*/ 0 w 4040"/>
              <a:gd name="T1" fmla="*/ 1056 h 1976"/>
              <a:gd name="T2" fmla="*/ 624 w 4040"/>
              <a:gd name="T3" fmla="*/ 1824 h 1976"/>
              <a:gd name="T4" fmla="*/ 3168 w 4040"/>
              <a:gd name="T5" fmla="*/ 1872 h 1976"/>
              <a:gd name="T6" fmla="*/ 3936 w 4040"/>
              <a:gd name="T7" fmla="*/ 1200 h 1976"/>
              <a:gd name="T8" fmla="*/ 3792 w 4040"/>
              <a:gd name="T9" fmla="*/ 0 h 1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40" h="1976">
                <a:moveTo>
                  <a:pt x="0" y="1056"/>
                </a:moveTo>
                <a:cubicBezTo>
                  <a:pt x="48" y="1372"/>
                  <a:pt x="96" y="1688"/>
                  <a:pt x="624" y="1824"/>
                </a:cubicBezTo>
                <a:cubicBezTo>
                  <a:pt x="1152" y="1960"/>
                  <a:pt x="2616" y="1976"/>
                  <a:pt x="3168" y="1872"/>
                </a:cubicBezTo>
                <a:cubicBezTo>
                  <a:pt x="3720" y="1768"/>
                  <a:pt x="3832" y="1512"/>
                  <a:pt x="3936" y="1200"/>
                </a:cubicBezTo>
                <a:cubicBezTo>
                  <a:pt x="4040" y="888"/>
                  <a:pt x="3916" y="444"/>
                  <a:pt x="3792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257071" name="Object 47"/>
          <p:cNvGraphicFramePr>
            <a:graphicFrameLocks noChangeAspect="1"/>
          </p:cNvGraphicFramePr>
          <p:nvPr/>
        </p:nvGraphicFramePr>
        <p:xfrm>
          <a:off x="4267200" y="5867400"/>
          <a:ext cx="5810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96" name="Equation" r:id="rId27" imgW="583920" imgH="419040" progId="Equation.3">
                  <p:embed/>
                </p:oleObj>
              </mc:Choice>
              <mc:Fallback>
                <p:oleObj name="Equation" r:id="rId27" imgW="583920" imgH="41904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867400"/>
                        <a:ext cx="5810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72" name="Line 48"/>
          <p:cNvSpPr>
            <a:spLocks noChangeShapeType="1"/>
          </p:cNvSpPr>
          <p:nvPr/>
        </p:nvSpPr>
        <p:spPr bwMode="auto">
          <a:xfrm flipH="1">
            <a:off x="20574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7073" name="Freeform 49"/>
          <p:cNvSpPr>
            <a:spLocks/>
          </p:cNvSpPr>
          <p:nvPr/>
        </p:nvSpPr>
        <p:spPr bwMode="auto">
          <a:xfrm rot="10800000">
            <a:off x="3429000" y="48768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57074" name="Object 50"/>
          <p:cNvGraphicFramePr>
            <a:graphicFrameLocks noChangeAspect="1"/>
          </p:cNvGraphicFramePr>
          <p:nvPr/>
        </p:nvGraphicFramePr>
        <p:xfrm>
          <a:off x="3962400" y="510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97" name="Equation" r:id="rId29" imgW="266400" imgH="279360" progId="Equation.3">
                  <p:embed/>
                </p:oleObj>
              </mc:Choice>
              <mc:Fallback>
                <p:oleObj name="Equation" r:id="rId29" imgW="266400" imgH="27936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105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75" name="Object 51"/>
          <p:cNvGraphicFramePr>
            <a:graphicFrameLocks noChangeAspect="1"/>
          </p:cNvGraphicFramePr>
          <p:nvPr/>
        </p:nvGraphicFramePr>
        <p:xfrm>
          <a:off x="2590800" y="4191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98" name="Equation" r:id="rId30" imgW="253800" imgH="393480" progId="Equation.3">
                  <p:embed/>
                </p:oleObj>
              </mc:Choice>
              <mc:Fallback>
                <p:oleObj name="Equation" r:id="rId30" imgW="253800" imgH="3934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91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76" name="Freeform 52"/>
          <p:cNvSpPr>
            <a:spLocks/>
          </p:cNvSpPr>
          <p:nvPr/>
        </p:nvSpPr>
        <p:spPr bwMode="auto">
          <a:xfrm>
            <a:off x="7239000" y="19812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57077" name="Object 53"/>
          <p:cNvGraphicFramePr>
            <a:graphicFrameLocks noChangeAspect="1"/>
          </p:cNvGraphicFramePr>
          <p:nvPr/>
        </p:nvGraphicFramePr>
        <p:xfrm>
          <a:off x="7239000" y="1524000"/>
          <a:ext cx="5810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99" name="Equation" r:id="rId31" imgW="583920" imgH="419040" progId="Equation.3">
                  <p:embed/>
                </p:oleObj>
              </mc:Choice>
              <mc:Fallback>
                <p:oleObj name="Equation" r:id="rId31" imgW="583920" imgH="41904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524000"/>
                        <a:ext cx="5810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78" name="Line 54"/>
          <p:cNvSpPr>
            <a:spLocks noChangeShapeType="1"/>
          </p:cNvSpPr>
          <p:nvPr/>
        </p:nvSpPr>
        <p:spPr bwMode="auto">
          <a:xfrm flipV="1">
            <a:off x="6019800" y="3200400"/>
            <a:ext cx="1295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7079" name="Freeform 55"/>
          <p:cNvSpPr>
            <a:spLocks/>
          </p:cNvSpPr>
          <p:nvPr/>
        </p:nvSpPr>
        <p:spPr bwMode="auto">
          <a:xfrm rot="10800000">
            <a:off x="5410200" y="48768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57080" name="Object 56"/>
          <p:cNvGraphicFramePr>
            <a:graphicFrameLocks noChangeAspect="1"/>
          </p:cNvGraphicFramePr>
          <p:nvPr/>
        </p:nvGraphicFramePr>
        <p:xfrm>
          <a:off x="5181600" y="502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00" name="Equation" r:id="rId32" imgW="253800" imgH="393480" progId="Equation.3">
                  <p:embed/>
                </p:oleObj>
              </mc:Choice>
              <mc:Fallback>
                <p:oleObj name="Equation" r:id="rId32" imgW="253800" imgH="39348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029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81" name="Object 57"/>
          <p:cNvGraphicFramePr>
            <a:graphicFrameLocks noChangeAspect="1"/>
          </p:cNvGraphicFramePr>
          <p:nvPr/>
        </p:nvGraphicFramePr>
        <p:xfrm>
          <a:off x="6400800" y="3505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01" name="Equation" r:id="rId33" imgW="266400" imgH="279360" progId="Equation.3">
                  <p:embed/>
                </p:oleObj>
              </mc:Choice>
              <mc:Fallback>
                <p:oleObj name="Equation" r:id="rId33" imgW="266400" imgH="27936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505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B732-C9E9-4F33-96EC-4130914B6125}" type="slidenum">
              <a:rPr lang="en-US"/>
              <a:pPr/>
              <a:t>29</a:t>
            </a:fld>
            <a:endParaRPr lang="en-US"/>
          </a:p>
        </p:txBody>
      </p:sp>
      <p:graphicFrame>
        <p:nvGraphicFramePr>
          <p:cNvPr id="259074" name="Object 2"/>
          <p:cNvGraphicFramePr>
            <a:graphicFrameLocks noChangeAspect="1"/>
          </p:cNvGraphicFramePr>
          <p:nvPr/>
        </p:nvGraphicFramePr>
        <p:xfrm>
          <a:off x="279400" y="5207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76" name="Equation" r:id="rId3" imgW="545760" imgH="393480" progId="Equation.3">
                  <p:embed/>
                </p:oleObj>
              </mc:Choice>
              <mc:Fallback>
                <p:oleObj name="Equation" r:id="rId3" imgW="54576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5207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75" name="Text Box 3"/>
          <p:cNvSpPr txBox="1">
            <a:spLocks noChangeArrowheads="1"/>
          </p:cNvSpPr>
          <p:nvPr/>
        </p:nvSpPr>
        <p:spPr bwMode="auto">
          <a:xfrm>
            <a:off x="1143000" y="457200"/>
            <a:ext cx="5915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simulates in parallel          and </a:t>
            </a:r>
          </a:p>
        </p:txBody>
      </p:sp>
      <p:graphicFrame>
        <p:nvGraphicFramePr>
          <p:cNvPr id="259076" name="Object 4"/>
          <p:cNvGraphicFramePr>
            <a:graphicFrameLocks noChangeAspect="1"/>
          </p:cNvGraphicFramePr>
          <p:nvPr/>
        </p:nvGraphicFramePr>
        <p:xfrm>
          <a:off x="5226050" y="4318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77" name="Equation" r:id="rId5" imgW="647640" imgH="571320" progId="Equation.3">
                  <p:embed/>
                </p:oleObj>
              </mc:Choice>
              <mc:Fallback>
                <p:oleObj name="Equation" r:id="rId5" imgW="647640" imgH="571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4318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77" name="Object 5"/>
          <p:cNvGraphicFramePr>
            <a:graphicFrameLocks noChangeAspect="1"/>
          </p:cNvGraphicFramePr>
          <p:nvPr/>
        </p:nvGraphicFramePr>
        <p:xfrm>
          <a:off x="7131050" y="4318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78" name="Equation" r:id="rId7" imgW="723600" imgH="571320" progId="Equation.3">
                  <p:embed/>
                </p:oleObj>
              </mc:Choice>
              <mc:Fallback>
                <p:oleObj name="Equation" r:id="rId7" imgW="723600" imgH="571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1050" y="4318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78" name="Object 6"/>
          <p:cNvGraphicFramePr>
            <a:graphicFrameLocks noChangeAspect="1"/>
          </p:cNvGraphicFramePr>
          <p:nvPr/>
        </p:nvGraphicFramePr>
        <p:xfrm>
          <a:off x="279400" y="23495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79" name="Equation" r:id="rId9" imgW="545760" imgH="393480" progId="Equation.3">
                  <p:embed/>
                </p:oleObj>
              </mc:Choice>
              <mc:Fallback>
                <p:oleObj name="Equation" r:id="rId9" imgW="54576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23495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79" name="Text Box 7"/>
          <p:cNvSpPr txBox="1">
            <a:spLocks noChangeArrowheads="1"/>
          </p:cNvSpPr>
          <p:nvPr/>
        </p:nvSpPr>
        <p:spPr bwMode="auto">
          <a:xfrm>
            <a:off x="914400" y="2209800"/>
            <a:ext cx="3992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accepts string         </a:t>
            </a:r>
          </a:p>
        </p:txBody>
      </p:sp>
      <p:graphicFrame>
        <p:nvGraphicFramePr>
          <p:cNvPr id="259080" name="Object 8"/>
          <p:cNvGraphicFramePr>
            <a:graphicFrameLocks noChangeAspect="1"/>
          </p:cNvGraphicFramePr>
          <p:nvPr/>
        </p:nvGraphicFramePr>
        <p:xfrm>
          <a:off x="4019550" y="24257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80" name="Equation" r:id="rId10" imgW="368280" imgH="304560" progId="Equation.3">
                  <p:embed/>
                </p:oleObj>
              </mc:Choice>
              <mc:Fallback>
                <p:oleObj name="Equation" r:id="rId10" imgW="368280" imgH="304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0" y="24257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81" name="Text Box 9"/>
          <p:cNvSpPr txBox="1">
            <a:spLocks noChangeArrowheads="1"/>
          </p:cNvSpPr>
          <p:nvPr/>
        </p:nvSpPr>
        <p:spPr bwMode="auto">
          <a:xfrm>
            <a:off x="4724400" y="2209800"/>
            <a:ext cx="2722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if and only if:</a:t>
            </a:r>
          </a:p>
        </p:txBody>
      </p:sp>
      <p:sp>
        <p:nvSpPr>
          <p:cNvPr id="259082" name="Text Box 10"/>
          <p:cNvSpPr txBox="1">
            <a:spLocks noChangeArrowheads="1"/>
          </p:cNvSpPr>
          <p:nvPr/>
        </p:nvSpPr>
        <p:spPr bwMode="auto">
          <a:xfrm>
            <a:off x="4572000" y="3048000"/>
            <a:ext cx="3992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accepts string         </a:t>
            </a:r>
          </a:p>
        </p:txBody>
      </p:sp>
      <p:graphicFrame>
        <p:nvGraphicFramePr>
          <p:cNvPr id="259083" name="Object 11"/>
          <p:cNvGraphicFramePr>
            <a:graphicFrameLocks noChangeAspect="1"/>
          </p:cNvGraphicFramePr>
          <p:nvPr/>
        </p:nvGraphicFramePr>
        <p:xfrm>
          <a:off x="7677150" y="32639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81" name="Equation" r:id="rId12" imgW="368280" imgH="304560" progId="Equation.3">
                  <p:embed/>
                </p:oleObj>
              </mc:Choice>
              <mc:Fallback>
                <p:oleObj name="Equation" r:id="rId12" imgW="368280" imgH="304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7150" y="32639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84" name="Object 12"/>
          <p:cNvGraphicFramePr>
            <a:graphicFrameLocks noChangeAspect="1"/>
          </p:cNvGraphicFramePr>
          <p:nvPr/>
        </p:nvGraphicFramePr>
        <p:xfrm>
          <a:off x="3733800" y="30480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82" name="Equation" r:id="rId13" imgW="647640" imgH="571320" progId="Equation.3">
                  <p:embed/>
                </p:oleObj>
              </mc:Choice>
              <mc:Fallback>
                <p:oleObj name="Equation" r:id="rId13" imgW="647640" imgH="5713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0480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85" name="Text Box 13"/>
          <p:cNvSpPr txBox="1">
            <a:spLocks noChangeArrowheads="1"/>
          </p:cNvSpPr>
          <p:nvPr/>
        </p:nvSpPr>
        <p:spPr bwMode="auto">
          <a:xfrm>
            <a:off x="2590800" y="3810000"/>
            <a:ext cx="5995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          accepts string         </a:t>
            </a:r>
          </a:p>
        </p:txBody>
      </p:sp>
      <p:graphicFrame>
        <p:nvGraphicFramePr>
          <p:cNvPr id="259086" name="Object 14"/>
          <p:cNvGraphicFramePr>
            <a:graphicFrameLocks noChangeAspect="1"/>
          </p:cNvGraphicFramePr>
          <p:nvPr/>
        </p:nvGraphicFramePr>
        <p:xfrm>
          <a:off x="7600950" y="40259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83" name="Equation" r:id="rId14" imgW="368280" imgH="304560" progId="Equation.3">
                  <p:embed/>
                </p:oleObj>
              </mc:Choice>
              <mc:Fallback>
                <p:oleObj name="Equation" r:id="rId14" imgW="368280" imgH="3045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0950" y="40259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87" name="Object 15"/>
          <p:cNvGraphicFramePr>
            <a:graphicFrameLocks noChangeAspect="1"/>
          </p:cNvGraphicFramePr>
          <p:nvPr/>
        </p:nvGraphicFramePr>
        <p:xfrm>
          <a:off x="3657600" y="38862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84" name="Equation" r:id="rId15" imgW="723600" imgH="571320" progId="Equation.3">
                  <p:embed/>
                </p:oleObj>
              </mc:Choice>
              <mc:Fallback>
                <p:oleObj name="Equation" r:id="rId15" imgW="723600" imgH="5713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8862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88" name="Object 16"/>
          <p:cNvGraphicFramePr>
            <a:graphicFrameLocks noChangeAspect="1"/>
          </p:cNvGraphicFramePr>
          <p:nvPr/>
        </p:nvGraphicFramePr>
        <p:xfrm>
          <a:off x="1905000" y="5486400"/>
          <a:ext cx="4991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85" name="Equation" r:id="rId16" imgW="4991040" imgH="571320" progId="Equation.3">
                  <p:embed/>
                </p:oleObj>
              </mc:Choice>
              <mc:Fallback>
                <p:oleObj name="Equation" r:id="rId16" imgW="4991040" imgH="5713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486400"/>
                        <a:ext cx="4991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AA34-E2D7-4F6C-8F04-F541EDC83A4F}" type="slidenum">
              <a:rPr lang="en-US"/>
              <a:pPr/>
              <a:t>3</a:t>
            </a:fld>
            <a:endParaRPr lang="en-US"/>
          </a:p>
        </p:txBody>
      </p:sp>
      <p:sp>
        <p:nvSpPr>
          <p:cNvPr id="136204" name="Text Box 12"/>
          <p:cNvSpPr txBox="1">
            <a:spLocks noChangeArrowheads="1"/>
          </p:cNvSpPr>
          <p:nvPr/>
        </p:nvSpPr>
        <p:spPr bwMode="auto">
          <a:xfrm>
            <a:off x="76200" y="228600"/>
            <a:ext cx="87931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We say:</a:t>
            </a:r>
            <a:r>
              <a:rPr lang="en-US"/>
              <a:t> Regular languages are </a:t>
            </a:r>
            <a:r>
              <a:rPr lang="en-US" sz="3600" b="1">
                <a:solidFill>
                  <a:srgbClr val="FF0000"/>
                </a:solidFill>
              </a:rPr>
              <a:t>closed under</a:t>
            </a:r>
          </a:p>
        </p:txBody>
      </p:sp>
      <p:grpSp>
        <p:nvGrpSpPr>
          <p:cNvPr id="136237" name="Group 45"/>
          <p:cNvGrpSpPr>
            <a:grpSpLocks/>
          </p:cNvGrpSpPr>
          <p:nvPr/>
        </p:nvGrpSpPr>
        <p:grpSpPr bwMode="auto">
          <a:xfrm>
            <a:off x="609600" y="2514600"/>
            <a:ext cx="4159250" cy="604838"/>
            <a:chOff x="384" y="1952"/>
            <a:chExt cx="2620" cy="381"/>
          </a:xfrm>
        </p:grpSpPr>
        <p:graphicFrame>
          <p:nvGraphicFramePr>
            <p:cNvPr id="136238" name="Object 46"/>
            <p:cNvGraphicFramePr>
              <a:graphicFrameLocks noChangeAspect="1"/>
            </p:cNvGraphicFramePr>
            <p:nvPr/>
          </p:nvGraphicFramePr>
          <p:xfrm>
            <a:off x="2420" y="1952"/>
            <a:ext cx="58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51" name="Equation" r:id="rId3" imgW="927000" imgH="571320" progId="Equation.3">
                    <p:embed/>
                  </p:oleObj>
                </mc:Choice>
                <mc:Fallback>
                  <p:oleObj name="Equation" r:id="rId3" imgW="927000" imgH="57132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0" y="1952"/>
                          <a:ext cx="584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239" name="Text Box 47"/>
            <p:cNvSpPr txBox="1">
              <a:spLocks noChangeArrowheads="1"/>
            </p:cNvSpPr>
            <p:nvPr/>
          </p:nvSpPr>
          <p:spPr bwMode="auto">
            <a:xfrm>
              <a:off x="384" y="1968"/>
              <a:ext cx="186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Concatenation:</a:t>
              </a:r>
            </a:p>
          </p:txBody>
        </p:sp>
      </p:grpSp>
      <p:graphicFrame>
        <p:nvGraphicFramePr>
          <p:cNvPr id="136240" name="Object 48"/>
          <p:cNvGraphicFramePr>
            <a:graphicFrameLocks noChangeAspect="1"/>
          </p:cNvGraphicFramePr>
          <p:nvPr/>
        </p:nvGraphicFramePr>
        <p:xfrm>
          <a:off x="3733800" y="3429000"/>
          <a:ext cx="762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2" name="Equation" r:id="rId5" imgW="761760" imgH="571320" progId="Equation.3">
                  <p:embed/>
                </p:oleObj>
              </mc:Choice>
              <mc:Fallback>
                <p:oleObj name="Equation" r:id="rId5" imgW="761760" imgH="57132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429000"/>
                        <a:ext cx="762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41" name="Text Box 49"/>
          <p:cNvSpPr txBox="1">
            <a:spLocks noChangeArrowheads="1"/>
          </p:cNvSpPr>
          <p:nvPr/>
        </p:nvSpPr>
        <p:spPr bwMode="auto">
          <a:xfrm>
            <a:off x="2286000" y="3378200"/>
            <a:ext cx="1184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Star:</a:t>
            </a:r>
          </a:p>
        </p:txBody>
      </p:sp>
      <p:grpSp>
        <p:nvGrpSpPr>
          <p:cNvPr id="136242" name="Group 50"/>
          <p:cNvGrpSpPr>
            <a:grpSpLocks/>
          </p:cNvGrpSpPr>
          <p:nvPr/>
        </p:nvGrpSpPr>
        <p:grpSpPr bwMode="auto">
          <a:xfrm>
            <a:off x="2133600" y="1676400"/>
            <a:ext cx="3117850" cy="590550"/>
            <a:chOff x="1388" y="1668"/>
            <a:chExt cx="1964" cy="372"/>
          </a:xfrm>
        </p:grpSpPr>
        <p:graphicFrame>
          <p:nvGraphicFramePr>
            <p:cNvPr id="136243" name="Object 51"/>
            <p:cNvGraphicFramePr>
              <a:graphicFrameLocks noChangeAspect="1"/>
            </p:cNvGraphicFramePr>
            <p:nvPr/>
          </p:nvGraphicFramePr>
          <p:xfrm>
            <a:off x="2400" y="1680"/>
            <a:ext cx="95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53" name="Equation" r:id="rId7" imgW="1511280" imgH="571320" progId="Equation.3">
                    <p:embed/>
                  </p:oleObj>
                </mc:Choice>
                <mc:Fallback>
                  <p:oleObj name="Equation" r:id="rId7" imgW="1511280" imgH="57132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680"/>
                          <a:ext cx="95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244" name="Text Box 52"/>
            <p:cNvSpPr txBox="1">
              <a:spLocks noChangeArrowheads="1"/>
            </p:cNvSpPr>
            <p:nvPr/>
          </p:nvSpPr>
          <p:spPr bwMode="auto">
            <a:xfrm>
              <a:off x="1388" y="1668"/>
              <a:ext cx="8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Union:</a:t>
              </a:r>
            </a:p>
          </p:txBody>
        </p:sp>
      </p:grpSp>
      <p:graphicFrame>
        <p:nvGraphicFramePr>
          <p:cNvPr id="136245" name="Object 53"/>
          <p:cNvGraphicFramePr>
            <a:graphicFrameLocks noChangeAspect="1"/>
          </p:cNvGraphicFramePr>
          <p:nvPr/>
        </p:nvGraphicFramePr>
        <p:xfrm>
          <a:off x="3733800" y="5257800"/>
          <a:ext cx="482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4" name="Equation" r:id="rId9" imgW="482400" imgH="596880" progId="Equation.3">
                  <p:embed/>
                </p:oleObj>
              </mc:Choice>
              <mc:Fallback>
                <p:oleObj name="Equation" r:id="rId9" imgW="482400" imgH="59688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257800"/>
                        <a:ext cx="482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46" name="Object 54"/>
          <p:cNvGraphicFramePr>
            <a:graphicFrameLocks noChangeAspect="1"/>
          </p:cNvGraphicFramePr>
          <p:nvPr/>
        </p:nvGraphicFramePr>
        <p:xfrm>
          <a:off x="3657600" y="60960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5" name="Equation" r:id="rId11" imgW="1511280" imgH="571320" progId="Equation.3">
                  <p:embed/>
                </p:oleObj>
              </mc:Choice>
              <mc:Fallback>
                <p:oleObj name="Equation" r:id="rId11" imgW="1511280" imgH="57132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96000"/>
                        <a:ext cx="1511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47" name="Text Box 55"/>
          <p:cNvSpPr txBox="1">
            <a:spLocks noChangeArrowheads="1"/>
          </p:cNvSpPr>
          <p:nvPr/>
        </p:nvSpPr>
        <p:spPr bwMode="auto">
          <a:xfrm>
            <a:off x="838200" y="5257800"/>
            <a:ext cx="257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Complement:</a:t>
            </a:r>
          </a:p>
        </p:txBody>
      </p:sp>
      <p:sp>
        <p:nvSpPr>
          <p:cNvPr id="136248" name="Text Box 56"/>
          <p:cNvSpPr txBox="1">
            <a:spLocks noChangeArrowheads="1"/>
          </p:cNvSpPr>
          <p:nvPr/>
        </p:nvSpPr>
        <p:spPr bwMode="auto">
          <a:xfrm>
            <a:off x="762000" y="6019800"/>
            <a:ext cx="2714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Intersection:</a:t>
            </a:r>
          </a:p>
        </p:txBody>
      </p:sp>
      <p:graphicFrame>
        <p:nvGraphicFramePr>
          <p:cNvPr id="136249" name="Object 57"/>
          <p:cNvGraphicFramePr>
            <a:graphicFrameLocks noChangeAspect="1"/>
          </p:cNvGraphicFramePr>
          <p:nvPr/>
        </p:nvGraphicFramePr>
        <p:xfrm>
          <a:off x="3733800" y="4191000"/>
          <a:ext cx="723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6" name="Equation" r:id="rId13" imgW="723600" imgH="736560" progId="Equation.3">
                  <p:embed/>
                </p:oleObj>
              </mc:Choice>
              <mc:Fallback>
                <p:oleObj name="Equation" r:id="rId13" imgW="723600" imgH="73656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191000"/>
                        <a:ext cx="723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50" name="Text Box 58"/>
          <p:cNvSpPr txBox="1">
            <a:spLocks noChangeArrowheads="1"/>
          </p:cNvSpPr>
          <p:nvPr/>
        </p:nvSpPr>
        <p:spPr bwMode="auto">
          <a:xfrm>
            <a:off x="1644650" y="4260850"/>
            <a:ext cx="191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Reversal: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84E4E-DB60-4641-B644-93515B975EC9}" type="slidenum">
              <a:rPr lang="en-US"/>
              <a:pPr/>
              <a:t>4</a:t>
            </a:fld>
            <a:endParaRPr lang="en-US"/>
          </a:p>
        </p:txBody>
      </p:sp>
      <p:grpSp>
        <p:nvGrpSpPr>
          <p:cNvPr id="266280" name="Group 40"/>
          <p:cNvGrpSpPr>
            <a:grpSpLocks/>
          </p:cNvGrpSpPr>
          <p:nvPr/>
        </p:nvGrpSpPr>
        <p:grpSpPr bwMode="auto">
          <a:xfrm>
            <a:off x="1295400" y="1752600"/>
            <a:ext cx="3441700" cy="1905000"/>
            <a:chOff x="712" y="816"/>
            <a:chExt cx="2784" cy="1632"/>
          </a:xfrm>
        </p:grpSpPr>
        <p:sp>
          <p:nvSpPr>
            <p:cNvPr id="266242" name="Oval 2"/>
            <p:cNvSpPr>
              <a:spLocks noChangeArrowheads="1"/>
            </p:cNvSpPr>
            <p:nvPr/>
          </p:nvSpPr>
          <p:spPr bwMode="auto">
            <a:xfrm>
              <a:off x="952" y="164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243" name="Line 3"/>
            <p:cNvSpPr>
              <a:spLocks noChangeShapeType="1"/>
            </p:cNvSpPr>
            <p:nvPr/>
          </p:nvSpPr>
          <p:spPr bwMode="auto">
            <a:xfrm flipV="1">
              <a:off x="1240" y="1456"/>
              <a:ext cx="76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244" name="Oval 4"/>
            <p:cNvSpPr>
              <a:spLocks noChangeArrowheads="1"/>
            </p:cNvSpPr>
            <p:nvPr/>
          </p:nvSpPr>
          <p:spPr bwMode="auto">
            <a:xfrm>
              <a:off x="2104" y="126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245" name="Oval 5"/>
            <p:cNvSpPr>
              <a:spLocks noChangeArrowheads="1"/>
            </p:cNvSpPr>
            <p:nvPr/>
          </p:nvSpPr>
          <p:spPr bwMode="auto">
            <a:xfrm>
              <a:off x="2008" y="1168"/>
              <a:ext cx="528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246" name="Oval 6"/>
            <p:cNvSpPr>
              <a:spLocks noChangeArrowheads="1"/>
            </p:cNvSpPr>
            <p:nvPr/>
          </p:nvSpPr>
          <p:spPr bwMode="auto">
            <a:xfrm>
              <a:off x="3112" y="131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247" name="Line 7"/>
            <p:cNvSpPr>
              <a:spLocks noChangeShapeType="1"/>
            </p:cNvSpPr>
            <p:nvPr/>
          </p:nvSpPr>
          <p:spPr bwMode="auto">
            <a:xfrm>
              <a:off x="1240" y="1936"/>
              <a:ext cx="768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248" name="Oval 8"/>
            <p:cNvSpPr>
              <a:spLocks noChangeArrowheads="1"/>
            </p:cNvSpPr>
            <p:nvPr/>
          </p:nvSpPr>
          <p:spPr bwMode="auto">
            <a:xfrm>
              <a:off x="2104" y="201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249" name="Oval 9"/>
            <p:cNvSpPr>
              <a:spLocks noChangeArrowheads="1"/>
            </p:cNvSpPr>
            <p:nvPr/>
          </p:nvSpPr>
          <p:spPr bwMode="auto">
            <a:xfrm>
              <a:off x="2008" y="1920"/>
              <a:ext cx="528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250" name="Line 10"/>
            <p:cNvSpPr>
              <a:spLocks noChangeShapeType="1"/>
            </p:cNvSpPr>
            <p:nvPr/>
          </p:nvSpPr>
          <p:spPr bwMode="auto">
            <a:xfrm>
              <a:off x="2536" y="145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251" name="Line 11"/>
            <p:cNvSpPr>
              <a:spLocks noChangeShapeType="1"/>
            </p:cNvSpPr>
            <p:nvPr/>
          </p:nvSpPr>
          <p:spPr bwMode="auto">
            <a:xfrm>
              <a:off x="712" y="17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266252" name="Object 12"/>
            <p:cNvGraphicFramePr>
              <a:graphicFrameLocks noChangeAspect="1"/>
            </p:cNvGraphicFramePr>
            <p:nvPr/>
          </p:nvGraphicFramePr>
          <p:xfrm>
            <a:off x="1528" y="136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84" name="Equation" r:id="rId3" imgW="266400" imgH="279360" progId="Equation.3">
                    <p:embed/>
                  </p:oleObj>
                </mc:Choice>
                <mc:Fallback>
                  <p:oleObj name="Equation" r:id="rId3" imgW="266400" imgH="279360" progId="Equation.3">
                    <p:embed/>
                    <p:pic>
                      <p:nvPicPr>
                        <p:cNvPr id="0" name="Object 1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8" y="136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53" name="Object 13"/>
            <p:cNvGraphicFramePr>
              <a:graphicFrameLocks noChangeAspect="1"/>
            </p:cNvGraphicFramePr>
            <p:nvPr/>
          </p:nvGraphicFramePr>
          <p:xfrm>
            <a:off x="1528" y="1776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85" name="Equation" r:id="rId5" imgW="253800" imgH="393480" progId="Equation.3">
                    <p:embed/>
                  </p:oleObj>
                </mc:Choice>
                <mc:Fallback>
                  <p:oleObj name="Equation" r:id="rId5" imgW="253800" imgH="393480" progId="Equation.3">
                    <p:embed/>
                    <p:pic>
                      <p:nvPicPr>
                        <p:cNvPr id="0" name="Object 1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8" y="1776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54" name="Object 14"/>
            <p:cNvGraphicFramePr>
              <a:graphicFrameLocks noChangeAspect="1"/>
            </p:cNvGraphicFramePr>
            <p:nvPr/>
          </p:nvGraphicFramePr>
          <p:xfrm>
            <a:off x="2728" y="1168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86" name="Equation" r:id="rId7" imgW="253800" imgH="393480" progId="Equation.3">
                    <p:embed/>
                  </p:oleObj>
                </mc:Choice>
                <mc:Fallback>
                  <p:oleObj name="Equation" r:id="rId7" imgW="253800" imgH="393480" progId="Equation.3">
                    <p:embed/>
                    <p:pic>
                      <p:nvPicPr>
                        <p:cNvPr id="0" name="Object 1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8" y="1168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55" name="Object 15"/>
            <p:cNvGraphicFramePr>
              <a:graphicFrameLocks noChangeAspect="1"/>
            </p:cNvGraphicFramePr>
            <p:nvPr/>
          </p:nvGraphicFramePr>
          <p:xfrm>
            <a:off x="2200" y="816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87" name="Equation" r:id="rId8" imgW="266400" imgH="279360" progId="Equation.3">
                    <p:embed/>
                  </p:oleObj>
                </mc:Choice>
                <mc:Fallback>
                  <p:oleObj name="Equation" r:id="rId8" imgW="266400" imgH="279360" progId="Equation.3">
                    <p:embed/>
                    <p:pic>
                      <p:nvPicPr>
                        <p:cNvPr id="0" name="Object 1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816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256" name="Freeform 16"/>
            <p:cNvSpPr>
              <a:spLocks/>
            </p:cNvSpPr>
            <p:nvPr/>
          </p:nvSpPr>
          <p:spPr bwMode="auto">
            <a:xfrm>
              <a:off x="864" y="960"/>
              <a:ext cx="2632" cy="672"/>
            </a:xfrm>
            <a:custGeom>
              <a:avLst/>
              <a:gdLst>
                <a:gd name="T0" fmla="*/ 2392 w 2544"/>
                <a:gd name="T1" fmla="*/ 336 h 672"/>
                <a:gd name="T2" fmla="*/ 2200 w 2544"/>
                <a:gd name="T3" fmla="*/ 96 h 672"/>
                <a:gd name="T4" fmla="*/ 328 w 2544"/>
                <a:gd name="T5" fmla="*/ 96 h 672"/>
                <a:gd name="T6" fmla="*/ 232 w 2544"/>
                <a:gd name="T7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4" h="672">
                  <a:moveTo>
                    <a:pt x="2392" y="336"/>
                  </a:moveTo>
                  <a:cubicBezTo>
                    <a:pt x="2468" y="236"/>
                    <a:pt x="2544" y="136"/>
                    <a:pt x="2200" y="96"/>
                  </a:cubicBezTo>
                  <a:cubicBezTo>
                    <a:pt x="1856" y="56"/>
                    <a:pt x="656" y="0"/>
                    <a:pt x="328" y="96"/>
                  </a:cubicBezTo>
                  <a:cubicBezTo>
                    <a:pt x="0" y="192"/>
                    <a:pt x="116" y="432"/>
                    <a:pt x="232" y="67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66257" name="Text Box 17"/>
          <p:cNvSpPr txBox="1">
            <a:spLocks noChangeArrowheads="1"/>
          </p:cNvSpPr>
          <p:nvPr/>
        </p:nvSpPr>
        <p:spPr bwMode="auto">
          <a:xfrm>
            <a:off x="1524000" y="1219200"/>
            <a:ext cx="1050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NFA</a:t>
            </a:r>
          </a:p>
        </p:txBody>
      </p:sp>
      <p:sp>
        <p:nvSpPr>
          <p:cNvPr id="266258" name="Text Box 18"/>
          <p:cNvSpPr txBox="1">
            <a:spLocks noChangeArrowheads="1"/>
          </p:cNvSpPr>
          <p:nvPr/>
        </p:nvSpPr>
        <p:spPr bwMode="auto">
          <a:xfrm>
            <a:off x="152400" y="3962400"/>
            <a:ext cx="22415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Equivalent </a:t>
            </a:r>
          </a:p>
          <a:p>
            <a:r>
              <a:rPr lang="en-US"/>
              <a:t>NFA</a:t>
            </a:r>
          </a:p>
        </p:txBody>
      </p:sp>
      <p:grpSp>
        <p:nvGrpSpPr>
          <p:cNvPr id="266281" name="Group 41"/>
          <p:cNvGrpSpPr>
            <a:grpSpLocks/>
          </p:cNvGrpSpPr>
          <p:nvPr/>
        </p:nvGrpSpPr>
        <p:grpSpPr bwMode="auto">
          <a:xfrm>
            <a:off x="1066800" y="4495800"/>
            <a:ext cx="4724400" cy="1905000"/>
            <a:chOff x="672" y="2640"/>
            <a:chExt cx="3840" cy="1536"/>
          </a:xfrm>
        </p:grpSpPr>
        <p:sp>
          <p:nvSpPr>
            <p:cNvPr id="266259" name="Oval 19"/>
            <p:cNvSpPr>
              <a:spLocks noChangeArrowheads="1"/>
            </p:cNvSpPr>
            <p:nvPr/>
          </p:nvSpPr>
          <p:spPr bwMode="auto">
            <a:xfrm>
              <a:off x="4080" y="374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260" name="Oval 20"/>
            <p:cNvSpPr>
              <a:spLocks noChangeArrowheads="1"/>
            </p:cNvSpPr>
            <p:nvPr/>
          </p:nvSpPr>
          <p:spPr bwMode="auto">
            <a:xfrm>
              <a:off x="3984" y="3648"/>
              <a:ext cx="528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261" name="Line 21"/>
            <p:cNvSpPr>
              <a:spLocks noChangeShapeType="1"/>
            </p:cNvSpPr>
            <p:nvPr/>
          </p:nvSpPr>
          <p:spPr bwMode="auto">
            <a:xfrm flipV="1">
              <a:off x="2400" y="4032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266262" name="Object 22"/>
            <p:cNvGraphicFramePr>
              <a:graphicFrameLocks noChangeAspect="1"/>
            </p:cNvGraphicFramePr>
            <p:nvPr/>
          </p:nvGraphicFramePr>
          <p:xfrm>
            <a:off x="2592" y="3792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88" name="Equation" r:id="rId9" imgW="304560" imgH="380880" progId="Equation.3">
                    <p:embed/>
                  </p:oleObj>
                </mc:Choice>
                <mc:Fallback>
                  <p:oleObj name="Equation" r:id="rId9" imgW="304560" imgH="380880" progId="Equation.3">
                    <p:embed/>
                    <p:pic>
                      <p:nvPicPr>
                        <p:cNvPr id="0" name="Object 2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3792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263" name="Freeform 23"/>
            <p:cNvSpPr>
              <a:spLocks/>
            </p:cNvSpPr>
            <p:nvPr/>
          </p:nvSpPr>
          <p:spPr bwMode="auto">
            <a:xfrm>
              <a:off x="2352" y="3360"/>
              <a:ext cx="1632" cy="480"/>
            </a:xfrm>
            <a:custGeom>
              <a:avLst/>
              <a:gdLst>
                <a:gd name="T0" fmla="*/ 0 w 1632"/>
                <a:gd name="T1" fmla="*/ 0 h 432"/>
                <a:gd name="T2" fmla="*/ 720 w 1632"/>
                <a:gd name="T3" fmla="*/ 336 h 432"/>
                <a:gd name="T4" fmla="*/ 1632 w 1632"/>
                <a:gd name="T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32" h="432">
                  <a:moveTo>
                    <a:pt x="0" y="0"/>
                  </a:moveTo>
                  <a:cubicBezTo>
                    <a:pt x="224" y="132"/>
                    <a:pt x="448" y="264"/>
                    <a:pt x="720" y="336"/>
                  </a:cubicBezTo>
                  <a:cubicBezTo>
                    <a:pt x="992" y="408"/>
                    <a:pt x="1312" y="420"/>
                    <a:pt x="1632" y="4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266264" name="Object 24"/>
            <p:cNvGraphicFramePr>
              <a:graphicFrameLocks noChangeAspect="1"/>
            </p:cNvGraphicFramePr>
            <p:nvPr/>
          </p:nvGraphicFramePr>
          <p:xfrm>
            <a:off x="3312" y="3552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89" name="Equation" r:id="rId11" imgW="304560" imgH="380880" progId="Equation.3">
                    <p:embed/>
                  </p:oleObj>
                </mc:Choice>
                <mc:Fallback>
                  <p:oleObj name="Equation" r:id="rId11" imgW="304560" imgH="380880" progId="Equation.3">
                    <p:embed/>
                    <p:pic>
                      <p:nvPicPr>
                        <p:cNvPr id="0" name="Object 2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552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265" name="Oval 25"/>
            <p:cNvSpPr>
              <a:spLocks noChangeArrowheads="1"/>
            </p:cNvSpPr>
            <p:nvPr/>
          </p:nvSpPr>
          <p:spPr bwMode="auto">
            <a:xfrm>
              <a:off x="912" y="347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266" name="Line 26"/>
            <p:cNvSpPr>
              <a:spLocks noChangeShapeType="1"/>
            </p:cNvSpPr>
            <p:nvPr/>
          </p:nvSpPr>
          <p:spPr bwMode="auto">
            <a:xfrm flipV="1">
              <a:off x="1200" y="3264"/>
              <a:ext cx="864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267" name="Oval 27"/>
            <p:cNvSpPr>
              <a:spLocks noChangeArrowheads="1"/>
            </p:cNvSpPr>
            <p:nvPr/>
          </p:nvSpPr>
          <p:spPr bwMode="auto">
            <a:xfrm>
              <a:off x="2064" y="308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268" name="Oval 28"/>
            <p:cNvSpPr>
              <a:spLocks noChangeArrowheads="1"/>
            </p:cNvSpPr>
            <p:nvPr/>
          </p:nvSpPr>
          <p:spPr bwMode="auto">
            <a:xfrm>
              <a:off x="3072" y="313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269" name="Line 29"/>
            <p:cNvSpPr>
              <a:spLocks noChangeShapeType="1"/>
            </p:cNvSpPr>
            <p:nvPr/>
          </p:nvSpPr>
          <p:spPr bwMode="auto">
            <a:xfrm>
              <a:off x="1200" y="3760"/>
              <a:ext cx="864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270" name="Oval 30"/>
            <p:cNvSpPr>
              <a:spLocks noChangeArrowheads="1"/>
            </p:cNvSpPr>
            <p:nvPr/>
          </p:nvSpPr>
          <p:spPr bwMode="auto">
            <a:xfrm>
              <a:off x="2064" y="384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271" name="Line 31"/>
            <p:cNvSpPr>
              <a:spLocks noChangeShapeType="1"/>
            </p:cNvSpPr>
            <p:nvPr/>
          </p:nvSpPr>
          <p:spPr bwMode="auto">
            <a:xfrm>
              <a:off x="2400" y="3264"/>
              <a:ext cx="672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272" name="Line 32"/>
            <p:cNvSpPr>
              <a:spLocks noChangeShapeType="1"/>
            </p:cNvSpPr>
            <p:nvPr/>
          </p:nvSpPr>
          <p:spPr bwMode="auto">
            <a:xfrm>
              <a:off x="672" y="36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266273" name="Object 33"/>
            <p:cNvGraphicFramePr>
              <a:graphicFrameLocks noChangeAspect="1"/>
            </p:cNvGraphicFramePr>
            <p:nvPr/>
          </p:nvGraphicFramePr>
          <p:xfrm>
            <a:off x="1488" y="3184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90" name="Equation" r:id="rId12" imgW="266400" imgH="279360" progId="Equation.3">
                    <p:embed/>
                  </p:oleObj>
                </mc:Choice>
                <mc:Fallback>
                  <p:oleObj name="Equation" r:id="rId12" imgW="266400" imgH="279360" progId="Equation.3">
                    <p:embed/>
                    <p:pic>
                      <p:nvPicPr>
                        <p:cNvPr id="0" name="Object 3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184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74" name="Object 34"/>
            <p:cNvGraphicFramePr>
              <a:graphicFrameLocks noChangeAspect="1"/>
            </p:cNvGraphicFramePr>
            <p:nvPr/>
          </p:nvGraphicFramePr>
          <p:xfrm>
            <a:off x="1488" y="3600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91" name="Equation" r:id="rId13" imgW="253800" imgH="393480" progId="Equation.3">
                    <p:embed/>
                  </p:oleObj>
                </mc:Choice>
                <mc:Fallback>
                  <p:oleObj name="Equation" r:id="rId13" imgW="253800" imgH="393480" progId="Equation.3">
                    <p:embed/>
                    <p:pic>
                      <p:nvPicPr>
                        <p:cNvPr id="0" name="Object 3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600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75" name="Object 35"/>
            <p:cNvGraphicFramePr>
              <a:graphicFrameLocks noChangeAspect="1"/>
            </p:cNvGraphicFramePr>
            <p:nvPr/>
          </p:nvGraphicFramePr>
          <p:xfrm>
            <a:off x="2688" y="2992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92" name="Equation" r:id="rId14" imgW="253800" imgH="393480" progId="Equation.3">
                    <p:embed/>
                  </p:oleObj>
                </mc:Choice>
                <mc:Fallback>
                  <p:oleObj name="Equation" r:id="rId14" imgW="253800" imgH="393480" progId="Equation.3">
                    <p:embed/>
                    <p:pic>
                      <p:nvPicPr>
                        <p:cNvPr id="0" name="Object 3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992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76" name="Object 36"/>
            <p:cNvGraphicFramePr>
              <a:graphicFrameLocks noChangeAspect="1"/>
            </p:cNvGraphicFramePr>
            <p:nvPr/>
          </p:nvGraphicFramePr>
          <p:xfrm>
            <a:off x="2160" y="264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93" name="Equation" r:id="rId15" imgW="266400" imgH="279360" progId="Equation.3">
                    <p:embed/>
                  </p:oleObj>
                </mc:Choice>
                <mc:Fallback>
                  <p:oleObj name="Equation" r:id="rId15" imgW="266400" imgH="279360" progId="Equation.3">
                    <p:embed/>
                    <p:pic>
                      <p:nvPicPr>
                        <p:cNvPr id="0" name="Object 3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64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277" name="Freeform 37"/>
            <p:cNvSpPr>
              <a:spLocks/>
            </p:cNvSpPr>
            <p:nvPr/>
          </p:nvSpPr>
          <p:spPr bwMode="auto">
            <a:xfrm>
              <a:off x="824" y="2784"/>
              <a:ext cx="2632" cy="672"/>
            </a:xfrm>
            <a:custGeom>
              <a:avLst/>
              <a:gdLst>
                <a:gd name="T0" fmla="*/ 2392 w 2544"/>
                <a:gd name="T1" fmla="*/ 336 h 672"/>
                <a:gd name="T2" fmla="*/ 2200 w 2544"/>
                <a:gd name="T3" fmla="*/ 96 h 672"/>
                <a:gd name="T4" fmla="*/ 328 w 2544"/>
                <a:gd name="T5" fmla="*/ 96 h 672"/>
                <a:gd name="T6" fmla="*/ 232 w 2544"/>
                <a:gd name="T7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4" h="672">
                  <a:moveTo>
                    <a:pt x="2392" y="336"/>
                  </a:moveTo>
                  <a:cubicBezTo>
                    <a:pt x="2468" y="236"/>
                    <a:pt x="2544" y="136"/>
                    <a:pt x="2200" y="96"/>
                  </a:cubicBezTo>
                  <a:cubicBezTo>
                    <a:pt x="1856" y="56"/>
                    <a:pt x="656" y="0"/>
                    <a:pt x="328" y="96"/>
                  </a:cubicBezTo>
                  <a:cubicBezTo>
                    <a:pt x="0" y="192"/>
                    <a:pt x="116" y="432"/>
                    <a:pt x="232" y="67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66279" name="Text Box 39"/>
          <p:cNvSpPr txBox="1">
            <a:spLocks noChangeArrowheads="1"/>
          </p:cNvSpPr>
          <p:nvPr/>
        </p:nvSpPr>
        <p:spPr bwMode="auto">
          <a:xfrm>
            <a:off x="0" y="0"/>
            <a:ext cx="8929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A useful transformation:</a:t>
            </a:r>
            <a:r>
              <a:rPr lang="en-US"/>
              <a:t> use one accept state</a:t>
            </a:r>
          </a:p>
        </p:txBody>
      </p:sp>
      <p:sp>
        <p:nvSpPr>
          <p:cNvPr id="266282" name="Text Box 42"/>
          <p:cNvSpPr txBox="1">
            <a:spLocks noChangeArrowheads="1"/>
          </p:cNvSpPr>
          <p:nvPr/>
        </p:nvSpPr>
        <p:spPr bwMode="auto">
          <a:xfrm>
            <a:off x="5394325" y="1854200"/>
            <a:ext cx="3146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 accept states</a:t>
            </a:r>
          </a:p>
        </p:txBody>
      </p:sp>
      <p:sp>
        <p:nvSpPr>
          <p:cNvPr id="266283" name="Text Box 43"/>
          <p:cNvSpPr txBox="1">
            <a:spLocks noChangeArrowheads="1"/>
          </p:cNvSpPr>
          <p:nvPr/>
        </p:nvSpPr>
        <p:spPr bwMode="auto">
          <a:xfrm>
            <a:off x="5470525" y="4445000"/>
            <a:ext cx="2882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 accept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31D8-D448-458E-9BB3-E7C9427D3EBA}" type="slidenum">
              <a:rPr lang="en-US"/>
              <a:pPr/>
              <a:t>5</a:t>
            </a:fld>
            <a:endParaRPr lang="en-US"/>
          </a:p>
        </p:txBody>
      </p:sp>
      <p:sp>
        <p:nvSpPr>
          <p:cNvPr id="267266" name="Text Box 2"/>
          <p:cNvSpPr txBox="1">
            <a:spLocks noChangeArrowheads="1"/>
          </p:cNvSpPr>
          <p:nvPr/>
        </p:nvSpPr>
        <p:spPr bwMode="auto">
          <a:xfrm>
            <a:off x="1066800" y="609600"/>
            <a:ext cx="1050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NFA</a:t>
            </a:r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990600" y="1219200"/>
            <a:ext cx="3886200" cy="2209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7269" name="Oval 5"/>
          <p:cNvSpPr>
            <a:spLocks noChangeArrowheads="1"/>
          </p:cNvSpPr>
          <p:nvPr/>
        </p:nvSpPr>
        <p:spPr bwMode="auto">
          <a:xfrm>
            <a:off x="1295400" y="2133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7270" name="Oval 6"/>
          <p:cNvSpPr>
            <a:spLocks noChangeArrowheads="1"/>
          </p:cNvSpPr>
          <p:nvPr/>
        </p:nvSpPr>
        <p:spPr bwMode="auto">
          <a:xfrm>
            <a:off x="4038600" y="1371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7271" name="Oval 7"/>
          <p:cNvSpPr>
            <a:spLocks noChangeArrowheads="1"/>
          </p:cNvSpPr>
          <p:nvPr/>
        </p:nvSpPr>
        <p:spPr bwMode="auto">
          <a:xfrm>
            <a:off x="4038600" y="2133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7272" name="Oval 8"/>
          <p:cNvSpPr>
            <a:spLocks noChangeArrowheads="1"/>
          </p:cNvSpPr>
          <p:nvPr/>
        </p:nvSpPr>
        <p:spPr bwMode="auto">
          <a:xfrm>
            <a:off x="4038600" y="2895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7273" name="Oval 9"/>
          <p:cNvSpPr>
            <a:spLocks noChangeArrowheads="1"/>
          </p:cNvSpPr>
          <p:nvPr/>
        </p:nvSpPr>
        <p:spPr bwMode="auto">
          <a:xfrm>
            <a:off x="3962400" y="129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7274" name="Oval 10"/>
          <p:cNvSpPr>
            <a:spLocks noChangeArrowheads="1"/>
          </p:cNvSpPr>
          <p:nvPr/>
        </p:nvSpPr>
        <p:spPr bwMode="auto">
          <a:xfrm>
            <a:off x="3962400" y="2057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7275" name="Oval 11"/>
          <p:cNvSpPr>
            <a:spLocks noChangeArrowheads="1"/>
          </p:cNvSpPr>
          <p:nvPr/>
        </p:nvSpPr>
        <p:spPr bwMode="auto">
          <a:xfrm>
            <a:off x="3962400" y="2819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7276" name="Line 12"/>
          <p:cNvSpPr>
            <a:spLocks noChangeShapeType="1"/>
          </p:cNvSpPr>
          <p:nvPr/>
        </p:nvSpPr>
        <p:spPr bwMode="auto">
          <a:xfrm>
            <a:off x="381000" y="2362200"/>
            <a:ext cx="914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7277" name="Freeform 13"/>
          <p:cNvSpPr>
            <a:spLocks/>
          </p:cNvSpPr>
          <p:nvPr/>
        </p:nvSpPr>
        <p:spPr bwMode="auto">
          <a:xfrm>
            <a:off x="1600200" y="1358900"/>
            <a:ext cx="2362200" cy="774700"/>
          </a:xfrm>
          <a:custGeom>
            <a:avLst/>
            <a:gdLst>
              <a:gd name="T0" fmla="*/ 0 w 1488"/>
              <a:gd name="T1" fmla="*/ 488 h 488"/>
              <a:gd name="T2" fmla="*/ 144 w 1488"/>
              <a:gd name="T3" fmla="*/ 296 h 488"/>
              <a:gd name="T4" fmla="*/ 288 w 1488"/>
              <a:gd name="T5" fmla="*/ 392 h 488"/>
              <a:gd name="T6" fmla="*/ 432 w 1488"/>
              <a:gd name="T7" fmla="*/ 248 h 488"/>
              <a:gd name="T8" fmla="*/ 672 w 1488"/>
              <a:gd name="T9" fmla="*/ 344 h 488"/>
              <a:gd name="T10" fmla="*/ 720 w 1488"/>
              <a:gd name="T11" fmla="*/ 56 h 488"/>
              <a:gd name="T12" fmla="*/ 864 w 1488"/>
              <a:gd name="T13" fmla="*/ 200 h 488"/>
              <a:gd name="T14" fmla="*/ 1008 w 1488"/>
              <a:gd name="T15" fmla="*/ 56 h 488"/>
              <a:gd name="T16" fmla="*/ 1248 w 1488"/>
              <a:gd name="T17" fmla="*/ 152 h 488"/>
              <a:gd name="T18" fmla="*/ 1392 w 1488"/>
              <a:gd name="T19" fmla="*/ 8 h 488"/>
              <a:gd name="T20" fmla="*/ 1488 w 1488"/>
              <a:gd name="T21" fmla="*/ 104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88" h="488">
                <a:moveTo>
                  <a:pt x="0" y="488"/>
                </a:moveTo>
                <a:cubicBezTo>
                  <a:pt x="48" y="400"/>
                  <a:pt x="96" y="312"/>
                  <a:pt x="144" y="296"/>
                </a:cubicBezTo>
                <a:cubicBezTo>
                  <a:pt x="192" y="280"/>
                  <a:pt x="240" y="400"/>
                  <a:pt x="288" y="392"/>
                </a:cubicBezTo>
                <a:cubicBezTo>
                  <a:pt x="336" y="384"/>
                  <a:pt x="368" y="256"/>
                  <a:pt x="432" y="248"/>
                </a:cubicBezTo>
                <a:cubicBezTo>
                  <a:pt x="496" y="240"/>
                  <a:pt x="624" y="376"/>
                  <a:pt x="672" y="344"/>
                </a:cubicBezTo>
                <a:cubicBezTo>
                  <a:pt x="720" y="312"/>
                  <a:pt x="688" y="80"/>
                  <a:pt x="720" y="56"/>
                </a:cubicBezTo>
                <a:cubicBezTo>
                  <a:pt x="752" y="32"/>
                  <a:pt x="816" y="200"/>
                  <a:pt x="864" y="200"/>
                </a:cubicBezTo>
                <a:cubicBezTo>
                  <a:pt x="912" y="200"/>
                  <a:pt x="944" y="64"/>
                  <a:pt x="1008" y="56"/>
                </a:cubicBezTo>
                <a:cubicBezTo>
                  <a:pt x="1072" y="48"/>
                  <a:pt x="1184" y="160"/>
                  <a:pt x="1248" y="152"/>
                </a:cubicBezTo>
                <a:cubicBezTo>
                  <a:pt x="1312" y="144"/>
                  <a:pt x="1352" y="16"/>
                  <a:pt x="1392" y="8"/>
                </a:cubicBezTo>
                <a:cubicBezTo>
                  <a:pt x="1432" y="0"/>
                  <a:pt x="1460" y="52"/>
                  <a:pt x="1488" y="1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7278" name="Freeform 14"/>
          <p:cNvSpPr>
            <a:spLocks/>
          </p:cNvSpPr>
          <p:nvPr/>
        </p:nvSpPr>
        <p:spPr bwMode="auto">
          <a:xfrm>
            <a:off x="1676400" y="2120900"/>
            <a:ext cx="2286000" cy="495300"/>
          </a:xfrm>
          <a:custGeom>
            <a:avLst/>
            <a:gdLst>
              <a:gd name="T0" fmla="*/ 0 w 1440"/>
              <a:gd name="T1" fmla="*/ 152 h 312"/>
              <a:gd name="T2" fmla="*/ 96 w 1440"/>
              <a:gd name="T3" fmla="*/ 296 h 312"/>
              <a:gd name="T4" fmla="*/ 240 w 1440"/>
              <a:gd name="T5" fmla="*/ 56 h 312"/>
              <a:gd name="T6" fmla="*/ 336 w 1440"/>
              <a:gd name="T7" fmla="*/ 200 h 312"/>
              <a:gd name="T8" fmla="*/ 576 w 1440"/>
              <a:gd name="T9" fmla="*/ 8 h 312"/>
              <a:gd name="T10" fmla="*/ 672 w 1440"/>
              <a:gd name="T11" fmla="*/ 200 h 312"/>
              <a:gd name="T12" fmla="*/ 864 w 1440"/>
              <a:gd name="T13" fmla="*/ 8 h 312"/>
              <a:gd name="T14" fmla="*/ 1056 w 1440"/>
              <a:gd name="T15" fmla="*/ 152 h 312"/>
              <a:gd name="T16" fmla="*/ 1200 w 1440"/>
              <a:gd name="T17" fmla="*/ 8 h 312"/>
              <a:gd name="T18" fmla="*/ 1296 w 1440"/>
              <a:gd name="T19" fmla="*/ 200 h 312"/>
              <a:gd name="T20" fmla="*/ 1440 w 1440"/>
              <a:gd name="T21" fmla="*/ 10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40" h="312">
                <a:moveTo>
                  <a:pt x="0" y="152"/>
                </a:moveTo>
                <a:cubicBezTo>
                  <a:pt x="28" y="232"/>
                  <a:pt x="56" y="312"/>
                  <a:pt x="96" y="296"/>
                </a:cubicBezTo>
                <a:cubicBezTo>
                  <a:pt x="136" y="280"/>
                  <a:pt x="200" y="72"/>
                  <a:pt x="240" y="56"/>
                </a:cubicBezTo>
                <a:cubicBezTo>
                  <a:pt x="280" y="40"/>
                  <a:pt x="280" y="208"/>
                  <a:pt x="336" y="200"/>
                </a:cubicBezTo>
                <a:cubicBezTo>
                  <a:pt x="392" y="192"/>
                  <a:pt x="520" y="8"/>
                  <a:pt x="576" y="8"/>
                </a:cubicBezTo>
                <a:cubicBezTo>
                  <a:pt x="632" y="8"/>
                  <a:pt x="624" y="200"/>
                  <a:pt x="672" y="200"/>
                </a:cubicBezTo>
                <a:cubicBezTo>
                  <a:pt x="720" y="200"/>
                  <a:pt x="800" y="16"/>
                  <a:pt x="864" y="8"/>
                </a:cubicBezTo>
                <a:cubicBezTo>
                  <a:pt x="928" y="0"/>
                  <a:pt x="1000" y="152"/>
                  <a:pt x="1056" y="152"/>
                </a:cubicBezTo>
                <a:cubicBezTo>
                  <a:pt x="1112" y="152"/>
                  <a:pt x="1160" y="0"/>
                  <a:pt x="1200" y="8"/>
                </a:cubicBezTo>
                <a:cubicBezTo>
                  <a:pt x="1240" y="16"/>
                  <a:pt x="1256" y="184"/>
                  <a:pt x="1296" y="200"/>
                </a:cubicBezTo>
                <a:cubicBezTo>
                  <a:pt x="1336" y="216"/>
                  <a:pt x="1424" y="120"/>
                  <a:pt x="1440" y="1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7279" name="Freeform 15"/>
          <p:cNvSpPr>
            <a:spLocks/>
          </p:cNvSpPr>
          <p:nvPr/>
        </p:nvSpPr>
        <p:spPr bwMode="auto">
          <a:xfrm>
            <a:off x="1524000" y="2514600"/>
            <a:ext cx="2438400" cy="711200"/>
          </a:xfrm>
          <a:custGeom>
            <a:avLst/>
            <a:gdLst>
              <a:gd name="T0" fmla="*/ 0 w 1536"/>
              <a:gd name="T1" fmla="*/ 0 h 448"/>
              <a:gd name="T2" fmla="*/ 192 w 1536"/>
              <a:gd name="T3" fmla="*/ 192 h 448"/>
              <a:gd name="T4" fmla="*/ 240 w 1536"/>
              <a:gd name="T5" fmla="*/ 336 h 448"/>
              <a:gd name="T6" fmla="*/ 432 w 1536"/>
              <a:gd name="T7" fmla="*/ 192 h 448"/>
              <a:gd name="T8" fmla="*/ 528 w 1536"/>
              <a:gd name="T9" fmla="*/ 336 h 448"/>
              <a:gd name="T10" fmla="*/ 720 w 1536"/>
              <a:gd name="T11" fmla="*/ 192 h 448"/>
              <a:gd name="T12" fmla="*/ 768 w 1536"/>
              <a:gd name="T13" fmla="*/ 432 h 448"/>
              <a:gd name="T14" fmla="*/ 960 w 1536"/>
              <a:gd name="T15" fmla="*/ 288 h 448"/>
              <a:gd name="T16" fmla="*/ 1152 w 1536"/>
              <a:gd name="T17" fmla="*/ 432 h 448"/>
              <a:gd name="T18" fmla="*/ 1296 w 1536"/>
              <a:gd name="T19" fmla="*/ 288 h 448"/>
              <a:gd name="T20" fmla="*/ 1440 w 1536"/>
              <a:gd name="T21" fmla="*/ 432 h 448"/>
              <a:gd name="T22" fmla="*/ 1536 w 1536"/>
              <a:gd name="T23" fmla="*/ 384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36" h="448">
                <a:moveTo>
                  <a:pt x="0" y="0"/>
                </a:moveTo>
                <a:cubicBezTo>
                  <a:pt x="76" y="68"/>
                  <a:pt x="152" y="136"/>
                  <a:pt x="192" y="192"/>
                </a:cubicBezTo>
                <a:cubicBezTo>
                  <a:pt x="232" y="248"/>
                  <a:pt x="200" y="336"/>
                  <a:pt x="240" y="336"/>
                </a:cubicBezTo>
                <a:cubicBezTo>
                  <a:pt x="280" y="336"/>
                  <a:pt x="384" y="192"/>
                  <a:pt x="432" y="192"/>
                </a:cubicBezTo>
                <a:cubicBezTo>
                  <a:pt x="480" y="192"/>
                  <a:pt x="480" y="336"/>
                  <a:pt x="528" y="336"/>
                </a:cubicBezTo>
                <a:cubicBezTo>
                  <a:pt x="576" y="336"/>
                  <a:pt x="680" y="176"/>
                  <a:pt x="720" y="192"/>
                </a:cubicBezTo>
                <a:cubicBezTo>
                  <a:pt x="760" y="208"/>
                  <a:pt x="728" y="416"/>
                  <a:pt x="768" y="432"/>
                </a:cubicBezTo>
                <a:cubicBezTo>
                  <a:pt x="808" y="448"/>
                  <a:pt x="896" y="288"/>
                  <a:pt x="960" y="288"/>
                </a:cubicBezTo>
                <a:cubicBezTo>
                  <a:pt x="1024" y="288"/>
                  <a:pt x="1096" y="432"/>
                  <a:pt x="1152" y="432"/>
                </a:cubicBezTo>
                <a:cubicBezTo>
                  <a:pt x="1208" y="432"/>
                  <a:pt x="1248" y="288"/>
                  <a:pt x="1296" y="288"/>
                </a:cubicBezTo>
                <a:cubicBezTo>
                  <a:pt x="1344" y="288"/>
                  <a:pt x="1400" y="416"/>
                  <a:pt x="1440" y="432"/>
                </a:cubicBezTo>
                <a:cubicBezTo>
                  <a:pt x="1480" y="448"/>
                  <a:pt x="1508" y="416"/>
                  <a:pt x="1536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7280" name="Text Box 16"/>
          <p:cNvSpPr txBox="1">
            <a:spLocks noChangeArrowheads="1"/>
          </p:cNvSpPr>
          <p:nvPr/>
        </p:nvSpPr>
        <p:spPr bwMode="auto">
          <a:xfrm>
            <a:off x="914400" y="3733800"/>
            <a:ext cx="3108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Equivalent NFA</a:t>
            </a:r>
          </a:p>
        </p:txBody>
      </p:sp>
      <p:sp>
        <p:nvSpPr>
          <p:cNvPr id="267281" name="Oval 17"/>
          <p:cNvSpPr>
            <a:spLocks noChangeArrowheads="1"/>
          </p:cNvSpPr>
          <p:nvPr/>
        </p:nvSpPr>
        <p:spPr bwMode="auto">
          <a:xfrm>
            <a:off x="5943600" y="5257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7282" name="Oval 18"/>
          <p:cNvSpPr>
            <a:spLocks noChangeArrowheads="1"/>
          </p:cNvSpPr>
          <p:nvPr/>
        </p:nvSpPr>
        <p:spPr bwMode="auto">
          <a:xfrm>
            <a:off x="58674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7283" name="Line 19"/>
          <p:cNvSpPr>
            <a:spLocks noChangeShapeType="1"/>
          </p:cNvSpPr>
          <p:nvPr/>
        </p:nvSpPr>
        <p:spPr bwMode="auto">
          <a:xfrm>
            <a:off x="4419600" y="46482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7284" name="Line 20"/>
          <p:cNvSpPr>
            <a:spLocks noChangeShapeType="1"/>
          </p:cNvSpPr>
          <p:nvPr/>
        </p:nvSpPr>
        <p:spPr bwMode="auto">
          <a:xfrm flipV="1">
            <a:off x="4419600" y="5486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7285" name="Line 21"/>
          <p:cNvSpPr>
            <a:spLocks noChangeShapeType="1"/>
          </p:cNvSpPr>
          <p:nvPr/>
        </p:nvSpPr>
        <p:spPr bwMode="auto">
          <a:xfrm flipV="1">
            <a:off x="4419600" y="56388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7286" name="Text Box 22"/>
          <p:cNvSpPr txBox="1">
            <a:spLocks noChangeArrowheads="1"/>
          </p:cNvSpPr>
          <p:nvPr/>
        </p:nvSpPr>
        <p:spPr bwMode="auto">
          <a:xfrm>
            <a:off x="6629400" y="4572000"/>
            <a:ext cx="1985963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Single</a:t>
            </a:r>
          </a:p>
          <a:p>
            <a:r>
              <a:rPr lang="en-US"/>
              <a:t>accepting</a:t>
            </a:r>
          </a:p>
          <a:p>
            <a:r>
              <a:rPr lang="en-US"/>
              <a:t>state</a:t>
            </a:r>
          </a:p>
        </p:txBody>
      </p:sp>
      <p:graphicFrame>
        <p:nvGraphicFramePr>
          <p:cNvPr id="267287" name="Object 23"/>
          <p:cNvGraphicFramePr>
            <a:graphicFrameLocks noChangeAspect="1"/>
          </p:cNvGraphicFramePr>
          <p:nvPr/>
        </p:nvGraphicFramePr>
        <p:xfrm>
          <a:off x="5105400" y="45720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00" name="Equation" r:id="rId3" imgW="304560" imgH="380880" progId="Equation.3">
                  <p:embed/>
                </p:oleObj>
              </mc:Choice>
              <mc:Fallback>
                <p:oleObj name="Equation" r:id="rId3" imgW="304560" imgH="3808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5720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88" name="Object 24"/>
          <p:cNvGraphicFramePr>
            <a:graphicFrameLocks noChangeAspect="1"/>
          </p:cNvGraphicFramePr>
          <p:nvPr/>
        </p:nvGraphicFramePr>
        <p:xfrm>
          <a:off x="4953000" y="51054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01" name="Equation" r:id="rId5" imgW="304560" imgH="380880" progId="Equation.3">
                  <p:embed/>
                </p:oleObj>
              </mc:Choice>
              <mc:Fallback>
                <p:oleObj name="Equation" r:id="rId5" imgW="304560" imgH="3808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1054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89" name="Object 25"/>
          <p:cNvGraphicFramePr>
            <a:graphicFrameLocks noChangeAspect="1"/>
          </p:cNvGraphicFramePr>
          <p:nvPr/>
        </p:nvGraphicFramePr>
        <p:xfrm>
          <a:off x="5029200" y="55626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02" name="Equation" r:id="rId6" imgW="304560" imgH="380880" progId="Equation.3">
                  <p:embed/>
                </p:oleObj>
              </mc:Choice>
              <mc:Fallback>
                <p:oleObj name="Equation" r:id="rId6" imgW="304560" imgH="3808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5626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90" name="Rectangle 26"/>
          <p:cNvSpPr>
            <a:spLocks noChangeArrowheads="1"/>
          </p:cNvSpPr>
          <p:nvPr/>
        </p:nvSpPr>
        <p:spPr bwMode="auto">
          <a:xfrm>
            <a:off x="990600" y="4343400"/>
            <a:ext cx="3886200" cy="2209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7291" name="Oval 27"/>
          <p:cNvSpPr>
            <a:spLocks noChangeArrowheads="1"/>
          </p:cNvSpPr>
          <p:nvPr/>
        </p:nvSpPr>
        <p:spPr bwMode="auto">
          <a:xfrm>
            <a:off x="1295400" y="5257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7292" name="Oval 28"/>
          <p:cNvSpPr>
            <a:spLocks noChangeArrowheads="1"/>
          </p:cNvSpPr>
          <p:nvPr/>
        </p:nvSpPr>
        <p:spPr bwMode="auto">
          <a:xfrm>
            <a:off x="4038600" y="4495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7293" name="Oval 29"/>
          <p:cNvSpPr>
            <a:spLocks noChangeArrowheads="1"/>
          </p:cNvSpPr>
          <p:nvPr/>
        </p:nvSpPr>
        <p:spPr bwMode="auto">
          <a:xfrm>
            <a:off x="4038600" y="5257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7294" name="Oval 30"/>
          <p:cNvSpPr>
            <a:spLocks noChangeArrowheads="1"/>
          </p:cNvSpPr>
          <p:nvPr/>
        </p:nvSpPr>
        <p:spPr bwMode="auto">
          <a:xfrm>
            <a:off x="4038600" y="6019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7295" name="Line 31"/>
          <p:cNvSpPr>
            <a:spLocks noChangeShapeType="1"/>
          </p:cNvSpPr>
          <p:nvPr/>
        </p:nvSpPr>
        <p:spPr bwMode="auto">
          <a:xfrm>
            <a:off x="381000" y="5486400"/>
            <a:ext cx="914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7296" name="Freeform 32"/>
          <p:cNvSpPr>
            <a:spLocks/>
          </p:cNvSpPr>
          <p:nvPr/>
        </p:nvSpPr>
        <p:spPr bwMode="auto">
          <a:xfrm>
            <a:off x="1600200" y="4483100"/>
            <a:ext cx="2438400" cy="774700"/>
          </a:xfrm>
          <a:custGeom>
            <a:avLst/>
            <a:gdLst>
              <a:gd name="T0" fmla="*/ 0 w 1488"/>
              <a:gd name="T1" fmla="*/ 488 h 488"/>
              <a:gd name="T2" fmla="*/ 144 w 1488"/>
              <a:gd name="T3" fmla="*/ 296 h 488"/>
              <a:gd name="T4" fmla="*/ 288 w 1488"/>
              <a:gd name="T5" fmla="*/ 392 h 488"/>
              <a:gd name="T6" fmla="*/ 432 w 1488"/>
              <a:gd name="T7" fmla="*/ 248 h 488"/>
              <a:gd name="T8" fmla="*/ 672 w 1488"/>
              <a:gd name="T9" fmla="*/ 344 h 488"/>
              <a:gd name="T10" fmla="*/ 720 w 1488"/>
              <a:gd name="T11" fmla="*/ 56 h 488"/>
              <a:gd name="T12" fmla="*/ 864 w 1488"/>
              <a:gd name="T13" fmla="*/ 200 h 488"/>
              <a:gd name="T14" fmla="*/ 1008 w 1488"/>
              <a:gd name="T15" fmla="*/ 56 h 488"/>
              <a:gd name="T16" fmla="*/ 1248 w 1488"/>
              <a:gd name="T17" fmla="*/ 152 h 488"/>
              <a:gd name="T18" fmla="*/ 1392 w 1488"/>
              <a:gd name="T19" fmla="*/ 8 h 488"/>
              <a:gd name="T20" fmla="*/ 1488 w 1488"/>
              <a:gd name="T21" fmla="*/ 104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88" h="488">
                <a:moveTo>
                  <a:pt x="0" y="488"/>
                </a:moveTo>
                <a:cubicBezTo>
                  <a:pt x="48" y="400"/>
                  <a:pt x="96" y="312"/>
                  <a:pt x="144" y="296"/>
                </a:cubicBezTo>
                <a:cubicBezTo>
                  <a:pt x="192" y="280"/>
                  <a:pt x="240" y="400"/>
                  <a:pt x="288" y="392"/>
                </a:cubicBezTo>
                <a:cubicBezTo>
                  <a:pt x="336" y="384"/>
                  <a:pt x="368" y="256"/>
                  <a:pt x="432" y="248"/>
                </a:cubicBezTo>
                <a:cubicBezTo>
                  <a:pt x="496" y="240"/>
                  <a:pt x="624" y="376"/>
                  <a:pt x="672" y="344"/>
                </a:cubicBezTo>
                <a:cubicBezTo>
                  <a:pt x="720" y="312"/>
                  <a:pt x="688" y="80"/>
                  <a:pt x="720" y="56"/>
                </a:cubicBezTo>
                <a:cubicBezTo>
                  <a:pt x="752" y="32"/>
                  <a:pt x="816" y="200"/>
                  <a:pt x="864" y="200"/>
                </a:cubicBezTo>
                <a:cubicBezTo>
                  <a:pt x="912" y="200"/>
                  <a:pt x="944" y="64"/>
                  <a:pt x="1008" y="56"/>
                </a:cubicBezTo>
                <a:cubicBezTo>
                  <a:pt x="1072" y="48"/>
                  <a:pt x="1184" y="160"/>
                  <a:pt x="1248" y="152"/>
                </a:cubicBezTo>
                <a:cubicBezTo>
                  <a:pt x="1312" y="144"/>
                  <a:pt x="1352" y="16"/>
                  <a:pt x="1392" y="8"/>
                </a:cubicBezTo>
                <a:cubicBezTo>
                  <a:pt x="1432" y="0"/>
                  <a:pt x="1460" y="52"/>
                  <a:pt x="1488" y="1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7297" name="Freeform 33"/>
          <p:cNvSpPr>
            <a:spLocks/>
          </p:cNvSpPr>
          <p:nvPr/>
        </p:nvSpPr>
        <p:spPr bwMode="auto">
          <a:xfrm>
            <a:off x="1676400" y="5245100"/>
            <a:ext cx="2362200" cy="495300"/>
          </a:xfrm>
          <a:custGeom>
            <a:avLst/>
            <a:gdLst>
              <a:gd name="T0" fmla="*/ 0 w 1440"/>
              <a:gd name="T1" fmla="*/ 152 h 312"/>
              <a:gd name="T2" fmla="*/ 96 w 1440"/>
              <a:gd name="T3" fmla="*/ 296 h 312"/>
              <a:gd name="T4" fmla="*/ 240 w 1440"/>
              <a:gd name="T5" fmla="*/ 56 h 312"/>
              <a:gd name="T6" fmla="*/ 336 w 1440"/>
              <a:gd name="T7" fmla="*/ 200 h 312"/>
              <a:gd name="T8" fmla="*/ 576 w 1440"/>
              <a:gd name="T9" fmla="*/ 8 h 312"/>
              <a:gd name="T10" fmla="*/ 672 w 1440"/>
              <a:gd name="T11" fmla="*/ 200 h 312"/>
              <a:gd name="T12" fmla="*/ 864 w 1440"/>
              <a:gd name="T13" fmla="*/ 8 h 312"/>
              <a:gd name="T14" fmla="*/ 1056 w 1440"/>
              <a:gd name="T15" fmla="*/ 152 h 312"/>
              <a:gd name="T16" fmla="*/ 1200 w 1440"/>
              <a:gd name="T17" fmla="*/ 8 h 312"/>
              <a:gd name="T18" fmla="*/ 1296 w 1440"/>
              <a:gd name="T19" fmla="*/ 200 h 312"/>
              <a:gd name="T20" fmla="*/ 1440 w 1440"/>
              <a:gd name="T21" fmla="*/ 10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40" h="312">
                <a:moveTo>
                  <a:pt x="0" y="152"/>
                </a:moveTo>
                <a:cubicBezTo>
                  <a:pt x="28" y="232"/>
                  <a:pt x="56" y="312"/>
                  <a:pt x="96" y="296"/>
                </a:cubicBezTo>
                <a:cubicBezTo>
                  <a:pt x="136" y="280"/>
                  <a:pt x="200" y="72"/>
                  <a:pt x="240" y="56"/>
                </a:cubicBezTo>
                <a:cubicBezTo>
                  <a:pt x="280" y="40"/>
                  <a:pt x="280" y="208"/>
                  <a:pt x="336" y="200"/>
                </a:cubicBezTo>
                <a:cubicBezTo>
                  <a:pt x="392" y="192"/>
                  <a:pt x="520" y="8"/>
                  <a:pt x="576" y="8"/>
                </a:cubicBezTo>
                <a:cubicBezTo>
                  <a:pt x="632" y="8"/>
                  <a:pt x="624" y="200"/>
                  <a:pt x="672" y="200"/>
                </a:cubicBezTo>
                <a:cubicBezTo>
                  <a:pt x="720" y="200"/>
                  <a:pt x="800" y="16"/>
                  <a:pt x="864" y="8"/>
                </a:cubicBezTo>
                <a:cubicBezTo>
                  <a:pt x="928" y="0"/>
                  <a:pt x="1000" y="152"/>
                  <a:pt x="1056" y="152"/>
                </a:cubicBezTo>
                <a:cubicBezTo>
                  <a:pt x="1112" y="152"/>
                  <a:pt x="1160" y="0"/>
                  <a:pt x="1200" y="8"/>
                </a:cubicBezTo>
                <a:cubicBezTo>
                  <a:pt x="1240" y="16"/>
                  <a:pt x="1256" y="184"/>
                  <a:pt x="1296" y="200"/>
                </a:cubicBezTo>
                <a:cubicBezTo>
                  <a:pt x="1336" y="216"/>
                  <a:pt x="1424" y="120"/>
                  <a:pt x="1440" y="1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7298" name="Freeform 34"/>
          <p:cNvSpPr>
            <a:spLocks/>
          </p:cNvSpPr>
          <p:nvPr/>
        </p:nvSpPr>
        <p:spPr bwMode="auto">
          <a:xfrm>
            <a:off x="1524000" y="5638800"/>
            <a:ext cx="2514600" cy="711200"/>
          </a:xfrm>
          <a:custGeom>
            <a:avLst/>
            <a:gdLst>
              <a:gd name="T0" fmla="*/ 0 w 1536"/>
              <a:gd name="T1" fmla="*/ 0 h 448"/>
              <a:gd name="T2" fmla="*/ 192 w 1536"/>
              <a:gd name="T3" fmla="*/ 192 h 448"/>
              <a:gd name="T4" fmla="*/ 240 w 1536"/>
              <a:gd name="T5" fmla="*/ 336 h 448"/>
              <a:gd name="T6" fmla="*/ 432 w 1536"/>
              <a:gd name="T7" fmla="*/ 192 h 448"/>
              <a:gd name="T8" fmla="*/ 528 w 1536"/>
              <a:gd name="T9" fmla="*/ 336 h 448"/>
              <a:gd name="T10" fmla="*/ 720 w 1536"/>
              <a:gd name="T11" fmla="*/ 192 h 448"/>
              <a:gd name="T12" fmla="*/ 768 w 1536"/>
              <a:gd name="T13" fmla="*/ 432 h 448"/>
              <a:gd name="T14" fmla="*/ 960 w 1536"/>
              <a:gd name="T15" fmla="*/ 288 h 448"/>
              <a:gd name="T16" fmla="*/ 1152 w 1536"/>
              <a:gd name="T17" fmla="*/ 432 h 448"/>
              <a:gd name="T18" fmla="*/ 1296 w 1536"/>
              <a:gd name="T19" fmla="*/ 288 h 448"/>
              <a:gd name="T20" fmla="*/ 1440 w 1536"/>
              <a:gd name="T21" fmla="*/ 432 h 448"/>
              <a:gd name="T22" fmla="*/ 1536 w 1536"/>
              <a:gd name="T23" fmla="*/ 384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36" h="448">
                <a:moveTo>
                  <a:pt x="0" y="0"/>
                </a:moveTo>
                <a:cubicBezTo>
                  <a:pt x="76" y="68"/>
                  <a:pt x="152" y="136"/>
                  <a:pt x="192" y="192"/>
                </a:cubicBezTo>
                <a:cubicBezTo>
                  <a:pt x="232" y="248"/>
                  <a:pt x="200" y="336"/>
                  <a:pt x="240" y="336"/>
                </a:cubicBezTo>
                <a:cubicBezTo>
                  <a:pt x="280" y="336"/>
                  <a:pt x="384" y="192"/>
                  <a:pt x="432" y="192"/>
                </a:cubicBezTo>
                <a:cubicBezTo>
                  <a:pt x="480" y="192"/>
                  <a:pt x="480" y="336"/>
                  <a:pt x="528" y="336"/>
                </a:cubicBezTo>
                <a:cubicBezTo>
                  <a:pt x="576" y="336"/>
                  <a:pt x="680" y="176"/>
                  <a:pt x="720" y="192"/>
                </a:cubicBezTo>
                <a:cubicBezTo>
                  <a:pt x="760" y="208"/>
                  <a:pt x="728" y="416"/>
                  <a:pt x="768" y="432"/>
                </a:cubicBezTo>
                <a:cubicBezTo>
                  <a:pt x="808" y="448"/>
                  <a:pt x="896" y="288"/>
                  <a:pt x="960" y="288"/>
                </a:cubicBezTo>
                <a:cubicBezTo>
                  <a:pt x="1024" y="288"/>
                  <a:pt x="1096" y="432"/>
                  <a:pt x="1152" y="432"/>
                </a:cubicBezTo>
                <a:cubicBezTo>
                  <a:pt x="1208" y="432"/>
                  <a:pt x="1248" y="288"/>
                  <a:pt x="1296" y="288"/>
                </a:cubicBezTo>
                <a:cubicBezTo>
                  <a:pt x="1344" y="288"/>
                  <a:pt x="1400" y="416"/>
                  <a:pt x="1440" y="432"/>
                </a:cubicBezTo>
                <a:cubicBezTo>
                  <a:pt x="1480" y="448"/>
                  <a:pt x="1508" y="416"/>
                  <a:pt x="1536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7299" name="Text Box 35"/>
          <p:cNvSpPr txBox="1">
            <a:spLocks noChangeArrowheads="1"/>
          </p:cNvSpPr>
          <p:nvPr/>
        </p:nvSpPr>
        <p:spPr bwMode="auto">
          <a:xfrm>
            <a:off x="3184525" y="101600"/>
            <a:ext cx="2189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In General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14A9-6712-40D9-83F1-4298A5DBCF95}" type="slidenum">
              <a:rPr lang="en-US"/>
              <a:pPr/>
              <a:t>6</a:t>
            </a:fld>
            <a:endParaRPr lang="en-US"/>
          </a:p>
        </p:txBody>
      </p:sp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endParaRPr lang="en-US"/>
          </a:p>
          <a:p>
            <a:pPr marL="342900" indent="-342900"/>
            <a:endParaRPr lang="en-US"/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1066800" y="2209800"/>
            <a:ext cx="3886200" cy="2209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8293" name="Oval 5"/>
          <p:cNvSpPr>
            <a:spLocks noChangeArrowheads="1"/>
          </p:cNvSpPr>
          <p:nvPr/>
        </p:nvSpPr>
        <p:spPr bwMode="auto">
          <a:xfrm>
            <a:off x="13716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8294" name="Oval 6"/>
          <p:cNvSpPr>
            <a:spLocks noChangeArrowheads="1"/>
          </p:cNvSpPr>
          <p:nvPr/>
        </p:nvSpPr>
        <p:spPr bwMode="auto">
          <a:xfrm>
            <a:off x="4038600" y="2362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8295" name="Oval 7"/>
          <p:cNvSpPr>
            <a:spLocks noChangeArrowheads="1"/>
          </p:cNvSpPr>
          <p:nvPr/>
        </p:nvSpPr>
        <p:spPr bwMode="auto">
          <a:xfrm>
            <a:off x="40386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8296" name="Oval 8"/>
          <p:cNvSpPr>
            <a:spLocks noChangeArrowheads="1"/>
          </p:cNvSpPr>
          <p:nvPr/>
        </p:nvSpPr>
        <p:spPr bwMode="auto">
          <a:xfrm>
            <a:off x="4038600" y="3886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8297" name="Line 9"/>
          <p:cNvSpPr>
            <a:spLocks noChangeShapeType="1"/>
          </p:cNvSpPr>
          <p:nvPr/>
        </p:nvSpPr>
        <p:spPr bwMode="auto">
          <a:xfrm>
            <a:off x="457200" y="3352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8298" name="Freeform 10"/>
          <p:cNvSpPr>
            <a:spLocks/>
          </p:cNvSpPr>
          <p:nvPr/>
        </p:nvSpPr>
        <p:spPr bwMode="auto">
          <a:xfrm>
            <a:off x="1676400" y="2349500"/>
            <a:ext cx="2362200" cy="774700"/>
          </a:xfrm>
          <a:custGeom>
            <a:avLst/>
            <a:gdLst>
              <a:gd name="T0" fmla="*/ 0 w 1488"/>
              <a:gd name="T1" fmla="*/ 488 h 488"/>
              <a:gd name="T2" fmla="*/ 144 w 1488"/>
              <a:gd name="T3" fmla="*/ 296 h 488"/>
              <a:gd name="T4" fmla="*/ 288 w 1488"/>
              <a:gd name="T5" fmla="*/ 392 h 488"/>
              <a:gd name="T6" fmla="*/ 432 w 1488"/>
              <a:gd name="T7" fmla="*/ 248 h 488"/>
              <a:gd name="T8" fmla="*/ 672 w 1488"/>
              <a:gd name="T9" fmla="*/ 344 h 488"/>
              <a:gd name="T10" fmla="*/ 720 w 1488"/>
              <a:gd name="T11" fmla="*/ 56 h 488"/>
              <a:gd name="T12" fmla="*/ 864 w 1488"/>
              <a:gd name="T13" fmla="*/ 200 h 488"/>
              <a:gd name="T14" fmla="*/ 1008 w 1488"/>
              <a:gd name="T15" fmla="*/ 56 h 488"/>
              <a:gd name="T16" fmla="*/ 1248 w 1488"/>
              <a:gd name="T17" fmla="*/ 152 h 488"/>
              <a:gd name="T18" fmla="*/ 1392 w 1488"/>
              <a:gd name="T19" fmla="*/ 8 h 488"/>
              <a:gd name="T20" fmla="*/ 1488 w 1488"/>
              <a:gd name="T21" fmla="*/ 104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88" h="488">
                <a:moveTo>
                  <a:pt x="0" y="488"/>
                </a:moveTo>
                <a:cubicBezTo>
                  <a:pt x="48" y="400"/>
                  <a:pt x="96" y="312"/>
                  <a:pt x="144" y="296"/>
                </a:cubicBezTo>
                <a:cubicBezTo>
                  <a:pt x="192" y="280"/>
                  <a:pt x="240" y="400"/>
                  <a:pt x="288" y="392"/>
                </a:cubicBezTo>
                <a:cubicBezTo>
                  <a:pt x="336" y="384"/>
                  <a:pt x="368" y="256"/>
                  <a:pt x="432" y="248"/>
                </a:cubicBezTo>
                <a:cubicBezTo>
                  <a:pt x="496" y="240"/>
                  <a:pt x="624" y="376"/>
                  <a:pt x="672" y="344"/>
                </a:cubicBezTo>
                <a:cubicBezTo>
                  <a:pt x="720" y="312"/>
                  <a:pt x="688" y="80"/>
                  <a:pt x="720" y="56"/>
                </a:cubicBezTo>
                <a:cubicBezTo>
                  <a:pt x="752" y="32"/>
                  <a:pt x="816" y="200"/>
                  <a:pt x="864" y="200"/>
                </a:cubicBezTo>
                <a:cubicBezTo>
                  <a:pt x="912" y="200"/>
                  <a:pt x="944" y="64"/>
                  <a:pt x="1008" y="56"/>
                </a:cubicBezTo>
                <a:cubicBezTo>
                  <a:pt x="1072" y="48"/>
                  <a:pt x="1184" y="160"/>
                  <a:pt x="1248" y="152"/>
                </a:cubicBezTo>
                <a:cubicBezTo>
                  <a:pt x="1312" y="144"/>
                  <a:pt x="1352" y="16"/>
                  <a:pt x="1392" y="8"/>
                </a:cubicBezTo>
                <a:cubicBezTo>
                  <a:pt x="1432" y="0"/>
                  <a:pt x="1460" y="52"/>
                  <a:pt x="1488" y="1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8299" name="Freeform 11"/>
          <p:cNvSpPr>
            <a:spLocks/>
          </p:cNvSpPr>
          <p:nvPr/>
        </p:nvSpPr>
        <p:spPr bwMode="auto">
          <a:xfrm>
            <a:off x="1752600" y="3111500"/>
            <a:ext cx="2286000" cy="495300"/>
          </a:xfrm>
          <a:custGeom>
            <a:avLst/>
            <a:gdLst>
              <a:gd name="T0" fmla="*/ 0 w 1440"/>
              <a:gd name="T1" fmla="*/ 152 h 312"/>
              <a:gd name="T2" fmla="*/ 96 w 1440"/>
              <a:gd name="T3" fmla="*/ 296 h 312"/>
              <a:gd name="T4" fmla="*/ 240 w 1440"/>
              <a:gd name="T5" fmla="*/ 56 h 312"/>
              <a:gd name="T6" fmla="*/ 336 w 1440"/>
              <a:gd name="T7" fmla="*/ 200 h 312"/>
              <a:gd name="T8" fmla="*/ 576 w 1440"/>
              <a:gd name="T9" fmla="*/ 8 h 312"/>
              <a:gd name="T10" fmla="*/ 672 w 1440"/>
              <a:gd name="T11" fmla="*/ 200 h 312"/>
              <a:gd name="T12" fmla="*/ 864 w 1440"/>
              <a:gd name="T13" fmla="*/ 8 h 312"/>
              <a:gd name="T14" fmla="*/ 1056 w 1440"/>
              <a:gd name="T15" fmla="*/ 152 h 312"/>
              <a:gd name="T16" fmla="*/ 1200 w 1440"/>
              <a:gd name="T17" fmla="*/ 8 h 312"/>
              <a:gd name="T18" fmla="*/ 1296 w 1440"/>
              <a:gd name="T19" fmla="*/ 200 h 312"/>
              <a:gd name="T20" fmla="*/ 1440 w 1440"/>
              <a:gd name="T21" fmla="*/ 10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40" h="312">
                <a:moveTo>
                  <a:pt x="0" y="152"/>
                </a:moveTo>
                <a:cubicBezTo>
                  <a:pt x="28" y="232"/>
                  <a:pt x="56" y="312"/>
                  <a:pt x="96" y="296"/>
                </a:cubicBezTo>
                <a:cubicBezTo>
                  <a:pt x="136" y="280"/>
                  <a:pt x="200" y="72"/>
                  <a:pt x="240" y="56"/>
                </a:cubicBezTo>
                <a:cubicBezTo>
                  <a:pt x="280" y="40"/>
                  <a:pt x="280" y="208"/>
                  <a:pt x="336" y="200"/>
                </a:cubicBezTo>
                <a:cubicBezTo>
                  <a:pt x="392" y="192"/>
                  <a:pt x="520" y="8"/>
                  <a:pt x="576" y="8"/>
                </a:cubicBezTo>
                <a:cubicBezTo>
                  <a:pt x="632" y="8"/>
                  <a:pt x="624" y="200"/>
                  <a:pt x="672" y="200"/>
                </a:cubicBezTo>
                <a:cubicBezTo>
                  <a:pt x="720" y="200"/>
                  <a:pt x="800" y="16"/>
                  <a:pt x="864" y="8"/>
                </a:cubicBezTo>
                <a:cubicBezTo>
                  <a:pt x="928" y="0"/>
                  <a:pt x="1000" y="152"/>
                  <a:pt x="1056" y="152"/>
                </a:cubicBezTo>
                <a:cubicBezTo>
                  <a:pt x="1112" y="152"/>
                  <a:pt x="1160" y="0"/>
                  <a:pt x="1200" y="8"/>
                </a:cubicBezTo>
                <a:cubicBezTo>
                  <a:pt x="1240" y="16"/>
                  <a:pt x="1256" y="184"/>
                  <a:pt x="1296" y="200"/>
                </a:cubicBezTo>
                <a:cubicBezTo>
                  <a:pt x="1336" y="216"/>
                  <a:pt x="1424" y="120"/>
                  <a:pt x="1440" y="1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8300" name="Freeform 12"/>
          <p:cNvSpPr>
            <a:spLocks/>
          </p:cNvSpPr>
          <p:nvPr/>
        </p:nvSpPr>
        <p:spPr bwMode="auto">
          <a:xfrm>
            <a:off x="1600200" y="3505200"/>
            <a:ext cx="2438400" cy="711200"/>
          </a:xfrm>
          <a:custGeom>
            <a:avLst/>
            <a:gdLst>
              <a:gd name="T0" fmla="*/ 0 w 1536"/>
              <a:gd name="T1" fmla="*/ 0 h 448"/>
              <a:gd name="T2" fmla="*/ 192 w 1536"/>
              <a:gd name="T3" fmla="*/ 192 h 448"/>
              <a:gd name="T4" fmla="*/ 240 w 1536"/>
              <a:gd name="T5" fmla="*/ 336 h 448"/>
              <a:gd name="T6" fmla="*/ 432 w 1536"/>
              <a:gd name="T7" fmla="*/ 192 h 448"/>
              <a:gd name="T8" fmla="*/ 528 w 1536"/>
              <a:gd name="T9" fmla="*/ 336 h 448"/>
              <a:gd name="T10" fmla="*/ 720 w 1536"/>
              <a:gd name="T11" fmla="*/ 192 h 448"/>
              <a:gd name="T12" fmla="*/ 768 w 1536"/>
              <a:gd name="T13" fmla="*/ 432 h 448"/>
              <a:gd name="T14" fmla="*/ 960 w 1536"/>
              <a:gd name="T15" fmla="*/ 288 h 448"/>
              <a:gd name="T16" fmla="*/ 1152 w 1536"/>
              <a:gd name="T17" fmla="*/ 432 h 448"/>
              <a:gd name="T18" fmla="*/ 1296 w 1536"/>
              <a:gd name="T19" fmla="*/ 288 h 448"/>
              <a:gd name="T20" fmla="*/ 1440 w 1536"/>
              <a:gd name="T21" fmla="*/ 432 h 448"/>
              <a:gd name="T22" fmla="*/ 1536 w 1536"/>
              <a:gd name="T23" fmla="*/ 384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36" h="448">
                <a:moveTo>
                  <a:pt x="0" y="0"/>
                </a:moveTo>
                <a:cubicBezTo>
                  <a:pt x="76" y="68"/>
                  <a:pt x="152" y="136"/>
                  <a:pt x="192" y="192"/>
                </a:cubicBezTo>
                <a:cubicBezTo>
                  <a:pt x="232" y="248"/>
                  <a:pt x="200" y="336"/>
                  <a:pt x="240" y="336"/>
                </a:cubicBezTo>
                <a:cubicBezTo>
                  <a:pt x="280" y="336"/>
                  <a:pt x="384" y="192"/>
                  <a:pt x="432" y="192"/>
                </a:cubicBezTo>
                <a:cubicBezTo>
                  <a:pt x="480" y="192"/>
                  <a:pt x="480" y="336"/>
                  <a:pt x="528" y="336"/>
                </a:cubicBezTo>
                <a:cubicBezTo>
                  <a:pt x="576" y="336"/>
                  <a:pt x="680" y="176"/>
                  <a:pt x="720" y="192"/>
                </a:cubicBezTo>
                <a:cubicBezTo>
                  <a:pt x="760" y="208"/>
                  <a:pt x="728" y="416"/>
                  <a:pt x="768" y="432"/>
                </a:cubicBezTo>
                <a:cubicBezTo>
                  <a:pt x="808" y="448"/>
                  <a:pt x="896" y="288"/>
                  <a:pt x="960" y="288"/>
                </a:cubicBezTo>
                <a:cubicBezTo>
                  <a:pt x="1024" y="288"/>
                  <a:pt x="1096" y="432"/>
                  <a:pt x="1152" y="432"/>
                </a:cubicBezTo>
                <a:cubicBezTo>
                  <a:pt x="1208" y="432"/>
                  <a:pt x="1248" y="288"/>
                  <a:pt x="1296" y="288"/>
                </a:cubicBezTo>
                <a:cubicBezTo>
                  <a:pt x="1344" y="288"/>
                  <a:pt x="1400" y="416"/>
                  <a:pt x="1440" y="432"/>
                </a:cubicBezTo>
                <a:cubicBezTo>
                  <a:pt x="1480" y="448"/>
                  <a:pt x="1508" y="416"/>
                  <a:pt x="1536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8301" name="Text Box 13"/>
          <p:cNvSpPr txBox="1">
            <a:spLocks noChangeArrowheads="1"/>
          </p:cNvSpPr>
          <p:nvPr/>
        </p:nvSpPr>
        <p:spPr bwMode="auto">
          <a:xfrm>
            <a:off x="685800" y="1447800"/>
            <a:ext cx="5668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NFA without accepting state</a:t>
            </a:r>
          </a:p>
        </p:txBody>
      </p:sp>
      <p:grpSp>
        <p:nvGrpSpPr>
          <p:cNvPr id="268302" name="Group 14"/>
          <p:cNvGrpSpPr>
            <a:grpSpLocks/>
          </p:cNvGrpSpPr>
          <p:nvPr/>
        </p:nvGrpSpPr>
        <p:grpSpPr bwMode="auto">
          <a:xfrm>
            <a:off x="5105400" y="3048000"/>
            <a:ext cx="4014788" cy="1841500"/>
            <a:chOff x="3278" y="1920"/>
            <a:chExt cx="2529" cy="1160"/>
          </a:xfrm>
        </p:grpSpPr>
        <p:sp>
          <p:nvSpPr>
            <p:cNvPr id="268303" name="Oval 15"/>
            <p:cNvSpPr>
              <a:spLocks noChangeArrowheads="1"/>
            </p:cNvSpPr>
            <p:nvPr/>
          </p:nvSpPr>
          <p:spPr bwMode="auto">
            <a:xfrm>
              <a:off x="3648" y="196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8304" name="Oval 16"/>
            <p:cNvSpPr>
              <a:spLocks noChangeArrowheads="1"/>
            </p:cNvSpPr>
            <p:nvPr/>
          </p:nvSpPr>
          <p:spPr bwMode="auto">
            <a:xfrm>
              <a:off x="3600" y="192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8305" name="Text Box 17"/>
            <p:cNvSpPr txBox="1">
              <a:spLocks noChangeArrowheads="1"/>
            </p:cNvSpPr>
            <p:nvPr/>
          </p:nvSpPr>
          <p:spPr bwMode="auto">
            <a:xfrm>
              <a:off x="3278" y="2430"/>
              <a:ext cx="2529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Add an accepting state</a:t>
              </a:r>
            </a:p>
            <a:p>
              <a:r>
                <a:rPr lang="en-US" sz="2800"/>
                <a:t>without transitions</a:t>
              </a:r>
            </a:p>
          </p:txBody>
        </p:sp>
      </p:grpSp>
      <p:sp>
        <p:nvSpPr>
          <p:cNvPr id="268306" name="Text Box 18"/>
          <p:cNvSpPr txBox="1">
            <a:spLocks noChangeArrowheads="1"/>
          </p:cNvSpPr>
          <p:nvPr/>
        </p:nvSpPr>
        <p:spPr bwMode="auto">
          <a:xfrm>
            <a:off x="2727325" y="254000"/>
            <a:ext cx="2786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Extreme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A6682-9DF7-466D-828D-5D1C7BF2B340}" type="slidenum">
              <a:rPr lang="en-US"/>
              <a:pPr/>
              <a:t>7</a:t>
            </a:fld>
            <a:endParaRPr lang="en-US"/>
          </a:p>
        </p:txBody>
      </p:sp>
      <p:grpSp>
        <p:nvGrpSpPr>
          <p:cNvPr id="134198" name="Group 54"/>
          <p:cNvGrpSpPr>
            <a:grpSpLocks/>
          </p:cNvGrpSpPr>
          <p:nvPr/>
        </p:nvGrpSpPr>
        <p:grpSpPr bwMode="auto">
          <a:xfrm>
            <a:off x="0" y="838200"/>
            <a:ext cx="3935413" cy="579438"/>
            <a:chOff x="0" y="528"/>
            <a:chExt cx="2479" cy="365"/>
          </a:xfrm>
        </p:grpSpPr>
        <p:graphicFrame>
          <p:nvGraphicFramePr>
            <p:cNvPr id="134182" name="Object 38"/>
            <p:cNvGraphicFramePr>
              <a:graphicFrameLocks noChangeAspect="1"/>
            </p:cNvGraphicFramePr>
            <p:nvPr/>
          </p:nvGraphicFramePr>
          <p:xfrm>
            <a:off x="2208" y="528"/>
            <a:ext cx="271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336" name="Equation" r:id="rId3" imgW="431640" imgH="571320" progId="Equation.3">
                    <p:embed/>
                  </p:oleObj>
                </mc:Choice>
                <mc:Fallback>
                  <p:oleObj name="Equation" r:id="rId3" imgW="431640" imgH="57132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528"/>
                          <a:ext cx="271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88" name="Text Box 44"/>
            <p:cNvSpPr txBox="1">
              <a:spLocks noChangeArrowheads="1"/>
            </p:cNvSpPr>
            <p:nvPr/>
          </p:nvSpPr>
          <p:spPr bwMode="auto">
            <a:xfrm>
              <a:off x="0" y="528"/>
              <a:ext cx="20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Regular language</a:t>
              </a:r>
            </a:p>
          </p:txBody>
        </p:sp>
      </p:grpSp>
      <p:grpSp>
        <p:nvGrpSpPr>
          <p:cNvPr id="134196" name="Group 52"/>
          <p:cNvGrpSpPr>
            <a:grpSpLocks/>
          </p:cNvGrpSpPr>
          <p:nvPr/>
        </p:nvGrpSpPr>
        <p:grpSpPr bwMode="auto">
          <a:xfrm>
            <a:off x="228600" y="2362200"/>
            <a:ext cx="3341688" cy="3906838"/>
            <a:chOff x="144" y="1488"/>
            <a:chExt cx="2105" cy="2461"/>
          </a:xfrm>
        </p:grpSpPr>
        <p:graphicFrame>
          <p:nvGraphicFramePr>
            <p:cNvPr id="134150" name="Object 6"/>
            <p:cNvGraphicFramePr>
              <a:graphicFrameLocks noChangeAspect="1"/>
            </p:cNvGraphicFramePr>
            <p:nvPr/>
          </p:nvGraphicFramePr>
          <p:xfrm>
            <a:off x="672" y="1488"/>
            <a:ext cx="140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337" name="Equation" r:id="rId5" imgW="2234880" imgH="571320" progId="Equation.3">
                    <p:embed/>
                  </p:oleObj>
                </mc:Choice>
                <mc:Fallback>
                  <p:oleObj name="Equation" r:id="rId5" imgW="2234880" imgH="57132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488"/>
                          <a:ext cx="1408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51" name="Rectangle 7"/>
            <p:cNvSpPr>
              <a:spLocks noChangeArrowheads="1"/>
            </p:cNvSpPr>
            <p:nvPr/>
          </p:nvSpPr>
          <p:spPr bwMode="auto">
            <a:xfrm>
              <a:off x="480" y="2544"/>
              <a:ext cx="1632" cy="91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4154" name="Oval 10"/>
            <p:cNvSpPr>
              <a:spLocks noChangeArrowheads="1"/>
            </p:cNvSpPr>
            <p:nvPr/>
          </p:nvSpPr>
          <p:spPr bwMode="auto">
            <a:xfrm>
              <a:off x="624" y="288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4155" name="Oval 11"/>
            <p:cNvSpPr>
              <a:spLocks noChangeArrowheads="1"/>
            </p:cNvSpPr>
            <p:nvPr/>
          </p:nvSpPr>
          <p:spPr bwMode="auto">
            <a:xfrm>
              <a:off x="1680" y="288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4156" name="Oval 12"/>
            <p:cNvSpPr>
              <a:spLocks noChangeArrowheads="1"/>
            </p:cNvSpPr>
            <p:nvPr/>
          </p:nvSpPr>
          <p:spPr bwMode="auto">
            <a:xfrm>
              <a:off x="1632" y="28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4157" name="Line 13"/>
            <p:cNvSpPr>
              <a:spLocks noChangeShapeType="1"/>
            </p:cNvSpPr>
            <p:nvPr/>
          </p:nvSpPr>
          <p:spPr bwMode="auto">
            <a:xfrm>
              <a:off x="240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4162" name="Freeform 18"/>
            <p:cNvSpPr>
              <a:spLocks/>
            </p:cNvSpPr>
            <p:nvPr/>
          </p:nvSpPr>
          <p:spPr bwMode="auto">
            <a:xfrm>
              <a:off x="864" y="2744"/>
              <a:ext cx="816" cy="376"/>
            </a:xfrm>
            <a:custGeom>
              <a:avLst/>
              <a:gdLst>
                <a:gd name="T0" fmla="*/ 0 w 816"/>
                <a:gd name="T1" fmla="*/ 232 h 376"/>
                <a:gd name="T2" fmla="*/ 96 w 816"/>
                <a:gd name="T3" fmla="*/ 88 h 376"/>
                <a:gd name="T4" fmla="*/ 192 w 816"/>
                <a:gd name="T5" fmla="*/ 328 h 376"/>
                <a:gd name="T6" fmla="*/ 384 w 816"/>
                <a:gd name="T7" fmla="*/ 40 h 376"/>
                <a:gd name="T8" fmla="*/ 480 w 816"/>
                <a:gd name="T9" fmla="*/ 376 h 376"/>
                <a:gd name="T10" fmla="*/ 672 w 816"/>
                <a:gd name="T11" fmla="*/ 40 h 376"/>
                <a:gd name="T12" fmla="*/ 816 w 816"/>
                <a:gd name="T13" fmla="*/ 13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376">
                  <a:moveTo>
                    <a:pt x="0" y="232"/>
                  </a:moveTo>
                  <a:cubicBezTo>
                    <a:pt x="32" y="152"/>
                    <a:pt x="64" y="72"/>
                    <a:pt x="96" y="88"/>
                  </a:cubicBezTo>
                  <a:cubicBezTo>
                    <a:pt x="128" y="104"/>
                    <a:pt x="144" y="336"/>
                    <a:pt x="192" y="328"/>
                  </a:cubicBezTo>
                  <a:cubicBezTo>
                    <a:pt x="240" y="320"/>
                    <a:pt x="336" y="32"/>
                    <a:pt x="384" y="40"/>
                  </a:cubicBezTo>
                  <a:cubicBezTo>
                    <a:pt x="432" y="48"/>
                    <a:pt x="432" y="376"/>
                    <a:pt x="480" y="376"/>
                  </a:cubicBezTo>
                  <a:cubicBezTo>
                    <a:pt x="528" y="376"/>
                    <a:pt x="616" y="80"/>
                    <a:pt x="672" y="40"/>
                  </a:cubicBezTo>
                  <a:cubicBezTo>
                    <a:pt x="728" y="0"/>
                    <a:pt x="772" y="68"/>
                    <a:pt x="816" y="1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134174" name="Object 30"/>
            <p:cNvGraphicFramePr>
              <a:graphicFrameLocks noChangeAspect="1"/>
            </p:cNvGraphicFramePr>
            <p:nvPr/>
          </p:nvGraphicFramePr>
          <p:xfrm>
            <a:off x="1488" y="2160"/>
            <a:ext cx="40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338" name="Equation" r:id="rId7" imgW="647640" imgH="571320" progId="Equation.3">
                    <p:embed/>
                  </p:oleObj>
                </mc:Choice>
                <mc:Fallback>
                  <p:oleObj name="Equation" r:id="rId7" imgW="647640" imgH="57132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160"/>
                          <a:ext cx="40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76" name="Text Box 32"/>
            <p:cNvSpPr txBox="1">
              <a:spLocks noChangeArrowheads="1"/>
            </p:cNvSpPr>
            <p:nvPr/>
          </p:nvSpPr>
          <p:spPr bwMode="auto">
            <a:xfrm>
              <a:off x="144" y="3661"/>
              <a:ext cx="21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Single accepting state</a:t>
              </a:r>
            </a:p>
          </p:txBody>
        </p:sp>
        <p:sp>
          <p:nvSpPr>
            <p:cNvPr id="134194" name="Text Box 50"/>
            <p:cNvSpPr txBox="1">
              <a:spLocks noChangeArrowheads="1"/>
            </p:cNvSpPr>
            <p:nvPr/>
          </p:nvSpPr>
          <p:spPr bwMode="auto">
            <a:xfrm>
              <a:off x="624" y="2160"/>
              <a:ext cx="66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NFA</a:t>
              </a:r>
            </a:p>
          </p:txBody>
        </p:sp>
      </p:grpSp>
      <p:grpSp>
        <p:nvGrpSpPr>
          <p:cNvPr id="134197" name="Group 53"/>
          <p:cNvGrpSpPr>
            <a:grpSpLocks/>
          </p:cNvGrpSpPr>
          <p:nvPr/>
        </p:nvGrpSpPr>
        <p:grpSpPr bwMode="auto">
          <a:xfrm>
            <a:off x="4876800" y="914400"/>
            <a:ext cx="3937000" cy="5354638"/>
            <a:chOff x="3072" y="576"/>
            <a:chExt cx="2480" cy="3373"/>
          </a:xfrm>
        </p:grpSpPr>
        <p:sp>
          <p:nvSpPr>
            <p:cNvPr id="134167" name="Rectangle 23"/>
            <p:cNvSpPr>
              <a:spLocks noChangeArrowheads="1"/>
            </p:cNvSpPr>
            <p:nvPr/>
          </p:nvSpPr>
          <p:spPr bwMode="auto">
            <a:xfrm>
              <a:off x="3408" y="2544"/>
              <a:ext cx="1632" cy="91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4168" name="Oval 24"/>
            <p:cNvSpPr>
              <a:spLocks noChangeArrowheads="1"/>
            </p:cNvSpPr>
            <p:nvPr/>
          </p:nvSpPr>
          <p:spPr bwMode="auto">
            <a:xfrm>
              <a:off x="3552" y="288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4169" name="Oval 25"/>
            <p:cNvSpPr>
              <a:spLocks noChangeArrowheads="1"/>
            </p:cNvSpPr>
            <p:nvPr/>
          </p:nvSpPr>
          <p:spPr bwMode="auto">
            <a:xfrm>
              <a:off x="4608" y="288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4170" name="Oval 26"/>
            <p:cNvSpPr>
              <a:spLocks noChangeArrowheads="1"/>
            </p:cNvSpPr>
            <p:nvPr/>
          </p:nvSpPr>
          <p:spPr bwMode="auto">
            <a:xfrm>
              <a:off x="4560" y="28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4171" name="Line 27"/>
            <p:cNvSpPr>
              <a:spLocks noChangeShapeType="1"/>
            </p:cNvSpPr>
            <p:nvPr/>
          </p:nvSpPr>
          <p:spPr bwMode="auto">
            <a:xfrm>
              <a:off x="3168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4172" name="Freeform 28"/>
            <p:cNvSpPr>
              <a:spLocks/>
            </p:cNvSpPr>
            <p:nvPr/>
          </p:nvSpPr>
          <p:spPr bwMode="auto">
            <a:xfrm>
              <a:off x="3792" y="2744"/>
              <a:ext cx="816" cy="376"/>
            </a:xfrm>
            <a:custGeom>
              <a:avLst/>
              <a:gdLst>
                <a:gd name="T0" fmla="*/ 0 w 816"/>
                <a:gd name="T1" fmla="*/ 232 h 376"/>
                <a:gd name="T2" fmla="*/ 96 w 816"/>
                <a:gd name="T3" fmla="*/ 88 h 376"/>
                <a:gd name="T4" fmla="*/ 192 w 816"/>
                <a:gd name="T5" fmla="*/ 328 h 376"/>
                <a:gd name="T6" fmla="*/ 384 w 816"/>
                <a:gd name="T7" fmla="*/ 40 h 376"/>
                <a:gd name="T8" fmla="*/ 480 w 816"/>
                <a:gd name="T9" fmla="*/ 376 h 376"/>
                <a:gd name="T10" fmla="*/ 672 w 816"/>
                <a:gd name="T11" fmla="*/ 40 h 376"/>
                <a:gd name="T12" fmla="*/ 816 w 816"/>
                <a:gd name="T13" fmla="*/ 13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376">
                  <a:moveTo>
                    <a:pt x="0" y="232"/>
                  </a:moveTo>
                  <a:cubicBezTo>
                    <a:pt x="32" y="152"/>
                    <a:pt x="64" y="72"/>
                    <a:pt x="96" y="88"/>
                  </a:cubicBezTo>
                  <a:cubicBezTo>
                    <a:pt x="128" y="104"/>
                    <a:pt x="144" y="336"/>
                    <a:pt x="192" y="328"/>
                  </a:cubicBezTo>
                  <a:cubicBezTo>
                    <a:pt x="240" y="320"/>
                    <a:pt x="336" y="32"/>
                    <a:pt x="384" y="40"/>
                  </a:cubicBezTo>
                  <a:cubicBezTo>
                    <a:pt x="432" y="48"/>
                    <a:pt x="432" y="376"/>
                    <a:pt x="480" y="376"/>
                  </a:cubicBezTo>
                  <a:cubicBezTo>
                    <a:pt x="528" y="376"/>
                    <a:pt x="616" y="80"/>
                    <a:pt x="672" y="40"/>
                  </a:cubicBezTo>
                  <a:cubicBezTo>
                    <a:pt x="728" y="0"/>
                    <a:pt x="772" y="68"/>
                    <a:pt x="816" y="1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134175" name="Object 31"/>
            <p:cNvGraphicFramePr>
              <a:graphicFrameLocks noChangeAspect="1"/>
            </p:cNvGraphicFramePr>
            <p:nvPr/>
          </p:nvGraphicFramePr>
          <p:xfrm>
            <a:off x="4368" y="2160"/>
            <a:ext cx="45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339" name="Equation" r:id="rId9" imgW="723600" imgH="571320" progId="Equation.3">
                    <p:embed/>
                  </p:oleObj>
                </mc:Choice>
                <mc:Fallback>
                  <p:oleObj name="Equation" r:id="rId9" imgW="723600" imgH="57132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160"/>
                          <a:ext cx="45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83" name="Object 39"/>
            <p:cNvGraphicFramePr>
              <a:graphicFrameLocks noChangeAspect="1"/>
            </p:cNvGraphicFramePr>
            <p:nvPr/>
          </p:nvGraphicFramePr>
          <p:xfrm>
            <a:off x="5232" y="576"/>
            <a:ext cx="32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340" name="Equation" r:id="rId11" imgW="507960" imgH="571320" progId="Equation.3">
                    <p:embed/>
                  </p:oleObj>
                </mc:Choice>
                <mc:Fallback>
                  <p:oleObj name="Equation" r:id="rId11" imgW="507960" imgH="57132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576"/>
                          <a:ext cx="32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87" name="Text Box 43"/>
            <p:cNvSpPr txBox="1">
              <a:spLocks noChangeArrowheads="1"/>
            </p:cNvSpPr>
            <p:nvPr/>
          </p:nvSpPr>
          <p:spPr bwMode="auto">
            <a:xfrm>
              <a:off x="3120" y="3661"/>
              <a:ext cx="21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Single accepting state</a:t>
              </a:r>
            </a:p>
          </p:txBody>
        </p:sp>
        <p:graphicFrame>
          <p:nvGraphicFramePr>
            <p:cNvPr id="134189" name="Object 45"/>
            <p:cNvGraphicFramePr>
              <a:graphicFrameLocks noChangeAspect="1"/>
            </p:cNvGraphicFramePr>
            <p:nvPr/>
          </p:nvGraphicFramePr>
          <p:xfrm>
            <a:off x="3456" y="1488"/>
            <a:ext cx="150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341" name="Equation" r:id="rId13" imgW="2387520" imgH="571320" progId="Equation.3">
                    <p:embed/>
                  </p:oleObj>
                </mc:Choice>
                <mc:Fallback>
                  <p:oleObj name="Equation" r:id="rId13" imgW="2387520" imgH="57132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488"/>
                          <a:ext cx="1504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90" name="Text Box 46"/>
            <p:cNvSpPr txBox="1">
              <a:spLocks noChangeArrowheads="1"/>
            </p:cNvSpPr>
            <p:nvPr/>
          </p:nvSpPr>
          <p:spPr bwMode="auto">
            <a:xfrm>
              <a:off x="3072" y="576"/>
              <a:ext cx="20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Regular language</a:t>
              </a:r>
            </a:p>
          </p:txBody>
        </p:sp>
        <p:sp>
          <p:nvSpPr>
            <p:cNvPr id="134195" name="Text Box 51"/>
            <p:cNvSpPr txBox="1">
              <a:spLocks noChangeArrowheads="1"/>
            </p:cNvSpPr>
            <p:nvPr/>
          </p:nvSpPr>
          <p:spPr bwMode="auto">
            <a:xfrm>
              <a:off x="3552" y="2160"/>
              <a:ext cx="66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NFA</a:t>
              </a:r>
            </a:p>
          </p:txBody>
        </p:sp>
      </p:grpSp>
      <p:sp>
        <p:nvSpPr>
          <p:cNvPr id="134199" name="Text Box 55"/>
          <p:cNvSpPr txBox="1">
            <a:spLocks noChangeArrowheads="1"/>
          </p:cNvSpPr>
          <p:nvPr/>
        </p:nvSpPr>
        <p:spPr bwMode="auto">
          <a:xfrm>
            <a:off x="2590800" y="0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Take two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A51B-5F82-4DF0-8275-20602C553828}" type="slidenum">
              <a:rPr lang="en-US"/>
              <a:pPr/>
              <a:t>8</a:t>
            </a:fld>
            <a:endParaRPr lang="en-US"/>
          </a:p>
        </p:txBody>
      </p:sp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679450" y="2171700"/>
          <a:ext cx="2095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7" name="Equation" r:id="rId3" imgW="2095200" imgH="723600" progId="Equation.3">
                  <p:embed/>
                </p:oleObj>
              </mc:Choice>
              <mc:Fallback>
                <p:oleObj name="Equation" r:id="rId3" imgW="2095200" imgH="723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2171700"/>
                        <a:ext cx="2095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3810000" y="1676400"/>
            <a:ext cx="22098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5174" name="Oval 6"/>
          <p:cNvSpPr>
            <a:spLocks noChangeArrowheads="1"/>
          </p:cNvSpPr>
          <p:nvPr/>
        </p:nvSpPr>
        <p:spPr bwMode="auto">
          <a:xfrm>
            <a:off x="4191000" y="2667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5175" name="Oval 7"/>
          <p:cNvSpPr>
            <a:spLocks noChangeArrowheads="1"/>
          </p:cNvSpPr>
          <p:nvPr/>
        </p:nvSpPr>
        <p:spPr bwMode="auto">
          <a:xfrm>
            <a:off x="5257800" y="2667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5176" name="Line 8"/>
          <p:cNvSpPr>
            <a:spLocks noChangeShapeType="1"/>
          </p:cNvSpPr>
          <p:nvPr/>
        </p:nvSpPr>
        <p:spPr bwMode="auto">
          <a:xfrm>
            <a:off x="4572000" y="2819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5178" name="Freeform 10"/>
          <p:cNvSpPr>
            <a:spLocks/>
          </p:cNvSpPr>
          <p:nvPr/>
        </p:nvSpPr>
        <p:spPr bwMode="auto">
          <a:xfrm>
            <a:off x="4102100" y="2044700"/>
            <a:ext cx="482600" cy="622300"/>
          </a:xfrm>
          <a:custGeom>
            <a:avLst/>
            <a:gdLst>
              <a:gd name="T0" fmla="*/ 104 w 304"/>
              <a:gd name="T1" fmla="*/ 392 h 392"/>
              <a:gd name="T2" fmla="*/ 8 w 304"/>
              <a:gd name="T3" fmla="*/ 152 h 392"/>
              <a:gd name="T4" fmla="*/ 152 w 304"/>
              <a:gd name="T5" fmla="*/ 8 h 392"/>
              <a:gd name="T6" fmla="*/ 296 w 304"/>
              <a:gd name="T7" fmla="*/ 104 h 392"/>
              <a:gd name="T8" fmla="*/ 200 w 304"/>
              <a:gd name="T9" fmla="*/ 392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5179" name="Line 11"/>
          <p:cNvSpPr>
            <a:spLocks noChangeShapeType="1"/>
          </p:cNvSpPr>
          <p:nvPr/>
        </p:nvSpPr>
        <p:spPr bwMode="auto">
          <a:xfrm>
            <a:off x="3276600" y="2819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5180" name="Oval 12"/>
          <p:cNvSpPr>
            <a:spLocks noChangeArrowheads="1"/>
          </p:cNvSpPr>
          <p:nvPr/>
        </p:nvSpPr>
        <p:spPr bwMode="auto">
          <a:xfrm>
            <a:off x="5181600" y="2590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35193" name="Object 25"/>
          <p:cNvGraphicFramePr>
            <a:graphicFrameLocks noChangeAspect="1"/>
          </p:cNvGraphicFramePr>
          <p:nvPr/>
        </p:nvGraphicFramePr>
        <p:xfrm>
          <a:off x="3962400" y="1828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8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828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94" name="Object 26"/>
          <p:cNvGraphicFramePr>
            <a:graphicFrameLocks noChangeAspect="1"/>
          </p:cNvGraphicFramePr>
          <p:nvPr/>
        </p:nvGraphicFramePr>
        <p:xfrm>
          <a:off x="4724400" y="24384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9" name="Equation" r:id="rId7" imgW="253800" imgH="393480" progId="Equation.3">
                  <p:embed/>
                </p:oleObj>
              </mc:Choice>
              <mc:Fallback>
                <p:oleObj name="Equation" r:id="rId7" imgW="253800" imgH="3934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4384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00" name="Object 32"/>
          <p:cNvGraphicFramePr>
            <a:graphicFrameLocks noChangeAspect="1"/>
          </p:cNvGraphicFramePr>
          <p:nvPr/>
        </p:nvGraphicFramePr>
        <p:xfrm>
          <a:off x="4648200" y="10668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0" name="Equation" r:id="rId9" imgW="647640" imgH="571320" progId="Equation.3">
                  <p:embed/>
                </p:oleObj>
              </mc:Choice>
              <mc:Fallback>
                <p:oleObj name="Equation" r:id="rId9" imgW="647640" imgH="57132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0668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5202" name="Group 34"/>
          <p:cNvGrpSpPr>
            <a:grpSpLocks/>
          </p:cNvGrpSpPr>
          <p:nvPr/>
        </p:nvGrpSpPr>
        <p:grpSpPr bwMode="auto">
          <a:xfrm>
            <a:off x="666750" y="4114800"/>
            <a:ext cx="6191250" cy="1828800"/>
            <a:chOff x="420" y="2592"/>
            <a:chExt cx="3900" cy="1152"/>
          </a:xfrm>
        </p:grpSpPr>
        <p:graphicFrame>
          <p:nvGraphicFramePr>
            <p:cNvPr id="135181" name="Object 13"/>
            <p:cNvGraphicFramePr>
              <a:graphicFrameLocks noChangeAspect="1"/>
            </p:cNvGraphicFramePr>
            <p:nvPr/>
          </p:nvGraphicFramePr>
          <p:xfrm>
            <a:off x="420" y="3200"/>
            <a:ext cx="119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11" name="Equation" r:id="rId11" imgW="1892160" imgH="571320" progId="Equation.3">
                    <p:embed/>
                  </p:oleObj>
                </mc:Choice>
                <mc:Fallback>
                  <p:oleObj name="Equation" r:id="rId11" imgW="1892160" imgH="5713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" y="3200"/>
                          <a:ext cx="119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5184" name="Rectangle 16"/>
            <p:cNvSpPr>
              <a:spLocks noChangeArrowheads="1"/>
            </p:cNvSpPr>
            <p:nvPr/>
          </p:nvSpPr>
          <p:spPr bwMode="auto">
            <a:xfrm>
              <a:off x="2400" y="2976"/>
              <a:ext cx="1920" cy="76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5185" name="Oval 17"/>
            <p:cNvSpPr>
              <a:spLocks noChangeArrowheads="1"/>
            </p:cNvSpPr>
            <p:nvPr/>
          </p:nvSpPr>
          <p:spPr bwMode="auto">
            <a:xfrm>
              <a:off x="2592" y="331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5186" name="Oval 18"/>
            <p:cNvSpPr>
              <a:spLocks noChangeArrowheads="1"/>
            </p:cNvSpPr>
            <p:nvPr/>
          </p:nvSpPr>
          <p:spPr bwMode="auto">
            <a:xfrm>
              <a:off x="3888" y="331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5187" name="Line 19"/>
            <p:cNvSpPr>
              <a:spLocks noChangeShapeType="1"/>
            </p:cNvSpPr>
            <p:nvPr/>
          </p:nvSpPr>
          <p:spPr bwMode="auto">
            <a:xfrm>
              <a:off x="2832" y="34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5189" name="Line 21"/>
            <p:cNvSpPr>
              <a:spLocks noChangeShapeType="1"/>
            </p:cNvSpPr>
            <p:nvPr/>
          </p:nvSpPr>
          <p:spPr bwMode="auto">
            <a:xfrm>
              <a:off x="2016" y="34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5190" name="Oval 22"/>
            <p:cNvSpPr>
              <a:spLocks noChangeArrowheads="1"/>
            </p:cNvSpPr>
            <p:nvPr/>
          </p:nvSpPr>
          <p:spPr bwMode="auto">
            <a:xfrm>
              <a:off x="3840" y="326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5191" name="Oval 23"/>
            <p:cNvSpPr>
              <a:spLocks noChangeArrowheads="1"/>
            </p:cNvSpPr>
            <p:nvPr/>
          </p:nvSpPr>
          <p:spPr bwMode="auto">
            <a:xfrm>
              <a:off x="3216" y="331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5192" name="Line 24"/>
            <p:cNvSpPr>
              <a:spLocks noChangeShapeType="1"/>
            </p:cNvSpPr>
            <p:nvPr/>
          </p:nvSpPr>
          <p:spPr bwMode="auto">
            <a:xfrm>
              <a:off x="3456" y="34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135195" name="Object 27"/>
            <p:cNvGraphicFramePr>
              <a:graphicFrameLocks noChangeAspect="1"/>
            </p:cNvGraphicFramePr>
            <p:nvPr/>
          </p:nvGraphicFramePr>
          <p:xfrm>
            <a:off x="3552" y="316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12" name="Equation" r:id="rId13" imgW="266400" imgH="279360" progId="Equation.3">
                    <p:embed/>
                  </p:oleObj>
                </mc:Choice>
                <mc:Fallback>
                  <p:oleObj name="Equation" r:id="rId13" imgW="266400" imgH="27936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16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197" name="Object 29"/>
            <p:cNvGraphicFramePr>
              <a:graphicFrameLocks noChangeAspect="1"/>
            </p:cNvGraphicFramePr>
            <p:nvPr/>
          </p:nvGraphicFramePr>
          <p:xfrm>
            <a:off x="2928" y="3120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13" name="Equation" r:id="rId14" imgW="253800" imgH="393480" progId="Equation.3">
                    <p:embed/>
                  </p:oleObj>
                </mc:Choice>
                <mc:Fallback>
                  <p:oleObj name="Equation" r:id="rId14" imgW="253800" imgH="39348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120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201" name="Object 33"/>
            <p:cNvGraphicFramePr>
              <a:graphicFrameLocks noChangeAspect="1"/>
            </p:cNvGraphicFramePr>
            <p:nvPr/>
          </p:nvGraphicFramePr>
          <p:xfrm>
            <a:off x="3168" y="2592"/>
            <a:ext cx="45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14" name="Equation" r:id="rId15" imgW="723600" imgH="571320" progId="Equation.3">
                    <p:embed/>
                  </p:oleObj>
                </mc:Choice>
                <mc:Fallback>
                  <p:oleObj name="Equation" r:id="rId15" imgW="723600" imgH="57132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592"/>
                          <a:ext cx="45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5204" name="Object 36"/>
          <p:cNvGraphicFramePr>
            <a:graphicFrameLocks noChangeAspect="1"/>
          </p:cNvGraphicFramePr>
          <p:nvPr/>
        </p:nvGraphicFramePr>
        <p:xfrm>
          <a:off x="2027238" y="1630363"/>
          <a:ext cx="669925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5" name="Equation" r:id="rId17" imgW="825480" imgH="342720" progId="Equation.3">
                  <p:embed/>
                </p:oleObj>
              </mc:Choice>
              <mc:Fallback>
                <p:oleObj name="Equation" r:id="rId17" imgW="825480" imgH="34272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1630363"/>
                        <a:ext cx="669925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06" name="Text Box 38"/>
          <p:cNvSpPr txBox="1">
            <a:spLocks noChangeArrowheads="1"/>
          </p:cNvSpPr>
          <p:nvPr/>
        </p:nvSpPr>
        <p:spPr bwMode="auto">
          <a:xfrm>
            <a:off x="2193925" y="1016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E7B7-7AF9-4577-9BE8-CCA75B67D9F8}" type="slidenum">
              <a:rPr lang="en-US"/>
              <a:pPr/>
              <a:t>9</a:t>
            </a:fld>
            <a:endParaRPr 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Union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NFA for </a:t>
            </a:r>
          </a:p>
        </p:txBody>
      </p:sp>
      <p:sp>
        <p:nvSpPr>
          <p:cNvPr id="137236" name="Rectangle 20"/>
          <p:cNvSpPr>
            <a:spLocks noChangeArrowheads="1"/>
          </p:cNvSpPr>
          <p:nvPr/>
        </p:nvSpPr>
        <p:spPr bwMode="auto">
          <a:xfrm>
            <a:off x="3276600" y="20574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7237" name="Oval 21"/>
          <p:cNvSpPr>
            <a:spLocks noChangeArrowheads="1"/>
          </p:cNvSpPr>
          <p:nvPr/>
        </p:nvSpPr>
        <p:spPr bwMode="auto">
          <a:xfrm>
            <a:off x="3505200" y="2590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7238" name="Oval 22"/>
          <p:cNvSpPr>
            <a:spLocks noChangeArrowheads="1"/>
          </p:cNvSpPr>
          <p:nvPr/>
        </p:nvSpPr>
        <p:spPr bwMode="auto">
          <a:xfrm>
            <a:off x="5181600" y="2590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7239" name="Oval 23"/>
          <p:cNvSpPr>
            <a:spLocks noChangeArrowheads="1"/>
          </p:cNvSpPr>
          <p:nvPr/>
        </p:nvSpPr>
        <p:spPr bwMode="auto">
          <a:xfrm>
            <a:off x="5105400" y="251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7241" name="Freeform 25"/>
          <p:cNvSpPr>
            <a:spLocks/>
          </p:cNvSpPr>
          <p:nvPr/>
        </p:nvSpPr>
        <p:spPr bwMode="auto">
          <a:xfrm>
            <a:off x="3886200" y="2374900"/>
            <a:ext cx="1295400" cy="596900"/>
          </a:xfrm>
          <a:custGeom>
            <a:avLst/>
            <a:gdLst>
              <a:gd name="T0" fmla="*/ 0 w 816"/>
              <a:gd name="T1" fmla="*/ 232 h 376"/>
              <a:gd name="T2" fmla="*/ 96 w 816"/>
              <a:gd name="T3" fmla="*/ 88 h 376"/>
              <a:gd name="T4" fmla="*/ 192 w 816"/>
              <a:gd name="T5" fmla="*/ 328 h 376"/>
              <a:gd name="T6" fmla="*/ 384 w 816"/>
              <a:gd name="T7" fmla="*/ 40 h 376"/>
              <a:gd name="T8" fmla="*/ 480 w 816"/>
              <a:gd name="T9" fmla="*/ 376 h 376"/>
              <a:gd name="T10" fmla="*/ 672 w 816"/>
              <a:gd name="T11" fmla="*/ 40 h 376"/>
              <a:gd name="T12" fmla="*/ 816 w 816"/>
              <a:gd name="T13" fmla="*/ 13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37242" name="Object 26"/>
          <p:cNvGraphicFramePr>
            <a:graphicFrameLocks noChangeAspect="1"/>
          </p:cNvGraphicFramePr>
          <p:nvPr/>
        </p:nvGraphicFramePr>
        <p:xfrm>
          <a:off x="4387850" y="14986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60" name="Equation" r:id="rId3" imgW="647640" imgH="571320" progId="Equation.3">
                  <p:embed/>
                </p:oleObj>
              </mc:Choice>
              <mc:Fallback>
                <p:oleObj name="Equation" r:id="rId3" imgW="647640" imgH="571320" progId="Equation.3">
                  <p:embed/>
                  <p:pic>
                    <p:nvPicPr>
                      <p:cNvPr id="0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14986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44" name="Rectangle 28"/>
          <p:cNvSpPr>
            <a:spLocks noChangeArrowheads="1"/>
          </p:cNvSpPr>
          <p:nvPr/>
        </p:nvSpPr>
        <p:spPr bwMode="auto">
          <a:xfrm>
            <a:off x="3276600" y="45720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7245" name="Oval 29"/>
          <p:cNvSpPr>
            <a:spLocks noChangeArrowheads="1"/>
          </p:cNvSpPr>
          <p:nvPr/>
        </p:nvSpPr>
        <p:spPr bwMode="auto">
          <a:xfrm>
            <a:off x="3505200" y="5105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7246" name="Oval 30"/>
          <p:cNvSpPr>
            <a:spLocks noChangeArrowheads="1"/>
          </p:cNvSpPr>
          <p:nvPr/>
        </p:nvSpPr>
        <p:spPr bwMode="auto">
          <a:xfrm>
            <a:off x="5181600" y="5105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7247" name="Oval 31"/>
          <p:cNvSpPr>
            <a:spLocks noChangeArrowheads="1"/>
          </p:cNvSpPr>
          <p:nvPr/>
        </p:nvSpPr>
        <p:spPr bwMode="auto">
          <a:xfrm>
            <a:off x="5105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7249" name="Freeform 33"/>
          <p:cNvSpPr>
            <a:spLocks/>
          </p:cNvSpPr>
          <p:nvPr/>
        </p:nvSpPr>
        <p:spPr bwMode="auto">
          <a:xfrm>
            <a:off x="3886200" y="4889500"/>
            <a:ext cx="1295400" cy="596900"/>
          </a:xfrm>
          <a:custGeom>
            <a:avLst/>
            <a:gdLst>
              <a:gd name="T0" fmla="*/ 0 w 816"/>
              <a:gd name="T1" fmla="*/ 232 h 376"/>
              <a:gd name="T2" fmla="*/ 96 w 816"/>
              <a:gd name="T3" fmla="*/ 88 h 376"/>
              <a:gd name="T4" fmla="*/ 192 w 816"/>
              <a:gd name="T5" fmla="*/ 328 h 376"/>
              <a:gd name="T6" fmla="*/ 384 w 816"/>
              <a:gd name="T7" fmla="*/ 40 h 376"/>
              <a:gd name="T8" fmla="*/ 480 w 816"/>
              <a:gd name="T9" fmla="*/ 376 h 376"/>
              <a:gd name="T10" fmla="*/ 672 w 816"/>
              <a:gd name="T11" fmla="*/ 40 h 376"/>
              <a:gd name="T12" fmla="*/ 816 w 816"/>
              <a:gd name="T13" fmla="*/ 13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37250" name="Object 34"/>
          <p:cNvGraphicFramePr>
            <a:graphicFrameLocks noChangeAspect="1"/>
          </p:cNvGraphicFramePr>
          <p:nvPr/>
        </p:nvGraphicFramePr>
        <p:xfrm>
          <a:off x="4349750" y="40132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61" name="Equation" r:id="rId5" imgW="723600" imgH="571320" progId="Equation.3">
                  <p:embed/>
                </p:oleObj>
              </mc:Choice>
              <mc:Fallback>
                <p:oleObj name="Equation" r:id="rId5" imgW="723600" imgH="571320" progId="Equation.3">
                  <p:embed/>
                  <p:pic>
                    <p:nvPicPr>
                      <p:cNvPr id="0" name="Object 3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40132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60" name="Object 44"/>
          <p:cNvGraphicFramePr>
            <a:graphicFrameLocks noChangeAspect="1"/>
          </p:cNvGraphicFramePr>
          <p:nvPr/>
        </p:nvGraphicFramePr>
        <p:xfrm>
          <a:off x="2057400" y="8128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62" name="Equation" r:id="rId7" imgW="1511280" imgH="571320" progId="Equation.3">
                  <p:embed/>
                </p:oleObj>
              </mc:Choice>
              <mc:Fallback>
                <p:oleObj name="Equation" r:id="rId7" imgW="1511280" imgH="57132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812800"/>
                        <a:ext cx="1511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7265" name="Group 49"/>
          <p:cNvGrpSpPr>
            <a:grpSpLocks/>
          </p:cNvGrpSpPr>
          <p:nvPr/>
        </p:nvGrpSpPr>
        <p:grpSpPr bwMode="auto">
          <a:xfrm>
            <a:off x="838200" y="2819400"/>
            <a:ext cx="2667000" cy="2438400"/>
            <a:chOff x="528" y="1776"/>
            <a:chExt cx="1680" cy="1536"/>
          </a:xfrm>
        </p:grpSpPr>
        <p:sp>
          <p:nvSpPr>
            <p:cNvPr id="137256" name="Oval 40"/>
            <p:cNvSpPr>
              <a:spLocks noChangeArrowheads="1"/>
            </p:cNvSpPr>
            <p:nvPr/>
          </p:nvSpPr>
          <p:spPr bwMode="auto">
            <a:xfrm>
              <a:off x="912" y="240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7257" name="Line 41"/>
            <p:cNvSpPr>
              <a:spLocks noChangeShapeType="1"/>
            </p:cNvSpPr>
            <p:nvPr/>
          </p:nvSpPr>
          <p:spPr bwMode="auto">
            <a:xfrm flipV="1">
              <a:off x="1152" y="1776"/>
              <a:ext cx="105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7258" name="Line 42"/>
            <p:cNvSpPr>
              <a:spLocks noChangeShapeType="1"/>
            </p:cNvSpPr>
            <p:nvPr/>
          </p:nvSpPr>
          <p:spPr bwMode="auto">
            <a:xfrm>
              <a:off x="1152" y="2592"/>
              <a:ext cx="105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7259" name="Line 43"/>
            <p:cNvSpPr>
              <a:spLocks noChangeShapeType="1"/>
            </p:cNvSpPr>
            <p:nvPr/>
          </p:nvSpPr>
          <p:spPr bwMode="auto">
            <a:xfrm>
              <a:off x="528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137263" name="Object 47"/>
            <p:cNvGraphicFramePr>
              <a:graphicFrameLocks noChangeAspect="1"/>
            </p:cNvGraphicFramePr>
            <p:nvPr/>
          </p:nvGraphicFramePr>
          <p:xfrm>
            <a:off x="1584" y="1824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363" name="Equation" r:id="rId9" imgW="304560" imgH="380880" progId="Equation.3">
                    <p:embed/>
                  </p:oleObj>
                </mc:Choice>
                <mc:Fallback>
                  <p:oleObj name="Equation" r:id="rId9" imgW="304560" imgH="380880" progId="Equation.3">
                    <p:embed/>
                    <p:pic>
                      <p:nvPicPr>
                        <p:cNvPr id="0" name="Object 4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824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64" name="Object 48"/>
            <p:cNvGraphicFramePr>
              <a:graphicFrameLocks noChangeAspect="1"/>
            </p:cNvGraphicFramePr>
            <p:nvPr/>
          </p:nvGraphicFramePr>
          <p:xfrm>
            <a:off x="1584" y="2688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364" name="Equation" r:id="rId11" imgW="304560" imgH="380880" progId="Equation.3">
                    <p:embed/>
                  </p:oleObj>
                </mc:Choice>
                <mc:Fallback>
                  <p:oleObj name="Equation" r:id="rId11" imgW="304560" imgH="380880" progId="Equation.3">
                    <p:embed/>
                    <p:pic>
                      <p:nvPicPr>
                        <p:cNvPr id="0" name="Object 4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688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2600</TotalTime>
  <Words>288</Words>
  <Application>Microsoft Office PowerPoint</Application>
  <PresentationFormat>On-screen Show (4:3)</PresentationFormat>
  <Paragraphs>152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Times New Roman</vt:lpstr>
      <vt:lpstr>Comic Sans MS</vt:lpstr>
      <vt:lpstr>class</vt:lpstr>
      <vt:lpstr>Microsoft Equation 3.0</vt:lpstr>
      <vt:lpstr>Properties of  Regular Languages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</vt:lpstr>
      <vt:lpstr>PowerPoint Presentation</vt:lpstr>
      <vt:lpstr>Concatenation</vt:lpstr>
      <vt:lpstr>PowerPoint Presentation</vt:lpstr>
      <vt:lpstr>Star Operation</vt:lpstr>
      <vt:lpstr>PowerPoint Presentation</vt:lpstr>
      <vt:lpstr>Reverse</vt:lpstr>
      <vt:lpstr>PowerPoint Presentation</vt:lpstr>
      <vt:lpstr>PowerPoint Presentation</vt:lpstr>
      <vt:lpstr>PowerPoint Presentation</vt:lpstr>
      <vt:lpstr>Intersection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Samiran</cp:lastModifiedBy>
  <cp:revision>675</cp:revision>
  <cp:lastPrinted>2000-09-14T14:50:03Z</cp:lastPrinted>
  <dcterms:created xsi:type="dcterms:W3CDTF">2000-08-31T01:12:33Z</dcterms:created>
  <dcterms:modified xsi:type="dcterms:W3CDTF">2017-02-20T03:18:07Z</dcterms:modified>
</cp:coreProperties>
</file>