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33" r:id="rId2"/>
    <p:sldId id="334" r:id="rId3"/>
    <p:sldId id="335" r:id="rId4"/>
    <p:sldId id="30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365" r:id="rId13"/>
    <p:sldId id="364" r:id="rId14"/>
    <p:sldId id="368" r:id="rId15"/>
    <p:sldId id="367" r:id="rId16"/>
    <p:sldId id="265" r:id="rId17"/>
    <p:sldId id="271" r:id="rId18"/>
    <p:sldId id="272" r:id="rId19"/>
    <p:sldId id="274" r:id="rId20"/>
    <p:sldId id="339" r:id="rId21"/>
    <p:sldId id="357" r:id="rId22"/>
    <p:sldId id="275" r:id="rId23"/>
    <p:sldId id="358" r:id="rId24"/>
    <p:sldId id="277" r:id="rId25"/>
    <p:sldId id="361" r:id="rId26"/>
    <p:sldId id="276" r:id="rId27"/>
    <p:sldId id="278" r:id="rId28"/>
    <p:sldId id="279" r:id="rId29"/>
    <p:sldId id="280" r:id="rId30"/>
    <p:sldId id="341" r:id="rId31"/>
    <p:sldId id="281" r:id="rId32"/>
    <p:sldId id="336" r:id="rId33"/>
    <p:sldId id="369" r:id="rId34"/>
    <p:sldId id="283" r:id="rId35"/>
    <p:sldId id="360" r:id="rId36"/>
    <p:sldId id="359" r:id="rId37"/>
    <p:sldId id="362" r:id="rId38"/>
    <p:sldId id="363" r:id="rId39"/>
    <p:sldId id="284" r:id="rId40"/>
    <p:sldId id="285" r:id="rId41"/>
    <p:sldId id="286" r:id="rId42"/>
    <p:sldId id="340" r:id="rId43"/>
    <p:sldId id="289" r:id="rId44"/>
    <p:sldId id="342" r:id="rId45"/>
    <p:sldId id="288" r:id="rId46"/>
    <p:sldId id="298" r:id="rId47"/>
    <p:sldId id="337" r:id="rId4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FF"/>
    <a:srgbClr val="FF66FF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6" autoAdjust="0"/>
    <p:restoredTop sz="90929"/>
  </p:normalViewPr>
  <p:slideViewPr>
    <p:cSldViewPr>
      <p:cViewPr>
        <p:scale>
          <a:sx n="73" d="100"/>
          <a:sy n="73" d="100"/>
        </p:scale>
        <p:origin x="-107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31.wmf"/><Relationship Id="rId6" Type="http://schemas.openxmlformats.org/officeDocument/2006/relationships/image" Target="../media/image28.wmf"/><Relationship Id="rId5" Type="http://schemas.openxmlformats.org/officeDocument/2006/relationships/image" Target="../media/image24.wm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0.wmf"/><Relationship Id="rId7" Type="http://schemas.openxmlformats.org/officeDocument/2006/relationships/image" Target="../media/image32.wmf"/><Relationship Id="rId2" Type="http://schemas.openxmlformats.org/officeDocument/2006/relationships/image" Target="../media/image19.wmf"/><Relationship Id="rId1" Type="http://schemas.openxmlformats.org/officeDocument/2006/relationships/image" Target="../media/image47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7.wmf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60.wmf"/><Relationship Id="rId7" Type="http://schemas.openxmlformats.org/officeDocument/2006/relationships/image" Target="../media/image39.wmf"/><Relationship Id="rId2" Type="http://schemas.openxmlformats.org/officeDocument/2006/relationships/image" Target="../media/image56.wmf"/><Relationship Id="rId1" Type="http://schemas.openxmlformats.org/officeDocument/2006/relationships/image" Target="../media/image5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4.wmf"/><Relationship Id="rId9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65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64.wmf"/><Relationship Id="rId2" Type="http://schemas.openxmlformats.org/officeDocument/2006/relationships/image" Target="../media/image34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image" Target="../media/image39.wmf"/><Relationship Id="rId10" Type="http://schemas.openxmlformats.org/officeDocument/2006/relationships/image" Target="../media/image62.wmf"/><Relationship Id="rId4" Type="http://schemas.openxmlformats.org/officeDocument/2006/relationships/image" Target="../media/image38.wmf"/><Relationship Id="rId9" Type="http://schemas.openxmlformats.org/officeDocument/2006/relationships/image" Target="../media/image60.wmf"/><Relationship Id="rId1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12" Type="http://schemas.openxmlformats.org/officeDocument/2006/relationships/image" Target="../media/image71.wmf"/><Relationship Id="rId2" Type="http://schemas.openxmlformats.org/officeDocument/2006/relationships/image" Target="../media/image56.wmf"/><Relationship Id="rId1" Type="http://schemas.openxmlformats.org/officeDocument/2006/relationships/image" Target="../media/image67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70.wmf"/><Relationship Id="rId10" Type="http://schemas.openxmlformats.org/officeDocument/2006/relationships/image" Target="../media/image61.wmf"/><Relationship Id="rId4" Type="http://schemas.openxmlformats.org/officeDocument/2006/relationships/image" Target="../media/image69.wmf"/><Relationship Id="rId9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6.wmf"/><Relationship Id="rId7" Type="http://schemas.openxmlformats.org/officeDocument/2006/relationships/image" Target="../media/image39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34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56.wmf"/><Relationship Id="rId1" Type="http://schemas.openxmlformats.org/officeDocument/2006/relationships/image" Target="../media/image74.wmf"/><Relationship Id="rId5" Type="http://schemas.openxmlformats.org/officeDocument/2006/relationships/image" Target="../media/image61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56.wmf"/><Relationship Id="rId1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5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6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7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2.wmf"/><Relationship Id="rId3" Type="http://schemas.openxmlformats.org/officeDocument/2006/relationships/image" Target="../media/image56.wmf"/><Relationship Id="rId7" Type="http://schemas.openxmlformats.org/officeDocument/2006/relationships/image" Target="../media/image69.wmf"/><Relationship Id="rId12" Type="http://schemas.openxmlformats.org/officeDocument/2006/relationships/image" Target="../media/image61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0.wmf"/><Relationship Id="rId11" Type="http://schemas.openxmlformats.org/officeDocument/2006/relationships/image" Target="../media/image41.wmf"/><Relationship Id="rId5" Type="http://schemas.openxmlformats.org/officeDocument/2006/relationships/image" Target="../media/image70.wmf"/><Relationship Id="rId10" Type="http://schemas.openxmlformats.org/officeDocument/2006/relationships/image" Target="../media/image39.wmf"/><Relationship Id="rId4" Type="http://schemas.openxmlformats.org/officeDocument/2006/relationships/image" Target="../media/image68.wmf"/><Relationship Id="rId9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6.wmf"/><Relationship Id="rId7" Type="http://schemas.openxmlformats.org/officeDocument/2006/relationships/image" Target="../media/image34.wmf"/><Relationship Id="rId12" Type="http://schemas.openxmlformats.org/officeDocument/2006/relationships/image" Target="../media/image42.wmf"/><Relationship Id="rId2" Type="http://schemas.openxmlformats.org/officeDocument/2006/relationships/image" Target="../media/image79.wmf"/><Relationship Id="rId1" Type="http://schemas.openxmlformats.org/officeDocument/2006/relationships/image" Target="../media/image81.wmf"/><Relationship Id="rId6" Type="http://schemas.openxmlformats.org/officeDocument/2006/relationships/image" Target="../media/image69.wmf"/><Relationship Id="rId11" Type="http://schemas.openxmlformats.org/officeDocument/2006/relationships/image" Target="../media/image61.wmf"/><Relationship Id="rId5" Type="http://schemas.openxmlformats.org/officeDocument/2006/relationships/image" Target="../media/image70.wmf"/><Relationship Id="rId10" Type="http://schemas.openxmlformats.org/officeDocument/2006/relationships/image" Target="../media/image41.wmf"/><Relationship Id="rId4" Type="http://schemas.openxmlformats.org/officeDocument/2006/relationships/image" Target="../media/image68.wmf"/><Relationship Id="rId9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53.wmf"/><Relationship Id="rId1" Type="http://schemas.openxmlformats.org/officeDocument/2006/relationships/image" Target="../media/image8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8.wmf"/><Relationship Id="rId1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1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88.wmf"/><Relationship Id="rId1" Type="http://schemas.openxmlformats.org/officeDocument/2006/relationships/image" Target="../media/image118.wmf"/><Relationship Id="rId5" Type="http://schemas.openxmlformats.org/officeDocument/2006/relationships/image" Target="../media/image111.wmf"/><Relationship Id="rId4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3.wmf"/><Relationship Id="rId7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21.wmf"/><Relationship Id="rId6" Type="http://schemas.openxmlformats.org/officeDocument/2006/relationships/image" Target="../media/image115.wmf"/><Relationship Id="rId5" Type="http://schemas.openxmlformats.org/officeDocument/2006/relationships/image" Target="../media/image122.wmf"/><Relationship Id="rId10" Type="http://schemas.openxmlformats.org/officeDocument/2006/relationships/image" Target="../media/image111.wmf"/><Relationship Id="rId4" Type="http://schemas.openxmlformats.org/officeDocument/2006/relationships/image" Target="../media/image114.wmf"/><Relationship Id="rId9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8.wmf"/><Relationship Id="rId7" Type="http://schemas.openxmlformats.org/officeDocument/2006/relationships/image" Target="../media/image25.wmf"/><Relationship Id="rId2" Type="http://schemas.openxmlformats.org/officeDocument/2006/relationships/image" Target="../media/image19.wmf"/><Relationship Id="rId1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30.wmf"/><Relationship Id="rId10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0815F29-2762-4C0E-AF5D-B24A027AA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A47F50E-99BE-4067-9F02-15A8933CF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9C0D-D7D7-4285-92BF-4258E529B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D330-AE50-4B68-975B-72080493E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D31A5-37CD-4D90-96BF-4D30FE3C4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3B7D4-12AF-447F-BF52-9FF38570A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0DDF-33C8-49E1-AA25-C97722AF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D0D0-5772-4CDA-A5DD-46FBABD65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13821-89C9-4E95-9486-071C5B0AD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1CDA0-9C6F-4111-BE93-8695165C3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CB7C-FA27-4A89-B93E-CEDFB04F9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0002-7F49-4B20-94DC-01CBD863A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80729-712D-4C52-9C18-C4A2AE5D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ED3B2C3-2DC1-4DBD-8425-FA336A9AC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9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9.bin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30.wmf"/><Relationship Id="rId37" Type="http://schemas.openxmlformats.org/officeDocument/2006/relationships/oleObject" Target="../embeddings/oleObject52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7.wmf"/><Relationship Id="rId28" Type="http://schemas.openxmlformats.org/officeDocument/2006/relationships/image" Target="../media/image29.wmf"/><Relationship Id="rId36" Type="http://schemas.openxmlformats.org/officeDocument/2006/relationships/oleObject" Target="../embeddings/oleObject5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5.bin"/><Relationship Id="rId30" Type="http://schemas.openxmlformats.org/officeDocument/2006/relationships/oleObject" Target="../embeddings/oleObject47.bin"/><Relationship Id="rId35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24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2.bin"/><Relationship Id="rId34" Type="http://schemas.openxmlformats.org/officeDocument/2006/relationships/oleObject" Target="../embeddings/oleObject9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5.bin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81.bin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9.bin"/><Relationship Id="rId37" Type="http://schemas.openxmlformats.org/officeDocument/2006/relationships/oleObject" Target="../embeddings/oleObject93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image" Target="../media/image31.wmf"/><Relationship Id="rId28" Type="http://schemas.openxmlformats.org/officeDocument/2006/relationships/image" Target="../media/image29.wmf"/><Relationship Id="rId36" Type="http://schemas.openxmlformats.org/officeDocument/2006/relationships/oleObject" Target="../embeddings/oleObject9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83.bin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7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Relationship Id="rId22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oleObject" Target="../embeddings/oleObject108.bin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125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36.wmf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46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7.bin"/><Relationship Id="rId10" Type="http://schemas.openxmlformats.org/officeDocument/2006/relationships/image" Target="../media/image35.wmf"/><Relationship Id="rId19" Type="http://schemas.openxmlformats.org/officeDocument/2006/relationships/image" Target="../media/image38.wmf"/><Relationship Id="rId31" Type="http://schemas.openxmlformats.org/officeDocument/2006/relationships/image" Target="../media/image4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123.bin"/><Relationship Id="rId35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48.wmf"/><Relationship Id="rId19" Type="http://schemas.openxmlformats.org/officeDocument/2006/relationships/image" Target="../media/image44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50.wmf"/><Relationship Id="rId22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34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58.bin"/><Relationship Id="rId3" Type="http://schemas.openxmlformats.org/officeDocument/2006/relationships/oleObject" Target="../embeddings/oleObject150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40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3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60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41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61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174.bin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42.wmf"/><Relationship Id="rId31" Type="http://schemas.openxmlformats.org/officeDocument/2006/relationships/image" Target="../media/image66.wmf"/><Relationship Id="rId4" Type="http://schemas.openxmlformats.org/officeDocument/2006/relationships/image" Target="../media/image56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17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39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41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2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69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0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34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42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80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25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69.wmf"/><Relationship Id="rId22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1.bin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9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10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10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309.bin"/><Relationship Id="rId18" Type="http://schemas.openxmlformats.org/officeDocument/2006/relationships/oleObject" Target="../embeddings/oleObject312.bin"/><Relationship Id="rId3" Type="http://schemas.openxmlformats.org/officeDocument/2006/relationships/oleObject" Target="../embeddings/oleObject304.bin"/><Relationship Id="rId21" Type="http://schemas.openxmlformats.org/officeDocument/2006/relationships/image" Target="../media/image117.wmf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oleObject" Target="../embeddings/oleObject31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112.wmf"/><Relationship Id="rId19" Type="http://schemas.openxmlformats.org/officeDocument/2006/relationships/image" Target="../media/image116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11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3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319.bin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oleObject" Target="../embeddings/oleObject32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image" Target="../media/image111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115.wmf"/><Relationship Id="rId22" Type="http://schemas.openxmlformats.org/officeDocument/2006/relationships/oleObject" Target="../embeddings/oleObject32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3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12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F2DFD24-D4C9-492D-8476-72E2886C4B8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53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Non-regular languages</a:t>
            </a:r>
          </a:p>
        </p:txBody>
      </p:sp>
      <p:sp>
        <p:nvSpPr>
          <p:cNvPr id="2054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FF3300"/>
                </a:solidFill>
              </a:rPr>
              <a:t>(Pumping Lemma)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45D91AF-9D3B-4C23-BADD-D6421D70077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1270" name="Text Box 20"/>
          <p:cNvSpPr txBox="1">
            <a:spLocks noChangeArrowheads="1"/>
          </p:cNvSpPr>
          <p:nvPr/>
        </p:nvSpPr>
        <p:spPr bwMode="auto">
          <a:xfrm>
            <a:off x="1371600" y="1981200"/>
            <a:ext cx="624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Consider a DFA with       states </a:t>
            </a:r>
          </a:p>
        </p:txBody>
      </p:sp>
      <p:graphicFrame>
        <p:nvGraphicFramePr>
          <p:cNvPr id="11271" name="Object 21"/>
          <p:cNvGraphicFramePr>
            <a:graphicFrameLocks noChangeAspect="1"/>
          </p:cNvGraphicFramePr>
          <p:nvPr/>
        </p:nvGraphicFramePr>
        <p:xfrm>
          <a:off x="5532438" y="2070100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279279" imgH="406224" progId="Equation.3">
                  <p:embed/>
                </p:oleObj>
              </mc:Choice>
              <mc:Fallback>
                <p:oleObj name="Equation" r:id="rId3" imgW="279279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070100"/>
                        <a:ext cx="277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Oval 47"/>
          <p:cNvSpPr>
            <a:spLocks noChangeArrowheads="1"/>
          </p:cNvSpPr>
          <p:nvPr/>
        </p:nvSpPr>
        <p:spPr bwMode="auto">
          <a:xfrm>
            <a:off x="1539875" y="462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3" name="Oval 48"/>
          <p:cNvSpPr>
            <a:spLocks noChangeArrowheads="1"/>
          </p:cNvSpPr>
          <p:nvPr/>
        </p:nvSpPr>
        <p:spPr bwMode="auto">
          <a:xfrm>
            <a:off x="3276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4" name="Oval 49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5" name="Oval 50"/>
          <p:cNvSpPr>
            <a:spLocks noChangeArrowheads="1"/>
          </p:cNvSpPr>
          <p:nvPr/>
        </p:nvSpPr>
        <p:spPr bwMode="auto">
          <a:xfrm>
            <a:off x="6781800" y="4495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6" name="Line 51"/>
          <p:cNvSpPr>
            <a:spLocks noChangeShapeType="1"/>
          </p:cNvSpPr>
          <p:nvPr/>
        </p:nvSpPr>
        <p:spPr bwMode="auto">
          <a:xfrm>
            <a:off x="1006475" y="492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7" name="Object 56"/>
          <p:cNvGraphicFramePr>
            <a:graphicFrameLocks noChangeAspect="1"/>
          </p:cNvGraphicFramePr>
          <p:nvPr/>
        </p:nvGraphicFramePr>
        <p:xfrm>
          <a:off x="1616075" y="4622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622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57"/>
          <p:cNvGraphicFramePr>
            <a:graphicFrameLocks noChangeAspect="1"/>
          </p:cNvGraphicFramePr>
          <p:nvPr/>
        </p:nvGraphicFramePr>
        <p:xfrm>
          <a:off x="3398838" y="4648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648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58"/>
          <p:cNvGraphicFramePr>
            <a:graphicFrameLocks noChangeAspect="1"/>
          </p:cNvGraphicFramePr>
          <p:nvPr/>
        </p:nvGraphicFramePr>
        <p:xfrm>
          <a:off x="5105400" y="4648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62"/>
          <p:cNvGraphicFramePr>
            <a:graphicFrameLocks noChangeAspect="1"/>
          </p:cNvGraphicFramePr>
          <p:nvPr/>
        </p:nvGraphicFramePr>
        <p:xfrm>
          <a:off x="25908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63"/>
          <p:cNvGraphicFramePr>
            <a:graphicFrameLocks noChangeAspect="1"/>
          </p:cNvGraphicFramePr>
          <p:nvPr/>
        </p:nvGraphicFramePr>
        <p:xfrm>
          <a:off x="18288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3" imgW="253890" imgH="393529" progId="Equation.3">
                  <p:embed/>
                </p:oleObj>
              </mc:Choice>
              <mc:Fallback>
                <p:oleObj name="Equation" r:id="rId13" imgW="253890" imgH="393529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70"/>
          <p:cNvSpPr>
            <a:spLocks noChangeShapeType="1"/>
          </p:cNvSpPr>
          <p:nvPr/>
        </p:nvSpPr>
        <p:spPr bwMode="auto">
          <a:xfrm>
            <a:off x="21336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3" name="Object 74"/>
          <p:cNvGraphicFramePr>
            <a:graphicFrameLocks noChangeAspect="1"/>
          </p:cNvGraphicFramePr>
          <p:nvPr/>
        </p:nvGraphicFramePr>
        <p:xfrm>
          <a:off x="6992938" y="4622800"/>
          <a:ext cx="479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4622800"/>
                        <a:ext cx="479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Oval 75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5" name="Line 76"/>
          <p:cNvSpPr>
            <a:spLocks noChangeShapeType="1"/>
          </p:cNvSpPr>
          <p:nvPr/>
        </p:nvSpPr>
        <p:spPr bwMode="auto">
          <a:xfrm>
            <a:off x="38862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6" name="Line 77"/>
          <p:cNvSpPr>
            <a:spLocks noChangeShapeType="1"/>
          </p:cNvSpPr>
          <p:nvPr/>
        </p:nvSpPr>
        <p:spPr bwMode="auto">
          <a:xfrm>
            <a:off x="56388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7" name="Freeform 78"/>
          <p:cNvSpPr>
            <a:spLocks/>
          </p:cNvSpPr>
          <p:nvPr/>
        </p:nvSpPr>
        <p:spPr bwMode="auto">
          <a:xfrm>
            <a:off x="1498600" y="37973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8" name="Freeform 79"/>
          <p:cNvSpPr>
            <a:spLocks/>
          </p:cNvSpPr>
          <p:nvPr/>
        </p:nvSpPr>
        <p:spPr bwMode="auto">
          <a:xfrm>
            <a:off x="3200400" y="38100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9" name="Freeform 80"/>
          <p:cNvSpPr>
            <a:spLocks/>
          </p:cNvSpPr>
          <p:nvPr/>
        </p:nvSpPr>
        <p:spPr bwMode="auto">
          <a:xfrm>
            <a:off x="6819900" y="3556000"/>
            <a:ext cx="965200" cy="1016000"/>
          </a:xfrm>
          <a:custGeom>
            <a:avLst/>
            <a:gdLst>
              <a:gd name="T0" fmla="*/ 647700 w 608"/>
              <a:gd name="T1" fmla="*/ 1016000 h 640"/>
              <a:gd name="T2" fmla="*/ 952500 w 608"/>
              <a:gd name="T3" fmla="*/ 406400 h 640"/>
              <a:gd name="T4" fmla="*/ 571500 w 608"/>
              <a:gd name="T5" fmla="*/ 25400 h 640"/>
              <a:gd name="T6" fmla="*/ 38100 w 608"/>
              <a:gd name="T7" fmla="*/ 254000 h 640"/>
              <a:gd name="T8" fmla="*/ 342900 w 608"/>
              <a:gd name="T9" fmla="*/ 9398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90" name="Freeform 81"/>
          <p:cNvSpPr>
            <a:spLocks/>
          </p:cNvSpPr>
          <p:nvPr/>
        </p:nvSpPr>
        <p:spPr bwMode="auto">
          <a:xfrm>
            <a:off x="5410200" y="5257800"/>
            <a:ext cx="1600200" cy="381000"/>
          </a:xfrm>
          <a:custGeom>
            <a:avLst/>
            <a:gdLst>
              <a:gd name="T0" fmla="*/ 1600200 w 1200"/>
              <a:gd name="T1" fmla="*/ 120316 h 304"/>
              <a:gd name="T2" fmla="*/ 832104 w 1200"/>
              <a:gd name="T3" fmla="*/ 360947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91" name="Freeform 82"/>
          <p:cNvSpPr>
            <a:spLocks/>
          </p:cNvSpPr>
          <p:nvPr/>
        </p:nvSpPr>
        <p:spPr bwMode="auto">
          <a:xfrm>
            <a:off x="3657600" y="5257800"/>
            <a:ext cx="1600200" cy="304800"/>
          </a:xfrm>
          <a:custGeom>
            <a:avLst/>
            <a:gdLst>
              <a:gd name="T0" fmla="*/ 1600200 w 1008"/>
              <a:gd name="T1" fmla="*/ 0 h 192"/>
              <a:gd name="T2" fmla="*/ 838200 w 1008"/>
              <a:gd name="T3" fmla="*/ 304800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92" name="Object 83"/>
          <p:cNvGraphicFramePr>
            <a:graphicFrameLocks noChangeAspect="1"/>
          </p:cNvGraphicFramePr>
          <p:nvPr/>
        </p:nvGraphicFramePr>
        <p:xfrm>
          <a:off x="3517900" y="3371850"/>
          <a:ext cx="227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7" imgW="228501" imgH="355446" progId="Equation.3">
                  <p:embed/>
                </p:oleObj>
              </mc:Choice>
              <mc:Fallback>
                <p:oleObj name="Equation" r:id="rId17" imgW="228501" imgH="355446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371850"/>
                        <a:ext cx="2270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84"/>
          <p:cNvGraphicFramePr>
            <a:graphicFrameLocks noChangeAspect="1"/>
          </p:cNvGraphicFramePr>
          <p:nvPr/>
        </p:nvGraphicFramePr>
        <p:xfrm>
          <a:off x="4273550" y="45656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9" imgW="241195" imgH="253890" progId="Equation.3">
                  <p:embed/>
                </p:oleObj>
              </mc:Choice>
              <mc:Fallback>
                <p:oleObj name="Equation" r:id="rId19" imgW="241195" imgH="25389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565650"/>
                        <a:ext cx="239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85"/>
          <p:cNvGraphicFramePr>
            <a:graphicFrameLocks noChangeAspect="1"/>
          </p:cNvGraphicFramePr>
          <p:nvPr/>
        </p:nvGraphicFramePr>
        <p:xfrm>
          <a:off x="6019800" y="449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86"/>
          <p:cNvGraphicFramePr>
            <a:graphicFrameLocks noChangeAspect="1"/>
          </p:cNvGraphicFramePr>
          <p:nvPr/>
        </p:nvGraphicFramePr>
        <p:xfrm>
          <a:off x="7162800" y="3124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87"/>
          <p:cNvGraphicFramePr>
            <a:graphicFrameLocks noChangeAspect="1"/>
          </p:cNvGraphicFramePr>
          <p:nvPr/>
        </p:nvGraphicFramePr>
        <p:xfrm>
          <a:off x="4343400" y="563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88"/>
          <p:cNvGraphicFramePr>
            <a:graphicFrameLocks noChangeAspect="1"/>
          </p:cNvGraphicFramePr>
          <p:nvPr/>
        </p:nvGraphicFramePr>
        <p:xfrm>
          <a:off x="6096000" y="571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209B0BF-A9F1-41DE-BDA1-2810B743BE8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3" name="Text Box 35"/>
          <p:cNvSpPr txBox="1">
            <a:spLocks noChangeArrowheads="1"/>
          </p:cNvSpPr>
          <p:nvPr/>
        </p:nvSpPr>
        <p:spPr bwMode="auto">
          <a:xfrm>
            <a:off x="76200" y="304800"/>
            <a:ext cx="696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Consider the walk of a “long’’ string:</a:t>
            </a:r>
          </a:p>
        </p:txBody>
      </p:sp>
      <p:sp>
        <p:nvSpPr>
          <p:cNvPr id="12294" name="Oval 36"/>
          <p:cNvSpPr>
            <a:spLocks noChangeArrowheads="1"/>
          </p:cNvSpPr>
          <p:nvPr/>
        </p:nvSpPr>
        <p:spPr bwMode="auto">
          <a:xfrm>
            <a:off x="1539875" y="523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5" name="Oval 37"/>
          <p:cNvSpPr>
            <a:spLocks noChangeArrowheads="1"/>
          </p:cNvSpPr>
          <p:nvPr/>
        </p:nvSpPr>
        <p:spPr bwMode="auto">
          <a:xfrm>
            <a:off x="327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6" name="Oval 38"/>
          <p:cNvSpPr>
            <a:spLocks noChangeArrowheads="1"/>
          </p:cNvSpPr>
          <p:nvPr/>
        </p:nvSpPr>
        <p:spPr bwMode="auto">
          <a:xfrm>
            <a:off x="6934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7" name="Oval 39"/>
          <p:cNvSpPr>
            <a:spLocks noChangeArrowheads="1"/>
          </p:cNvSpPr>
          <p:nvPr/>
        </p:nvSpPr>
        <p:spPr bwMode="auto">
          <a:xfrm>
            <a:off x="6781800" y="510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8" name="Line 40"/>
          <p:cNvSpPr>
            <a:spLocks noChangeShapeType="1"/>
          </p:cNvSpPr>
          <p:nvPr/>
        </p:nvSpPr>
        <p:spPr bwMode="auto">
          <a:xfrm>
            <a:off x="1006475" y="553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9" name="Object 41"/>
          <p:cNvGraphicFramePr>
            <a:graphicFrameLocks noChangeAspect="1"/>
          </p:cNvGraphicFramePr>
          <p:nvPr/>
        </p:nvGraphicFramePr>
        <p:xfrm>
          <a:off x="1616075" y="5232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232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42"/>
          <p:cNvGraphicFramePr>
            <a:graphicFrameLocks noChangeAspect="1"/>
          </p:cNvGraphicFramePr>
          <p:nvPr/>
        </p:nvGraphicFramePr>
        <p:xfrm>
          <a:off x="3398838" y="5257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57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3"/>
          <p:cNvGraphicFramePr>
            <a:graphicFrameLocks noChangeAspect="1"/>
          </p:cNvGraphicFramePr>
          <p:nvPr/>
        </p:nvGraphicFramePr>
        <p:xfrm>
          <a:off x="51054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7" imgW="431613" imgH="533169" progId="Equation.3">
                  <p:embed/>
                </p:oleObj>
              </mc:Choice>
              <mc:Fallback>
                <p:oleObj name="Equation" r:id="rId7" imgW="431613" imgH="5331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44"/>
          <p:cNvGraphicFramePr>
            <a:graphicFrameLocks noChangeAspect="1"/>
          </p:cNvGraphicFramePr>
          <p:nvPr/>
        </p:nvGraphicFramePr>
        <p:xfrm>
          <a:off x="25908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45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Line 46"/>
          <p:cNvSpPr>
            <a:spLocks noChangeShapeType="1"/>
          </p:cNvSpPr>
          <p:nvPr/>
        </p:nvSpPr>
        <p:spPr bwMode="auto">
          <a:xfrm>
            <a:off x="21336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05" name="Object 47"/>
          <p:cNvGraphicFramePr>
            <a:graphicFrameLocks noChangeAspect="1"/>
          </p:cNvGraphicFramePr>
          <p:nvPr/>
        </p:nvGraphicFramePr>
        <p:xfrm>
          <a:off x="6991350" y="52324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2324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Oval 48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7" name="Line 49"/>
          <p:cNvSpPr>
            <a:spLocks noChangeShapeType="1"/>
          </p:cNvSpPr>
          <p:nvPr/>
        </p:nvSpPr>
        <p:spPr bwMode="auto">
          <a:xfrm>
            <a:off x="3886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>
            <a:off x="56388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9" name="Freeform 51"/>
          <p:cNvSpPr>
            <a:spLocks/>
          </p:cNvSpPr>
          <p:nvPr/>
        </p:nvSpPr>
        <p:spPr bwMode="auto">
          <a:xfrm>
            <a:off x="1498600" y="44069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10" name="Freeform 52"/>
          <p:cNvSpPr>
            <a:spLocks/>
          </p:cNvSpPr>
          <p:nvPr/>
        </p:nvSpPr>
        <p:spPr bwMode="auto">
          <a:xfrm>
            <a:off x="3200400" y="44196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11" name="Freeform 53"/>
          <p:cNvSpPr>
            <a:spLocks/>
          </p:cNvSpPr>
          <p:nvPr/>
        </p:nvSpPr>
        <p:spPr bwMode="auto">
          <a:xfrm>
            <a:off x="6819900" y="4165600"/>
            <a:ext cx="965200" cy="1016000"/>
          </a:xfrm>
          <a:custGeom>
            <a:avLst/>
            <a:gdLst>
              <a:gd name="T0" fmla="*/ 647700 w 608"/>
              <a:gd name="T1" fmla="*/ 1016000 h 640"/>
              <a:gd name="T2" fmla="*/ 952500 w 608"/>
              <a:gd name="T3" fmla="*/ 406400 h 640"/>
              <a:gd name="T4" fmla="*/ 571500 w 608"/>
              <a:gd name="T5" fmla="*/ 25400 h 640"/>
              <a:gd name="T6" fmla="*/ 38100 w 608"/>
              <a:gd name="T7" fmla="*/ 254000 h 640"/>
              <a:gd name="T8" fmla="*/ 342900 w 608"/>
              <a:gd name="T9" fmla="*/ 9398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12" name="Freeform 54"/>
          <p:cNvSpPr>
            <a:spLocks/>
          </p:cNvSpPr>
          <p:nvPr/>
        </p:nvSpPr>
        <p:spPr bwMode="auto">
          <a:xfrm>
            <a:off x="5410200" y="5867400"/>
            <a:ext cx="1600200" cy="381000"/>
          </a:xfrm>
          <a:custGeom>
            <a:avLst/>
            <a:gdLst>
              <a:gd name="T0" fmla="*/ 1600200 w 1200"/>
              <a:gd name="T1" fmla="*/ 120316 h 304"/>
              <a:gd name="T2" fmla="*/ 832104 w 1200"/>
              <a:gd name="T3" fmla="*/ 360947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13" name="Freeform 55"/>
          <p:cNvSpPr>
            <a:spLocks/>
          </p:cNvSpPr>
          <p:nvPr/>
        </p:nvSpPr>
        <p:spPr bwMode="auto">
          <a:xfrm>
            <a:off x="3657600" y="5867400"/>
            <a:ext cx="1600200" cy="304800"/>
          </a:xfrm>
          <a:custGeom>
            <a:avLst/>
            <a:gdLst>
              <a:gd name="T0" fmla="*/ 1600200 w 1008"/>
              <a:gd name="T1" fmla="*/ 0 h 192"/>
              <a:gd name="T2" fmla="*/ 838200 w 1008"/>
              <a:gd name="T3" fmla="*/ 304800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4" name="Object 56"/>
          <p:cNvGraphicFramePr>
            <a:graphicFrameLocks noChangeAspect="1"/>
          </p:cNvGraphicFramePr>
          <p:nvPr/>
        </p:nvGraphicFramePr>
        <p:xfrm>
          <a:off x="3517900" y="39830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5" imgW="228501" imgH="355446" progId="Equation.3">
                  <p:embed/>
                </p:oleObj>
              </mc:Choice>
              <mc:Fallback>
                <p:oleObj name="Equation" r:id="rId15" imgW="228501" imgH="35544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983038"/>
                        <a:ext cx="227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57"/>
          <p:cNvGraphicFramePr>
            <a:graphicFrameLocks noChangeAspect="1"/>
          </p:cNvGraphicFramePr>
          <p:nvPr/>
        </p:nvGraphicFramePr>
        <p:xfrm>
          <a:off x="60198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58"/>
          <p:cNvGraphicFramePr>
            <a:graphicFrameLocks noChangeAspect="1"/>
          </p:cNvGraphicFramePr>
          <p:nvPr/>
        </p:nvGraphicFramePr>
        <p:xfrm>
          <a:off x="71628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59"/>
          <p:cNvGraphicFramePr>
            <a:graphicFrameLocks noChangeAspect="1"/>
          </p:cNvGraphicFramePr>
          <p:nvPr/>
        </p:nvGraphicFramePr>
        <p:xfrm>
          <a:off x="4343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60"/>
          <p:cNvGraphicFramePr>
            <a:graphicFrameLocks noChangeAspect="1"/>
          </p:cNvGraphicFramePr>
          <p:nvPr/>
        </p:nvGraphicFramePr>
        <p:xfrm>
          <a:off x="60960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61"/>
          <p:cNvGraphicFramePr>
            <a:graphicFrameLocks noChangeAspect="1"/>
          </p:cNvGraphicFramePr>
          <p:nvPr/>
        </p:nvGraphicFramePr>
        <p:xfrm>
          <a:off x="43434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Oval 64"/>
          <p:cNvSpPr>
            <a:spLocks noChangeArrowheads="1"/>
          </p:cNvSpPr>
          <p:nvPr/>
        </p:nvSpPr>
        <p:spPr bwMode="auto">
          <a:xfrm>
            <a:off x="1828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21" name="Freeform 65"/>
          <p:cNvSpPr>
            <a:spLocks/>
          </p:cNvSpPr>
          <p:nvPr/>
        </p:nvSpPr>
        <p:spPr bwMode="auto">
          <a:xfrm>
            <a:off x="1371600" y="4914900"/>
            <a:ext cx="5486400" cy="1549400"/>
          </a:xfrm>
          <a:custGeom>
            <a:avLst/>
            <a:gdLst>
              <a:gd name="T0" fmla="*/ 0 w 3456"/>
              <a:gd name="T1" fmla="*/ 190500 h 976"/>
              <a:gd name="T2" fmla="*/ 1828800 w 3456"/>
              <a:gd name="T3" fmla="*/ 190500 h 976"/>
              <a:gd name="T4" fmla="*/ 4114800 w 3456"/>
              <a:gd name="T5" fmla="*/ 190500 h 976"/>
              <a:gd name="T6" fmla="*/ 3657600 w 3456"/>
              <a:gd name="T7" fmla="*/ 1333500 h 976"/>
              <a:gd name="T8" fmla="*/ 2514600 w 3456"/>
              <a:gd name="T9" fmla="*/ 1409700 h 976"/>
              <a:gd name="T10" fmla="*/ 1676400 w 3456"/>
              <a:gd name="T11" fmla="*/ 495300 h 976"/>
              <a:gd name="T12" fmla="*/ 4495800 w 3456"/>
              <a:gd name="T13" fmla="*/ 419100 h 976"/>
              <a:gd name="T14" fmla="*/ 5486400 w 3456"/>
              <a:gd name="T15" fmla="*/ 419100 h 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6" h="97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2322" name="Object 67"/>
          <p:cNvGraphicFramePr>
            <a:graphicFrameLocks noChangeAspect="1"/>
          </p:cNvGraphicFramePr>
          <p:nvPr/>
        </p:nvGraphicFramePr>
        <p:xfrm>
          <a:off x="7162800" y="3048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22" imgW="1054100" imgH="355600" progId="Equation.3">
                  <p:embed/>
                </p:oleObj>
              </mc:Choice>
              <mc:Fallback>
                <p:oleObj name="Equation" r:id="rId22" imgW="1054100" imgH="3556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Oval 68"/>
          <p:cNvSpPr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24" name="Oval 69"/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25" name="Oval 70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26" name="Oval 71"/>
          <p:cNvSpPr>
            <a:spLocks noChangeArrowheads="1"/>
          </p:cNvSpPr>
          <p:nvPr/>
        </p:nvSpPr>
        <p:spPr bwMode="auto">
          <a:xfrm>
            <a:off x="594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27" name="Line 73"/>
          <p:cNvSpPr>
            <a:spLocks noChangeShapeType="1"/>
          </p:cNvSpPr>
          <p:nvPr/>
        </p:nvSpPr>
        <p:spPr bwMode="auto">
          <a:xfrm>
            <a:off x="2286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28" name="Line 74"/>
          <p:cNvSpPr>
            <a:spLocks noChangeShapeType="1"/>
          </p:cNvSpPr>
          <p:nvPr/>
        </p:nvSpPr>
        <p:spPr bwMode="auto">
          <a:xfrm>
            <a:off x="3352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29" name="Line 75"/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2330" name="Line 76"/>
          <p:cNvSpPr>
            <a:spLocks noChangeShapeType="1"/>
          </p:cNvSpPr>
          <p:nvPr/>
        </p:nvSpPr>
        <p:spPr bwMode="auto">
          <a:xfrm>
            <a:off x="5334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2331" name="Object 77"/>
          <p:cNvGraphicFramePr>
            <a:graphicFrameLocks noChangeAspect="1"/>
          </p:cNvGraphicFramePr>
          <p:nvPr/>
        </p:nvGraphicFramePr>
        <p:xfrm>
          <a:off x="19050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24" imgW="380835" imgH="520474" progId="Equation.3">
                  <p:embed/>
                </p:oleObj>
              </mc:Choice>
              <mc:Fallback>
                <p:oleObj name="Equation" r:id="rId24" imgW="380835" imgH="520474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78"/>
          <p:cNvGraphicFramePr>
            <a:graphicFrameLocks noChangeAspect="1"/>
          </p:cNvGraphicFramePr>
          <p:nvPr/>
        </p:nvGraphicFramePr>
        <p:xfrm>
          <a:off x="29591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25" imgW="419100" imgH="469900" progId="Equation.3">
                  <p:embed/>
                </p:oleObj>
              </mc:Choice>
              <mc:Fallback>
                <p:oleObj name="Equation" r:id="rId25" imgW="419100" imgH="4699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79"/>
          <p:cNvGraphicFramePr>
            <a:graphicFrameLocks noChangeAspect="1"/>
          </p:cNvGraphicFramePr>
          <p:nvPr/>
        </p:nvGraphicFramePr>
        <p:xfrm>
          <a:off x="39576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27" imgW="393529" imgH="482391" progId="Equation.3">
                  <p:embed/>
                </p:oleObj>
              </mc:Choice>
              <mc:Fallback>
                <p:oleObj name="Equation" r:id="rId27" imgW="393529" imgH="482391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80"/>
          <p:cNvGraphicFramePr>
            <a:graphicFrameLocks noChangeAspect="1"/>
          </p:cNvGraphicFramePr>
          <p:nvPr/>
        </p:nvGraphicFramePr>
        <p:xfrm>
          <a:off x="49530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81"/>
          <p:cNvGraphicFramePr>
            <a:graphicFrameLocks noChangeAspect="1"/>
          </p:cNvGraphicFramePr>
          <p:nvPr/>
        </p:nvGraphicFramePr>
        <p:xfrm>
          <a:off x="60198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30" imgW="393529" imgH="482391" progId="Equation.3">
                  <p:embed/>
                </p:oleObj>
              </mc:Choice>
              <mc:Fallback>
                <p:oleObj name="Equation" r:id="rId30" imgW="393529" imgH="482391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Oval 82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37" name="Line 83"/>
          <p:cNvSpPr>
            <a:spLocks noChangeShapeType="1"/>
          </p:cNvSpPr>
          <p:nvPr/>
        </p:nvSpPr>
        <p:spPr bwMode="auto">
          <a:xfrm>
            <a:off x="6400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2338" name="Object 85"/>
          <p:cNvGraphicFramePr>
            <a:graphicFrameLocks noChangeAspect="1"/>
          </p:cNvGraphicFramePr>
          <p:nvPr/>
        </p:nvGraphicFramePr>
        <p:xfrm>
          <a:off x="70866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31" imgW="419100" imgH="469900" progId="Equation.3">
                  <p:embed/>
                </p:oleObj>
              </mc:Choice>
              <mc:Fallback>
                <p:oleObj name="Equation" r:id="rId31" imgW="419100" imgH="4699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88"/>
          <p:cNvGraphicFramePr>
            <a:graphicFrameLocks noChangeAspect="1"/>
          </p:cNvGraphicFramePr>
          <p:nvPr/>
        </p:nvGraphicFramePr>
        <p:xfrm>
          <a:off x="24384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33" imgW="241195" imgH="253890" progId="Equation.3">
                  <p:embed/>
                </p:oleObj>
              </mc:Choice>
              <mc:Fallback>
                <p:oleObj name="Equation" r:id="rId33" imgW="241195" imgH="25389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89"/>
          <p:cNvGraphicFramePr>
            <a:graphicFrameLocks noChangeAspect="1"/>
          </p:cNvGraphicFramePr>
          <p:nvPr/>
        </p:nvGraphicFramePr>
        <p:xfrm>
          <a:off x="3505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35" imgW="241195" imgH="253890" progId="Equation.3">
                  <p:embed/>
                </p:oleObj>
              </mc:Choice>
              <mc:Fallback>
                <p:oleObj name="Equation" r:id="rId35" imgW="241195" imgH="25389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90"/>
          <p:cNvGraphicFramePr>
            <a:graphicFrameLocks noChangeAspect="1"/>
          </p:cNvGraphicFramePr>
          <p:nvPr/>
        </p:nvGraphicFramePr>
        <p:xfrm>
          <a:off x="44196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36" imgW="241195" imgH="253890" progId="Equation.3">
                  <p:embed/>
                </p:oleObj>
              </mc:Choice>
              <mc:Fallback>
                <p:oleObj name="Equation" r:id="rId36" imgW="241195" imgH="25389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91"/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37" imgW="241195" imgH="253890" progId="Equation.3">
                  <p:embed/>
                </p:oleObj>
              </mc:Choice>
              <mc:Fallback>
                <p:oleObj name="Equation" r:id="rId37" imgW="241195" imgH="25389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3" name="Object 92"/>
          <p:cNvGraphicFramePr>
            <a:graphicFrameLocks noChangeAspect="1"/>
          </p:cNvGraphicFramePr>
          <p:nvPr/>
        </p:nvGraphicFramePr>
        <p:xfrm>
          <a:off x="65595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38" imgW="228501" imgH="355446" progId="Equation.3">
                  <p:embed/>
                </p:oleObj>
              </mc:Choice>
              <mc:Fallback>
                <p:oleObj name="Equation" r:id="rId38" imgW="228501" imgH="355446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4" name="Rectangle 94"/>
          <p:cNvSpPr>
            <a:spLocks noChangeArrowheads="1"/>
          </p:cNvSpPr>
          <p:nvPr/>
        </p:nvSpPr>
        <p:spPr bwMode="auto">
          <a:xfrm>
            <a:off x="38100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45" name="Rectangle 95"/>
          <p:cNvSpPr>
            <a:spLocks noChangeArrowheads="1"/>
          </p:cNvSpPr>
          <p:nvPr/>
        </p:nvSpPr>
        <p:spPr bwMode="auto">
          <a:xfrm>
            <a:off x="58674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46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659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12347" name="Text Box 98"/>
          <p:cNvSpPr txBox="1">
            <a:spLocks noChangeArrowheads="1"/>
          </p:cNvSpPr>
          <p:nvPr/>
        </p:nvSpPr>
        <p:spPr bwMode="auto">
          <a:xfrm>
            <a:off x="2971800" y="762000"/>
            <a:ext cx="361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(length at least 4)</a:t>
            </a:r>
          </a:p>
        </p:txBody>
      </p:sp>
      <p:graphicFrame>
        <p:nvGraphicFramePr>
          <p:cNvPr id="12348" name="Object 99"/>
          <p:cNvGraphicFramePr>
            <a:graphicFrameLocks noChangeAspect="1"/>
          </p:cNvGraphicFramePr>
          <p:nvPr/>
        </p:nvGraphicFramePr>
        <p:xfrm>
          <a:off x="75438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39" imgW="1054100" imgH="355600" progId="Equation.3">
                  <p:embed/>
                </p:oleObj>
              </mc:Choice>
              <mc:Fallback>
                <p:oleObj name="Equation" r:id="rId39" imgW="1054100" imgH="355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753BC94-E3F0-4184-B789-56970A7D1D7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7" name="Oval 29"/>
          <p:cNvSpPr>
            <a:spLocks noChangeArrowheads="1"/>
          </p:cNvSpPr>
          <p:nvPr/>
        </p:nvSpPr>
        <p:spPr bwMode="auto">
          <a:xfrm>
            <a:off x="2819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3318" name="Object 31"/>
          <p:cNvGraphicFramePr>
            <a:graphicFrameLocks noChangeAspect="1"/>
          </p:cNvGraphicFramePr>
          <p:nvPr/>
        </p:nvGraphicFramePr>
        <p:xfrm>
          <a:off x="61722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1054100" imgH="355600" progId="Equation.3">
                  <p:embed/>
                </p:oleObj>
              </mc:Choice>
              <mc:Fallback>
                <p:oleObj name="Equation" r:id="rId3" imgW="10541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Oval 32"/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0" name="Oval 33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1" name="Oval 34"/>
          <p:cNvSpPr>
            <a:spLocks noChangeArrowheads="1"/>
          </p:cNvSpPr>
          <p:nvPr/>
        </p:nvSpPr>
        <p:spPr bwMode="auto">
          <a:xfrm>
            <a:off x="5867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2" name="Oval 35"/>
          <p:cNvSpPr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3" name="Line 36"/>
          <p:cNvSpPr>
            <a:spLocks noChangeShapeType="1"/>
          </p:cNvSpPr>
          <p:nvPr/>
        </p:nvSpPr>
        <p:spPr bwMode="auto">
          <a:xfrm>
            <a:off x="3276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24" name="Line 37"/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25" name="Line 38"/>
          <p:cNvSpPr>
            <a:spLocks noChangeShapeType="1"/>
          </p:cNvSpPr>
          <p:nvPr/>
        </p:nvSpPr>
        <p:spPr bwMode="auto">
          <a:xfrm>
            <a:off x="53340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26" name="Line 39"/>
          <p:cNvSpPr>
            <a:spLocks noChangeShapeType="1"/>
          </p:cNvSpPr>
          <p:nvPr/>
        </p:nvSpPr>
        <p:spPr bwMode="auto">
          <a:xfrm>
            <a:off x="6324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3327" name="Object 40"/>
          <p:cNvGraphicFramePr>
            <a:graphicFrameLocks noChangeAspect="1"/>
          </p:cNvGraphicFramePr>
          <p:nvPr/>
        </p:nvGraphicFramePr>
        <p:xfrm>
          <a:off x="28956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41"/>
          <p:cNvGraphicFramePr>
            <a:graphicFrameLocks noChangeAspect="1"/>
          </p:cNvGraphicFramePr>
          <p:nvPr/>
        </p:nvGraphicFramePr>
        <p:xfrm>
          <a:off x="39497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42"/>
          <p:cNvGraphicFramePr>
            <a:graphicFrameLocks noChangeAspect="1"/>
          </p:cNvGraphicFramePr>
          <p:nvPr/>
        </p:nvGraphicFramePr>
        <p:xfrm>
          <a:off x="49482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9" imgW="393529" imgH="482391" progId="Equation.3">
                  <p:embed/>
                </p:oleObj>
              </mc:Choice>
              <mc:Fallback>
                <p:oleObj name="Equation" r:id="rId9" imgW="393529" imgH="48239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43"/>
          <p:cNvGraphicFramePr>
            <a:graphicFrameLocks noChangeAspect="1"/>
          </p:cNvGraphicFramePr>
          <p:nvPr/>
        </p:nvGraphicFramePr>
        <p:xfrm>
          <a:off x="59436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44"/>
          <p:cNvGraphicFramePr>
            <a:graphicFrameLocks noChangeAspect="1"/>
          </p:cNvGraphicFramePr>
          <p:nvPr/>
        </p:nvGraphicFramePr>
        <p:xfrm>
          <a:off x="70104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2" imgW="393529" imgH="482391" progId="Equation.3">
                  <p:embed/>
                </p:oleObj>
              </mc:Choice>
              <mc:Fallback>
                <p:oleObj name="Equation" r:id="rId12" imgW="393529" imgH="4823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Oval 45"/>
          <p:cNvSpPr>
            <a:spLocks noChangeArrowheads="1"/>
          </p:cNvSpPr>
          <p:nvPr/>
        </p:nvSpPr>
        <p:spPr bwMode="auto">
          <a:xfrm>
            <a:off x="8001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33" name="Line 46"/>
          <p:cNvSpPr>
            <a:spLocks noChangeShapeType="1"/>
          </p:cNvSpPr>
          <p:nvPr/>
        </p:nvSpPr>
        <p:spPr bwMode="auto">
          <a:xfrm>
            <a:off x="7391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3334" name="Object 47"/>
          <p:cNvGraphicFramePr>
            <a:graphicFrameLocks noChangeAspect="1"/>
          </p:cNvGraphicFramePr>
          <p:nvPr/>
        </p:nvGraphicFramePr>
        <p:xfrm>
          <a:off x="80772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48"/>
          <p:cNvGraphicFramePr>
            <a:graphicFrameLocks noChangeAspect="1"/>
          </p:cNvGraphicFramePr>
          <p:nvPr/>
        </p:nvGraphicFramePr>
        <p:xfrm>
          <a:off x="34290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5" imgW="241195" imgH="253890" progId="Equation.3">
                  <p:embed/>
                </p:oleObj>
              </mc:Choice>
              <mc:Fallback>
                <p:oleObj name="Equation" r:id="rId15" imgW="241195" imgH="25389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49"/>
          <p:cNvGraphicFramePr>
            <a:graphicFrameLocks noChangeAspect="1"/>
          </p:cNvGraphicFramePr>
          <p:nvPr/>
        </p:nvGraphicFramePr>
        <p:xfrm>
          <a:off x="4495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17" imgW="241195" imgH="253890" progId="Equation.3">
                  <p:embed/>
                </p:oleObj>
              </mc:Choice>
              <mc:Fallback>
                <p:oleObj name="Equation" r:id="rId17" imgW="241195" imgH="25389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50"/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18" imgW="241195" imgH="253890" progId="Equation.3">
                  <p:embed/>
                </p:oleObj>
              </mc:Choice>
              <mc:Fallback>
                <p:oleObj name="Equation" r:id="rId18" imgW="241195" imgH="25389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51"/>
          <p:cNvGraphicFramePr>
            <a:graphicFrameLocks noChangeAspect="1"/>
          </p:cNvGraphicFramePr>
          <p:nvPr/>
        </p:nvGraphicFramePr>
        <p:xfrm>
          <a:off x="6400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19" imgW="241195" imgH="253890" progId="Equation.3">
                  <p:embed/>
                </p:oleObj>
              </mc:Choice>
              <mc:Fallback>
                <p:oleObj name="Equation" r:id="rId19" imgW="241195" imgH="25389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52"/>
          <p:cNvGraphicFramePr>
            <a:graphicFrameLocks noChangeAspect="1"/>
          </p:cNvGraphicFramePr>
          <p:nvPr/>
        </p:nvGraphicFramePr>
        <p:xfrm>
          <a:off x="75501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20" imgW="228501" imgH="355446" progId="Equation.3">
                  <p:embed/>
                </p:oleObj>
              </mc:Choice>
              <mc:Fallback>
                <p:oleObj name="Equation" r:id="rId20" imgW="228501" imgH="35544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Oval 57"/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1" name="Oval 58"/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2" name="Oval 59"/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43" name="Object 60"/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22" imgW="380835" imgH="520474" progId="Equation.3">
                  <p:embed/>
                </p:oleObj>
              </mc:Choice>
              <mc:Fallback>
                <p:oleObj name="Equation" r:id="rId22" imgW="380835" imgH="520474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61"/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62"/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25" imgW="431613" imgH="533169" progId="Equation.3">
                  <p:embed/>
                </p:oleObj>
              </mc:Choice>
              <mc:Fallback>
                <p:oleObj name="Equation" r:id="rId25" imgW="431613" imgH="53316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63"/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27" imgW="482391" imgH="571252" progId="Equation.3">
                  <p:embed/>
                </p:oleObj>
              </mc:Choice>
              <mc:Fallback>
                <p:oleObj name="Equation" r:id="rId27" imgW="482391" imgH="571252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Oval 64"/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8" name="Line 68"/>
          <p:cNvSpPr>
            <a:spLocks noChangeShapeType="1"/>
          </p:cNvSpPr>
          <p:nvPr/>
        </p:nvSpPr>
        <p:spPr bwMode="auto">
          <a:xfrm>
            <a:off x="3048000" y="3581400"/>
            <a:ext cx="76200" cy="1295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49" name="Line 69"/>
          <p:cNvSpPr>
            <a:spLocks noChangeShapeType="1"/>
          </p:cNvSpPr>
          <p:nvPr/>
        </p:nvSpPr>
        <p:spPr bwMode="auto">
          <a:xfrm>
            <a:off x="4191000" y="3581400"/>
            <a:ext cx="533400" cy="1447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50" name="Line 70"/>
          <p:cNvSpPr>
            <a:spLocks noChangeShapeType="1"/>
          </p:cNvSpPr>
          <p:nvPr/>
        </p:nvSpPr>
        <p:spPr bwMode="auto">
          <a:xfrm>
            <a:off x="5181600" y="3505200"/>
            <a:ext cx="10668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51" name="Line 71"/>
          <p:cNvSpPr>
            <a:spLocks noChangeShapeType="1"/>
          </p:cNvSpPr>
          <p:nvPr/>
        </p:nvSpPr>
        <p:spPr bwMode="auto">
          <a:xfrm flipH="1">
            <a:off x="6477000" y="3505200"/>
            <a:ext cx="6096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>
            <a:off x="8229600" y="3581400"/>
            <a:ext cx="0" cy="1371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3353" name="Text Box 73"/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Pigeons:</a:t>
            </a:r>
          </a:p>
        </p:txBody>
      </p:sp>
      <p:sp>
        <p:nvSpPr>
          <p:cNvPr id="13354" name="Text Box 74"/>
          <p:cNvSpPr txBox="1">
            <a:spLocks noChangeArrowheads="1"/>
          </p:cNvSpPr>
          <p:nvPr/>
        </p:nvSpPr>
        <p:spPr bwMode="auto">
          <a:xfrm>
            <a:off x="304800" y="5181600"/>
            <a:ext cx="34115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Nests:</a:t>
            </a:r>
          </a:p>
          <a:p>
            <a:r>
              <a:rPr lang="en-US" sz="2800"/>
              <a:t>(Automaton states)</a:t>
            </a:r>
          </a:p>
        </p:txBody>
      </p:sp>
      <p:sp>
        <p:nvSpPr>
          <p:cNvPr id="13355" name="Text Box 75"/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13356" name="Rectangle 76"/>
          <p:cNvSpPr>
            <a:spLocks noChangeArrowheads="1"/>
          </p:cNvSpPr>
          <p:nvPr/>
        </p:nvSpPr>
        <p:spPr bwMode="auto">
          <a:xfrm>
            <a:off x="48006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57" name="Rectangle 77"/>
          <p:cNvSpPr>
            <a:spLocks noChangeArrowheads="1"/>
          </p:cNvSpPr>
          <p:nvPr/>
        </p:nvSpPr>
        <p:spPr bwMode="auto">
          <a:xfrm>
            <a:off x="68580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58" name="Text Box 78"/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13359" name="Text Box 79"/>
          <p:cNvSpPr txBox="1">
            <a:spLocks noChangeArrowheads="1"/>
          </p:cNvSpPr>
          <p:nvPr/>
        </p:nvSpPr>
        <p:spPr bwMode="auto">
          <a:xfrm>
            <a:off x="288925" y="330200"/>
            <a:ext cx="71040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state is repeated as a result of </a:t>
            </a:r>
          </a:p>
          <a:p>
            <a:r>
              <a:rPr lang="en-US"/>
              <a:t>the pigeonhole principle</a:t>
            </a:r>
          </a:p>
        </p:txBody>
      </p:sp>
      <p:sp>
        <p:nvSpPr>
          <p:cNvPr id="13360" name="Text Box 80"/>
          <p:cNvSpPr txBox="1">
            <a:spLocks noChangeArrowheads="1"/>
          </p:cNvSpPr>
          <p:nvPr/>
        </p:nvSpPr>
        <p:spPr bwMode="auto">
          <a:xfrm>
            <a:off x="288925" y="3273425"/>
            <a:ext cx="232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(walk states)</a:t>
            </a:r>
          </a:p>
        </p:txBody>
      </p:sp>
      <p:sp>
        <p:nvSpPr>
          <p:cNvPr id="13361" name="Text Box 81"/>
          <p:cNvSpPr txBox="1">
            <a:spLocks noChangeArrowheads="1"/>
          </p:cNvSpPr>
          <p:nvPr/>
        </p:nvSpPr>
        <p:spPr bwMode="auto">
          <a:xfrm>
            <a:off x="5791200" y="5715000"/>
            <a:ext cx="1517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418F2AE-FC82-40F4-9EBF-8FAD8ACA761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0" y="0"/>
            <a:ext cx="696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Consider the walk of a “long’’ string:</a:t>
            </a:r>
          </a:p>
        </p:txBody>
      </p:sp>
      <p:sp>
        <p:nvSpPr>
          <p:cNvPr id="14342" name="Oval 3"/>
          <p:cNvSpPr>
            <a:spLocks noChangeArrowheads="1"/>
          </p:cNvSpPr>
          <p:nvPr/>
        </p:nvSpPr>
        <p:spPr bwMode="auto">
          <a:xfrm>
            <a:off x="1539875" y="530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3" name="Oval 4"/>
          <p:cNvSpPr>
            <a:spLocks noChangeArrowheads="1"/>
          </p:cNvSpPr>
          <p:nvPr/>
        </p:nvSpPr>
        <p:spPr bwMode="auto">
          <a:xfrm>
            <a:off x="32766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6934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5" name="Oval 6"/>
          <p:cNvSpPr>
            <a:spLocks noChangeArrowheads="1"/>
          </p:cNvSpPr>
          <p:nvPr/>
        </p:nvSpPr>
        <p:spPr bwMode="auto">
          <a:xfrm>
            <a:off x="6781800" y="51816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006475" y="561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47" name="Object 8"/>
          <p:cNvGraphicFramePr>
            <a:graphicFrameLocks noChangeAspect="1"/>
          </p:cNvGraphicFramePr>
          <p:nvPr/>
        </p:nvGraphicFramePr>
        <p:xfrm>
          <a:off x="1616075" y="5308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308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9"/>
          <p:cNvGraphicFramePr>
            <a:graphicFrameLocks noChangeAspect="1"/>
          </p:cNvGraphicFramePr>
          <p:nvPr/>
        </p:nvGraphicFramePr>
        <p:xfrm>
          <a:off x="3398838" y="53340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3340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"/>
          <p:cNvGraphicFramePr>
            <a:graphicFrameLocks noChangeAspect="1"/>
          </p:cNvGraphicFramePr>
          <p:nvPr/>
        </p:nvGraphicFramePr>
        <p:xfrm>
          <a:off x="5105400" y="533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7" imgW="431613" imgH="533169" progId="Equation.3">
                  <p:embed/>
                </p:oleObj>
              </mc:Choice>
              <mc:Fallback>
                <p:oleObj name="Equation" r:id="rId7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1"/>
          <p:cNvGraphicFramePr>
            <a:graphicFrameLocks noChangeAspect="1"/>
          </p:cNvGraphicFramePr>
          <p:nvPr/>
        </p:nvGraphicFramePr>
        <p:xfrm>
          <a:off x="2590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2"/>
          <p:cNvGraphicFramePr>
            <a:graphicFrameLocks noChangeAspect="1"/>
          </p:cNvGraphicFramePr>
          <p:nvPr/>
        </p:nvGraphicFramePr>
        <p:xfrm>
          <a:off x="1828800" y="4038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Line 13"/>
          <p:cNvSpPr>
            <a:spLocks noChangeShapeType="1"/>
          </p:cNvSpPr>
          <p:nvPr/>
        </p:nvSpPr>
        <p:spPr bwMode="auto">
          <a:xfrm>
            <a:off x="2133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53" name="Object 14"/>
          <p:cNvGraphicFramePr>
            <a:graphicFrameLocks noChangeAspect="1"/>
          </p:cNvGraphicFramePr>
          <p:nvPr/>
        </p:nvGraphicFramePr>
        <p:xfrm>
          <a:off x="6991350" y="53086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3086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Oval 15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38862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6" name="Line 17"/>
          <p:cNvSpPr>
            <a:spLocks noChangeShapeType="1"/>
          </p:cNvSpPr>
          <p:nvPr/>
        </p:nvSpPr>
        <p:spPr bwMode="auto">
          <a:xfrm>
            <a:off x="56388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7" name="Freeform 18"/>
          <p:cNvSpPr>
            <a:spLocks/>
          </p:cNvSpPr>
          <p:nvPr/>
        </p:nvSpPr>
        <p:spPr bwMode="auto">
          <a:xfrm>
            <a:off x="1498600" y="44831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8" name="Freeform 19"/>
          <p:cNvSpPr>
            <a:spLocks/>
          </p:cNvSpPr>
          <p:nvPr/>
        </p:nvSpPr>
        <p:spPr bwMode="auto">
          <a:xfrm>
            <a:off x="3200400" y="4495800"/>
            <a:ext cx="800100" cy="850900"/>
          </a:xfrm>
          <a:custGeom>
            <a:avLst/>
            <a:gdLst>
              <a:gd name="T0" fmla="*/ 482600 w 504"/>
              <a:gd name="T1" fmla="*/ 850900 h 536"/>
              <a:gd name="T2" fmla="*/ 787400 w 504"/>
              <a:gd name="T3" fmla="*/ 317500 h 536"/>
              <a:gd name="T4" fmla="*/ 406400 w 504"/>
              <a:gd name="T5" fmla="*/ 12700 h 536"/>
              <a:gd name="T6" fmla="*/ 25400 w 504"/>
              <a:gd name="T7" fmla="*/ 241300 h 536"/>
              <a:gd name="T8" fmla="*/ 254000 w 504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59" name="Freeform 20"/>
          <p:cNvSpPr>
            <a:spLocks/>
          </p:cNvSpPr>
          <p:nvPr/>
        </p:nvSpPr>
        <p:spPr bwMode="auto">
          <a:xfrm>
            <a:off x="6819900" y="4241800"/>
            <a:ext cx="965200" cy="1016000"/>
          </a:xfrm>
          <a:custGeom>
            <a:avLst/>
            <a:gdLst>
              <a:gd name="T0" fmla="*/ 647700 w 608"/>
              <a:gd name="T1" fmla="*/ 1016000 h 640"/>
              <a:gd name="T2" fmla="*/ 952500 w 608"/>
              <a:gd name="T3" fmla="*/ 406400 h 640"/>
              <a:gd name="T4" fmla="*/ 571500 w 608"/>
              <a:gd name="T5" fmla="*/ 25400 h 640"/>
              <a:gd name="T6" fmla="*/ 38100 w 608"/>
              <a:gd name="T7" fmla="*/ 254000 h 640"/>
              <a:gd name="T8" fmla="*/ 342900 w 608"/>
              <a:gd name="T9" fmla="*/ 9398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0" name="Freeform 21"/>
          <p:cNvSpPr>
            <a:spLocks/>
          </p:cNvSpPr>
          <p:nvPr/>
        </p:nvSpPr>
        <p:spPr bwMode="auto">
          <a:xfrm>
            <a:off x="5410200" y="5943600"/>
            <a:ext cx="1600200" cy="381000"/>
          </a:xfrm>
          <a:custGeom>
            <a:avLst/>
            <a:gdLst>
              <a:gd name="T0" fmla="*/ 1600200 w 1200"/>
              <a:gd name="T1" fmla="*/ 120316 h 304"/>
              <a:gd name="T2" fmla="*/ 832104 w 1200"/>
              <a:gd name="T3" fmla="*/ 360947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61" name="Freeform 22"/>
          <p:cNvSpPr>
            <a:spLocks/>
          </p:cNvSpPr>
          <p:nvPr/>
        </p:nvSpPr>
        <p:spPr bwMode="auto">
          <a:xfrm>
            <a:off x="3657600" y="5943600"/>
            <a:ext cx="1600200" cy="304800"/>
          </a:xfrm>
          <a:custGeom>
            <a:avLst/>
            <a:gdLst>
              <a:gd name="T0" fmla="*/ 1600200 w 1008"/>
              <a:gd name="T1" fmla="*/ 0 h 192"/>
              <a:gd name="T2" fmla="*/ 838200 w 1008"/>
              <a:gd name="T3" fmla="*/ 304800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62" name="Object 23"/>
          <p:cNvGraphicFramePr>
            <a:graphicFrameLocks noChangeAspect="1"/>
          </p:cNvGraphicFramePr>
          <p:nvPr/>
        </p:nvGraphicFramePr>
        <p:xfrm>
          <a:off x="3517900" y="40592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5" imgW="228501" imgH="355446" progId="Equation.3">
                  <p:embed/>
                </p:oleObj>
              </mc:Choice>
              <mc:Fallback>
                <p:oleObj name="Equation" r:id="rId15" imgW="228501" imgH="35544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059238"/>
                        <a:ext cx="227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4"/>
          <p:cNvGraphicFramePr>
            <a:graphicFrameLocks noChangeAspect="1"/>
          </p:cNvGraphicFramePr>
          <p:nvPr/>
        </p:nvGraphicFramePr>
        <p:xfrm>
          <a:off x="60198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5"/>
          <p:cNvGraphicFramePr>
            <a:graphicFrameLocks noChangeAspect="1"/>
          </p:cNvGraphicFramePr>
          <p:nvPr/>
        </p:nvGraphicFramePr>
        <p:xfrm>
          <a:off x="71628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6"/>
          <p:cNvGraphicFramePr>
            <a:graphicFrameLocks noChangeAspect="1"/>
          </p:cNvGraphicFramePr>
          <p:nvPr/>
        </p:nvGraphicFramePr>
        <p:xfrm>
          <a:off x="43434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27"/>
          <p:cNvGraphicFramePr>
            <a:graphicFrameLocks noChangeAspect="1"/>
          </p:cNvGraphicFramePr>
          <p:nvPr/>
        </p:nvGraphicFramePr>
        <p:xfrm>
          <a:off x="6096000" y="640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40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28"/>
          <p:cNvGraphicFramePr>
            <a:graphicFrameLocks noChangeAspect="1"/>
          </p:cNvGraphicFramePr>
          <p:nvPr/>
        </p:nvGraphicFramePr>
        <p:xfrm>
          <a:off x="43434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Oval 29"/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4369" name="Object 31"/>
          <p:cNvGraphicFramePr>
            <a:graphicFrameLocks noChangeAspect="1"/>
          </p:cNvGraphicFramePr>
          <p:nvPr/>
        </p:nvGraphicFramePr>
        <p:xfrm>
          <a:off x="7218363" y="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22" imgW="850531" imgH="355446" progId="Equation.3">
                  <p:embed/>
                </p:oleObj>
              </mc:Choice>
              <mc:Fallback>
                <p:oleObj name="Equation" r:id="rId22" imgW="850531" imgH="35544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0"/>
                        <a:ext cx="1108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Oval 32"/>
          <p:cNvSpPr>
            <a:spLocks noChangeArrowheads="1"/>
          </p:cNvSpPr>
          <p:nvPr/>
        </p:nvSpPr>
        <p:spPr bwMode="auto">
          <a:xfrm>
            <a:off x="2895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1" name="Oval 33"/>
          <p:cNvSpPr>
            <a:spLocks noChangeArrowheads="1"/>
          </p:cNvSpPr>
          <p:nvPr/>
        </p:nvSpPr>
        <p:spPr bwMode="auto">
          <a:xfrm>
            <a:off x="3886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2" name="Oval 34"/>
          <p:cNvSpPr>
            <a:spLocks noChangeArrowheads="1"/>
          </p:cNvSpPr>
          <p:nvPr/>
        </p:nvSpPr>
        <p:spPr bwMode="auto">
          <a:xfrm>
            <a:off x="4876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3" name="Oval 35"/>
          <p:cNvSpPr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4" name="Line 36"/>
          <p:cNvSpPr>
            <a:spLocks noChangeShapeType="1"/>
          </p:cNvSpPr>
          <p:nvPr/>
        </p:nvSpPr>
        <p:spPr bwMode="auto">
          <a:xfrm>
            <a:off x="2286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375" name="Line 37"/>
          <p:cNvSpPr>
            <a:spLocks noChangeShapeType="1"/>
          </p:cNvSpPr>
          <p:nvPr/>
        </p:nvSpPr>
        <p:spPr bwMode="auto">
          <a:xfrm>
            <a:off x="3352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76" name="Line 38"/>
          <p:cNvSpPr>
            <a:spLocks noChangeShapeType="1"/>
          </p:cNvSpPr>
          <p:nvPr/>
        </p:nvSpPr>
        <p:spPr bwMode="auto">
          <a:xfrm>
            <a:off x="4343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77" name="Line 39"/>
          <p:cNvSpPr>
            <a:spLocks noChangeShapeType="1"/>
          </p:cNvSpPr>
          <p:nvPr/>
        </p:nvSpPr>
        <p:spPr bwMode="auto">
          <a:xfrm>
            <a:off x="5334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4378" name="Object 40"/>
          <p:cNvGraphicFramePr>
            <a:graphicFrameLocks noChangeAspect="1"/>
          </p:cNvGraphicFramePr>
          <p:nvPr/>
        </p:nvGraphicFramePr>
        <p:xfrm>
          <a:off x="1905000" y="30480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4" imgW="380835" imgH="520474" progId="Equation.3">
                  <p:embed/>
                </p:oleObj>
              </mc:Choice>
              <mc:Fallback>
                <p:oleObj name="Equation" r:id="rId24" imgW="380835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1"/>
          <p:cNvGraphicFramePr>
            <a:graphicFrameLocks noChangeAspect="1"/>
          </p:cNvGraphicFramePr>
          <p:nvPr/>
        </p:nvGraphicFramePr>
        <p:xfrm>
          <a:off x="2959100" y="30654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5" imgW="419100" imgH="469900" progId="Equation.3">
                  <p:embed/>
                </p:oleObj>
              </mc:Choice>
              <mc:Fallback>
                <p:oleObj name="Equation" r:id="rId25" imgW="419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0654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2"/>
          <p:cNvGraphicFramePr>
            <a:graphicFrameLocks noChangeAspect="1"/>
          </p:cNvGraphicFramePr>
          <p:nvPr/>
        </p:nvGraphicFramePr>
        <p:xfrm>
          <a:off x="3957638" y="30607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7" imgW="393529" imgH="482391" progId="Equation.3">
                  <p:embed/>
                </p:oleObj>
              </mc:Choice>
              <mc:Fallback>
                <p:oleObj name="Equation" r:id="rId27" imgW="393529" imgH="48239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0607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3"/>
          <p:cNvGraphicFramePr>
            <a:graphicFrameLocks noChangeAspect="1"/>
          </p:cNvGraphicFramePr>
          <p:nvPr/>
        </p:nvGraphicFramePr>
        <p:xfrm>
          <a:off x="4953000" y="30480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44"/>
          <p:cNvGraphicFramePr>
            <a:graphicFrameLocks noChangeAspect="1"/>
          </p:cNvGraphicFramePr>
          <p:nvPr/>
        </p:nvGraphicFramePr>
        <p:xfrm>
          <a:off x="6011863" y="30527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31" imgW="419100" imgH="469900" progId="Equation.3">
                  <p:embed/>
                </p:oleObj>
              </mc:Choice>
              <mc:Fallback>
                <p:oleObj name="Equation" r:id="rId31" imgW="4191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27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8"/>
          <p:cNvGraphicFramePr>
            <a:graphicFrameLocks noChangeAspect="1"/>
          </p:cNvGraphicFramePr>
          <p:nvPr/>
        </p:nvGraphicFramePr>
        <p:xfrm>
          <a:off x="24384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2" imgW="241195" imgH="253890" progId="Equation.3">
                  <p:embed/>
                </p:oleObj>
              </mc:Choice>
              <mc:Fallback>
                <p:oleObj name="Equation" r:id="rId32" imgW="241195" imgH="25389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49"/>
          <p:cNvGraphicFramePr>
            <a:graphicFrameLocks noChangeAspect="1"/>
          </p:cNvGraphicFramePr>
          <p:nvPr/>
        </p:nvGraphicFramePr>
        <p:xfrm>
          <a:off x="35052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34" imgW="241195" imgH="253890" progId="Equation.3">
                  <p:embed/>
                </p:oleObj>
              </mc:Choice>
              <mc:Fallback>
                <p:oleObj name="Equation" r:id="rId34" imgW="241195" imgH="25389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5" name="Object 50"/>
          <p:cNvGraphicFramePr>
            <a:graphicFrameLocks noChangeAspect="1"/>
          </p:cNvGraphicFramePr>
          <p:nvPr/>
        </p:nvGraphicFramePr>
        <p:xfrm>
          <a:off x="4425950" y="29210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5" imgW="228501" imgH="355446" progId="Equation.3">
                  <p:embed/>
                </p:oleObj>
              </mc:Choice>
              <mc:Fallback>
                <p:oleObj name="Equation" r:id="rId35" imgW="228501" imgH="35544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9210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6" name="Object 51"/>
          <p:cNvGraphicFramePr>
            <a:graphicFrameLocks noChangeAspect="1"/>
          </p:cNvGraphicFramePr>
          <p:nvPr/>
        </p:nvGraphicFramePr>
        <p:xfrm>
          <a:off x="5486400" y="2895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6" imgW="228501" imgH="355446" progId="Equation.3">
                  <p:embed/>
                </p:oleObj>
              </mc:Choice>
              <mc:Fallback>
                <p:oleObj name="Equation" r:id="rId36" imgW="228501" imgH="35544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48006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58674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89" name="Text Box 55"/>
          <p:cNvSpPr txBox="1">
            <a:spLocks noChangeArrowheads="1"/>
          </p:cNvSpPr>
          <p:nvPr/>
        </p:nvSpPr>
        <p:spPr bwMode="auto">
          <a:xfrm>
            <a:off x="473075" y="1955800"/>
            <a:ext cx="659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14390" name="Text Box 56"/>
          <p:cNvSpPr txBox="1">
            <a:spLocks noChangeArrowheads="1"/>
          </p:cNvSpPr>
          <p:nvPr/>
        </p:nvSpPr>
        <p:spPr bwMode="auto">
          <a:xfrm>
            <a:off x="2895600" y="457200"/>
            <a:ext cx="361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(length at least 4)</a:t>
            </a:r>
          </a:p>
        </p:txBody>
      </p:sp>
      <p:sp>
        <p:nvSpPr>
          <p:cNvPr id="14391" name="Freeform 57"/>
          <p:cNvSpPr>
            <a:spLocks/>
          </p:cNvSpPr>
          <p:nvPr/>
        </p:nvSpPr>
        <p:spPr bwMode="auto">
          <a:xfrm>
            <a:off x="1295400" y="4038600"/>
            <a:ext cx="6743700" cy="1422400"/>
          </a:xfrm>
          <a:custGeom>
            <a:avLst/>
            <a:gdLst>
              <a:gd name="T0" fmla="*/ 0 w 4248"/>
              <a:gd name="T1" fmla="*/ 1295400 h 896"/>
              <a:gd name="T2" fmla="*/ 1981200 w 4248"/>
              <a:gd name="T3" fmla="*/ 1295400 h 896"/>
              <a:gd name="T4" fmla="*/ 3886200 w 4248"/>
              <a:gd name="T5" fmla="*/ 1295400 h 896"/>
              <a:gd name="T6" fmla="*/ 5562600 w 4248"/>
              <a:gd name="T7" fmla="*/ 1295400 h 896"/>
              <a:gd name="T8" fmla="*/ 6629400 w 4248"/>
              <a:gd name="T9" fmla="*/ 1219200 h 896"/>
              <a:gd name="T10" fmla="*/ 6248400 w 4248"/>
              <a:gd name="T11" fmla="*/ 76200 h 896"/>
              <a:gd name="T12" fmla="*/ 5334000 w 4248"/>
              <a:gd name="T13" fmla="*/ 762000 h 896"/>
              <a:gd name="T14" fmla="*/ 5715000 w 4248"/>
              <a:gd name="T15" fmla="*/ 1143000 h 8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48" h="896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4392" name="Text Box 58"/>
          <p:cNvSpPr txBox="1">
            <a:spLocks noChangeArrowheads="1"/>
          </p:cNvSpPr>
          <p:nvPr/>
        </p:nvSpPr>
        <p:spPr bwMode="auto">
          <a:xfrm>
            <a:off x="533400" y="1371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Due to the pigeonhole principle:</a:t>
            </a:r>
          </a:p>
        </p:txBody>
      </p:sp>
      <p:graphicFrame>
        <p:nvGraphicFramePr>
          <p:cNvPr id="14393" name="Object 59"/>
          <p:cNvGraphicFramePr>
            <a:graphicFrameLocks noChangeAspect="1"/>
          </p:cNvGraphicFramePr>
          <p:nvPr/>
        </p:nvGraphicFramePr>
        <p:xfrm>
          <a:off x="7102475" y="195580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37" imgW="850531" imgH="355446" progId="Equation.3">
                  <p:embed/>
                </p:oleObj>
              </mc:Choice>
              <mc:Fallback>
                <p:oleObj name="Equation" r:id="rId37" imgW="850531" imgH="35544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1955800"/>
                        <a:ext cx="1108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8824B5C-3C33-41E1-A094-88D4D2FD2C1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6248400" y="1981200"/>
          <a:ext cx="11064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850531" imgH="355446" progId="Equation.3">
                  <p:embed/>
                </p:oleObj>
              </mc:Choice>
              <mc:Fallback>
                <p:oleObj name="Equation" r:id="rId3" imgW="850531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11064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Oval 25"/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67" name="Oval 26"/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68" name="Oval 27"/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5369" name="Object 28"/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29"/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30"/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31"/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32"/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74" name="Text Box 33"/>
          <p:cNvSpPr txBox="1">
            <a:spLocks noChangeArrowheads="1"/>
          </p:cNvSpPr>
          <p:nvPr/>
        </p:nvSpPr>
        <p:spPr bwMode="auto">
          <a:xfrm>
            <a:off x="3810000" y="5791200"/>
            <a:ext cx="365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Automaton States</a:t>
            </a:r>
          </a:p>
        </p:txBody>
      </p:sp>
      <p:sp>
        <p:nvSpPr>
          <p:cNvPr id="15375" name="Line 34"/>
          <p:cNvSpPr>
            <a:spLocks noChangeShapeType="1"/>
          </p:cNvSpPr>
          <p:nvPr/>
        </p:nvSpPr>
        <p:spPr bwMode="auto">
          <a:xfrm flipH="1">
            <a:off x="3048000" y="3581400"/>
            <a:ext cx="304800" cy="1447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>
            <a:off x="4572000" y="3505200"/>
            <a:ext cx="152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7" name="Line 36"/>
          <p:cNvSpPr>
            <a:spLocks noChangeShapeType="1"/>
          </p:cNvSpPr>
          <p:nvPr/>
        </p:nvSpPr>
        <p:spPr bwMode="auto">
          <a:xfrm>
            <a:off x="5562600" y="3505200"/>
            <a:ext cx="6858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8" name="Line 37"/>
          <p:cNvSpPr>
            <a:spLocks noChangeShapeType="1"/>
          </p:cNvSpPr>
          <p:nvPr/>
        </p:nvSpPr>
        <p:spPr bwMode="auto">
          <a:xfrm>
            <a:off x="6553200" y="3429000"/>
            <a:ext cx="1447800" cy="1752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79" name="Line 38"/>
          <p:cNvSpPr>
            <a:spLocks noChangeShapeType="1"/>
          </p:cNvSpPr>
          <p:nvPr/>
        </p:nvSpPr>
        <p:spPr bwMode="auto">
          <a:xfrm>
            <a:off x="7620000" y="3429000"/>
            <a:ext cx="533400" cy="1676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80" name="Text Box 39"/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Pigeons:</a:t>
            </a:r>
          </a:p>
        </p:txBody>
      </p:sp>
      <p:sp>
        <p:nvSpPr>
          <p:cNvPr id="15381" name="Text Box 40"/>
          <p:cNvSpPr txBox="1">
            <a:spLocks noChangeArrowheads="1"/>
          </p:cNvSpPr>
          <p:nvPr/>
        </p:nvSpPr>
        <p:spPr bwMode="auto">
          <a:xfrm>
            <a:off x="304800" y="5181600"/>
            <a:ext cx="24860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Nests:</a:t>
            </a:r>
          </a:p>
          <a:p>
            <a:r>
              <a:rPr lang="en-US" sz="2000"/>
              <a:t>(Automaton states)</a:t>
            </a:r>
          </a:p>
        </p:txBody>
      </p:sp>
      <p:sp>
        <p:nvSpPr>
          <p:cNvPr id="15382" name="Text Box 41"/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15383" name="Text Box 44"/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15384" name="Text Box 45"/>
          <p:cNvSpPr txBox="1">
            <a:spLocks noChangeArrowheads="1"/>
          </p:cNvSpPr>
          <p:nvPr/>
        </p:nvSpPr>
        <p:spPr bwMode="auto">
          <a:xfrm>
            <a:off x="288925" y="330200"/>
            <a:ext cx="71040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state is repeated as a result of </a:t>
            </a:r>
          </a:p>
          <a:p>
            <a:r>
              <a:rPr lang="en-US"/>
              <a:t>the pigeonhole principle</a:t>
            </a:r>
          </a:p>
        </p:txBody>
      </p:sp>
      <p:sp>
        <p:nvSpPr>
          <p:cNvPr id="15385" name="Text Box 46"/>
          <p:cNvSpPr txBox="1">
            <a:spLocks noChangeArrowheads="1"/>
          </p:cNvSpPr>
          <p:nvPr/>
        </p:nvSpPr>
        <p:spPr bwMode="auto">
          <a:xfrm>
            <a:off x="288925" y="33226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(walk states)</a:t>
            </a:r>
          </a:p>
        </p:txBody>
      </p:sp>
      <p:sp>
        <p:nvSpPr>
          <p:cNvPr id="15386" name="Oval 4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7" name="Oval 48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8" name="Oval 49"/>
          <p:cNvSpPr>
            <a:spLocks noChangeArrowheads="1"/>
          </p:cNvSpPr>
          <p:nvPr/>
        </p:nvSpPr>
        <p:spPr bwMode="auto">
          <a:xfrm>
            <a:off x="5334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9" name="Oval 50"/>
          <p:cNvSpPr>
            <a:spLocks noChangeArrowheads="1"/>
          </p:cNvSpPr>
          <p:nvPr/>
        </p:nvSpPr>
        <p:spPr bwMode="auto">
          <a:xfrm>
            <a:off x="6324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90" name="Oval 51"/>
          <p:cNvSpPr>
            <a:spLocks noChangeArrowheads="1"/>
          </p:cNvSpPr>
          <p:nvPr/>
        </p:nvSpPr>
        <p:spPr bwMode="auto">
          <a:xfrm>
            <a:off x="7391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91" name="Line 52"/>
          <p:cNvSpPr>
            <a:spLocks noChangeShapeType="1"/>
          </p:cNvSpPr>
          <p:nvPr/>
        </p:nvSpPr>
        <p:spPr bwMode="auto">
          <a:xfrm>
            <a:off x="3733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5392" name="Line 53"/>
          <p:cNvSpPr>
            <a:spLocks noChangeShapeType="1"/>
          </p:cNvSpPr>
          <p:nvPr/>
        </p:nvSpPr>
        <p:spPr bwMode="auto">
          <a:xfrm>
            <a:off x="48006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93" name="Line 54"/>
          <p:cNvSpPr>
            <a:spLocks noChangeShapeType="1"/>
          </p:cNvSpPr>
          <p:nvPr/>
        </p:nvSpPr>
        <p:spPr bwMode="auto">
          <a:xfrm>
            <a:off x="5791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5394" name="Line 55"/>
          <p:cNvSpPr>
            <a:spLocks noChangeShapeType="1"/>
          </p:cNvSpPr>
          <p:nvPr/>
        </p:nvSpPr>
        <p:spPr bwMode="auto">
          <a:xfrm>
            <a:off x="6781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5395" name="Object 56"/>
          <p:cNvGraphicFramePr>
            <a:graphicFrameLocks noChangeAspect="1"/>
          </p:cNvGraphicFramePr>
          <p:nvPr/>
        </p:nvGraphicFramePr>
        <p:xfrm>
          <a:off x="3352800" y="28956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3" imgW="380835" imgH="520474" progId="Equation.3">
                  <p:embed/>
                </p:oleObj>
              </mc:Choice>
              <mc:Fallback>
                <p:oleObj name="Equation" r:id="rId13" imgW="380835" imgH="52047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57"/>
          <p:cNvGraphicFramePr>
            <a:graphicFrameLocks noChangeAspect="1"/>
          </p:cNvGraphicFramePr>
          <p:nvPr/>
        </p:nvGraphicFramePr>
        <p:xfrm>
          <a:off x="4406900" y="29130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9130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58"/>
          <p:cNvGraphicFramePr>
            <a:graphicFrameLocks noChangeAspect="1"/>
          </p:cNvGraphicFramePr>
          <p:nvPr/>
        </p:nvGraphicFramePr>
        <p:xfrm>
          <a:off x="5405438" y="29083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6" imgW="393529" imgH="482391" progId="Equation.3">
                  <p:embed/>
                </p:oleObj>
              </mc:Choice>
              <mc:Fallback>
                <p:oleObj name="Equation" r:id="rId16" imgW="393529" imgH="482391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9083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59"/>
          <p:cNvGraphicFramePr>
            <a:graphicFrameLocks noChangeAspect="1"/>
          </p:cNvGraphicFramePr>
          <p:nvPr/>
        </p:nvGraphicFramePr>
        <p:xfrm>
          <a:off x="6400800" y="28956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8" imgW="419100" imgH="469900" progId="Equation.3">
                  <p:embed/>
                </p:oleObj>
              </mc:Choice>
              <mc:Fallback>
                <p:oleObj name="Equation" r:id="rId18" imgW="419100" imgH="4699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60"/>
          <p:cNvGraphicFramePr>
            <a:graphicFrameLocks noChangeAspect="1"/>
          </p:cNvGraphicFramePr>
          <p:nvPr/>
        </p:nvGraphicFramePr>
        <p:xfrm>
          <a:off x="7459663" y="29003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20" imgW="419100" imgH="469900" progId="Equation.3">
                  <p:embed/>
                </p:oleObj>
              </mc:Choice>
              <mc:Fallback>
                <p:oleObj name="Equation" r:id="rId20" imgW="4191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9003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61"/>
          <p:cNvGraphicFramePr>
            <a:graphicFrameLocks noChangeAspect="1"/>
          </p:cNvGraphicFramePr>
          <p:nvPr/>
        </p:nvGraphicFramePr>
        <p:xfrm>
          <a:off x="38862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21" imgW="241195" imgH="253890" progId="Equation.3">
                  <p:embed/>
                </p:oleObj>
              </mc:Choice>
              <mc:Fallback>
                <p:oleObj name="Equation" r:id="rId21" imgW="241195" imgH="25389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62"/>
          <p:cNvGraphicFramePr>
            <a:graphicFrameLocks noChangeAspect="1"/>
          </p:cNvGraphicFramePr>
          <p:nvPr/>
        </p:nvGraphicFramePr>
        <p:xfrm>
          <a:off x="49530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23" imgW="241195" imgH="253890" progId="Equation.3">
                  <p:embed/>
                </p:oleObj>
              </mc:Choice>
              <mc:Fallback>
                <p:oleObj name="Equation" r:id="rId23" imgW="241195" imgH="25389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63"/>
          <p:cNvGraphicFramePr>
            <a:graphicFrameLocks noChangeAspect="1"/>
          </p:cNvGraphicFramePr>
          <p:nvPr/>
        </p:nvGraphicFramePr>
        <p:xfrm>
          <a:off x="5873750" y="2768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24" imgW="228501" imgH="355446" progId="Equation.3">
                  <p:embed/>
                </p:oleObj>
              </mc:Choice>
              <mc:Fallback>
                <p:oleObj name="Equation" r:id="rId24" imgW="228501" imgH="355446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7686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64"/>
          <p:cNvGraphicFramePr>
            <a:graphicFrameLocks noChangeAspect="1"/>
          </p:cNvGraphicFramePr>
          <p:nvPr/>
        </p:nvGraphicFramePr>
        <p:xfrm>
          <a:off x="6934200" y="27432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26" imgW="228501" imgH="355446" progId="Equation.3">
                  <p:embed/>
                </p:oleObj>
              </mc:Choice>
              <mc:Fallback>
                <p:oleObj name="Equation" r:id="rId26" imgW="228501" imgH="3554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432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4" name="Rectangle 65"/>
          <p:cNvSpPr>
            <a:spLocks noChangeArrowheads="1"/>
          </p:cNvSpPr>
          <p:nvPr/>
        </p:nvSpPr>
        <p:spPr bwMode="auto">
          <a:xfrm>
            <a:off x="62484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405" name="Rectangle 66"/>
          <p:cNvSpPr>
            <a:spLocks noChangeArrowheads="1"/>
          </p:cNvSpPr>
          <p:nvPr/>
        </p:nvSpPr>
        <p:spPr bwMode="auto">
          <a:xfrm>
            <a:off x="73152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406" name="Text Box 67"/>
          <p:cNvSpPr txBox="1">
            <a:spLocks noChangeArrowheads="1"/>
          </p:cNvSpPr>
          <p:nvPr/>
        </p:nvSpPr>
        <p:spPr bwMode="auto">
          <a:xfrm>
            <a:off x="7626350" y="5715000"/>
            <a:ext cx="1517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8F83B5E-1B8F-449C-833C-B1CD4F1D525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Oval 9"/>
          <p:cNvSpPr>
            <a:spLocks noChangeArrowheads="1"/>
          </p:cNvSpPr>
          <p:nvPr/>
        </p:nvSpPr>
        <p:spPr bwMode="auto">
          <a:xfrm>
            <a:off x="1371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0" name="Oval 10"/>
          <p:cNvSpPr>
            <a:spLocks noChangeArrowheads="1"/>
          </p:cNvSpPr>
          <p:nvPr/>
        </p:nvSpPr>
        <p:spPr bwMode="auto">
          <a:xfrm>
            <a:off x="4953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1" name="Oval 11"/>
          <p:cNvSpPr>
            <a:spLocks noChangeArrowheads="1"/>
          </p:cNvSpPr>
          <p:nvPr/>
        </p:nvSpPr>
        <p:spPr bwMode="auto">
          <a:xfrm>
            <a:off x="7620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2" name="Oval 12"/>
          <p:cNvSpPr>
            <a:spLocks noChangeArrowheads="1"/>
          </p:cNvSpPr>
          <p:nvPr/>
        </p:nvSpPr>
        <p:spPr bwMode="auto">
          <a:xfrm>
            <a:off x="2514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6858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19050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5" name="Line 15"/>
          <p:cNvSpPr>
            <a:spLocks noChangeShapeType="1"/>
          </p:cNvSpPr>
          <p:nvPr/>
        </p:nvSpPr>
        <p:spPr bwMode="auto">
          <a:xfrm>
            <a:off x="3048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4572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7" name="Line 17"/>
          <p:cNvSpPr>
            <a:spLocks noChangeShapeType="1"/>
          </p:cNvSpPr>
          <p:nvPr/>
        </p:nvSpPr>
        <p:spPr bwMode="auto">
          <a:xfrm>
            <a:off x="54864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8" name="Oval 18"/>
          <p:cNvSpPr>
            <a:spLocks noChangeArrowheads="1"/>
          </p:cNvSpPr>
          <p:nvPr/>
        </p:nvSpPr>
        <p:spPr bwMode="auto">
          <a:xfrm>
            <a:off x="57912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9" name="Oval 19"/>
          <p:cNvSpPr>
            <a:spLocks noChangeArrowheads="1"/>
          </p:cNvSpPr>
          <p:nvPr/>
        </p:nvSpPr>
        <p:spPr bwMode="auto">
          <a:xfrm>
            <a:off x="43434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 flipV="1">
            <a:off x="5410200" y="5181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>
            <a:off x="47244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02" name="Freeform 22"/>
          <p:cNvSpPr>
            <a:spLocks/>
          </p:cNvSpPr>
          <p:nvPr/>
        </p:nvSpPr>
        <p:spPr bwMode="auto">
          <a:xfrm>
            <a:off x="4648200" y="4127500"/>
            <a:ext cx="1371600" cy="520700"/>
          </a:xfrm>
          <a:custGeom>
            <a:avLst/>
            <a:gdLst>
              <a:gd name="T0" fmla="*/ 1371600 w 864"/>
              <a:gd name="T1" fmla="*/ 520700 h 328"/>
              <a:gd name="T2" fmla="*/ 1066800 w 864"/>
              <a:gd name="T3" fmla="*/ 139700 h 328"/>
              <a:gd name="T4" fmla="*/ 304800 w 864"/>
              <a:gd name="T5" fmla="*/ 63500 h 328"/>
              <a:gd name="T6" fmla="*/ 0 w 864"/>
              <a:gd name="T7" fmla="*/ 520700 h 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3" name="Line 23"/>
          <p:cNvSpPr>
            <a:spLocks noChangeShapeType="1"/>
          </p:cNvSpPr>
          <p:nvPr/>
        </p:nvSpPr>
        <p:spPr bwMode="auto">
          <a:xfrm>
            <a:off x="7239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04" name="Object 24"/>
          <p:cNvGraphicFramePr>
            <a:graphicFrameLocks noChangeAspect="1"/>
          </p:cNvGraphicFramePr>
          <p:nvPr/>
        </p:nvGraphicFramePr>
        <p:xfrm>
          <a:off x="5075238" y="5581650"/>
          <a:ext cx="32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" imgW="330057" imgH="482391" progId="Equation.3">
                  <p:embed/>
                </p:oleObj>
              </mc:Choice>
              <mc:Fallback>
                <p:oleObj name="Equation" r:id="rId3" imgW="330057" imgH="48239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581650"/>
                        <a:ext cx="327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3657600" y="5410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6406" name="Text Box 26"/>
          <p:cNvSpPr txBox="1">
            <a:spLocks noChangeArrowheads="1"/>
          </p:cNvSpPr>
          <p:nvPr/>
        </p:nvSpPr>
        <p:spPr bwMode="auto">
          <a:xfrm>
            <a:off x="6248400" y="5410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3886200" y="6019800"/>
            <a:ext cx="309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Repeated state</a:t>
            </a:r>
          </a:p>
        </p:txBody>
      </p:sp>
      <p:sp>
        <p:nvSpPr>
          <p:cNvPr id="16408" name="Freeform 28"/>
          <p:cNvSpPr>
            <a:spLocks/>
          </p:cNvSpPr>
          <p:nvPr/>
        </p:nvSpPr>
        <p:spPr bwMode="auto">
          <a:xfrm>
            <a:off x="685800" y="4267200"/>
            <a:ext cx="6870700" cy="1233488"/>
          </a:xfrm>
          <a:custGeom>
            <a:avLst/>
            <a:gdLst>
              <a:gd name="T0" fmla="*/ 0 w 4328"/>
              <a:gd name="T1" fmla="*/ 1211263 h 777"/>
              <a:gd name="T2" fmla="*/ 2876550 w 4328"/>
              <a:gd name="T3" fmla="*/ 1225550 h 777"/>
              <a:gd name="T4" fmla="*/ 3306763 w 4328"/>
              <a:gd name="T5" fmla="*/ 1171575 h 777"/>
              <a:gd name="T6" fmla="*/ 4329113 w 4328"/>
              <a:gd name="T7" fmla="*/ 1184275 h 777"/>
              <a:gd name="T8" fmla="*/ 4598988 w 4328"/>
              <a:gd name="T9" fmla="*/ 1117600 h 777"/>
              <a:gd name="T10" fmla="*/ 4759325 w 4328"/>
              <a:gd name="T11" fmla="*/ 996950 h 777"/>
              <a:gd name="T12" fmla="*/ 4987925 w 4328"/>
              <a:gd name="T13" fmla="*/ 754063 h 777"/>
              <a:gd name="T14" fmla="*/ 5056188 w 4328"/>
              <a:gd name="T15" fmla="*/ 633413 h 777"/>
              <a:gd name="T16" fmla="*/ 5083175 w 4328"/>
              <a:gd name="T17" fmla="*/ 552450 h 777"/>
              <a:gd name="T18" fmla="*/ 5095875 w 4328"/>
              <a:gd name="T19" fmla="*/ 512763 h 777"/>
              <a:gd name="T20" fmla="*/ 5041900 w 4328"/>
              <a:gd name="T21" fmla="*/ 188913 h 777"/>
              <a:gd name="T22" fmla="*/ 4921250 w 4328"/>
              <a:gd name="T23" fmla="*/ 136525 h 777"/>
              <a:gd name="T24" fmla="*/ 4410075 w 4328"/>
              <a:gd name="T25" fmla="*/ 1588 h 777"/>
              <a:gd name="T26" fmla="*/ 4221163 w 4328"/>
              <a:gd name="T27" fmla="*/ 82550 h 777"/>
              <a:gd name="T28" fmla="*/ 4235450 w 4328"/>
              <a:gd name="T29" fmla="*/ 754063 h 777"/>
              <a:gd name="T30" fmla="*/ 4422775 w 4328"/>
              <a:gd name="T31" fmla="*/ 915988 h 777"/>
              <a:gd name="T32" fmla="*/ 4854575 w 4328"/>
              <a:gd name="T33" fmla="*/ 1198563 h 777"/>
              <a:gd name="T34" fmla="*/ 6870700 w 4328"/>
              <a:gd name="T35" fmla="*/ 1225550 h 77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6409" name="Object 29"/>
          <p:cNvGraphicFramePr>
            <a:graphicFrameLocks noChangeAspect="1"/>
          </p:cNvGraphicFramePr>
          <p:nvPr/>
        </p:nvGraphicFramePr>
        <p:xfrm>
          <a:off x="3733800" y="2209800"/>
          <a:ext cx="2667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2451100" imgH="482600" progId="Equation.3">
                  <p:embed/>
                </p:oleObj>
              </mc:Choice>
              <mc:Fallback>
                <p:oleObj name="Equation" r:id="rId5" imgW="2451100" imgH="482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2667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30"/>
          <p:cNvGraphicFramePr>
            <a:graphicFrameLocks noChangeAspect="1"/>
          </p:cNvGraphicFramePr>
          <p:nvPr/>
        </p:nvGraphicFramePr>
        <p:xfrm>
          <a:off x="1981200" y="5410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7" imgW="406224" imgH="469696" progId="Equation.3">
                  <p:embed/>
                </p:oleObj>
              </mc:Choice>
              <mc:Fallback>
                <p:oleObj name="Equation" r:id="rId7" imgW="406224" imgH="4696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31"/>
          <p:cNvGraphicFramePr>
            <a:graphicFrameLocks noChangeAspect="1"/>
          </p:cNvGraphicFramePr>
          <p:nvPr/>
        </p:nvGraphicFramePr>
        <p:xfrm>
          <a:off x="3098800" y="541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9" imgW="469900" imgH="469900" progId="Equation.3">
                  <p:embed/>
                </p:oleObj>
              </mc:Choice>
              <mc:Fallback>
                <p:oleObj name="Equation" r:id="rId9" imgW="469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410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32"/>
          <p:cNvGraphicFramePr>
            <a:graphicFrameLocks noChangeAspect="1"/>
          </p:cNvGraphicFramePr>
          <p:nvPr/>
        </p:nvGraphicFramePr>
        <p:xfrm>
          <a:off x="7010400" y="5410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1" imgW="482391" imgH="482391" progId="Equation.3">
                  <p:embed/>
                </p:oleObj>
              </mc:Choice>
              <mc:Fallback>
                <p:oleObj name="Equation" r:id="rId11" imgW="482391" imgH="48239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10200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1905000" y="21336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16414" name="Oval 34"/>
          <p:cNvSpPr>
            <a:spLocks noChangeArrowheads="1"/>
          </p:cNvSpPr>
          <p:nvPr/>
        </p:nvSpPr>
        <p:spPr bwMode="auto">
          <a:xfrm>
            <a:off x="623888" y="30591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5" name="Oval 35"/>
          <p:cNvSpPr>
            <a:spLocks noChangeArrowheads="1"/>
          </p:cNvSpPr>
          <p:nvPr/>
        </p:nvSpPr>
        <p:spPr bwMode="auto">
          <a:xfrm>
            <a:off x="35814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6" name="Oval 36"/>
          <p:cNvSpPr>
            <a:spLocks noChangeArrowheads="1"/>
          </p:cNvSpPr>
          <p:nvPr/>
        </p:nvSpPr>
        <p:spPr bwMode="auto">
          <a:xfrm>
            <a:off x="8213725" y="3033713"/>
            <a:ext cx="4730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17" name="Oval 37"/>
          <p:cNvSpPr>
            <a:spLocks noChangeArrowheads="1"/>
          </p:cNvSpPr>
          <p:nvPr/>
        </p:nvSpPr>
        <p:spPr bwMode="auto">
          <a:xfrm>
            <a:off x="1528763" y="30591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18" name="Line 38"/>
          <p:cNvSpPr>
            <a:spLocks noChangeShapeType="1"/>
          </p:cNvSpPr>
          <p:nvPr/>
        </p:nvSpPr>
        <p:spPr bwMode="auto">
          <a:xfrm>
            <a:off x="261938" y="32416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19" name="Line 39"/>
          <p:cNvSpPr>
            <a:spLocks noChangeShapeType="1"/>
          </p:cNvSpPr>
          <p:nvPr/>
        </p:nvSpPr>
        <p:spPr bwMode="auto">
          <a:xfrm>
            <a:off x="1046163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20" name="Line 40"/>
          <p:cNvSpPr>
            <a:spLocks noChangeShapeType="1"/>
          </p:cNvSpPr>
          <p:nvPr/>
        </p:nvSpPr>
        <p:spPr bwMode="auto">
          <a:xfrm>
            <a:off x="1952625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31591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22" name="Line 42"/>
          <p:cNvSpPr>
            <a:spLocks noChangeShapeType="1"/>
          </p:cNvSpPr>
          <p:nvPr/>
        </p:nvSpPr>
        <p:spPr bwMode="auto">
          <a:xfrm>
            <a:off x="40036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23" name="Line 43"/>
          <p:cNvSpPr>
            <a:spLocks noChangeShapeType="1"/>
          </p:cNvSpPr>
          <p:nvPr/>
        </p:nvSpPr>
        <p:spPr bwMode="auto">
          <a:xfrm>
            <a:off x="7696200" y="3200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24" name="Object 44"/>
          <p:cNvGraphicFramePr>
            <a:graphicFrameLocks noChangeAspect="1"/>
          </p:cNvGraphicFramePr>
          <p:nvPr/>
        </p:nvGraphicFramePr>
        <p:xfrm>
          <a:off x="3676650" y="306546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3" imgW="330057" imgH="482391" progId="Equation.3">
                  <p:embed/>
                </p:oleObj>
              </mc:Choice>
              <mc:Fallback>
                <p:oleObj name="Equation" r:id="rId13" imgW="330057" imgH="4823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065463"/>
                        <a:ext cx="260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5" name="Text Box 45"/>
          <p:cNvSpPr txBox="1">
            <a:spLocks noChangeArrowheads="1"/>
          </p:cNvSpPr>
          <p:nvPr/>
        </p:nvSpPr>
        <p:spPr bwMode="auto">
          <a:xfrm>
            <a:off x="2547938" y="28606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26" name="Oval 47"/>
          <p:cNvSpPr>
            <a:spLocks noChangeArrowheads="1"/>
          </p:cNvSpPr>
          <p:nvPr/>
        </p:nvSpPr>
        <p:spPr bwMode="auto">
          <a:xfrm>
            <a:off x="61722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27" name="Line 48"/>
          <p:cNvSpPr>
            <a:spLocks noChangeShapeType="1"/>
          </p:cNvSpPr>
          <p:nvPr/>
        </p:nvSpPr>
        <p:spPr bwMode="auto">
          <a:xfrm>
            <a:off x="57499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6428" name="Line 49"/>
          <p:cNvSpPr>
            <a:spLocks noChangeShapeType="1"/>
          </p:cNvSpPr>
          <p:nvPr/>
        </p:nvSpPr>
        <p:spPr bwMode="auto">
          <a:xfrm>
            <a:off x="65944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29" name="Object 50"/>
          <p:cNvGraphicFramePr>
            <a:graphicFrameLocks noChangeAspect="1"/>
          </p:cNvGraphicFramePr>
          <p:nvPr/>
        </p:nvGraphicFramePr>
        <p:xfrm>
          <a:off x="6269038" y="306546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4" imgW="330057" imgH="482391" progId="Equation.3">
                  <p:embed/>
                </p:oleObj>
              </mc:Choice>
              <mc:Fallback>
                <p:oleObj name="Equation" r:id="rId14" imgW="330057" imgH="48239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065463"/>
                        <a:ext cx="258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0" name="Text Box 51"/>
          <p:cNvSpPr txBox="1">
            <a:spLocks noChangeArrowheads="1"/>
          </p:cNvSpPr>
          <p:nvPr/>
        </p:nvSpPr>
        <p:spPr bwMode="auto">
          <a:xfrm>
            <a:off x="4495800" y="28194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31" name="Text Box 52"/>
          <p:cNvSpPr txBox="1">
            <a:spLocks noChangeArrowheads="1"/>
          </p:cNvSpPr>
          <p:nvPr/>
        </p:nvSpPr>
        <p:spPr bwMode="auto">
          <a:xfrm>
            <a:off x="7086600" y="28194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32" name="Oval 57"/>
          <p:cNvSpPr>
            <a:spLocks noChangeArrowheads="1"/>
          </p:cNvSpPr>
          <p:nvPr/>
        </p:nvSpPr>
        <p:spPr bwMode="auto">
          <a:xfrm>
            <a:off x="5334000" y="30480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33" name="Line 58"/>
          <p:cNvSpPr>
            <a:spLocks noChangeShapeType="1"/>
          </p:cNvSpPr>
          <p:nvPr/>
        </p:nvSpPr>
        <p:spPr bwMode="auto">
          <a:xfrm>
            <a:off x="5105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16434" name="Object 59"/>
          <p:cNvGraphicFramePr>
            <a:graphicFrameLocks noChangeAspect="1"/>
          </p:cNvGraphicFramePr>
          <p:nvPr/>
        </p:nvGraphicFramePr>
        <p:xfrm>
          <a:off x="1066800" y="289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Object 60"/>
          <p:cNvGraphicFramePr>
            <a:graphicFrameLocks noChangeAspect="1"/>
          </p:cNvGraphicFramePr>
          <p:nvPr/>
        </p:nvGraphicFramePr>
        <p:xfrm>
          <a:off x="19812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6" imgW="469900" imgH="469900" progId="Equation.3">
                  <p:embed/>
                </p:oleObj>
              </mc:Choice>
              <mc:Fallback>
                <p:oleObj name="Equation" r:id="rId16" imgW="4699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61"/>
          <p:cNvGraphicFramePr>
            <a:graphicFrameLocks noChangeAspect="1"/>
          </p:cNvGraphicFramePr>
          <p:nvPr/>
        </p:nvGraphicFramePr>
        <p:xfrm>
          <a:off x="7696200" y="28194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8" imgW="482391" imgH="482391" progId="Equation.3">
                  <p:embed/>
                </p:oleObj>
              </mc:Choice>
              <mc:Fallback>
                <p:oleObj name="Equation" r:id="rId18" imgW="482391" imgH="48239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194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62"/>
          <p:cNvGraphicFramePr>
            <a:graphicFrameLocks noChangeAspect="1"/>
          </p:cNvGraphicFramePr>
          <p:nvPr/>
        </p:nvGraphicFramePr>
        <p:xfrm>
          <a:off x="3154363" y="289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20" imgW="393529" imgH="482391" progId="Equation.3">
                  <p:embed/>
                </p:oleObj>
              </mc:Choice>
              <mc:Fallback>
                <p:oleObj name="Equation" r:id="rId20" imgW="393529" imgH="482391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8908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63"/>
          <p:cNvGraphicFramePr>
            <a:graphicFrameLocks noChangeAspect="1"/>
          </p:cNvGraphicFramePr>
          <p:nvPr/>
        </p:nvGraphicFramePr>
        <p:xfrm>
          <a:off x="5791200" y="2819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22" imgW="482391" imgH="558558" progId="Equation.3">
                  <p:embed/>
                </p:oleObj>
              </mc:Choice>
              <mc:Fallback>
                <p:oleObj name="Equation" r:id="rId22" imgW="482391" imgH="55855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9" name="Object 64"/>
          <p:cNvGraphicFramePr>
            <a:graphicFrameLocks noChangeAspect="1"/>
          </p:cNvGraphicFramePr>
          <p:nvPr/>
        </p:nvGraphicFramePr>
        <p:xfrm>
          <a:off x="3905250" y="281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4" imgW="723586" imgH="482391" progId="Equation.3">
                  <p:embed/>
                </p:oleObj>
              </mc:Choice>
              <mc:Fallback>
                <p:oleObj name="Equation" r:id="rId24" imgW="723586" imgH="482391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8194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0" name="Object 65"/>
          <p:cNvGraphicFramePr>
            <a:graphicFrameLocks noChangeAspect="1"/>
          </p:cNvGraphicFramePr>
          <p:nvPr/>
        </p:nvGraphicFramePr>
        <p:xfrm>
          <a:off x="6553200" y="281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26" imgW="812447" imgH="558558" progId="Equation.3">
                  <p:embed/>
                </p:oleObj>
              </mc:Choice>
              <mc:Fallback>
                <p:oleObj name="Equation" r:id="rId26" imgW="812447" imgH="558558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1" name="Freeform 66"/>
          <p:cNvSpPr>
            <a:spLocks/>
          </p:cNvSpPr>
          <p:nvPr/>
        </p:nvSpPr>
        <p:spPr bwMode="auto">
          <a:xfrm>
            <a:off x="685800" y="3429000"/>
            <a:ext cx="7391400" cy="241300"/>
          </a:xfrm>
          <a:custGeom>
            <a:avLst/>
            <a:gdLst>
              <a:gd name="T0" fmla="*/ 0 w 4656"/>
              <a:gd name="T1" fmla="*/ 152400 h 152"/>
              <a:gd name="T2" fmla="*/ 1295400 w 4656"/>
              <a:gd name="T3" fmla="*/ 228600 h 152"/>
              <a:gd name="T4" fmla="*/ 2362200 w 4656"/>
              <a:gd name="T5" fmla="*/ 76200 h 152"/>
              <a:gd name="T6" fmla="*/ 4419600 w 4656"/>
              <a:gd name="T7" fmla="*/ 228600 h 152"/>
              <a:gd name="T8" fmla="*/ 4876800 w 4656"/>
              <a:gd name="T9" fmla="*/ 152400 h 152"/>
              <a:gd name="T10" fmla="*/ 6324600 w 4656"/>
              <a:gd name="T11" fmla="*/ 152400 h 152"/>
              <a:gd name="T12" fmla="*/ 7162800 w 4656"/>
              <a:gd name="T13" fmla="*/ 76200 h 152"/>
              <a:gd name="T14" fmla="*/ 7391400 w 4656"/>
              <a:gd name="T15" fmla="*/ 0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56" h="152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6442" name="Text Box 67"/>
          <p:cNvSpPr txBox="1">
            <a:spLocks noChangeArrowheads="1"/>
          </p:cNvSpPr>
          <p:nvPr/>
        </p:nvSpPr>
        <p:spPr bwMode="auto">
          <a:xfrm>
            <a:off x="914400" y="4648200"/>
            <a:ext cx="299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Arbitrary DFA</a:t>
            </a:r>
          </a:p>
        </p:txBody>
      </p:sp>
      <p:graphicFrame>
        <p:nvGraphicFramePr>
          <p:cNvPr id="16443" name="Object 68"/>
          <p:cNvGraphicFramePr>
            <a:graphicFrameLocks noChangeAspect="1"/>
          </p:cNvGraphicFramePr>
          <p:nvPr/>
        </p:nvGraphicFramePr>
        <p:xfrm>
          <a:off x="3216275" y="127000"/>
          <a:ext cx="429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28" imgW="3568700" imgH="444500" progId="Equation.3">
                  <p:embed/>
                </p:oleObj>
              </mc:Choice>
              <mc:Fallback>
                <p:oleObj name="Equation" r:id="rId28" imgW="3568700" imgH="4445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27000"/>
                        <a:ext cx="429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4" name="Text Box 69"/>
          <p:cNvSpPr txBox="1">
            <a:spLocks noChangeArrowheads="1"/>
          </p:cNvSpPr>
          <p:nvPr/>
        </p:nvSpPr>
        <p:spPr bwMode="auto">
          <a:xfrm>
            <a:off x="2514600" y="76200"/>
            <a:ext cx="5961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                                    ,</a:t>
            </a:r>
          </a:p>
          <a:p>
            <a:r>
              <a:rPr lang="en-US"/>
              <a:t>by the pigeonhole principle,</a:t>
            </a:r>
          </a:p>
          <a:p>
            <a:r>
              <a:rPr lang="en-US"/>
              <a:t>a state is repeated in the walk</a:t>
            </a:r>
          </a:p>
        </p:txBody>
      </p:sp>
      <p:sp>
        <p:nvSpPr>
          <p:cNvPr id="16445" name="Text Box 70"/>
          <p:cNvSpPr txBox="1">
            <a:spLocks noChangeArrowheads="1"/>
          </p:cNvSpPr>
          <p:nvPr/>
        </p:nvSpPr>
        <p:spPr bwMode="auto">
          <a:xfrm>
            <a:off x="76200" y="762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6446" name="Rectangle 71"/>
          <p:cNvSpPr>
            <a:spLocks noChangeArrowheads="1"/>
          </p:cNvSpPr>
          <p:nvPr/>
        </p:nvSpPr>
        <p:spPr bwMode="auto">
          <a:xfrm>
            <a:off x="35052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47" name="Rectangle 73"/>
          <p:cNvSpPr>
            <a:spLocks noChangeArrowheads="1"/>
          </p:cNvSpPr>
          <p:nvPr/>
        </p:nvSpPr>
        <p:spPr bwMode="auto">
          <a:xfrm>
            <a:off x="60960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48" name="Object 74"/>
          <p:cNvGraphicFramePr>
            <a:graphicFrameLocks noChangeAspect="1"/>
          </p:cNvGraphicFramePr>
          <p:nvPr/>
        </p:nvGraphicFramePr>
        <p:xfrm>
          <a:off x="1447800" y="55626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30" imgW="342751" imgH="469696" progId="Equation.3">
                  <p:embed/>
                </p:oleObj>
              </mc:Choice>
              <mc:Fallback>
                <p:oleObj name="Equation" r:id="rId30" imgW="342751" imgH="46969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9" name="Object 75"/>
          <p:cNvGraphicFramePr>
            <a:graphicFrameLocks noChangeAspect="1"/>
          </p:cNvGraphicFramePr>
          <p:nvPr/>
        </p:nvGraphicFramePr>
        <p:xfrm>
          <a:off x="7696200" y="55626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32" imgW="406224" imgH="469696" progId="Equation.3">
                  <p:embed/>
                </p:oleObj>
              </mc:Choice>
              <mc:Fallback>
                <p:oleObj name="Equation" r:id="rId32" imgW="406224" imgH="469696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390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0" name="Object 76"/>
          <p:cNvGraphicFramePr>
            <a:graphicFrameLocks noChangeAspect="1"/>
          </p:cNvGraphicFramePr>
          <p:nvPr/>
        </p:nvGraphicFramePr>
        <p:xfrm>
          <a:off x="8305800" y="3048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34" imgW="406224" imgH="469696" progId="Equation.3">
                  <p:embed/>
                </p:oleObj>
              </mc:Choice>
              <mc:Fallback>
                <p:oleObj name="Equation" r:id="rId34" imgW="406224" imgH="46969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048000"/>
                        <a:ext cx="2476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1" name="Object 77"/>
          <p:cNvGraphicFramePr>
            <a:graphicFrameLocks noChangeAspect="1"/>
          </p:cNvGraphicFramePr>
          <p:nvPr/>
        </p:nvGraphicFramePr>
        <p:xfrm>
          <a:off x="685800" y="30480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35" imgW="342751" imgH="469696" progId="Equation.3">
                  <p:embed/>
                </p:oleObj>
              </mc:Choice>
              <mc:Fallback>
                <p:oleObj name="Equation" r:id="rId35" imgW="342751" imgH="469696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2" name="Rectangle 78"/>
          <p:cNvSpPr>
            <a:spLocks noChangeArrowheads="1"/>
          </p:cNvSpPr>
          <p:nvPr/>
        </p:nvSpPr>
        <p:spPr bwMode="auto">
          <a:xfrm>
            <a:off x="457200" y="4114800"/>
            <a:ext cx="8001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53" name="Object 79"/>
          <p:cNvGraphicFramePr>
            <a:graphicFrameLocks noChangeAspect="1"/>
          </p:cNvGraphicFramePr>
          <p:nvPr/>
        </p:nvGraphicFramePr>
        <p:xfrm>
          <a:off x="8458200" y="1371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36" imgW="368140" imgH="304668" progId="Equation.3">
                  <p:embed/>
                </p:oleObj>
              </mc:Choice>
              <mc:Fallback>
                <p:oleObj name="Equation" r:id="rId36" imgW="368140" imgH="304668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71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4145AB8-6E30-416A-8668-835F160B1AB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7413" name="Object 33"/>
          <p:cNvGraphicFramePr>
            <a:graphicFrameLocks noChangeAspect="1"/>
          </p:cNvGraphicFramePr>
          <p:nvPr/>
        </p:nvGraphicFramePr>
        <p:xfrm>
          <a:off x="2384425" y="152400"/>
          <a:ext cx="5165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3" imgW="4292600" imgH="444500" progId="Equation.3">
                  <p:embed/>
                </p:oleObj>
              </mc:Choice>
              <mc:Fallback>
                <p:oleObj name="Equation" r:id="rId3" imgW="4292600" imgH="444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52400"/>
                        <a:ext cx="5165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51"/>
          <p:cNvSpPr>
            <a:spLocks noChangeArrowheads="1"/>
          </p:cNvSpPr>
          <p:nvPr/>
        </p:nvSpPr>
        <p:spPr bwMode="auto">
          <a:xfrm>
            <a:off x="1477963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5" name="Oval 52"/>
          <p:cNvSpPr>
            <a:spLocks noChangeArrowheads="1"/>
          </p:cNvSpPr>
          <p:nvPr/>
        </p:nvSpPr>
        <p:spPr bwMode="auto">
          <a:xfrm>
            <a:off x="2514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6" name="Oval 53"/>
          <p:cNvSpPr>
            <a:spLocks noChangeArrowheads="1"/>
          </p:cNvSpPr>
          <p:nvPr/>
        </p:nvSpPr>
        <p:spPr bwMode="auto">
          <a:xfrm>
            <a:off x="81534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17" name="Object 56"/>
          <p:cNvGraphicFramePr>
            <a:graphicFrameLocks noChangeAspect="1"/>
          </p:cNvGraphicFramePr>
          <p:nvPr/>
        </p:nvGraphicFramePr>
        <p:xfrm>
          <a:off x="1554163" y="4876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876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57"/>
          <p:cNvGraphicFramePr>
            <a:graphicFrameLocks noChangeAspect="1"/>
          </p:cNvGraphicFramePr>
          <p:nvPr/>
        </p:nvGraphicFramePr>
        <p:xfrm>
          <a:off x="2636838" y="4876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876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58"/>
          <p:cNvGraphicFramePr>
            <a:graphicFrameLocks noChangeAspect="1"/>
          </p:cNvGraphicFramePr>
          <p:nvPr/>
        </p:nvGraphicFramePr>
        <p:xfrm>
          <a:off x="7086600" y="4953000"/>
          <a:ext cx="652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9" imgW="825500" imgH="482600" progId="Equation.3">
                  <p:embed/>
                </p:oleObj>
              </mc:Choice>
              <mc:Fallback>
                <p:oleObj name="Equation" r:id="rId9" imgW="825500" imgH="482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53000"/>
                        <a:ext cx="6524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62"/>
          <p:cNvGraphicFramePr>
            <a:graphicFrameLocks noChangeAspect="1"/>
          </p:cNvGraphicFramePr>
          <p:nvPr/>
        </p:nvGraphicFramePr>
        <p:xfrm>
          <a:off x="8204200" y="4895850"/>
          <a:ext cx="49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11" imgW="495085" imgH="482391" progId="Equation.3">
                  <p:embed/>
                </p:oleObj>
              </mc:Choice>
              <mc:Fallback>
                <p:oleObj name="Equation" r:id="rId11" imgW="495085" imgH="482391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4895850"/>
                        <a:ext cx="4937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Oval 63"/>
          <p:cNvSpPr>
            <a:spLocks noChangeArrowheads="1"/>
          </p:cNvSpPr>
          <p:nvPr/>
        </p:nvSpPr>
        <p:spPr bwMode="auto">
          <a:xfrm>
            <a:off x="7010400" y="4876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2" name="Text Box 79"/>
          <p:cNvSpPr txBox="1">
            <a:spLocks noChangeArrowheads="1"/>
          </p:cNvSpPr>
          <p:nvPr/>
        </p:nvSpPr>
        <p:spPr bwMode="auto">
          <a:xfrm>
            <a:off x="4648200" y="13716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Walk of</a:t>
            </a:r>
          </a:p>
        </p:txBody>
      </p:sp>
      <p:sp>
        <p:nvSpPr>
          <p:cNvPr id="17423" name="Line 83"/>
          <p:cNvSpPr>
            <a:spLocks noChangeShapeType="1"/>
          </p:cNvSpPr>
          <p:nvPr/>
        </p:nvSpPr>
        <p:spPr bwMode="auto">
          <a:xfrm>
            <a:off x="4191000" y="2819400"/>
            <a:ext cx="838200" cy="1981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4" name="Line 84"/>
          <p:cNvSpPr>
            <a:spLocks noChangeShapeType="1"/>
          </p:cNvSpPr>
          <p:nvPr/>
        </p:nvSpPr>
        <p:spPr bwMode="auto">
          <a:xfrm flipH="1">
            <a:off x="5334000" y="2743200"/>
            <a:ext cx="14478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5" name="Line 90"/>
          <p:cNvSpPr>
            <a:spLocks noChangeShapeType="1"/>
          </p:cNvSpPr>
          <p:nvPr/>
        </p:nvSpPr>
        <p:spPr bwMode="auto">
          <a:xfrm>
            <a:off x="1219200" y="2743200"/>
            <a:ext cx="457200" cy="2133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6" name="Line 91"/>
          <p:cNvSpPr>
            <a:spLocks noChangeShapeType="1"/>
          </p:cNvSpPr>
          <p:nvPr/>
        </p:nvSpPr>
        <p:spPr bwMode="auto">
          <a:xfrm>
            <a:off x="2209800" y="2743200"/>
            <a:ext cx="6096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7427" name="Line 92"/>
          <p:cNvSpPr>
            <a:spLocks noChangeShapeType="1"/>
          </p:cNvSpPr>
          <p:nvPr/>
        </p:nvSpPr>
        <p:spPr bwMode="auto">
          <a:xfrm flipH="1">
            <a:off x="7391400" y="2743200"/>
            <a:ext cx="12954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17428" name="Object 95"/>
          <p:cNvGraphicFramePr>
            <a:graphicFrameLocks noChangeAspect="1"/>
          </p:cNvGraphicFramePr>
          <p:nvPr/>
        </p:nvGraphicFramePr>
        <p:xfrm>
          <a:off x="640080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13" imgW="304536" imgH="253780" progId="Equation.3">
                  <p:embed/>
                </p:oleObj>
              </mc:Choice>
              <mc:Fallback>
                <p:oleObj name="Equation" r:id="rId13" imgW="304536" imgH="2537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Text Box 102"/>
          <p:cNvSpPr txBox="1">
            <a:spLocks noChangeArrowheads="1"/>
          </p:cNvSpPr>
          <p:nvPr/>
        </p:nvSpPr>
        <p:spPr bwMode="auto">
          <a:xfrm>
            <a:off x="0" y="156845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Pigeons:</a:t>
            </a:r>
          </a:p>
        </p:txBody>
      </p:sp>
      <p:sp>
        <p:nvSpPr>
          <p:cNvPr id="17430" name="Text Box 103"/>
          <p:cNvSpPr txBox="1">
            <a:spLocks noChangeArrowheads="1"/>
          </p:cNvSpPr>
          <p:nvPr/>
        </p:nvSpPr>
        <p:spPr bwMode="auto">
          <a:xfrm>
            <a:off x="0" y="4953000"/>
            <a:ext cx="34115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Nests:</a:t>
            </a:r>
          </a:p>
          <a:p>
            <a:r>
              <a:rPr lang="en-US" sz="2800"/>
              <a:t>(Automaton states)</a:t>
            </a:r>
          </a:p>
        </p:txBody>
      </p:sp>
      <p:sp>
        <p:nvSpPr>
          <p:cNvPr id="17431" name="Text Box 104"/>
          <p:cNvSpPr txBox="1">
            <a:spLocks noChangeArrowheads="1"/>
          </p:cNvSpPr>
          <p:nvPr/>
        </p:nvSpPr>
        <p:spPr bwMode="auto">
          <a:xfrm>
            <a:off x="0" y="2895600"/>
            <a:ext cx="11318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FF"/>
                </a:solidFill>
              </a:rPr>
              <a:t>Are </a:t>
            </a:r>
          </a:p>
          <a:p>
            <a:r>
              <a:rPr lang="en-US">
                <a:solidFill>
                  <a:srgbClr val="FF00FF"/>
                </a:solidFill>
              </a:rPr>
              <a:t>more</a:t>
            </a:r>
          </a:p>
          <a:p>
            <a:r>
              <a:rPr lang="en-US">
                <a:solidFill>
                  <a:srgbClr val="FF00FF"/>
                </a:solidFill>
              </a:rPr>
              <a:t>than</a:t>
            </a:r>
          </a:p>
        </p:txBody>
      </p:sp>
      <p:sp>
        <p:nvSpPr>
          <p:cNvPr id="17432" name="Text Box 105"/>
          <p:cNvSpPr txBox="1">
            <a:spLocks noChangeArrowheads="1"/>
          </p:cNvSpPr>
          <p:nvPr/>
        </p:nvSpPr>
        <p:spPr bwMode="auto">
          <a:xfrm>
            <a:off x="1676400" y="16764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(walk states)</a:t>
            </a:r>
          </a:p>
        </p:txBody>
      </p:sp>
      <p:sp>
        <p:nvSpPr>
          <p:cNvPr id="17433" name="Oval 106"/>
          <p:cNvSpPr>
            <a:spLocks noChangeArrowheads="1"/>
          </p:cNvSpPr>
          <p:nvPr/>
        </p:nvSpPr>
        <p:spPr bwMode="auto">
          <a:xfrm>
            <a:off x="4800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4" name="Oval 109"/>
          <p:cNvSpPr>
            <a:spLocks noChangeArrowheads="1"/>
          </p:cNvSpPr>
          <p:nvPr/>
        </p:nvSpPr>
        <p:spPr bwMode="auto">
          <a:xfrm>
            <a:off x="1004888" y="226536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5" name="Oval 110"/>
          <p:cNvSpPr>
            <a:spLocks noChangeArrowheads="1"/>
          </p:cNvSpPr>
          <p:nvPr/>
        </p:nvSpPr>
        <p:spPr bwMode="auto">
          <a:xfrm>
            <a:off x="39624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6" name="Oval 111"/>
          <p:cNvSpPr>
            <a:spLocks noChangeArrowheads="1"/>
          </p:cNvSpPr>
          <p:nvPr/>
        </p:nvSpPr>
        <p:spPr bwMode="auto">
          <a:xfrm>
            <a:off x="8594725" y="2239963"/>
            <a:ext cx="5492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7" name="Oval 112"/>
          <p:cNvSpPr>
            <a:spLocks noChangeArrowheads="1"/>
          </p:cNvSpPr>
          <p:nvPr/>
        </p:nvSpPr>
        <p:spPr bwMode="auto">
          <a:xfrm>
            <a:off x="1909763" y="226536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38" name="Line 113"/>
          <p:cNvSpPr>
            <a:spLocks noChangeShapeType="1"/>
          </p:cNvSpPr>
          <p:nvPr/>
        </p:nvSpPr>
        <p:spPr bwMode="auto">
          <a:xfrm>
            <a:off x="642938" y="24479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9" name="Line 114"/>
          <p:cNvSpPr>
            <a:spLocks noChangeShapeType="1"/>
          </p:cNvSpPr>
          <p:nvPr/>
        </p:nvSpPr>
        <p:spPr bwMode="auto">
          <a:xfrm>
            <a:off x="1427163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40" name="Line 115"/>
          <p:cNvSpPr>
            <a:spLocks noChangeShapeType="1"/>
          </p:cNvSpPr>
          <p:nvPr/>
        </p:nvSpPr>
        <p:spPr bwMode="auto">
          <a:xfrm>
            <a:off x="2333625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41" name="Line 116"/>
          <p:cNvSpPr>
            <a:spLocks noChangeShapeType="1"/>
          </p:cNvSpPr>
          <p:nvPr/>
        </p:nvSpPr>
        <p:spPr bwMode="auto">
          <a:xfrm>
            <a:off x="35401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42" name="Line 117"/>
          <p:cNvSpPr>
            <a:spLocks noChangeShapeType="1"/>
          </p:cNvSpPr>
          <p:nvPr/>
        </p:nvSpPr>
        <p:spPr bwMode="auto">
          <a:xfrm>
            <a:off x="43846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43" name="Line 118"/>
          <p:cNvSpPr>
            <a:spLocks noChangeShapeType="1"/>
          </p:cNvSpPr>
          <p:nvPr/>
        </p:nvSpPr>
        <p:spPr bwMode="auto">
          <a:xfrm>
            <a:off x="8077200" y="24066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44" name="Object 119"/>
          <p:cNvGraphicFramePr>
            <a:graphicFrameLocks noChangeAspect="1"/>
          </p:cNvGraphicFramePr>
          <p:nvPr/>
        </p:nvGraphicFramePr>
        <p:xfrm>
          <a:off x="4057650" y="227171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15" imgW="330057" imgH="482391" progId="Equation.3">
                  <p:embed/>
                </p:oleObj>
              </mc:Choice>
              <mc:Fallback>
                <p:oleObj name="Equation" r:id="rId15" imgW="330057" imgH="482391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271713"/>
                        <a:ext cx="260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Text Box 120"/>
          <p:cNvSpPr txBox="1">
            <a:spLocks noChangeArrowheads="1"/>
          </p:cNvSpPr>
          <p:nvPr/>
        </p:nvSpPr>
        <p:spPr bwMode="auto">
          <a:xfrm>
            <a:off x="28956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7446" name="Oval 121"/>
          <p:cNvSpPr>
            <a:spLocks noChangeArrowheads="1"/>
          </p:cNvSpPr>
          <p:nvPr/>
        </p:nvSpPr>
        <p:spPr bwMode="auto">
          <a:xfrm>
            <a:off x="65532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47" name="Line 122"/>
          <p:cNvSpPr>
            <a:spLocks noChangeShapeType="1"/>
          </p:cNvSpPr>
          <p:nvPr/>
        </p:nvSpPr>
        <p:spPr bwMode="auto">
          <a:xfrm>
            <a:off x="61309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48" name="Line 123"/>
          <p:cNvSpPr>
            <a:spLocks noChangeShapeType="1"/>
          </p:cNvSpPr>
          <p:nvPr/>
        </p:nvSpPr>
        <p:spPr bwMode="auto">
          <a:xfrm>
            <a:off x="69754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49" name="Object 124"/>
          <p:cNvGraphicFramePr>
            <a:graphicFrameLocks noChangeAspect="1"/>
          </p:cNvGraphicFramePr>
          <p:nvPr/>
        </p:nvGraphicFramePr>
        <p:xfrm>
          <a:off x="6650038" y="227171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17" imgW="330057" imgH="482391" progId="Equation.3">
                  <p:embed/>
                </p:oleObj>
              </mc:Choice>
              <mc:Fallback>
                <p:oleObj name="Equation" r:id="rId17" imgW="330057" imgH="482391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271713"/>
                        <a:ext cx="258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125"/>
          <p:cNvSpPr txBox="1">
            <a:spLocks noChangeArrowheads="1"/>
          </p:cNvSpPr>
          <p:nvPr/>
        </p:nvSpPr>
        <p:spPr bwMode="auto">
          <a:xfrm>
            <a:off x="48768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7451" name="Text Box 126"/>
          <p:cNvSpPr txBox="1">
            <a:spLocks noChangeArrowheads="1"/>
          </p:cNvSpPr>
          <p:nvPr/>
        </p:nvSpPr>
        <p:spPr bwMode="auto">
          <a:xfrm>
            <a:off x="74676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7452" name="Oval 127"/>
          <p:cNvSpPr>
            <a:spLocks noChangeArrowheads="1"/>
          </p:cNvSpPr>
          <p:nvPr/>
        </p:nvSpPr>
        <p:spPr bwMode="auto">
          <a:xfrm>
            <a:off x="5715000" y="225425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53" name="Line 128"/>
          <p:cNvSpPr>
            <a:spLocks noChangeShapeType="1"/>
          </p:cNvSpPr>
          <p:nvPr/>
        </p:nvSpPr>
        <p:spPr bwMode="auto">
          <a:xfrm>
            <a:off x="5486400" y="2406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7454" name="Rectangle 137"/>
          <p:cNvSpPr>
            <a:spLocks noChangeArrowheads="1"/>
          </p:cNvSpPr>
          <p:nvPr/>
        </p:nvSpPr>
        <p:spPr bwMode="auto">
          <a:xfrm>
            <a:off x="38862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55" name="Rectangle 138"/>
          <p:cNvSpPr>
            <a:spLocks noChangeArrowheads="1"/>
          </p:cNvSpPr>
          <p:nvPr/>
        </p:nvSpPr>
        <p:spPr bwMode="auto">
          <a:xfrm>
            <a:off x="64770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56" name="Object 140"/>
          <p:cNvGraphicFramePr>
            <a:graphicFrameLocks noChangeAspect="1"/>
          </p:cNvGraphicFramePr>
          <p:nvPr/>
        </p:nvGraphicFramePr>
        <p:xfrm>
          <a:off x="1066800" y="225425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8" imgW="342751" imgH="469696" progId="Equation.3">
                  <p:embed/>
                </p:oleObj>
              </mc:Choice>
              <mc:Fallback>
                <p:oleObj name="Equation" r:id="rId18" imgW="342751" imgH="469696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5425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7" name="Object 141"/>
          <p:cNvGraphicFramePr>
            <a:graphicFrameLocks noChangeAspect="1"/>
          </p:cNvGraphicFramePr>
          <p:nvPr/>
        </p:nvGraphicFramePr>
        <p:xfrm>
          <a:off x="4876800" y="4800600"/>
          <a:ext cx="45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20" imgW="330057" imgH="482391" progId="Equation.3">
                  <p:embed/>
                </p:oleObj>
              </mc:Choice>
              <mc:Fallback>
                <p:oleObj name="Equation" r:id="rId20" imgW="330057" imgH="482391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454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8" name="Text Box 142"/>
          <p:cNvSpPr txBox="1">
            <a:spLocks noChangeArrowheads="1"/>
          </p:cNvSpPr>
          <p:nvPr/>
        </p:nvSpPr>
        <p:spPr bwMode="auto">
          <a:xfrm>
            <a:off x="3733800" y="4800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7459" name="Text Box 143"/>
          <p:cNvSpPr txBox="1">
            <a:spLocks noChangeArrowheads="1"/>
          </p:cNvSpPr>
          <p:nvPr/>
        </p:nvSpPr>
        <p:spPr bwMode="auto">
          <a:xfrm>
            <a:off x="5715000" y="4800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graphicFrame>
        <p:nvGraphicFramePr>
          <p:cNvPr id="17460" name="Object 144"/>
          <p:cNvGraphicFramePr>
            <a:graphicFrameLocks noChangeAspect="1"/>
          </p:cNvGraphicFramePr>
          <p:nvPr/>
        </p:nvGraphicFramePr>
        <p:xfrm>
          <a:off x="8763000" y="2286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0"/>
                        <a:ext cx="2476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1" name="Text Box 145"/>
          <p:cNvSpPr txBox="1">
            <a:spLocks noChangeArrowheads="1"/>
          </p:cNvSpPr>
          <p:nvPr/>
        </p:nvSpPr>
        <p:spPr bwMode="auto">
          <a:xfrm>
            <a:off x="4038600" y="5486400"/>
            <a:ext cx="21732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 state is </a:t>
            </a:r>
          </a:p>
          <a:p>
            <a:r>
              <a:rPr lang="en-US">
                <a:solidFill>
                  <a:srgbClr val="FF3300"/>
                </a:solidFill>
              </a:rPr>
              <a:t>repeated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C30D330-C92E-473A-BAC1-40C389E07D8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The Pumping Lemma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0FFD2C4-6AF3-40B4-A351-13B0E61F4CD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637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an </a:t>
            </a:r>
            <a:r>
              <a:rPr lang="en-US">
                <a:solidFill>
                  <a:srgbClr val="FF3300"/>
                </a:solidFill>
              </a:rPr>
              <a:t>infinite</a:t>
            </a:r>
            <a:r>
              <a:rPr lang="en-US"/>
              <a:t> regular language</a:t>
            </a: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6858000" y="22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304668" imgH="368140" progId="Equation.3">
                  <p:embed/>
                </p:oleObj>
              </mc:Choice>
              <mc:Fallback>
                <p:oleObj name="Equation" r:id="rId3" imgW="304668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656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exists a DFA that accepts </a:t>
            </a:r>
          </a:p>
        </p:txBody>
      </p:sp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7086600" y="2438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438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990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601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59436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457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44196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2667000" y="38862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3810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6019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5943600" y="3429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3886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7" name="Freeform 20"/>
          <p:cNvSpPr>
            <a:spLocks/>
          </p:cNvSpPr>
          <p:nvPr/>
        </p:nvSpPr>
        <p:spPr bwMode="auto">
          <a:xfrm>
            <a:off x="2590800" y="5715000"/>
            <a:ext cx="3581400" cy="850900"/>
          </a:xfrm>
          <a:custGeom>
            <a:avLst/>
            <a:gdLst>
              <a:gd name="T0" fmla="*/ 3581400 w 2256"/>
              <a:gd name="T1" fmla="*/ 76200 h 536"/>
              <a:gd name="T2" fmla="*/ 2133600 w 2256"/>
              <a:gd name="T3" fmla="*/ 838200 h 536"/>
              <a:gd name="T4" fmla="*/ 0 w 2256"/>
              <a:gd name="T5" fmla="*/ 0 h 5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 flipV="1">
            <a:off x="1447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1447800" y="4876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>
            <a:off x="2667000" y="388620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V="1">
            <a:off x="4267200" y="38862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82" name="Object 25"/>
          <p:cNvGraphicFramePr>
            <a:graphicFrameLocks noChangeAspect="1"/>
          </p:cNvGraphicFramePr>
          <p:nvPr/>
        </p:nvGraphicFramePr>
        <p:xfrm>
          <a:off x="7835900" y="4559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7" imgW="393359" imgH="304536" progId="Equation.3">
                  <p:embed/>
                </p:oleObj>
              </mc:Choice>
              <mc:Fallback>
                <p:oleObj name="Equation" r:id="rId7" imgW="393359" imgH="3045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5593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7467600" y="4876800"/>
            <a:ext cx="139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states</a:t>
            </a:r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>
            <a:off x="4267200" y="388620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533400" y="838200"/>
            <a:ext cx="761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(contains an infinite number of strings)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7E9D9CD-FF33-42C9-A26D-85B6E1C9E2C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5334000" y="228600"/>
          <a:ext cx="1828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1828800" imgH="545760" progId="Equation.3">
                  <p:embed/>
                </p:oleObj>
              </mc:Choice>
              <mc:Fallback>
                <p:oleObj name="Equation" r:id="rId3" imgW="18288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"/>
                        <a:ext cx="1828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629400" y="762000"/>
            <a:ext cx="2324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(number of </a:t>
            </a:r>
          </a:p>
          <a:p>
            <a:r>
              <a:rPr lang="en-US" sz="2400"/>
              <a:t>states of DFA)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62000" y="1828800"/>
            <a:ext cx="71612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then, at least one state is repeated  </a:t>
            </a:r>
          </a:p>
          <a:p>
            <a:r>
              <a:rPr lang="en-US"/>
              <a:t>in the walk of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657600" y="2590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71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1054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914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905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048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45720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638800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44958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5562600" y="46355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4876800" y="46355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02" name="Freeform 22"/>
          <p:cNvSpPr>
            <a:spLocks/>
          </p:cNvSpPr>
          <p:nvPr/>
        </p:nvSpPr>
        <p:spPr bwMode="auto">
          <a:xfrm>
            <a:off x="4800600" y="3581400"/>
            <a:ext cx="1371600" cy="520700"/>
          </a:xfrm>
          <a:custGeom>
            <a:avLst/>
            <a:gdLst>
              <a:gd name="T0" fmla="*/ 1371600 w 864"/>
              <a:gd name="T1" fmla="*/ 520700 h 328"/>
              <a:gd name="T2" fmla="*/ 1066800 w 864"/>
              <a:gd name="T3" fmla="*/ 139700 h 328"/>
              <a:gd name="T4" fmla="*/ 304800 w 864"/>
              <a:gd name="T5" fmla="*/ 63500 h 328"/>
              <a:gd name="T6" fmla="*/ 0 w 864"/>
              <a:gd name="T7" fmla="*/ 520700 h 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7315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52578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266584" imgH="368140" progId="Equation.3">
                  <p:embed/>
                </p:oleObj>
              </mc:Choice>
              <mc:Fallback>
                <p:oleObj name="Equation" r:id="rId7" imgW="266584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657600" y="4876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6400800" y="4876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7924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08" name="Object 32"/>
          <p:cNvGraphicFramePr>
            <a:graphicFrameLocks noChangeAspect="1"/>
          </p:cNvGraphicFramePr>
          <p:nvPr/>
        </p:nvGraphicFramePr>
        <p:xfrm>
          <a:off x="1905000" y="48006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9" imgW="406224" imgH="469696" progId="Equation.3">
                  <p:embed/>
                </p:oleObj>
              </mc:Choice>
              <mc:Fallback>
                <p:oleObj name="Equation" r:id="rId9" imgW="406224" imgH="4696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40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33"/>
          <p:cNvGraphicFramePr>
            <a:graphicFrameLocks noChangeAspect="1"/>
          </p:cNvGraphicFramePr>
          <p:nvPr/>
        </p:nvGraphicFramePr>
        <p:xfrm>
          <a:off x="3048000" y="4800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1" imgW="469900" imgH="469900" progId="Equation.3">
                  <p:embed/>
                </p:oleObj>
              </mc:Choice>
              <mc:Fallback>
                <p:oleObj name="Equation" r:id="rId11" imgW="4699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4"/>
          <p:cNvGraphicFramePr>
            <a:graphicFrameLocks noChangeAspect="1"/>
          </p:cNvGraphicFramePr>
          <p:nvPr/>
        </p:nvGraphicFramePr>
        <p:xfrm>
          <a:off x="7315200" y="480060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3" imgW="482391" imgH="482391" progId="Equation.3">
                  <p:embed/>
                </p:oleObj>
              </mc:Choice>
              <mc:Fallback>
                <p:oleObj name="Equation" r:id="rId13" imgW="482391" imgH="48239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00600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Freeform 36"/>
          <p:cNvSpPr>
            <a:spLocks/>
          </p:cNvSpPr>
          <p:nvPr/>
        </p:nvSpPr>
        <p:spPr bwMode="auto">
          <a:xfrm>
            <a:off x="914400" y="3721100"/>
            <a:ext cx="7010400" cy="1435100"/>
          </a:xfrm>
          <a:custGeom>
            <a:avLst/>
            <a:gdLst>
              <a:gd name="T0" fmla="*/ 0 w 4416"/>
              <a:gd name="T1" fmla="*/ 1231900 h 904"/>
              <a:gd name="T2" fmla="*/ 1447800 w 4416"/>
              <a:gd name="T3" fmla="*/ 1155700 h 904"/>
              <a:gd name="T4" fmla="*/ 2895600 w 4416"/>
              <a:gd name="T5" fmla="*/ 1155700 h 904"/>
              <a:gd name="T6" fmla="*/ 4114800 w 4416"/>
              <a:gd name="T7" fmla="*/ 1308100 h 904"/>
              <a:gd name="T8" fmla="*/ 4648200 w 4416"/>
              <a:gd name="T9" fmla="*/ 1079500 h 904"/>
              <a:gd name="T10" fmla="*/ 5105400 w 4416"/>
              <a:gd name="T11" fmla="*/ 393700 h 904"/>
              <a:gd name="T12" fmla="*/ 4495800 w 4416"/>
              <a:gd name="T13" fmla="*/ 12700 h 904"/>
              <a:gd name="T14" fmla="*/ 4114800 w 4416"/>
              <a:gd name="T15" fmla="*/ 317500 h 904"/>
              <a:gd name="T16" fmla="*/ 4267200 w 4416"/>
              <a:gd name="T17" fmla="*/ 927100 h 904"/>
              <a:gd name="T18" fmla="*/ 4953000 w 4416"/>
              <a:gd name="T19" fmla="*/ 1384300 h 904"/>
              <a:gd name="T20" fmla="*/ 6172200 w 4416"/>
              <a:gd name="T21" fmla="*/ 1231900 h 904"/>
              <a:gd name="T22" fmla="*/ 7010400 w 4416"/>
              <a:gd name="T23" fmla="*/ 1231900 h 9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16" h="904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512" name="Text Box 38"/>
          <p:cNvSpPr txBox="1">
            <a:spLocks noChangeArrowheads="1"/>
          </p:cNvSpPr>
          <p:nvPr/>
        </p:nvSpPr>
        <p:spPr bwMode="auto">
          <a:xfrm>
            <a:off x="152400" y="228600"/>
            <a:ext cx="513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string              with  </a:t>
            </a:r>
          </a:p>
        </p:txBody>
      </p:sp>
      <p:graphicFrame>
        <p:nvGraphicFramePr>
          <p:cNvPr id="20513" name="Object 40"/>
          <p:cNvGraphicFramePr>
            <a:graphicFrameLocks noChangeAspect="1"/>
          </p:cNvGraphicFramePr>
          <p:nvPr/>
        </p:nvGraphicFramePr>
        <p:xfrm>
          <a:off x="2667000" y="304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5" imgW="1155199" imgH="406224" progId="Equation.3">
                  <p:embed/>
                </p:oleObj>
              </mc:Choice>
              <mc:Fallback>
                <p:oleObj name="Equation" r:id="rId15" imgW="1155199" imgH="40622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41"/>
          <p:cNvGraphicFramePr>
            <a:graphicFrameLocks noChangeAspect="1"/>
          </p:cNvGraphicFramePr>
          <p:nvPr/>
        </p:nvGraphicFramePr>
        <p:xfrm>
          <a:off x="1828800" y="4114800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7" imgW="2451100" imgH="482600" progId="Equation.3">
                  <p:embed/>
                </p:oleObj>
              </mc:Choice>
              <mc:Fallback>
                <p:oleObj name="Equation" r:id="rId17" imgW="2451100" imgH="482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Text Box 42"/>
          <p:cNvSpPr txBox="1">
            <a:spLocks noChangeArrowheads="1"/>
          </p:cNvSpPr>
          <p:nvPr/>
        </p:nvSpPr>
        <p:spPr bwMode="auto">
          <a:xfrm>
            <a:off x="1371600" y="3505200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Walk in DFA of</a:t>
            </a:r>
          </a:p>
        </p:txBody>
      </p:sp>
      <p:sp>
        <p:nvSpPr>
          <p:cNvPr id="20516" name="Text Box 43"/>
          <p:cNvSpPr txBox="1">
            <a:spLocks noChangeArrowheads="1"/>
          </p:cNvSpPr>
          <p:nvPr/>
        </p:nvSpPr>
        <p:spPr bwMode="auto">
          <a:xfrm>
            <a:off x="3505200" y="5562600"/>
            <a:ext cx="450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Repeated state in DFA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8954AE9-6336-4BA8-B9BB-DB2EBAC1083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7" name="Oval 1026"/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8" name="Text Box 1027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 languages</a:t>
            </a:r>
          </a:p>
        </p:txBody>
      </p:sp>
      <p:graphicFrame>
        <p:nvGraphicFramePr>
          <p:cNvPr id="3079" name="Object 1028"/>
          <p:cNvGraphicFramePr>
            <a:graphicFrameLocks noChangeAspect="1"/>
          </p:cNvGraphicFramePr>
          <p:nvPr/>
        </p:nvGraphicFramePr>
        <p:xfrm>
          <a:off x="2438400" y="3505200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901309" imgH="431613" progId="Equation.3">
                  <p:embed/>
                </p:oleObj>
              </mc:Choice>
              <mc:Fallback>
                <p:oleObj name="Equation" r:id="rId3" imgW="901309" imgH="43161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029"/>
          <p:cNvGraphicFramePr>
            <a:graphicFrameLocks noChangeAspect="1"/>
          </p:cNvGraphicFramePr>
          <p:nvPr/>
        </p:nvGraphicFramePr>
        <p:xfrm>
          <a:off x="5105400" y="37338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587500" imgH="431800" progId="Equation.3">
                  <p:embed/>
                </p:oleObj>
              </mc:Choice>
              <mc:Fallback>
                <p:oleObj name="Equation" r:id="rId5" imgW="1587500" imgH="431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030"/>
          <p:cNvGraphicFramePr>
            <a:graphicFrameLocks noChangeAspect="1"/>
          </p:cNvGraphicFramePr>
          <p:nvPr/>
        </p:nvGraphicFramePr>
        <p:xfrm>
          <a:off x="3505200" y="5486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952087" imgH="355446" progId="Equation.3">
                  <p:embed/>
                </p:oleObj>
              </mc:Choice>
              <mc:Fallback>
                <p:oleObj name="Equation" r:id="rId7" imgW="952087" imgH="355446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31"/>
          <p:cNvGraphicFramePr>
            <a:graphicFrameLocks noChangeAspect="1"/>
          </p:cNvGraphicFramePr>
          <p:nvPr/>
        </p:nvGraphicFramePr>
        <p:xfrm>
          <a:off x="2819400" y="4572000"/>
          <a:ext cx="257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2578100" imgH="533400" progId="Equation.3">
                  <p:embed/>
                </p:oleObj>
              </mc:Choice>
              <mc:Fallback>
                <p:oleObj name="Equation" r:id="rId9" imgW="2578100" imgH="533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257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Text Box 1033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Non-regular languages</a:t>
            </a:r>
          </a:p>
        </p:txBody>
      </p:sp>
      <p:graphicFrame>
        <p:nvGraphicFramePr>
          <p:cNvPr id="354314" name="Object 1034"/>
          <p:cNvGraphicFramePr>
            <a:graphicFrameLocks noChangeAspect="1"/>
          </p:cNvGraphicFramePr>
          <p:nvPr/>
        </p:nvGraphicFramePr>
        <p:xfrm>
          <a:off x="5029200" y="3810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2971800" imgH="723600" progId="Equation.3">
                  <p:embed/>
                </p:oleObj>
              </mc:Choice>
              <mc:Fallback>
                <p:oleObj name="Equation" r:id="rId11" imgW="2971800" imgH="723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"/>
                        <a:ext cx="2971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5" name="Object 1035"/>
          <p:cNvGraphicFramePr>
            <a:graphicFrameLocks noChangeAspect="1"/>
          </p:cNvGraphicFramePr>
          <p:nvPr/>
        </p:nvGraphicFramePr>
        <p:xfrm>
          <a:off x="4953000" y="1295400"/>
          <a:ext cx="3810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3035300" imgH="571500" progId="Equation.3">
                  <p:embed/>
                </p:oleObj>
              </mc:Choice>
              <mc:Fallback>
                <p:oleObj name="Equation" r:id="rId13" imgW="3035300" imgH="5715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810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FE1041-4137-499F-A12B-F6B3DC111C6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Text Box 1054"/>
          <p:cNvSpPr txBox="1">
            <a:spLocks noChangeArrowheads="1"/>
          </p:cNvSpPr>
          <p:nvPr/>
        </p:nvSpPr>
        <p:spPr bwMode="auto">
          <a:xfrm>
            <a:off x="533400" y="1447800"/>
            <a:ext cx="7732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Take       to be the first state repeated</a:t>
            </a:r>
          </a:p>
        </p:txBody>
      </p:sp>
      <p:graphicFrame>
        <p:nvGraphicFramePr>
          <p:cNvPr id="21510" name="Object 1031"/>
          <p:cNvGraphicFramePr>
            <a:graphicFrameLocks noChangeAspect="1"/>
          </p:cNvGraphicFramePr>
          <p:nvPr/>
        </p:nvGraphicFramePr>
        <p:xfrm>
          <a:off x="1828800" y="1600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291847" imgH="406048" progId="Equation.3">
                  <p:embed/>
                </p:oleObj>
              </mc:Choice>
              <mc:Fallback>
                <p:oleObj name="Equation" r:id="rId3" imgW="291847" imgH="40604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Oval 1033"/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2" name="Oval 1034"/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3" name="Oval 1035"/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4" name="Oval 1036"/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5" name="Line 1037"/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6" name="Line 1038"/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7" name="Line 1039"/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8" name="Line 1040"/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9" name="Line 1041"/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0" name="Line 1047"/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21" name="Object 1048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049"/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1523" name="Oval 1051"/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24" name="Object 1055"/>
          <p:cNvGraphicFramePr>
            <a:graphicFrameLocks noChangeAspect="1"/>
          </p:cNvGraphicFramePr>
          <p:nvPr/>
        </p:nvGraphicFramePr>
        <p:xfrm>
          <a:off x="7467600" y="2743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1058"/>
          <p:cNvSpPr txBox="1">
            <a:spLocks noChangeArrowheads="1"/>
          </p:cNvSpPr>
          <p:nvPr/>
        </p:nvSpPr>
        <p:spPr bwMode="auto">
          <a:xfrm>
            <a:off x="533400" y="228600"/>
            <a:ext cx="727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could be many states repeated</a:t>
            </a:r>
          </a:p>
        </p:txBody>
      </p:sp>
      <p:sp>
        <p:nvSpPr>
          <p:cNvPr id="21526" name="Oval 1059"/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27" name="Line 1060"/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8" name="Line 1061"/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29" name="Object 1062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9" imgW="266584" imgH="368140" progId="Equation.3">
                  <p:embed/>
                </p:oleObj>
              </mc:Choice>
              <mc:Fallback>
                <p:oleObj name="Equation" r:id="rId9" imgW="266584" imgH="36814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1063"/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1531" name="Text Box 1064"/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1532" name="AutoShape 1065"/>
          <p:cNvSpPr>
            <a:spLocks/>
          </p:cNvSpPr>
          <p:nvPr/>
        </p:nvSpPr>
        <p:spPr bwMode="auto">
          <a:xfrm rot="5426482" flipV="1">
            <a:off x="2857500" y="2705100"/>
            <a:ext cx="533400" cy="5181600"/>
          </a:xfrm>
          <a:prstGeom prst="rightBrace">
            <a:avLst>
              <a:gd name="adj1" fmla="val 8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33" name="Text Box 1070"/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Second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21534" name="Text Box 1071"/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First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21535" name="Text Box 1072"/>
          <p:cNvSpPr txBox="1">
            <a:spLocks noChangeArrowheads="1"/>
          </p:cNvSpPr>
          <p:nvPr/>
        </p:nvSpPr>
        <p:spPr bwMode="auto">
          <a:xfrm>
            <a:off x="1828800" y="5486400"/>
            <a:ext cx="278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Unique states</a:t>
            </a:r>
          </a:p>
        </p:txBody>
      </p:sp>
      <p:sp>
        <p:nvSpPr>
          <p:cNvPr id="21536" name="Text Box 1073"/>
          <p:cNvSpPr txBox="1">
            <a:spLocks noChangeArrowheads="1"/>
          </p:cNvSpPr>
          <p:nvPr/>
        </p:nvSpPr>
        <p:spPr bwMode="auto">
          <a:xfrm>
            <a:off x="609600" y="2590800"/>
            <a:ext cx="764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One dimensional projection of walk     : </a:t>
            </a:r>
          </a:p>
        </p:txBody>
      </p:sp>
      <p:sp>
        <p:nvSpPr>
          <p:cNvPr id="21537" name="Oval 1074"/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38" name="Line 1075"/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1539" name="Object 1076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0" imgW="406224" imgH="469696" progId="Equation.3">
                  <p:embed/>
                </p:oleObj>
              </mc:Choice>
              <mc:Fallback>
                <p:oleObj name="Equation" r:id="rId10" imgW="406224" imgH="469696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1077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2" imgW="469900" imgH="469900" progId="Equation.3">
                  <p:embed/>
                </p:oleObj>
              </mc:Choice>
              <mc:Fallback>
                <p:oleObj name="Equation" r:id="rId12" imgW="469900" imgH="46990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Object 1078"/>
          <p:cNvGraphicFramePr>
            <a:graphicFrameLocks noChangeAspect="1"/>
          </p:cNvGraphicFramePr>
          <p:nvPr/>
        </p:nvGraphicFramePr>
        <p:xfrm>
          <a:off x="7620000" y="4419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4" imgW="482391" imgH="482391" progId="Equation.3">
                  <p:embed/>
                </p:oleObj>
              </mc:Choice>
              <mc:Fallback>
                <p:oleObj name="Equation" r:id="rId14" imgW="482391" imgH="482391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1079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6" imgW="393529" imgH="482391" progId="Equation.3">
                  <p:embed/>
                </p:oleObj>
              </mc:Choice>
              <mc:Fallback>
                <p:oleObj name="Equation" r:id="rId16" imgW="393529" imgH="482391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1080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8" imgW="482391" imgH="558558" progId="Equation.3">
                  <p:embed/>
                </p:oleObj>
              </mc:Choice>
              <mc:Fallback>
                <p:oleObj name="Equation" r:id="rId18" imgW="482391" imgH="558558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1081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20" imgW="723586" imgH="482391" progId="Equation.3">
                  <p:embed/>
                </p:oleObj>
              </mc:Choice>
              <mc:Fallback>
                <p:oleObj name="Equation" r:id="rId20" imgW="723586" imgH="482391" progId="Equation.3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1082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22" imgW="812447" imgH="558558" progId="Equation.3">
                  <p:embed/>
                </p:oleObj>
              </mc:Choice>
              <mc:Fallback>
                <p:oleObj name="Equation" r:id="rId22" imgW="812447" imgH="558558" progId="Equation.3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2DC0258-A36D-4C1A-99EC-211C2B43C9B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43" name="Object 13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3" imgW="266584" imgH="368140" progId="Equation.3">
                  <p:embed/>
                </p:oleObj>
              </mc:Choice>
              <mc:Fallback>
                <p:oleObj name="Equation" r:id="rId3" imgW="266584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2545" name="Oval 15"/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6" name="Oval 19"/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49" name="Object 22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2552" name="Text Box 26"/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Second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22553" name="Text Box 27"/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First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22554" name="Oval 30"/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2556" name="Object 32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406224" imgH="469696" progId="Equation.3">
                  <p:embed/>
                </p:oleObj>
              </mc:Choice>
              <mc:Fallback>
                <p:oleObj name="Equation" r:id="rId6" imgW="406224" imgH="4696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33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8" imgW="469900" imgH="469900" progId="Equation.3">
                  <p:embed/>
                </p:oleObj>
              </mc:Choice>
              <mc:Fallback>
                <p:oleObj name="Equation" r:id="rId8" imgW="4699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4"/>
          <p:cNvGraphicFramePr>
            <a:graphicFrameLocks noChangeAspect="1"/>
          </p:cNvGraphicFramePr>
          <p:nvPr/>
        </p:nvGraphicFramePr>
        <p:xfrm>
          <a:off x="7620000" y="44958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0" imgW="482391" imgH="482391" progId="Equation.3">
                  <p:embed/>
                </p:oleObj>
              </mc:Choice>
              <mc:Fallback>
                <p:oleObj name="Equation" r:id="rId10" imgW="482391" imgH="48239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958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5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2" imgW="393529" imgH="482391" progId="Equation.3">
                  <p:embed/>
                </p:oleObj>
              </mc:Choice>
              <mc:Fallback>
                <p:oleObj name="Equation" r:id="rId12" imgW="393529" imgH="48239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6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14" imgW="482391" imgH="558558" progId="Equation.3">
                  <p:embed/>
                </p:oleObj>
              </mc:Choice>
              <mc:Fallback>
                <p:oleObj name="Equation" r:id="rId14" imgW="482391" imgH="55855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7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6" imgW="723586" imgH="482391" progId="Equation.3">
                  <p:embed/>
                </p:oleObj>
              </mc:Choice>
              <mc:Fallback>
                <p:oleObj name="Equation" r:id="rId16" imgW="723586" imgH="48239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8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18" imgW="812447" imgH="558558" progId="Equation.3">
                  <p:embed/>
                </p:oleObj>
              </mc:Choice>
              <mc:Fallback>
                <p:oleObj name="Equation" r:id="rId18" imgW="812447" imgH="55855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AutoShape 39"/>
          <p:cNvSpPr>
            <a:spLocks/>
          </p:cNvSpPr>
          <p:nvPr/>
        </p:nvSpPr>
        <p:spPr bwMode="auto">
          <a:xfrm rot="5400000">
            <a:off x="2057400" y="4191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64" name="AutoShape 40"/>
          <p:cNvSpPr>
            <a:spLocks/>
          </p:cNvSpPr>
          <p:nvPr/>
        </p:nvSpPr>
        <p:spPr bwMode="auto">
          <a:xfrm rot="5400000">
            <a:off x="4800600" y="43434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2565" name="AutoShape 41"/>
          <p:cNvSpPr>
            <a:spLocks/>
          </p:cNvSpPr>
          <p:nvPr/>
        </p:nvSpPr>
        <p:spPr bwMode="auto">
          <a:xfrm rot="5400000">
            <a:off x="7124700" y="46101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2566" name="Object 42"/>
          <p:cNvGraphicFramePr>
            <a:graphicFrameLocks noChangeAspect="1"/>
          </p:cNvGraphicFramePr>
          <p:nvPr/>
        </p:nvGraphicFramePr>
        <p:xfrm>
          <a:off x="7467600" y="3048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20" imgW="368140" imgH="304668" progId="Equation.3">
                  <p:embed/>
                </p:oleObj>
              </mc:Choice>
              <mc:Fallback>
                <p:oleObj name="Equation" r:id="rId20" imgW="368140" imgH="30466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Text Box 43"/>
          <p:cNvSpPr txBox="1">
            <a:spLocks noChangeArrowheads="1"/>
          </p:cNvSpPr>
          <p:nvPr/>
        </p:nvSpPr>
        <p:spPr bwMode="auto">
          <a:xfrm>
            <a:off x="609600" y="2895600"/>
            <a:ext cx="764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One dimensional projection of walk     : </a:t>
            </a:r>
          </a:p>
        </p:txBody>
      </p:sp>
      <p:graphicFrame>
        <p:nvGraphicFramePr>
          <p:cNvPr id="22568" name="Object 44"/>
          <p:cNvGraphicFramePr>
            <a:graphicFrameLocks noChangeAspect="1"/>
          </p:cNvGraphicFramePr>
          <p:nvPr/>
        </p:nvGraphicFramePr>
        <p:xfrm>
          <a:off x="1295400" y="571500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22" imgW="1841500" imgH="482600" progId="Equation.3">
                  <p:embed/>
                </p:oleObj>
              </mc:Choice>
              <mc:Fallback>
                <p:oleObj name="Equation" r:id="rId22" imgW="1841500" imgH="482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752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5"/>
          <p:cNvGraphicFramePr>
            <a:graphicFrameLocks noChangeAspect="1"/>
          </p:cNvGraphicFramePr>
          <p:nvPr/>
        </p:nvGraphicFramePr>
        <p:xfrm>
          <a:off x="3810000" y="5715000"/>
          <a:ext cx="198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24" imgW="2273300" imgH="558800" progId="Equation.3">
                  <p:embed/>
                </p:oleObj>
              </mc:Choice>
              <mc:Fallback>
                <p:oleObj name="Equation" r:id="rId24" imgW="2273300" imgH="558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15000"/>
                        <a:ext cx="1981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6"/>
          <p:cNvGraphicFramePr>
            <a:graphicFrameLocks noChangeAspect="1"/>
          </p:cNvGraphicFramePr>
          <p:nvPr/>
        </p:nvGraphicFramePr>
        <p:xfrm>
          <a:off x="6324600" y="5715000"/>
          <a:ext cx="200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6" imgW="2324100" imgH="558800" progId="Equation.3">
                  <p:embed/>
                </p:oleObj>
              </mc:Choice>
              <mc:Fallback>
                <p:oleObj name="Equation" r:id="rId26" imgW="2324100" imgH="558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2006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7"/>
          <p:cNvGraphicFramePr>
            <a:graphicFrameLocks noChangeAspect="1"/>
          </p:cNvGraphicFramePr>
          <p:nvPr/>
        </p:nvGraphicFramePr>
        <p:xfrm>
          <a:off x="3733800" y="12192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28" imgW="1257300" imgH="330200" progId="Equation.3">
                  <p:embed/>
                </p:oleObj>
              </mc:Choice>
              <mc:Fallback>
                <p:oleObj name="Equation" r:id="rId28" imgW="1257300" imgH="330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600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2" name="Text Box 48"/>
          <p:cNvSpPr txBox="1">
            <a:spLocks noChangeArrowheads="1"/>
          </p:cNvSpPr>
          <p:nvPr/>
        </p:nvSpPr>
        <p:spPr bwMode="auto">
          <a:xfrm>
            <a:off x="593725" y="1092200"/>
            <a:ext cx="270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write</a:t>
            </a:r>
          </a:p>
        </p:txBody>
      </p:sp>
      <p:sp>
        <p:nvSpPr>
          <p:cNvPr id="22573" name="Freeform 50"/>
          <p:cNvSpPr>
            <a:spLocks/>
          </p:cNvSpPr>
          <p:nvPr/>
        </p:nvSpPr>
        <p:spPr bwMode="auto">
          <a:xfrm>
            <a:off x="990600" y="5080000"/>
            <a:ext cx="2438400" cy="177800"/>
          </a:xfrm>
          <a:custGeom>
            <a:avLst/>
            <a:gdLst>
              <a:gd name="T0" fmla="*/ 0 w 1536"/>
              <a:gd name="T1" fmla="*/ 25400 h 112"/>
              <a:gd name="T2" fmla="*/ 1066800 w 1536"/>
              <a:gd name="T3" fmla="*/ 177800 h 112"/>
              <a:gd name="T4" fmla="*/ 1981200 w 1536"/>
              <a:gd name="T5" fmla="*/ 25400 h 112"/>
              <a:gd name="T6" fmla="*/ 2438400 w 1536"/>
              <a:gd name="T7" fmla="*/ 2540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2">
                <a:moveTo>
                  <a:pt x="0" y="16"/>
                </a:moveTo>
                <a:cubicBezTo>
                  <a:pt x="232" y="64"/>
                  <a:pt x="464" y="112"/>
                  <a:pt x="672" y="112"/>
                </a:cubicBezTo>
                <a:cubicBezTo>
                  <a:pt x="880" y="112"/>
                  <a:pt x="1104" y="32"/>
                  <a:pt x="1248" y="16"/>
                </a:cubicBezTo>
                <a:cubicBezTo>
                  <a:pt x="1392" y="0"/>
                  <a:pt x="1464" y="8"/>
                  <a:pt x="1536" y="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2574" name="Freeform 51"/>
          <p:cNvSpPr>
            <a:spLocks/>
          </p:cNvSpPr>
          <p:nvPr/>
        </p:nvSpPr>
        <p:spPr bwMode="auto">
          <a:xfrm>
            <a:off x="4038600" y="5105400"/>
            <a:ext cx="1981200" cy="76200"/>
          </a:xfrm>
          <a:custGeom>
            <a:avLst/>
            <a:gdLst>
              <a:gd name="T0" fmla="*/ 0 w 1248"/>
              <a:gd name="T1" fmla="*/ 0 h 48"/>
              <a:gd name="T2" fmla="*/ 1066800 w 1248"/>
              <a:gd name="T3" fmla="*/ 76200 h 48"/>
              <a:gd name="T4" fmla="*/ 1981200 w 124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2575" name="Freeform 52"/>
          <p:cNvSpPr>
            <a:spLocks/>
          </p:cNvSpPr>
          <p:nvPr/>
        </p:nvSpPr>
        <p:spPr bwMode="auto">
          <a:xfrm>
            <a:off x="6553200" y="5105400"/>
            <a:ext cx="1447800" cy="76200"/>
          </a:xfrm>
          <a:custGeom>
            <a:avLst/>
            <a:gdLst>
              <a:gd name="T0" fmla="*/ 0 w 1248"/>
              <a:gd name="T1" fmla="*/ 0 h 48"/>
              <a:gd name="T2" fmla="*/ 779585 w 1248"/>
              <a:gd name="T3" fmla="*/ 76200 h 48"/>
              <a:gd name="T4" fmla="*/ 1447800 w 124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2576" name="Object 5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30" imgW="114151" imgH="215619" progId="Equation.3">
                  <p:embed/>
                </p:oleObj>
              </mc:Choice>
              <mc:Fallback>
                <p:oleObj name="Equation" r:id="rId30" imgW="114151" imgH="2156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568C93-19C3-4DF6-A102-855556C770F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667000" y="1066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1879600" imgH="419100" progId="Equation.3">
                  <p:embed/>
                </p:oleObj>
              </mc:Choice>
              <mc:Fallback>
                <p:oleObj name="Equation" r:id="rId3" imgW="187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59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0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1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2" name="Line 53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3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4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5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6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7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8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9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0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1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72" name="Object 64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74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75" name="Oval 6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6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7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8" name="AutoShape 70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3579" name="Object 71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72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9" imgW="317225" imgH="406048" progId="Equation.3">
                  <p:embed/>
                </p:oleObj>
              </mc:Choice>
              <mc:Fallback>
                <p:oleObj name="Equation" r:id="rId9" imgW="317225" imgH="406048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73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Text Box 74"/>
          <p:cNvSpPr txBox="1">
            <a:spLocks noChangeArrowheads="1"/>
          </p:cNvSpPr>
          <p:nvPr/>
        </p:nvSpPr>
        <p:spPr bwMode="auto">
          <a:xfrm>
            <a:off x="381000" y="990600"/>
            <a:ext cx="1700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DFA:</a:t>
            </a:r>
          </a:p>
        </p:txBody>
      </p:sp>
      <p:sp>
        <p:nvSpPr>
          <p:cNvPr id="23583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84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85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86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87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88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89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3590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3591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3592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3593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3594" name="Object 86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13" imgW="406224" imgH="469696" progId="Equation.3">
                  <p:embed/>
                </p:oleObj>
              </mc:Choice>
              <mc:Fallback>
                <p:oleObj name="Equation" r:id="rId13" imgW="406224" imgH="469696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5" name="Object 94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15" imgW="482391" imgH="482391" progId="Equation.3">
                  <p:embed/>
                </p:oleObj>
              </mc:Choice>
              <mc:Fallback>
                <p:oleObj name="Equation" r:id="rId15" imgW="482391" imgH="482391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3597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3598" name="Object 9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7" imgW="393529" imgH="482391" progId="Equation.3">
                  <p:embed/>
                </p:oleObj>
              </mc:Choice>
              <mc:Fallback>
                <p:oleObj name="Equation" r:id="rId17" imgW="393529" imgH="482391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9" name="Freeform 100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889000 w 824"/>
              <a:gd name="T1" fmla="*/ 1295400 h 816"/>
              <a:gd name="T2" fmla="*/ 1270000 w 824"/>
              <a:gd name="T3" fmla="*/ 762000 h 816"/>
              <a:gd name="T4" fmla="*/ 1117600 w 824"/>
              <a:gd name="T5" fmla="*/ 152400 h 816"/>
              <a:gd name="T6" fmla="*/ 203200 w 824"/>
              <a:gd name="T7" fmla="*/ 76200 h 816"/>
              <a:gd name="T8" fmla="*/ 50800 w 824"/>
              <a:gd name="T9" fmla="*/ 609600 h 816"/>
              <a:gd name="T10" fmla="*/ 508000 w 824"/>
              <a:gd name="T11" fmla="*/ 129540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3600" name="Object 101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19" imgW="723586" imgH="482391" progId="Equation.3">
                  <p:embed/>
                </p:oleObj>
              </mc:Choice>
              <mc:Fallback>
                <p:oleObj name="Equation" r:id="rId19" imgW="723586" imgH="482391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1" name="Object 102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21" imgW="482391" imgH="558558" progId="Equation.3">
                  <p:embed/>
                </p:oleObj>
              </mc:Choice>
              <mc:Fallback>
                <p:oleObj name="Equation" r:id="rId21" imgW="482391" imgH="558558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103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23" imgW="812447" imgH="558558" progId="Equation.3">
                  <p:embed/>
                </p:oleObj>
              </mc:Choice>
              <mc:Fallback>
                <p:oleObj name="Equation" r:id="rId23" imgW="812447" imgH="558558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" name="Text Box 104"/>
          <p:cNvSpPr txBox="1">
            <a:spLocks noChangeArrowheads="1"/>
          </p:cNvSpPr>
          <p:nvPr/>
        </p:nvSpPr>
        <p:spPr bwMode="auto">
          <a:xfrm>
            <a:off x="5105400" y="1828800"/>
            <a:ext cx="33972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contains only </a:t>
            </a:r>
          </a:p>
          <a:p>
            <a:r>
              <a:rPr lang="en-US" sz="2800"/>
              <a:t>first occurrence of</a:t>
            </a:r>
          </a:p>
        </p:txBody>
      </p:sp>
      <p:graphicFrame>
        <p:nvGraphicFramePr>
          <p:cNvPr id="23604" name="Object 105"/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25" imgW="139639" imgH="190417" progId="Equation.3">
                  <p:embed/>
                </p:oleObj>
              </mc:Choice>
              <mc:Fallback>
                <p:oleObj name="Equation" r:id="rId25" imgW="139639" imgH="190417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438400"/>
                        <a:ext cx="336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03D9D89-0F30-48BA-977C-F4D8ACA21A2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Text Box 1026"/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24582" name="Object 1027"/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2145369" imgH="545863" progId="Equation.3">
                  <p:embed/>
                </p:oleObj>
              </mc:Choice>
              <mc:Fallback>
                <p:oleObj name="Equation" r:id="rId3" imgW="2145369" imgH="54586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03200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028"/>
          <p:cNvSpPr txBox="1">
            <a:spLocks noChangeArrowheads="1"/>
          </p:cNvSpPr>
          <p:nvPr/>
        </p:nvSpPr>
        <p:spPr bwMode="auto">
          <a:xfrm>
            <a:off x="3352800" y="152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length</a:t>
            </a:r>
          </a:p>
        </p:txBody>
      </p:sp>
      <p:sp>
        <p:nvSpPr>
          <p:cNvPr id="24584" name="Text Box 1029"/>
          <p:cNvSpPr txBox="1">
            <a:spLocks noChangeArrowheads="1"/>
          </p:cNvSpPr>
          <p:nvPr/>
        </p:nvSpPr>
        <p:spPr bwMode="auto">
          <a:xfrm>
            <a:off x="7086600" y="152400"/>
            <a:ext cx="1938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number</a:t>
            </a:r>
          </a:p>
          <a:p>
            <a:r>
              <a:rPr lang="en-US"/>
              <a:t>of states</a:t>
            </a:r>
          </a:p>
          <a:p>
            <a:r>
              <a:rPr lang="en-US"/>
              <a:t>of DFA</a:t>
            </a:r>
          </a:p>
        </p:txBody>
      </p:sp>
      <p:sp>
        <p:nvSpPr>
          <p:cNvPr id="24585" name="Text Box 1070"/>
          <p:cNvSpPr txBox="1">
            <a:spLocks noChangeArrowheads="1"/>
          </p:cNvSpPr>
          <p:nvPr/>
        </p:nvSpPr>
        <p:spPr bwMode="auto">
          <a:xfrm>
            <a:off x="5257800" y="5029200"/>
            <a:ext cx="34718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Since, in       no </a:t>
            </a:r>
          </a:p>
          <a:p>
            <a:r>
              <a:rPr lang="en-US"/>
              <a:t>state is repeated</a:t>
            </a:r>
          </a:p>
          <a:p>
            <a:r>
              <a:rPr lang="en-US" sz="2000"/>
              <a:t>          </a:t>
            </a:r>
            <a:r>
              <a:rPr lang="en-US" sz="2400"/>
              <a:t>(except q)</a:t>
            </a:r>
            <a:r>
              <a:rPr lang="en-US"/>
              <a:t> </a:t>
            </a:r>
          </a:p>
        </p:txBody>
      </p:sp>
      <p:graphicFrame>
        <p:nvGraphicFramePr>
          <p:cNvPr id="24586" name="Object 1071"/>
          <p:cNvGraphicFramePr>
            <a:graphicFrameLocks noChangeAspect="1"/>
          </p:cNvGraphicFramePr>
          <p:nvPr/>
        </p:nvGraphicFramePr>
        <p:xfrm>
          <a:off x="7086600" y="5181600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419100" imgH="330200" progId="Equation.3">
                  <p:embed/>
                </p:oleObj>
              </mc:Choice>
              <mc:Fallback>
                <p:oleObj name="Equation" r:id="rId5" imgW="419100" imgH="330200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533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072"/>
          <p:cNvSpPr txBox="1">
            <a:spLocks noChangeArrowheads="1"/>
          </p:cNvSpPr>
          <p:nvPr/>
        </p:nvSpPr>
        <p:spPr bwMode="auto">
          <a:xfrm>
            <a:off x="5867400" y="3810000"/>
            <a:ext cx="287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Unique States</a:t>
            </a:r>
          </a:p>
        </p:txBody>
      </p:sp>
      <p:sp>
        <p:nvSpPr>
          <p:cNvPr id="24588" name="Oval 1073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89" name="Oval 1074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0" name="Oval 1076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1" name="Line 1077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2" name="Line 1078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3" name="Line 1079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4" name="Line 1080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5" name="Oval 1082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6" name="Oval 1083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97" name="Line 1084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8" name="Line 1085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599" name="Object 1087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7" imgW="266584" imgH="368140" progId="Equation.3">
                  <p:embed/>
                </p:oleObj>
              </mc:Choice>
              <mc:Fallback>
                <p:oleObj name="Equation" r:id="rId7" imgW="266584" imgH="36814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1088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601" name="AutoShape 1091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602" name="AutoShape 1093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4603" name="Object 1094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109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1" imgW="317225" imgH="406048" progId="Equation.3">
                  <p:embed/>
                </p:oleObj>
              </mc:Choice>
              <mc:Fallback>
                <p:oleObj name="Equation" r:id="rId11" imgW="317225" imgH="406048" progId="Equation.3">
                  <p:embed/>
                  <p:pic>
                    <p:nvPicPr>
                      <p:cNvPr id="0" name="Object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Oval 110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6" name="Oval 110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607" name="Line 1103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4608" name="Line 1104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4609" name="Line 1105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4610" name="Line 1106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4611" name="Text Box 1107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4612" name="Object 1108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13" imgW="406224" imgH="469696" progId="Equation.3">
                  <p:embed/>
                </p:oleObj>
              </mc:Choice>
              <mc:Fallback>
                <p:oleObj name="Equation" r:id="rId13" imgW="406224" imgH="469696" progId="Equation.3">
                  <p:embed/>
                  <p:pic>
                    <p:nvPicPr>
                      <p:cNvPr id="0" name="Object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Freeform 1110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4614" name="Object 1112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5" imgW="393529" imgH="482391" progId="Equation.3">
                  <p:embed/>
                </p:oleObj>
              </mc:Choice>
              <mc:Fallback>
                <p:oleObj name="Equation" r:id="rId15" imgW="393529" imgH="482391" progId="Equation.3">
                  <p:embed/>
                  <p:pic>
                    <p:nvPicPr>
                      <p:cNvPr id="0" name="Object 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5" name="Freeform 1113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889000 w 824"/>
              <a:gd name="T1" fmla="*/ 1295400 h 816"/>
              <a:gd name="T2" fmla="*/ 1270000 w 824"/>
              <a:gd name="T3" fmla="*/ 762000 h 816"/>
              <a:gd name="T4" fmla="*/ 1117600 w 824"/>
              <a:gd name="T5" fmla="*/ 152400 h 816"/>
              <a:gd name="T6" fmla="*/ 203200 w 824"/>
              <a:gd name="T7" fmla="*/ 76200 h 816"/>
              <a:gd name="T8" fmla="*/ 50800 w 824"/>
              <a:gd name="T9" fmla="*/ 609600 h 816"/>
              <a:gd name="T10" fmla="*/ 508000 w 824"/>
              <a:gd name="T11" fmla="*/ 129540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4616" name="Object 1114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7" imgW="723586" imgH="482391" progId="Equation.3">
                  <p:embed/>
                </p:oleObj>
              </mc:Choice>
              <mc:Fallback>
                <p:oleObj name="Equation" r:id="rId17" imgW="723586" imgH="482391" progId="Equation.3">
                  <p:embed/>
                  <p:pic>
                    <p:nvPicPr>
                      <p:cNvPr id="0" name="Object 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Object 1115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9" imgW="482391" imgH="558558" progId="Equation.3">
                  <p:embed/>
                </p:oleObj>
              </mc:Choice>
              <mc:Fallback>
                <p:oleObj name="Equation" r:id="rId19" imgW="482391" imgH="558558" progId="Equation.3">
                  <p:embed/>
                  <p:pic>
                    <p:nvPicPr>
                      <p:cNvPr id="0" name="Object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94E3D91-07D7-42E2-8D32-4B357DD81A3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Text Box 27"/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25606" name="Object 32"/>
          <p:cNvGraphicFramePr>
            <a:graphicFrameLocks noChangeAspect="1"/>
          </p:cNvGraphicFramePr>
          <p:nvPr/>
        </p:nvGraphicFramePr>
        <p:xfrm>
          <a:off x="4953000" y="2286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434477" imgH="545863" progId="Equation.3">
                  <p:embed/>
                </p:oleObj>
              </mc:Choice>
              <mc:Fallback>
                <p:oleObj name="Equation" r:id="rId3" imgW="1434477" imgH="54586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33"/>
          <p:cNvSpPr txBox="1">
            <a:spLocks noChangeArrowheads="1"/>
          </p:cNvSpPr>
          <p:nvPr/>
        </p:nvSpPr>
        <p:spPr bwMode="auto">
          <a:xfrm>
            <a:off x="3429000" y="152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length</a:t>
            </a:r>
          </a:p>
        </p:txBody>
      </p:sp>
      <p:sp>
        <p:nvSpPr>
          <p:cNvPr id="25608" name="Text Box 75"/>
          <p:cNvSpPr txBox="1">
            <a:spLocks noChangeArrowheads="1"/>
          </p:cNvSpPr>
          <p:nvPr/>
        </p:nvSpPr>
        <p:spPr bwMode="auto">
          <a:xfrm>
            <a:off x="457200" y="1143000"/>
            <a:ext cx="850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there is at least one transition in loop</a:t>
            </a:r>
          </a:p>
        </p:txBody>
      </p:sp>
      <p:sp>
        <p:nvSpPr>
          <p:cNvPr id="25609" name="Oval 76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0" name="Oval 7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1" name="Oval 7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2" name="Line 8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3" name="Line 8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14" name="Object 82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AutoShape 84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16" name="Object 8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317225" imgH="406048" progId="Equation.3">
                  <p:embed/>
                </p:oleObj>
              </mc:Choice>
              <mc:Fallback>
                <p:oleObj name="Equation" r:id="rId7" imgW="317225" imgH="406048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Oval 86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8" name="Oval 87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9" name="Line 88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5620" name="Line 89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5621" name="Line 90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5622" name="Line 91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5623" name="Text Box 92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624" name="Freeform 94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889000 w 824"/>
              <a:gd name="T1" fmla="*/ 1295400 h 816"/>
              <a:gd name="T2" fmla="*/ 1270000 w 824"/>
              <a:gd name="T3" fmla="*/ 762000 h 816"/>
              <a:gd name="T4" fmla="*/ 1117600 w 824"/>
              <a:gd name="T5" fmla="*/ 152400 h 816"/>
              <a:gd name="T6" fmla="*/ 203200 w 824"/>
              <a:gd name="T7" fmla="*/ 76200 h 816"/>
              <a:gd name="T8" fmla="*/ 50800 w 824"/>
              <a:gd name="T9" fmla="*/ 609600 h 816"/>
              <a:gd name="T10" fmla="*/ 508000 w 824"/>
              <a:gd name="T11" fmla="*/ 129540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5625" name="Object 95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9" imgW="723586" imgH="482391" progId="Equation.3">
                  <p:embed/>
                </p:oleObj>
              </mc:Choice>
              <mc:Fallback>
                <p:oleObj name="Equation" r:id="rId9" imgW="723586" imgH="48239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96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1" imgW="482391" imgH="558558" progId="Equation.3">
                  <p:embed/>
                </p:oleObj>
              </mc:Choice>
              <mc:Fallback>
                <p:oleObj name="Equation" r:id="rId11" imgW="482391" imgH="558558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40F04E-F4A4-414D-986E-F4F11E42557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65125" y="330200"/>
            <a:ext cx="791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do not care about the form of string</a:t>
            </a: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8382000" y="533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334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43" name="Object 20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645" name="Oval 23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6" name="AutoShape 24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47" name="AutoShape 26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48" name="Object 27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8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9" imgW="317225" imgH="406048" progId="Equation.3">
                  <p:embed/>
                </p:oleObj>
              </mc:Choice>
              <mc:Fallback>
                <p:oleObj name="Equation" r:id="rId9" imgW="317225" imgH="40604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9"/>
          <p:cNvGraphicFramePr>
            <a:graphicFrameLocks noChangeAspect="1"/>
          </p:cNvGraphicFramePr>
          <p:nvPr/>
        </p:nvGraphicFramePr>
        <p:xfrm>
          <a:off x="6400800" y="4267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Oval 33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2" name="Oval 34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3" name="Line 36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4" name="Line 37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655" name="Line 38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6" name="Line 39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6657" name="Text Box 40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6658" name="Object 50"/>
          <p:cNvGraphicFramePr>
            <a:graphicFrameLocks noChangeAspect="1"/>
          </p:cNvGraphicFramePr>
          <p:nvPr/>
        </p:nvGraphicFramePr>
        <p:xfrm>
          <a:off x="762000" y="18843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4363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Text Box 51"/>
          <p:cNvSpPr txBox="1">
            <a:spLocks noChangeArrowheads="1"/>
          </p:cNvSpPr>
          <p:nvPr/>
        </p:nvSpPr>
        <p:spPr bwMode="auto">
          <a:xfrm>
            <a:off x="1066800" y="1752600"/>
            <a:ext cx="690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may actually overlap with the paths of        and </a:t>
            </a:r>
          </a:p>
        </p:txBody>
      </p:sp>
      <p:graphicFrame>
        <p:nvGraphicFramePr>
          <p:cNvPr id="26660" name="Object 52"/>
          <p:cNvGraphicFramePr>
            <a:graphicFrameLocks noChangeAspect="1"/>
          </p:cNvGraphicFramePr>
          <p:nvPr/>
        </p:nvGraphicFramePr>
        <p:xfrm>
          <a:off x="6781800" y="1884363"/>
          <a:ext cx="2174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84363"/>
                        <a:ext cx="2174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53"/>
          <p:cNvGraphicFramePr>
            <a:graphicFrameLocks noChangeAspect="1"/>
          </p:cNvGraphicFramePr>
          <p:nvPr/>
        </p:nvGraphicFramePr>
        <p:xfrm>
          <a:off x="7924800" y="1884363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4" imgW="317225" imgH="406048" progId="Equation.3">
                  <p:embed/>
                </p:oleObj>
              </mc:Choice>
              <mc:Fallback>
                <p:oleObj name="Equation" r:id="rId14" imgW="317225" imgH="40604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84363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Freeform 55"/>
          <p:cNvSpPr>
            <a:spLocks/>
          </p:cNvSpPr>
          <p:nvPr/>
        </p:nvSpPr>
        <p:spPr bwMode="auto">
          <a:xfrm>
            <a:off x="901700" y="3632200"/>
            <a:ext cx="7404100" cy="2882900"/>
          </a:xfrm>
          <a:custGeom>
            <a:avLst/>
            <a:gdLst>
              <a:gd name="T0" fmla="*/ 3517900 w 4664"/>
              <a:gd name="T1" fmla="*/ 1625600 h 1816"/>
              <a:gd name="T2" fmla="*/ 4127500 w 4664"/>
              <a:gd name="T3" fmla="*/ 1092200 h 1816"/>
              <a:gd name="T4" fmla="*/ 4356100 w 4664"/>
              <a:gd name="T5" fmla="*/ 482600 h 1816"/>
              <a:gd name="T6" fmla="*/ 4279900 w 4664"/>
              <a:gd name="T7" fmla="*/ 25400 h 1816"/>
              <a:gd name="T8" fmla="*/ 2603500 w 4664"/>
              <a:gd name="T9" fmla="*/ 635000 h 1816"/>
              <a:gd name="T10" fmla="*/ 3213100 w 4664"/>
              <a:gd name="T11" fmla="*/ 1397000 h 1816"/>
              <a:gd name="T12" fmla="*/ 774700 w 4664"/>
              <a:gd name="T13" fmla="*/ 482600 h 1816"/>
              <a:gd name="T14" fmla="*/ 12700 w 4664"/>
              <a:gd name="T15" fmla="*/ 1397000 h 1816"/>
              <a:gd name="T16" fmla="*/ 850900 w 4664"/>
              <a:gd name="T17" fmla="*/ 1473200 h 1816"/>
              <a:gd name="T18" fmla="*/ 1841500 w 4664"/>
              <a:gd name="T19" fmla="*/ 1473200 h 1816"/>
              <a:gd name="T20" fmla="*/ 3898900 w 4664"/>
              <a:gd name="T21" fmla="*/ 2768600 h 1816"/>
              <a:gd name="T22" fmla="*/ 5194300 w 4664"/>
              <a:gd name="T23" fmla="*/ 787400 h 1816"/>
              <a:gd name="T24" fmla="*/ 6337300 w 4664"/>
              <a:gd name="T25" fmla="*/ 2159000 h 1816"/>
              <a:gd name="T26" fmla="*/ 7404100 w 4664"/>
              <a:gd name="T27" fmla="*/ 1778000 h 18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664" h="1816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663" name="Oval 56"/>
          <p:cNvSpPr>
            <a:spLocks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4" name="Oval 57"/>
          <p:cNvSpPr>
            <a:spLocks noChangeArrowheads="1"/>
          </p:cNvSpPr>
          <p:nvPr/>
        </p:nvSpPr>
        <p:spPr bwMode="auto">
          <a:xfrm>
            <a:off x="5791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5" name="Oval 58"/>
          <p:cNvSpPr>
            <a:spLocks noChangeArrowheads="1"/>
          </p:cNvSpPr>
          <p:nvPr/>
        </p:nvSpPr>
        <p:spPr bwMode="auto">
          <a:xfrm>
            <a:off x="68580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6" name="Oval 59"/>
          <p:cNvSpPr>
            <a:spLocks noChangeArrowheads="1"/>
          </p:cNvSpPr>
          <p:nvPr/>
        </p:nvSpPr>
        <p:spPr bwMode="auto">
          <a:xfrm>
            <a:off x="44196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7" name="Oval 60"/>
          <p:cNvSpPr>
            <a:spLocks noChangeArrowheads="1"/>
          </p:cNvSpPr>
          <p:nvPr/>
        </p:nvSpPr>
        <p:spPr bwMode="auto">
          <a:xfrm>
            <a:off x="5105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8" name="Oval 61"/>
          <p:cNvSpPr>
            <a:spLocks noChangeArrowheads="1"/>
          </p:cNvSpPr>
          <p:nvPr/>
        </p:nvSpPr>
        <p:spPr bwMode="auto">
          <a:xfrm>
            <a:off x="63246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69" name="Oval 62"/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70" name="Oval 63"/>
          <p:cNvSpPr>
            <a:spLocks noChangeArrowheads="1"/>
          </p:cNvSpPr>
          <p:nvPr/>
        </p:nvSpPr>
        <p:spPr bwMode="auto">
          <a:xfrm>
            <a:off x="6858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C5A1FEA-3A82-48CF-96A1-6384BE10F06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4114800" y="3048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6629400" y="457200"/>
          <a:ext cx="646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" imgW="647700" imgH="419100" progId="Equation.3">
                  <p:embed/>
                </p:oleObj>
              </mc:Choice>
              <mc:Fallback>
                <p:oleObj name="Equation" r:id="rId3" imgW="647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"/>
                        <a:ext cx="646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7656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7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8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9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0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1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2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3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4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5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66" name="Object 94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668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669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70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71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72" name="Object 101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103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Oval 104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5" name="Text Box 105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676" name="Line 106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77" name="Line 109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78" name="Freeform 117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79" name="Freeform 119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pSp>
        <p:nvGrpSpPr>
          <p:cNvPr id="27680" name="Group 153"/>
          <p:cNvGrpSpPr>
            <a:grpSpLocks/>
          </p:cNvGrpSpPr>
          <p:nvPr/>
        </p:nvGrpSpPr>
        <p:grpSpPr bwMode="auto">
          <a:xfrm>
            <a:off x="2514600" y="3048000"/>
            <a:ext cx="3581400" cy="1676400"/>
            <a:chOff x="1776" y="1968"/>
            <a:chExt cx="2832" cy="1056"/>
          </a:xfrm>
        </p:grpSpPr>
        <p:sp>
          <p:nvSpPr>
            <p:cNvPr id="27701" name="Line 134"/>
            <p:cNvSpPr>
              <a:spLocks noChangeShapeType="1"/>
            </p:cNvSpPr>
            <p:nvPr/>
          </p:nvSpPr>
          <p:spPr bwMode="auto">
            <a:xfrm>
              <a:off x="1776" y="1968"/>
              <a:ext cx="268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7702" name="Line 135"/>
            <p:cNvSpPr>
              <a:spLocks noChangeShapeType="1"/>
            </p:cNvSpPr>
            <p:nvPr/>
          </p:nvSpPr>
          <p:spPr bwMode="auto">
            <a:xfrm flipV="1">
              <a:off x="1776" y="2016"/>
              <a:ext cx="283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27681" name="Text Box 136"/>
          <p:cNvSpPr txBox="1">
            <a:spLocks noChangeArrowheads="1"/>
          </p:cNvSpPr>
          <p:nvPr/>
        </p:nvSpPr>
        <p:spPr bwMode="auto">
          <a:xfrm>
            <a:off x="212725" y="1854200"/>
            <a:ext cx="357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Do not follow loop</a:t>
            </a:r>
          </a:p>
        </p:txBody>
      </p:sp>
      <p:sp>
        <p:nvSpPr>
          <p:cNvPr id="27682" name="Oval 137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83" name="Oval 138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84" name="Line 139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85" name="Line 140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86" name="AutoShape 141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87" name="Object 142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11" imgW="317225" imgH="406048" progId="Equation.3">
                  <p:embed/>
                </p:oleObj>
              </mc:Choice>
              <mc:Fallback>
                <p:oleObj name="Equation" r:id="rId11" imgW="317225" imgH="406048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Oval 143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89" name="Oval 144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90" name="Line 145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7691" name="Line 146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692" name="Line 147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7693" name="Line 148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7694" name="Text Box 149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7695" name="Object 154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13" imgW="406224" imgH="469696" progId="Equation.3">
                  <p:embed/>
                </p:oleObj>
              </mc:Choice>
              <mc:Fallback>
                <p:oleObj name="Equation" r:id="rId13" imgW="406224" imgH="469696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6" name="Object 155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15" imgW="482391" imgH="482391" progId="Equation.3">
                  <p:embed/>
                </p:oleObj>
              </mc:Choice>
              <mc:Fallback>
                <p:oleObj name="Equation" r:id="rId15" imgW="482391" imgH="482391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7" name="Object 156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7" imgW="393529" imgH="482391" progId="Equation.3">
                  <p:embed/>
                </p:oleObj>
              </mc:Choice>
              <mc:Fallback>
                <p:oleObj name="Equation" r:id="rId17" imgW="393529" imgH="482391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8" name="Object 157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9" imgW="723586" imgH="482391" progId="Equation.3">
                  <p:embed/>
                </p:oleObj>
              </mc:Choice>
              <mc:Fallback>
                <p:oleObj name="Equation" r:id="rId19" imgW="723586" imgH="482391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158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21" imgW="482391" imgH="558558" progId="Equation.3">
                  <p:embed/>
                </p:oleObj>
              </mc:Choice>
              <mc:Fallback>
                <p:oleObj name="Equation" r:id="rId21" imgW="482391" imgH="558558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0" name="Object 159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23" imgW="812447" imgH="558558" progId="Equation.3">
                  <p:embed/>
                </p:oleObj>
              </mc:Choice>
              <mc:Fallback>
                <p:oleObj name="Equation" r:id="rId23" imgW="812447" imgH="558558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FFFF862-DFFA-490C-B96A-67DB9EBA9CE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4267200" y="2286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6711950" y="3619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6195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0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1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2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3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4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5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6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7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8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689" name="Object 94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691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692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3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4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5" name="Oval 102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96" name="Text Box 103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697" name="Line 104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8" name="Line 107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99" name="Freeform 115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700" name="Freeform 117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8701" name="Object 118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19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Text Box 122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Follow loop</a:t>
            </a:r>
          </a:p>
          <a:p>
            <a:r>
              <a:rPr lang="en-US"/>
              <a:t>2 times</a:t>
            </a:r>
          </a:p>
        </p:txBody>
      </p:sp>
      <p:sp>
        <p:nvSpPr>
          <p:cNvPr id="28704" name="Text Box 123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8705" name="Oval 124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6" name="Oval 125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7" name="Line 126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708" name="Line 127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709" name="AutoShape 128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710" name="Object 129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11" imgW="317225" imgH="406048" progId="Equation.3">
                  <p:embed/>
                </p:oleObj>
              </mc:Choice>
              <mc:Fallback>
                <p:oleObj name="Equation" r:id="rId11" imgW="317225" imgH="406048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1" name="Oval 13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12" name="Oval 13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13" name="Line 132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714" name="Line 133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715" name="Line 134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716" name="Line 135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717" name="Text Box 136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718" name="Freeform 141"/>
          <p:cNvSpPr>
            <a:spLocks/>
          </p:cNvSpPr>
          <p:nvPr/>
        </p:nvSpPr>
        <p:spPr bwMode="auto">
          <a:xfrm>
            <a:off x="3530600" y="3594100"/>
            <a:ext cx="1435100" cy="1282700"/>
          </a:xfrm>
          <a:custGeom>
            <a:avLst/>
            <a:gdLst>
              <a:gd name="T0" fmla="*/ 812800 w 904"/>
              <a:gd name="T1" fmla="*/ 1282700 h 808"/>
              <a:gd name="T2" fmla="*/ 1193800 w 904"/>
              <a:gd name="T3" fmla="*/ 901700 h 808"/>
              <a:gd name="T4" fmla="*/ 1270000 w 904"/>
              <a:gd name="T5" fmla="*/ 215900 h 808"/>
              <a:gd name="T6" fmla="*/ 203200 w 904"/>
              <a:gd name="T7" fmla="*/ 63500 h 808"/>
              <a:gd name="T8" fmla="*/ 50800 w 904"/>
              <a:gd name="T9" fmla="*/ 596900 h 808"/>
              <a:gd name="T10" fmla="*/ 203200 w 904"/>
              <a:gd name="T11" fmla="*/ 977900 h 808"/>
              <a:gd name="T12" fmla="*/ 508000 w 904"/>
              <a:gd name="T13" fmla="*/ 1206500 h 808"/>
              <a:gd name="T14" fmla="*/ 1041400 w 904"/>
              <a:gd name="T15" fmla="*/ 977900 h 808"/>
              <a:gd name="T16" fmla="*/ 1193800 w 904"/>
              <a:gd name="T17" fmla="*/ 368300 h 808"/>
              <a:gd name="T18" fmla="*/ 279400 w 904"/>
              <a:gd name="T19" fmla="*/ 139700 h 808"/>
              <a:gd name="T20" fmla="*/ 203200 w 904"/>
              <a:gd name="T21" fmla="*/ 749300 h 808"/>
              <a:gd name="T22" fmla="*/ 431800 w 904"/>
              <a:gd name="T23" fmla="*/ 1054100 h 8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04" h="808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8719" name="Object 142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13" imgW="406224" imgH="469696" progId="Equation.3">
                  <p:embed/>
                </p:oleObj>
              </mc:Choice>
              <mc:Fallback>
                <p:oleObj name="Equation" r:id="rId13" imgW="406224" imgH="469696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0" name="Object 143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5" imgW="482391" imgH="482391" progId="Equation.3">
                  <p:embed/>
                </p:oleObj>
              </mc:Choice>
              <mc:Fallback>
                <p:oleObj name="Equation" r:id="rId15" imgW="482391" imgH="482391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144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7" imgW="393529" imgH="482391" progId="Equation.3">
                  <p:embed/>
                </p:oleObj>
              </mc:Choice>
              <mc:Fallback>
                <p:oleObj name="Equation" r:id="rId17" imgW="393529" imgH="482391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2" name="Object 145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19" imgW="723586" imgH="482391" progId="Equation.3">
                  <p:embed/>
                </p:oleObj>
              </mc:Choice>
              <mc:Fallback>
                <p:oleObj name="Equation" r:id="rId19" imgW="723586" imgH="482391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3" name="Object 146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21" imgW="482391" imgH="558558" progId="Equation.3">
                  <p:embed/>
                </p:oleObj>
              </mc:Choice>
              <mc:Fallback>
                <p:oleObj name="Equation" r:id="rId21" imgW="482391" imgH="558558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4" name="Object 147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23" imgW="812447" imgH="558558" progId="Equation.3">
                  <p:embed/>
                </p:oleObj>
              </mc:Choice>
              <mc:Fallback>
                <p:oleObj name="Equation" r:id="rId23" imgW="812447" imgH="558558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23BB53-D87E-4866-B60F-6E2C1DE1DBC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4114800" y="1524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6629400" y="30480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3" imgW="1841500" imgH="419100" progId="Equation.3">
                  <p:embed/>
                </p:oleObj>
              </mc:Choice>
              <mc:Fallback>
                <p:oleObj name="Equation" r:id="rId3" imgW="1841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"/>
                        <a:ext cx="184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5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6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7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8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9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0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1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2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13" name="Object 94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15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16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7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8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9" name="Oval 102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0" name="Text Box 103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21" name="Line 104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22" name="Line 107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23" name="Freeform 115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24" name="Freeform 116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725" name="Object 117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118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120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Follow loop</a:t>
            </a:r>
          </a:p>
          <a:p>
            <a:r>
              <a:rPr lang="en-US"/>
              <a:t>3 times</a:t>
            </a:r>
          </a:p>
        </p:txBody>
      </p:sp>
      <p:sp>
        <p:nvSpPr>
          <p:cNvPr id="29728" name="Text Box 122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9729" name="Oval 123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30" name="Oval 124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31" name="Line 125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32" name="Line 126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33" name="AutoShape 127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34" name="Object 128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1" imgW="317225" imgH="406048" progId="Equation.3">
                  <p:embed/>
                </p:oleObj>
              </mc:Choice>
              <mc:Fallback>
                <p:oleObj name="Equation" r:id="rId11" imgW="317225" imgH="406048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Oval 129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36" name="Oval 130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37" name="Line 13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38" name="Line 13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39" name="Line 13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40" name="Line 13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41" name="Text Box 13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42" name="Freeform 138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863600 w 896"/>
              <a:gd name="T1" fmla="*/ 1460500 h 936"/>
              <a:gd name="T2" fmla="*/ 1320800 w 896"/>
              <a:gd name="T3" fmla="*/ 1079500 h 936"/>
              <a:gd name="T4" fmla="*/ 1244600 w 896"/>
              <a:gd name="T5" fmla="*/ 165100 h 936"/>
              <a:gd name="T6" fmla="*/ 254000 w 896"/>
              <a:gd name="T7" fmla="*/ 88900 h 936"/>
              <a:gd name="T8" fmla="*/ 25400 w 896"/>
              <a:gd name="T9" fmla="*/ 698500 h 936"/>
              <a:gd name="T10" fmla="*/ 406400 w 896"/>
              <a:gd name="T11" fmla="*/ 1384300 h 936"/>
              <a:gd name="T12" fmla="*/ 863600 w 896"/>
              <a:gd name="T13" fmla="*/ 1308100 h 936"/>
              <a:gd name="T14" fmla="*/ 1168400 w 896"/>
              <a:gd name="T15" fmla="*/ 1079500 h 936"/>
              <a:gd name="T16" fmla="*/ 1168400 w 896"/>
              <a:gd name="T17" fmla="*/ 317500 h 936"/>
              <a:gd name="T18" fmla="*/ 787400 w 896"/>
              <a:gd name="T19" fmla="*/ 88900 h 936"/>
              <a:gd name="T20" fmla="*/ 177800 w 896"/>
              <a:gd name="T21" fmla="*/ 241300 h 936"/>
              <a:gd name="T22" fmla="*/ 177800 w 896"/>
              <a:gd name="T23" fmla="*/ 850900 h 936"/>
              <a:gd name="T24" fmla="*/ 482600 w 896"/>
              <a:gd name="T25" fmla="*/ 1308100 h 936"/>
              <a:gd name="T26" fmla="*/ 1016000 w 896"/>
              <a:gd name="T27" fmla="*/ 1079500 h 936"/>
              <a:gd name="T28" fmla="*/ 1016000 w 896"/>
              <a:gd name="T29" fmla="*/ 317500 h 936"/>
              <a:gd name="T30" fmla="*/ 254000 w 896"/>
              <a:gd name="T31" fmla="*/ 241300 h 936"/>
              <a:gd name="T32" fmla="*/ 406400 w 896"/>
              <a:gd name="T33" fmla="*/ 1079500 h 936"/>
              <a:gd name="T34" fmla="*/ 711200 w 896"/>
              <a:gd name="T35" fmla="*/ 1231900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743" name="Object 139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13" imgW="406224" imgH="469696" progId="Equation.3">
                  <p:embed/>
                </p:oleObj>
              </mc:Choice>
              <mc:Fallback>
                <p:oleObj name="Equation" r:id="rId13" imgW="406224" imgH="469696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4" name="Object 140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15" imgW="482391" imgH="482391" progId="Equation.3">
                  <p:embed/>
                </p:oleObj>
              </mc:Choice>
              <mc:Fallback>
                <p:oleObj name="Equation" r:id="rId15" imgW="482391" imgH="482391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5" name="Object 141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17" imgW="393529" imgH="482391" progId="Equation.3">
                  <p:embed/>
                </p:oleObj>
              </mc:Choice>
              <mc:Fallback>
                <p:oleObj name="Equation" r:id="rId17" imgW="393529" imgH="482391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6" name="Object 142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19" imgW="723586" imgH="482391" progId="Equation.3">
                  <p:embed/>
                </p:oleObj>
              </mc:Choice>
              <mc:Fallback>
                <p:oleObj name="Equation" r:id="rId19" imgW="723586" imgH="482391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7" name="Object 143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21" imgW="482391" imgH="558558" progId="Equation.3">
                  <p:embed/>
                </p:oleObj>
              </mc:Choice>
              <mc:Fallback>
                <p:oleObj name="Equation" r:id="rId21" imgW="482391" imgH="558558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8" name="Object 144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23" imgW="812447" imgH="558558" progId="Equation.3">
                  <p:embed/>
                </p:oleObj>
              </mc:Choice>
              <mc:Fallback>
                <p:oleObj name="Equation" r:id="rId23" imgW="812447" imgH="558558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C5C3B0D-EFAB-40CB-BF07-5AEF53ADB63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3276600" y="2286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6108700" y="0"/>
          <a:ext cx="125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3" imgW="990170" imgH="609336" progId="Equation.3">
                  <p:embed/>
                </p:oleObj>
              </mc:Choice>
              <mc:Fallback>
                <p:oleObj name="Equation" r:id="rId3" imgW="990170" imgH="6093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0"/>
                        <a:ext cx="12573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graphicFrame>
        <p:nvGraphicFramePr>
          <p:cNvPr id="30728" name="Object 55"/>
          <p:cNvGraphicFramePr>
            <a:graphicFrameLocks noChangeAspect="1"/>
          </p:cNvGraphicFramePr>
          <p:nvPr/>
        </p:nvGraphicFramePr>
        <p:xfrm>
          <a:off x="5791200" y="914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5" imgW="2324100" imgH="533400" progId="Equation.3">
                  <p:embed/>
                </p:oleObj>
              </mc:Choice>
              <mc:Fallback>
                <p:oleObj name="Equation" r:id="rId5" imgW="2324100" imgH="5334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Oval 81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0" name="Oval 82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1" name="Oval 83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2" name="Oval 84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3" name="Line 85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4" name="Line 86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5" name="Line 87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6" name="Line 88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7" name="Line 89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8" name="Line 94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739" name="Object 95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7" imgW="266584" imgH="368140" progId="Equation.3">
                  <p:embed/>
                </p:oleObj>
              </mc:Choice>
              <mc:Fallback>
                <p:oleObj name="Equation" r:id="rId7" imgW="266584" imgH="3681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96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41" name="Text Box 97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42" name="Oval 98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3" name="AutoShape 99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4" name="AutoShape 100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5" name="Oval 103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46" name="Text Box 104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47" name="Line 105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8" name="Line 108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9" name="Freeform 11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0750" name="Freeform 117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0751" name="Object 118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119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3" name="Text Box 120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Follow loop</a:t>
            </a:r>
          </a:p>
          <a:p>
            <a:r>
              <a:rPr lang="en-US"/>
              <a:t>    times</a:t>
            </a:r>
          </a:p>
        </p:txBody>
      </p:sp>
      <p:graphicFrame>
        <p:nvGraphicFramePr>
          <p:cNvPr id="30754" name="Object 122"/>
          <p:cNvGraphicFramePr>
            <a:graphicFrameLocks noChangeAspect="1"/>
          </p:cNvGraphicFramePr>
          <p:nvPr/>
        </p:nvGraphicFramePr>
        <p:xfrm>
          <a:off x="304800" y="2667000"/>
          <a:ext cx="23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3" imgW="139579" imgH="317225" progId="Equation.3">
                  <p:embed/>
                </p:oleObj>
              </mc:Choice>
              <mc:Fallback>
                <p:oleObj name="Equation" r:id="rId13" imgW="139579" imgH="317225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234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5" name="Oval 124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56" name="Oval 125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57" name="Line 126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58" name="Line 127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59" name="AutoShape 128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760" name="Object 129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5" imgW="317225" imgH="406048" progId="Equation.3">
                  <p:embed/>
                </p:oleObj>
              </mc:Choice>
              <mc:Fallback>
                <p:oleObj name="Equation" r:id="rId15" imgW="317225" imgH="406048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Oval 13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62" name="Oval 13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63" name="Line 132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0764" name="Line 133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0765" name="Line 134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0766" name="Line 135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0767" name="Text Box 136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0768" name="Freeform 137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863600 w 896"/>
              <a:gd name="T1" fmla="*/ 1460500 h 936"/>
              <a:gd name="T2" fmla="*/ 1320800 w 896"/>
              <a:gd name="T3" fmla="*/ 1079500 h 936"/>
              <a:gd name="T4" fmla="*/ 1244600 w 896"/>
              <a:gd name="T5" fmla="*/ 165100 h 936"/>
              <a:gd name="T6" fmla="*/ 254000 w 896"/>
              <a:gd name="T7" fmla="*/ 88900 h 936"/>
              <a:gd name="T8" fmla="*/ 25400 w 896"/>
              <a:gd name="T9" fmla="*/ 698500 h 936"/>
              <a:gd name="T10" fmla="*/ 406400 w 896"/>
              <a:gd name="T11" fmla="*/ 1384300 h 936"/>
              <a:gd name="T12" fmla="*/ 863600 w 896"/>
              <a:gd name="T13" fmla="*/ 1308100 h 936"/>
              <a:gd name="T14" fmla="*/ 1168400 w 896"/>
              <a:gd name="T15" fmla="*/ 1079500 h 936"/>
              <a:gd name="T16" fmla="*/ 1168400 w 896"/>
              <a:gd name="T17" fmla="*/ 317500 h 936"/>
              <a:gd name="T18" fmla="*/ 787400 w 896"/>
              <a:gd name="T19" fmla="*/ 88900 h 936"/>
              <a:gd name="T20" fmla="*/ 177800 w 896"/>
              <a:gd name="T21" fmla="*/ 241300 h 936"/>
              <a:gd name="T22" fmla="*/ 177800 w 896"/>
              <a:gd name="T23" fmla="*/ 850900 h 936"/>
              <a:gd name="T24" fmla="*/ 482600 w 896"/>
              <a:gd name="T25" fmla="*/ 1308100 h 936"/>
              <a:gd name="T26" fmla="*/ 1016000 w 896"/>
              <a:gd name="T27" fmla="*/ 1079500 h 936"/>
              <a:gd name="T28" fmla="*/ 1016000 w 896"/>
              <a:gd name="T29" fmla="*/ 317500 h 936"/>
              <a:gd name="T30" fmla="*/ 254000 w 896"/>
              <a:gd name="T31" fmla="*/ 241300 h 936"/>
              <a:gd name="T32" fmla="*/ 406400 w 896"/>
              <a:gd name="T33" fmla="*/ 1079500 h 936"/>
              <a:gd name="T34" fmla="*/ 711200 w 896"/>
              <a:gd name="T35" fmla="*/ 1231900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0769" name="Object 138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0" name="Object 139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19" imgW="482391" imgH="482391" progId="Equation.3">
                  <p:embed/>
                </p:oleObj>
              </mc:Choice>
              <mc:Fallback>
                <p:oleObj name="Equation" r:id="rId19" imgW="482391" imgH="482391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1" name="Object 140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21" imgW="393529" imgH="482391" progId="Equation.3">
                  <p:embed/>
                </p:oleObj>
              </mc:Choice>
              <mc:Fallback>
                <p:oleObj name="Equation" r:id="rId21" imgW="393529" imgH="482391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2" name="Object 141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23" imgW="723586" imgH="482391" progId="Equation.3">
                  <p:embed/>
                </p:oleObj>
              </mc:Choice>
              <mc:Fallback>
                <p:oleObj name="Equation" r:id="rId23" imgW="723586" imgH="482391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3" name="Object 142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25" imgW="482391" imgH="558558" progId="Equation.3">
                  <p:embed/>
                </p:oleObj>
              </mc:Choice>
              <mc:Fallback>
                <p:oleObj name="Equation" r:id="rId25" imgW="482391" imgH="558558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4" name="Object 143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27" imgW="812447" imgH="558558" progId="Equation.3">
                  <p:embed/>
                </p:oleObj>
              </mc:Choice>
              <mc:Fallback>
                <p:oleObj name="Equation" r:id="rId27" imgW="812447" imgH="558558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27FA8E3-1A13-4AFF-B195-DC5FC7D9670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365125" y="254000"/>
            <a:ext cx="65405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How can we prove that a language</a:t>
            </a:r>
          </a:p>
          <a:p>
            <a:r>
              <a:rPr lang="en-US"/>
              <a:t>is not regular?</a:t>
            </a:r>
          </a:p>
        </p:txBody>
      </p:sp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7010400" y="304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1137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Prove that there is no </a:t>
            </a:r>
            <a:r>
              <a:rPr lang="en-US">
                <a:solidFill>
                  <a:srgbClr val="339933"/>
                </a:solidFill>
              </a:rPr>
              <a:t>DFA or NFA or RE</a:t>
            </a:r>
            <a:r>
              <a:rPr lang="en-US"/>
              <a:t> </a:t>
            </a:r>
          </a:p>
          <a:p>
            <a:r>
              <a:rPr lang="en-US"/>
              <a:t>that accepts </a:t>
            </a:r>
          </a:p>
        </p:txBody>
      </p:sp>
      <p:graphicFrame>
        <p:nvGraphicFramePr>
          <p:cNvPr id="4104" name="Object 5"/>
          <p:cNvGraphicFramePr>
            <a:graphicFrameLocks noChangeAspect="1"/>
          </p:cNvGraphicFramePr>
          <p:nvPr/>
        </p:nvGraphicFramePr>
        <p:xfrm>
          <a:off x="3048000" y="2590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83518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Difficulty:</a:t>
            </a:r>
            <a:r>
              <a:rPr lang="en-US"/>
              <a:t> this is not easy to prove</a:t>
            </a:r>
          </a:p>
          <a:p>
            <a:r>
              <a:rPr lang="en-US"/>
              <a:t>                 (</a:t>
            </a:r>
            <a:r>
              <a:rPr lang="en-US" sz="2400"/>
              <a:t>since there is an infinite number of them)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304800" y="5486400"/>
            <a:ext cx="7094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Solution:</a:t>
            </a:r>
            <a:r>
              <a:rPr lang="en-US"/>
              <a:t> use the Pumping Lemma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5F05C4-D102-48E3-859D-FC0EFE5EA63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3124200" y="2286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Therefore:</a:t>
            </a:r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6477000" y="3810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5" imgW="2324100" imgH="533400" progId="Equation.3">
                  <p:embed/>
                </p:oleObj>
              </mc:Choice>
              <mc:Fallback>
                <p:oleObj name="Equation" r:id="rId5" imgW="23241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31"/>
          <p:cNvSpPr>
            <a:spLocks noChangeShapeType="1"/>
          </p:cNvSpPr>
          <p:nvPr/>
        </p:nvSpPr>
        <p:spPr bwMode="auto">
          <a:xfrm flipV="1">
            <a:off x="5029200" y="914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1753" name="Text Box 32"/>
          <p:cNvSpPr txBox="1">
            <a:spLocks noChangeArrowheads="1"/>
          </p:cNvSpPr>
          <p:nvPr/>
        </p:nvSpPr>
        <p:spPr bwMode="auto">
          <a:xfrm>
            <a:off x="2209800" y="15240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 by the DFA</a:t>
            </a:r>
          </a:p>
        </p:txBody>
      </p:sp>
      <p:sp>
        <p:nvSpPr>
          <p:cNvPr id="31754" name="Oval 33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5" name="Oval 34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6" name="Oval 35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7" name="Oval 36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8" name="Line 37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59" name="Line 38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60" name="Line 39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1" name="Line 40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2" name="Line 41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3" name="Line 46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764" name="Object 47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7" imgW="266584" imgH="368140" progId="Equation.3">
                  <p:embed/>
                </p:oleObj>
              </mc:Choice>
              <mc:Fallback>
                <p:oleObj name="Equation" r:id="rId7" imgW="266584" imgH="3681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48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766" name="Text Box 49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767" name="Oval 50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8" name="AutoShape 51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9" name="AutoShape 52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70" name="Oval 5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71" name="Text Box 5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772" name="Line 5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73" name="Line 6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74" name="Freeform 68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1295400 w 1680"/>
              <a:gd name="T3" fmla="*/ 304800 h 200"/>
              <a:gd name="T4" fmla="*/ 2667000 w 1680"/>
              <a:gd name="T5" fmla="*/ 7620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1775" name="Freeform 69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981200 w 2352"/>
              <a:gd name="T3" fmla="*/ 228600 h 144"/>
              <a:gd name="T4" fmla="*/ 3733800 w 2352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1776" name="Object 70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71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Oval 75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79" name="Oval 76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80" name="Line 77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81" name="Line 78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82" name="AutoShape 79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783" name="Object 80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13" imgW="317225" imgH="406048" progId="Equation.3">
                  <p:embed/>
                </p:oleObj>
              </mc:Choice>
              <mc:Fallback>
                <p:oleObj name="Equation" r:id="rId13" imgW="317225" imgH="406048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4" name="Oval 81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85" name="Oval 82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86" name="Line 83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1787" name="Line 84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1788" name="Line 85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1789" name="Line 86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1790" name="Text Box 87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31791" name="Object 88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2" name="Object 89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7" imgW="482391" imgH="482391" progId="Equation.3">
                  <p:embed/>
                </p:oleObj>
              </mc:Choice>
              <mc:Fallback>
                <p:oleObj name="Equation" r:id="rId17" imgW="482391" imgH="482391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3" name="Object 90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19" imgW="393529" imgH="482391" progId="Equation.3">
                  <p:embed/>
                </p:oleObj>
              </mc:Choice>
              <mc:Fallback>
                <p:oleObj name="Equation" r:id="rId19" imgW="393529" imgH="482391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4" name="Object 91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21" imgW="723586" imgH="482391" progId="Equation.3">
                  <p:embed/>
                </p:oleObj>
              </mc:Choice>
              <mc:Fallback>
                <p:oleObj name="Equation" r:id="rId21" imgW="723586" imgH="482391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5" name="Object 92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23" imgW="482391" imgH="558558" progId="Equation.3">
                  <p:embed/>
                </p:oleObj>
              </mc:Choice>
              <mc:Fallback>
                <p:oleObj name="Equation" r:id="rId23" imgW="482391" imgH="558558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6" name="Object 93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25" imgW="812447" imgH="558558" progId="Equation.3">
                  <p:embed/>
                </p:oleObj>
              </mc:Choice>
              <mc:Fallback>
                <p:oleObj name="Equation" r:id="rId25" imgW="812447" imgH="558558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7" name="Freeform 94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863600 w 896"/>
              <a:gd name="T1" fmla="*/ 1460500 h 936"/>
              <a:gd name="T2" fmla="*/ 1320800 w 896"/>
              <a:gd name="T3" fmla="*/ 1079500 h 936"/>
              <a:gd name="T4" fmla="*/ 1244600 w 896"/>
              <a:gd name="T5" fmla="*/ 165100 h 936"/>
              <a:gd name="T6" fmla="*/ 254000 w 896"/>
              <a:gd name="T7" fmla="*/ 88900 h 936"/>
              <a:gd name="T8" fmla="*/ 25400 w 896"/>
              <a:gd name="T9" fmla="*/ 698500 h 936"/>
              <a:gd name="T10" fmla="*/ 406400 w 896"/>
              <a:gd name="T11" fmla="*/ 1384300 h 936"/>
              <a:gd name="T12" fmla="*/ 863600 w 896"/>
              <a:gd name="T13" fmla="*/ 1308100 h 936"/>
              <a:gd name="T14" fmla="*/ 1168400 w 896"/>
              <a:gd name="T15" fmla="*/ 1079500 h 936"/>
              <a:gd name="T16" fmla="*/ 1168400 w 896"/>
              <a:gd name="T17" fmla="*/ 317500 h 936"/>
              <a:gd name="T18" fmla="*/ 787400 w 896"/>
              <a:gd name="T19" fmla="*/ 88900 h 936"/>
              <a:gd name="T20" fmla="*/ 177800 w 896"/>
              <a:gd name="T21" fmla="*/ 241300 h 936"/>
              <a:gd name="T22" fmla="*/ 177800 w 896"/>
              <a:gd name="T23" fmla="*/ 850900 h 936"/>
              <a:gd name="T24" fmla="*/ 482600 w 896"/>
              <a:gd name="T25" fmla="*/ 1308100 h 936"/>
              <a:gd name="T26" fmla="*/ 1016000 w 896"/>
              <a:gd name="T27" fmla="*/ 1079500 h 936"/>
              <a:gd name="T28" fmla="*/ 1016000 w 896"/>
              <a:gd name="T29" fmla="*/ 317500 h 936"/>
              <a:gd name="T30" fmla="*/ 254000 w 896"/>
              <a:gd name="T31" fmla="*/ 241300 h 936"/>
              <a:gd name="T32" fmla="*/ 406400 w 896"/>
              <a:gd name="T33" fmla="*/ 1079500 h 936"/>
              <a:gd name="T34" fmla="*/ 711200 w 896"/>
              <a:gd name="T35" fmla="*/ 1231900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2822F48-72CF-4C65-8001-F3A789E3923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other words, we described:</a:t>
            </a:r>
          </a:p>
        </p:txBody>
      </p:sp>
      <p:sp>
        <p:nvSpPr>
          <p:cNvPr id="297987" name="AutoShape 3"/>
          <p:cNvSpPr>
            <a:spLocks noChangeArrowheads="1"/>
          </p:cNvSpPr>
          <p:nvPr/>
        </p:nvSpPr>
        <p:spPr bwMode="auto">
          <a:xfrm>
            <a:off x="6019800" y="2057400"/>
            <a:ext cx="962025" cy="914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>
            <a:off x="838200" y="3124200"/>
            <a:ext cx="962025" cy="914400"/>
          </a:xfrm>
          <a:prstGeom prst="star5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>
            <a:off x="5486400" y="4495800"/>
            <a:ext cx="962025" cy="9144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2777" name="AutoShape 8"/>
          <p:cNvSpPr>
            <a:spLocks noChangeArrowheads="1"/>
          </p:cNvSpPr>
          <p:nvPr/>
        </p:nvSpPr>
        <p:spPr bwMode="auto"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3276600" y="4495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743200" y="3429000"/>
            <a:ext cx="435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The Pumping Lemma !!!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36C75AD-8BFE-4DFE-B43E-744CEDFA884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Pumping Lemma: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Given a infinite regular language </a:t>
            </a: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there exists an integer           </a:t>
            </a:r>
          </a:p>
        </p:txBody>
      </p:sp>
      <p:graphicFrame>
        <p:nvGraphicFramePr>
          <p:cNvPr id="33801" name="Object 6"/>
          <p:cNvGraphicFramePr>
            <a:graphicFrameLocks noChangeAspect="1"/>
          </p:cNvGraphicFramePr>
          <p:nvPr/>
        </p:nvGraphicFramePr>
        <p:xfrm>
          <a:off x="52578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5" imgW="393359" imgH="304536" progId="Equation.3">
                  <p:embed/>
                </p:oleObj>
              </mc:Choice>
              <mc:Fallback>
                <p:oleObj name="Equation" r:id="rId5" imgW="393359" imgH="3045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228600" y="28956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for any string              with length   </a:t>
            </a:r>
          </a:p>
        </p:txBody>
      </p:sp>
      <p:graphicFrame>
        <p:nvGraphicFramePr>
          <p:cNvPr id="33803" name="Object 8"/>
          <p:cNvGraphicFramePr>
            <a:graphicFrameLocks noChangeAspect="1"/>
          </p:cNvGraphicFramePr>
          <p:nvPr/>
        </p:nvGraphicFramePr>
        <p:xfrm>
          <a:off x="3505200" y="2971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7" imgW="1155199" imgH="406224" progId="Equation.3">
                  <p:embed/>
                </p:oleObj>
              </mc:Choice>
              <mc:Fallback>
                <p:oleObj name="Equation" r:id="rId7" imgW="1155199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72390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9" imgW="1548728" imgH="545863" progId="Equation.3">
                  <p:embed/>
                </p:oleObj>
              </mc:Choice>
              <mc:Fallback>
                <p:oleObj name="Equation" r:id="rId9" imgW="1548728" imgH="5458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0"/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we can write</a:t>
            </a:r>
          </a:p>
        </p:txBody>
      </p:sp>
      <p:graphicFrame>
        <p:nvGraphicFramePr>
          <p:cNvPr id="33806" name="Object 11"/>
          <p:cNvGraphicFramePr>
            <a:graphicFrameLocks noChangeAspect="1"/>
          </p:cNvGraphicFramePr>
          <p:nvPr/>
        </p:nvGraphicFramePr>
        <p:xfrm>
          <a:off x="33528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1" imgW="1879600" imgH="419100" progId="Equation.3">
                  <p:embed/>
                </p:oleObj>
              </mc:Choice>
              <mc:Fallback>
                <p:oleObj name="Equation" r:id="rId11" imgW="18796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2"/>
          <p:cNvSpPr txBox="1">
            <a:spLocks noChangeArrowheads="1"/>
          </p:cNvSpPr>
          <p:nvPr/>
        </p:nvSpPr>
        <p:spPr bwMode="auto">
          <a:xfrm>
            <a:off x="228600" y="4953000"/>
            <a:ext cx="487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with                        and</a:t>
            </a:r>
          </a:p>
        </p:txBody>
      </p:sp>
      <p:graphicFrame>
        <p:nvGraphicFramePr>
          <p:cNvPr id="33808" name="Object 13"/>
          <p:cNvGraphicFramePr>
            <a:graphicFrameLocks noChangeAspect="1"/>
          </p:cNvGraphicFramePr>
          <p:nvPr/>
        </p:nvGraphicFramePr>
        <p:xfrm>
          <a:off x="1981200" y="49530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13" imgW="2145369" imgH="545863" progId="Equation.3">
                  <p:embed/>
                </p:oleObj>
              </mc:Choice>
              <mc:Fallback>
                <p:oleObj name="Equation" r:id="rId13" imgW="2145369" imgH="5458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4"/>
          <p:cNvGraphicFramePr>
            <a:graphicFrameLocks noChangeAspect="1"/>
          </p:cNvGraphicFramePr>
          <p:nvPr/>
        </p:nvGraphicFramePr>
        <p:xfrm>
          <a:off x="5486400" y="49530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15" imgW="1434477" imgH="545863" progId="Equation.3">
                  <p:embed/>
                </p:oleObj>
              </mc:Choice>
              <mc:Fallback>
                <p:oleObj name="Equation" r:id="rId15" imgW="1434477" imgH="5458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228600" y="59436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 such that:</a:t>
            </a:r>
          </a:p>
        </p:txBody>
      </p:sp>
      <p:graphicFrame>
        <p:nvGraphicFramePr>
          <p:cNvPr id="33811" name="Object 16"/>
          <p:cNvGraphicFramePr>
            <a:graphicFrameLocks noChangeAspect="1"/>
          </p:cNvGraphicFramePr>
          <p:nvPr/>
        </p:nvGraphicFramePr>
        <p:xfrm>
          <a:off x="3048000" y="57912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17" imgW="2413000" imgH="723900" progId="Equation.3">
                  <p:embed/>
                </p:oleObj>
              </mc:Choice>
              <mc:Fallback>
                <p:oleObj name="Equation" r:id="rId17" imgW="2413000" imgH="723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17"/>
          <p:cNvGraphicFramePr>
            <a:graphicFrameLocks noChangeAspect="1"/>
          </p:cNvGraphicFramePr>
          <p:nvPr/>
        </p:nvGraphicFramePr>
        <p:xfrm>
          <a:off x="6629400" y="59436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19" imgW="2324100" imgH="533400" progId="Equation.3">
                  <p:embed/>
                </p:oleObj>
              </mc:Choice>
              <mc:Fallback>
                <p:oleObj name="Equation" r:id="rId19" imgW="23241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5867400" y="19050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(critical length)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8D6C248-B05B-4E34-BE43-88A8D457C38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252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the book: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724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Critical length          = Pumping length</a:t>
            </a:r>
          </a:p>
        </p:txBody>
      </p:sp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3521075" y="2717800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164957" imgH="152268" progId="Equation.3">
                  <p:embed/>
                </p:oleObj>
              </mc:Choice>
              <mc:Fallback>
                <p:oleObj name="Equation" r:id="rId3" imgW="164957" imgH="1522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717800"/>
                        <a:ext cx="609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7"/>
          <p:cNvGraphicFramePr>
            <a:graphicFrameLocks noChangeAspect="1"/>
          </p:cNvGraphicFramePr>
          <p:nvPr/>
        </p:nvGraphicFramePr>
        <p:xfrm>
          <a:off x="7772400" y="2667000"/>
          <a:ext cx="628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5" imgW="152334" imgH="190417" progId="Equation.3">
                  <p:embed/>
                </p:oleObj>
              </mc:Choice>
              <mc:Fallback>
                <p:oleObj name="Equation" r:id="rId5" imgW="152334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667000"/>
                        <a:ext cx="628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227DFFA-30D3-4689-A252-036DF5F26BC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Applications 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of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the Pumping Lemma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7A65C52-F8C8-452C-AB1B-D1292EFBF0C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88913" y="381000"/>
            <a:ext cx="89550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  <a:p>
            <a:r>
              <a:rPr lang="en-US"/>
              <a:t>Every language of finite size has to be regular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7475538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Therefore, every non-regular language</a:t>
            </a:r>
          </a:p>
          <a:p>
            <a:r>
              <a:rPr lang="en-US"/>
              <a:t>has to be of infinite size </a:t>
            </a:r>
          </a:p>
          <a:p>
            <a:r>
              <a:rPr lang="en-US" sz="2400"/>
              <a:t>           (contains an infinite number of strings)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1271588" y="1574800"/>
            <a:ext cx="61134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(we can easily construct an NFA </a:t>
            </a:r>
          </a:p>
          <a:p>
            <a:r>
              <a:rPr lang="en-US" sz="2400"/>
              <a:t>that accepts every string in the language)</a:t>
            </a:r>
          </a:p>
        </p:txBody>
      </p:sp>
      <p:sp>
        <p:nvSpPr>
          <p:cNvPr id="36872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F0D83AB-D01C-4BAD-814E-495BB91AA9F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Suppose you want to prove that</a:t>
            </a:r>
          </a:p>
          <a:p>
            <a:r>
              <a:rPr lang="en-US">
                <a:solidFill>
                  <a:srgbClr val="339933"/>
                </a:solidFill>
              </a:rPr>
              <a:t>An infinite language      is not regular</a:t>
            </a: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28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1. Assume the opposite:       is regular</a:t>
            </a: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42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2. The pumping lemma should hold for </a:t>
            </a: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735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3. Use the pumping lemma to obtain a </a:t>
            </a:r>
          </a:p>
          <a:p>
            <a:r>
              <a:rPr lang="en-US">
                <a:solidFill>
                  <a:srgbClr val="FF3300"/>
                </a:solidFill>
              </a:rPr>
              <a:t>    contradiction</a:t>
            </a:r>
          </a:p>
        </p:txBody>
      </p:sp>
      <p:graphicFrame>
        <p:nvGraphicFramePr>
          <p:cNvPr id="37897" name="Object 6"/>
          <p:cNvGraphicFramePr>
            <a:graphicFrameLocks noChangeAspect="1"/>
          </p:cNvGraphicFramePr>
          <p:nvPr/>
        </p:nvGraphicFramePr>
        <p:xfrm>
          <a:off x="4114800" y="6858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279400" imgH="330200" progId="Equation.3">
                  <p:embed/>
                </p:oleObj>
              </mc:Choice>
              <mc:Fallback>
                <p:oleObj name="Equation" r:id="rId3" imgW="2794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58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7"/>
          <p:cNvGraphicFramePr>
            <a:graphicFrameLocks noChangeAspect="1"/>
          </p:cNvGraphicFramePr>
          <p:nvPr/>
        </p:nvGraphicFramePr>
        <p:xfrm>
          <a:off x="5638800" y="1752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5" imgW="279400" imgH="330200" progId="Equation.3">
                  <p:embed/>
                </p:oleObj>
              </mc:Choice>
              <mc:Fallback>
                <p:oleObj name="Equation" r:id="rId5" imgW="279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8"/>
          <p:cNvGraphicFramePr>
            <a:graphicFrameLocks noChangeAspect="1"/>
          </p:cNvGraphicFramePr>
          <p:nvPr/>
        </p:nvGraphicFramePr>
        <p:xfrm>
          <a:off x="8229600" y="2895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6" imgW="279400" imgH="330200" progId="Equation.3">
                  <p:embed/>
                </p:oleObj>
              </mc:Choice>
              <mc:Fallback>
                <p:oleObj name="Equation" r:id="rId6" imgW="2794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8956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9"/>
          <p:cNvSpPr txBox="1">
            <a:spLocks noChangeArrowheads="1"/>
          </p:cNvSpPr>
          <p:nvPr/>
        </p:nvSpPr>
        <p:spPr bwMode="auto">
          <a:xfrm>
            <a:off x="685800" y="5486400"/>
            <a:ext cx="614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4. Therefore,      is not regular </a:t>
            </a:r>
          </a:p>
        </p:txBody>
      </p:sp>
      <p:graphicFrame>
        <p:nvGraphicFramePr>
          <p:cNvPr id="37901" name="Object 10"/>
          <p:cNvGraphicFramePr>
            <a:graphicFrameLocks noChangeAspect="1"/>
          </p:cNvGraphicFramePr>
          <p:nvPr/>
        </p:nvGraphicFramePr>
        <p:xfrm>
          <a:off x="3521075" y="54610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7" imgW="279400" imgH="330200" progId="Equation.3">
                  <p:embed/>
                </p:oleObj>
              </mc:Choice>
              <mc:Fallback>
                <p:oleObj name="Equation" r:id="rId7" imgW="2794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4610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D5AF9EC-1CC6-4D1B-970C-AC90DFB34B3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-76200" y="152400"/>
            <a:ext cx="911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Explanation of Step 3:</a:t>
            </a:r>
            <a:r>
              <a:rPr lang="en-US"/>
              <a:t>  </a:t>
            </a:r>
            <a:r>
              <a:rPr lang="en-US" sz="2800">
                <a:solidFill>
                  <a:srgbClr val="FF3300"/>
                </a:solidFill>
              </a:rPr>
              <a:t>How to get a contradiction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52400" y="1828800"/>
            <a:ext cx="89614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95300" indent="-495300"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2. Choose a particular string              which satisfies </a:t>
            </a:r>
          </a:p>
          <a:p>
            <a:r>
              <a:rPr lang="en-US" sz="2800"/>
              <a:t>   the length condition</a:t>
            </a:r>
            <a:endParaRPr lang="en-US"/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5105400" y="18288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393359" imgH="177646" progId="Equation.3">
                  <p:embed/>
                </p:oleObj>
              </mc:Choice>
              <mc:Fallback>
                <p:oleObj name="Equation" r:id="rId3" imgW="393359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1219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228600" y="31242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3. Write</a:t>
            </a:r>
            <a:r>
              <a:rPr lang="en-US"/>
              <a:t>  </a:t>
            </a:r>
          </a:p>
        </p:txBody>
      </p:sp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1828800" y="32766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507780" imgH="165028" progId="Equation.3">
                  <p:embed/>
                </p:oleObj>
              </mc:Choice>
              <mc:Fallback>
                <p:oleObj name="Equation" r:id="rId5" imgW="507780" imgH="16502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67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152400" y="39624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4.</a:t>
            </a:r>
            <a:r>
              <a:rPr lang="en-US"/>
              <a:t> </a:t>
            </a:r>
            <a:r>
              <a:rPr lang="en-US" sz="2800"/>
              <a:t>Show that</a:t>
            </a:r>
          </a:p>
        </p:txBody>
      </p:sp>
      <p:graphicFrame>
        <p:nvGraphicFramePr>
          <p:cNvPr id="38923" name="Object 10"/>
          <p:cNvGraphicFramePr>
            <a:graphicFrameLocks noChangeAspect="1"/>
          </p:cNvGraphicFramePr>
          <p:nvPr/>
        </p:nvGraphicFramePr>
        <p:xfrm>
          <a:off x="2819400" y="3886200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26574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6019800" y="3962400"/>
            <a:ext cx="178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for some</a:t>
            </a:r>
            <a:r>
              <a:rPr lang="en-US"/>
              <a:t> </a:t>
            </a:r>
          </a:p>
        </p:txBody>
      </p:sp>
      <p:graphicFrame>
        <p:nvGraphicFramePr>
          <p:cNvPr id="38925" name="Object 12"/>
          <p:cNvGraphicFramePr>
            <a:graphicFrameLocks noChangeAspect="1"/>
          </p:cNvGraphicFramePr>
          <p:nvPr/>
        </p:nvGraphicFramePr>
        <p:xfrm>
          <a:off x="7848600" y="3962400"/>
          <a:ext cx="83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9" imgW="291847" imgH="177646" progId="Equation.3">
                  <p:embed/>
                </p:oleObj>
              </mc:Choice>
              <mc:Fallback>
                <p:oleObj name="Equation" r:id="rId9" imgW="291847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838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152400" y="4953000"/>
            <a:ext cx="6823075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5. This gives a contradiction, since from</a:t>
            </a:r>
          </a:p>
          <a:p>
            <a:r>
              <a:rPr lang="en-US" sz="2800"/>
              <a:t>     pumping lemma</a:t>
            </a:r>
            <a:r>
              <a:rPr lang="en-US"/>
              <a:t> </a:t>
            </a:r>
          </a:p>
        </p:txBody>
      </p:sp>
      <p:graphicFrame>
        <p:nvGraphicFramePr>
          <p:cNvPr id="38927" name="Object 14"/>
          <p:cNvGraphicFramePr>
            <a:graphicFrameLocks noChangeAspect="1"/>
          </p:cNvGraphicFramePr>
          <p:nvPr/>
        </p:nvGraphicFramePr>
        <p:xfrm>
          <a:off x="3978275" y="5413375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1" imgW="838200" imgH="228600" progId="Equation.3">
                  <p:embed/>
                </p:oleObj>
              </mc:Choice>
              <mc:Fallback>
                <p:oleObj name="Equation" r:id="rId11" imgW="838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413375"/>
                        <a:ext cx="26574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5"/>
          <p:cNvGraphicFramePr>
            <a:graphicFrameLocks noChangeAspect="1"/>
          </p:cNvGraphicFramePr>
          <p:nvPr/>
        </p:nvGraphicFramePr>
        <p:xfrm>
          <a:off x="4038600" y="23622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3" imgW="545863" imgH="228501" progId="Equation.3">
                  <p:embed/>
                </p:oleObj>
              </mc:Choice>
              <mc:Fallback>
                <p:oleObj name="Equation" r:id="rId13" imgW="545863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1295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228600" y="941388"/>
            <a:ext cx="631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1.  Let        be the critical length for</a:t>
            </a:r>
            <a:r>
              <a:rPr lang="en-US" sz="2400"/>
              <a:t> </a:t>
            </a:r>
          </a:p>
        </p:txBody>
      </p:sp>
      <p:graphicFrame>
        <p:nvGraphicFramePr>
          <p:cNvPr id="38930" name="Object 17"/>
          <p:cNvGraphicFramePr>
            <a:graphicFrameLocks noChangeAspect="1"/>
          </p:cNvGraphicFramePr>
          <p:nvPr/>
        </p:nvGraphicFramePr>
        <p:xfrm>
          <a:off x="1524000" y="9906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15" imgW="164957" imgH="152268" progId="Equation.3">
                  <p:embed/>
                </p:oleObj>
              </mc:Choice>
              <mc:Fallback>
                <p:oleObj name="Equation" r:id="rId15" imgW="164957" imgH="1522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463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8"/>
          <p:cNvGraphicFramePr>
            <a:graphicFrameLocks noChangeAspect="1"/>
          </p:cNvGraphicFramePr>
          <p:nvPr/>
        </p:nvGraphicFramePr>
        <p:xfrm>
          <a:off x="6477000" y="914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17" imgW="126725" imgH="177415" progId="Equation.3">
                  <p:embed/>
                </p:oleObj>
              </mc:Choice>
              <mc:Fallback>
                <p:oleObj name="Equation" r:id="rId17" imgW="126725" imgH="17741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390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3DD30A0-1890-43C1-A8C6-6803F0E24D6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65125" y="635000"/>
            <a:ext cx="125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Note: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057400" y="685800"/>
            <a:ext cx="49355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It suffices to show that </a:t>
            </a:r>
          </a:p>
          <a:p>
            <a:r>
              <a:rPr lang="en-US"/>
              <a:t>only one string</a:t>
            </a:r>
          </a:p>
          <a:p>
            <a:r>
              <a:rPr lang="en-US"/>
              <a:t>gives a contradiction </a:t>
            </a:r>
          </a:p>
        </p:txBody>
      </p:sp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5029200" y="121920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393359" imgH="177646" progId="Equation.3">
                  <p:embed/>
                </p:oleObj>
              </mc:Choice>
              <mc:Fallback>
                <p:oleObj name="Equation" r:id="rId3" imgW="393359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129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965325" y="3683000"/>
            <a:ext cx="4772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You don’t need to obtain</a:t>
            </a:r>
          </a:p>
          <a:p>
            <a:r>
              <a:rPr lang="en-US"/>
              <a:t>contradiction for every 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629400" y="42672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5" imgW="393359" imgH="177646" progId="Equation.3">
                  <p:embed/>
                </p:oleObj>
              </mc:Choice>
              <mc:Fallback>
                <p:oleObj name="Equation" r:id="rId5" imgW="39335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1219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DCEC492-C618-46D6-B7B3-93898469431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0" y="16271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511425" y="17272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</a:t>
            </a:r>
          </a:p>
        </p:txBody>
      </p:sp>
      <p:graphicFrame>
        <p:nvGraphicFramePr>
          <p:cNvPr id="40967" name="Object 5"/>
          <p:cNvGraphicFramePr>
            <a:graphicFrameLocks noChangeAspect="1"/>
          </p:cNvGraphicFramePr>
          <p:nvPr/>
        </p:nvGraphicFramePr>
        <p:xfrm>
          <a:off x="5334000" y="16002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638800" y="2362200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not regular</a:t>
            </a: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Use the Pumping Lemma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050925" y="330200"/>
            <a:ext cx="746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of Pumping Lemma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7228E0D-6B63-4B6C-9F9E-40AAD90E47B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The Pigeonhole Principle</a:t>
            </a:r>
          </a:p>
        </p:txBody>
      </p:sp>
      <p:pic>
        <p:nvPicPr>
          <p:cNvPr id="5127" name="Picture 4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828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800018-37E7-446C-B5D4-88EDBCAC740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/>
              <a:t>that       is a regular language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       is </a:t>
            </a:r>
            <a:r>
              <a:rPr lang="en-US">
                <a:solidFill>
                  <a:srgbClr val="FF3300"/>
                </a:solidFill>
              </a:rPr>
              <a:t>infinite</a:t>
            </a:r>
          </a:p>
          <a:p>
            <a:r>
              <a:rPr lang="en-US"/>
              <a:t>we can apply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41992" name="Object 6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7" imgW="3505200" imgH="711200" progId="Equation.3">
                  <p:embed/>
                </p:oleObj>
              </mc:Choice>
              <mc:Fallback>
                <p:oleObj name="Equation" r:id="rId7" imgW="3505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FF8487C-F819-4285-A024-2E09B1C356E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143000"/>
            <a:ext cx="656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Let        be the critical length for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3" imgW="368140" imgH="304668" progId="Equation.3">
                  <p:embed/>
                </p:oleObj>
              </mc:Choice>
              <mc:Fallback>
                <p:oleObj name="Equation" r:id="rId3" imgW="368140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5" imgW="1422400" imgH="520700" progId="Equation.3">
                  <p:embed/>
                </p:oleObj>
              </mc:Choice>
              <mc:Fallback>
                <p:oleObj name="Equation" r:id="rId5" imgW="14224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7" imgW="1548728" imgH="545863" progId="Equation.3">
                  <p:embed/>
                </p:oleObj>
              </mc:Choice>
              <mc:Fallback>
                <p:oleObj name="Equation" r:id="rId7" imgW="1548728" imgH="5458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953000" y="3581400"/>
            <a:ext cx="215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and length</a:t>
            </a:r>
          </a:p>
        </p:txBody>
      </p:sp>
      <p:graphicFrame>
        <p:nvGraphicFramePr>
          <p:cNvPr id="43019" name="Object 14"/>
          <p:cNvGraphicFramePr>
            <a:graphicFrameLocks noChangeAspect="1"/>
          </p:cNvGraphicFramePr>
          <p:nvPr/>
        </p:nvGraphicFramePr>
        <p:xfrm>
          <a:off x="4114800" y="5181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9" imgW="2019300" imgH="609600" progId="Equation.3">
                  <p:embed/>
                </p:oleObj>
              </mc:Choice>
              <mc:Fallback>
                <p:oleObj name="Equation" r:id="rId9" imgW="2019300" imgH="60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2019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2225675" y="5334000"/>
            <a:ext cx="171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We pick</a:t>
            </a:r>
          </a:p>
        </p:txBody>
      </p:sp>
      <p:graphicFrame>
        <p:nvGraphicFramePr>
          <p:cNvPr id="43021" name="Object 16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1" imgW="393359" imgH="304536" progId="Equation.3">
                  <p:embed/>
                </p:oleObj>
              </mc:Choice>
              <mc:Fallback>
                <p:oleObj name="Equation" r:id="rId11" imgW="393359" imgH="3045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7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3" imgW="3505200" imgH="711200" progId="Equation.3">
                  <p:embed/>
                </p:oleObj>
              </mc:Choice>
              <mc:Fallback>
                <p:oleObj name="Equation" r:id="rId13" imgW="35052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8"/>
          <p:cNvGraphicFramePr>
            <a:graphicFrameLocks noChangeAspect="1"/>
          </p:cNvGraphicFramePr>
          <p:nvPr/>
        </p:nvGraphicFramePr>
        <p:xfrm>
          <a:off x="6705600" y="114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5" imgW="126725" imgH="177415" progId="Equation.3">
                  <p:embed/>
                </p:oleObj>
              </mc:Choice>
              <mc:Fallback>
                <p:oleObj name="Equation" r:id="rId15" imgW="126725" imgH="17741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430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Rectangle 19"/>
          <p:cNvSpPr>
            <a:spLocks noChangeArrowheads="1"/>
          </p:cNvSpPr>
          <p:nvPr/>
        </p:nvSpPr>
        <p:spPr bwMode="auto">
          <a:xfrm>
            <a:off x="1981200" y="5029200"/>
            <a:ext cx="4648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802A95-C556-4167-A5FB-F7C44C2B038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7" name="Text Box 1028"/>
          <p:cNvSpPr txBox="1">
            <a:spLocks noChangeArrowheads="1"/>
          </p:cNvSpPr>
          <p:nvPr/>
        </p:nvSpPr>
        <p:spPr bwMode="auto">
          <a:xfrm>
            <a:off x="990600" y="1981200"/>
            <a:ext cx="251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with lengths</a:t>
            </a:r>
          </a:p>
        </p:txBody>
      </p:sp>
      <p:sp>
        <p:nvSpPr>
          <p:cNvPr id="44038" name="Text Box 1029"/>
          <p:cNvSpPr txBox="1">
            <a:spLocks noChangeArrowheads="1"/>
          </p:cNvSpPr>
          <p:nvPr/>
        </p:nvSpPr>
        <p:spPr bwMode="auto">
          <a:xfrm>
            <a:off x="152400" y="1524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  <a:r>
              <a:rPr lang="en-US"/>
              <a:t> </a:t>
            </a:r>
          </a:p>
        </p:txBody>
      </p:sp>
      <p:graphicFrame>
        <p:nvGraphicFramePr>
          <p:cNvPr id="44039" name="Object 1030"/>
          <p:cNvGraphicFramePr>
            <a:graphicFrameLocks noChangeAspect="1"/>
          </p:cNvGraphicFramePr>
          <p:nvPr/>
        </p:nvGraphicFramePr>
        <p:xfrm>
          <a:off x="3733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3" imgW="3543300" imgH="546100" progId="Equation.3">
                  <p:embed/>
                </p:oleObj>
              </mc:Choice>
              <mc:Fallback>
                <p:oleObj name="Equation" r:id="rId3" imgW="3543300" imgH="546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32"/>
          <p:cNvGraphicFramePr>
            <a:graphicFrameLocks noChangeAspect="1"/>
          </p:cNvGraphicFramePr>
          <p:nvPr/>
        </p:nvGraphicFramePr>
        <p:xfrm>
          <a:off x="685800" y="3886200"/>
          <a:ext cx="669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5" imgW="6692900" imgH="723900" progId="Equation.3">
                  <p:embed/>
                </p:oleObj>
              </mc:Choice>
              <mc:Fallback>
                <p:oleObj name="Equation" r:id="rId5" imgW="6692900" imgH="7239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6692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1033"/>
          <p:cNvSpPr txBox="1">
            <a:spLocks noChangeArrowheads="1"/>
          </p:cNvSpPr>
          <p:nvPr/>
        </p:nvSpPr>
        <p:spPr bwMode="auto">
          <a:xfrm>
            <a:off x="3565525" y="61261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graphicFrame>
        <p:nvGraphicFramePr>
          <p:cNvPr id="44042" name="Object 1034"/>
          <p:cNvGraphicFramePr>
            <a:graphicFrameLocks noChangeAspect="1"/>
          </p:cNvGraphicFramePr>
          <p:nvPr/>
        </p:nvGraphicFramePr>
        <p:xfrm>
          <a:off x="3048000" y="586740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7" imgW="1295400" imgH="241300" progId="Equation.3">
                  <p:embed/>
                </p:oleObj>
              </mc:Choice>
              <mc:Fallback>
                <p:oleObj name="Equation" r:id="rId7" imgW="1295400" imgH="2413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6740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AutoShape 1035"/>
          <p:cNvSpPr>
            <a:spLocks/>
          </p:cNvSpPr>
          <p:nvPr/>
        </p:nvSpPr>
        <p:spPr bwMode="auto">
          <a:xfrm rot="5353442">
            <a:off x="4076700" y="43815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4" name="AutoShape 1036"/>
          <p:cNvSpPr>
            <a:spLocks/>
          </p:cNvSpPr>
          <p:nvPr/>
        </p:nvSpPr>
        <p:spPr bwMode="auto">
          <a:xfrm rot="5353442">
            <a:off x="49530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5" name="AutoShape 1037"/>
          <p:cNvSpPr>
            <a:spLocks/>
          </p:cNvSpPr>
          <p:nvPr/>
        </p:nvSpPr>
        <p:spPr bwMode="auto">
          <a:xfrm rot="5353442">
            <a:off x="6246813" y="3960813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6" name="AutoShape 1038"/>
          <p:cNvSpPr>
            <a:spLocks/>
          </p:cNvSpPr>
          <p:nvPr/>
        </p:nvSpPr>
        <p:spPr bwMode="auto">
          <a:xfrm rot="-5446558">
            <a:off x="4989513" y="2625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7" name="AutoShape 1039"/>
          <p:cNvSpPr>
            <a:spLocks/>
          </p:cNvSpPr>
          <p:nvPr/>
        </p:nvSpPr>
        <p:spPr bwMode="auto">
          <a:xfrm rot="-5446558">
            <a:off x="6781800" y="35052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48" name="Object 1040"/>
          <p:cNvGraphicFramePr>
            <a:graphicFrameLocks noChangeAspect="1"/>
          </p:cNvGraphicFramePr>
          <p:nvPr/>
        </p:nvGraphicFramePr>
        <p:xfrm>
          <a:off x="4191000" y="5105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041"/>
          <p:cNvGraphicFramePr>
            <a:graphicFrameLocks noChangeAspect="1"/>
          </p:cNvGraphicFramePr>
          <p:nvPr/>
        </p:nvGraphicFramePr>
        <p:xfrm>
          <a:off x="5029200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11" imgW="317225" imgH="406048" progId="Equation.3">
                  <p:embed/>
                </p:oleObj>
              </mc:Choice>
              <mc:Fallback>
                <p:oleObj name="Equation" r:id="rId11" imgW="317225" imgH="406048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042"/>
          <p:cNvGraphicFramePr>
            <a:graphicFrameLocks noChangeAspect="1"/>
          </p:cNvGraphicFramePr>
          <p:nvPr/>
        </p:nvGraphicFramePr>
        <p:xfrm>
          <a:off x="6324600" y="5105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043"/>
          <p:cNvGraphicFramePr>
            <a:graphicFrameLocks noChangeAspect="1"/>
          </p:cNvGraphicFramePr>
          <p:nvPr/>
        </p:nvGraphicFramePr>
        <p:xfrm>
          <a:off x="50292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1044"/>
          <p:cNvGraphicFramePr>
            <a:graphicFrameLocks noChangeAspect="1"/>
          </p:cNvGraphicFramePr>
          <p:nvPr/>
        </p:nvGraphicFramePr>
        <p:xfrm>
          <a:off x="6783388" y="32019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7" imgW="393359" imgH="304536" progId="Equation.3">
                  <p:embed/>
                </p:oleObj>
              </mc:Choice>
              <mc:Fallback>
                <p:oleObj name="Equation" r:id="rId17" imgW="393359" imgH="304536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2019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Text Box 1045"/>
          <p:cNvSpPr txBox="1">
            <a:spLocks noChangeArrowheads="1"/>
          </p:cNvSpPr>
          <p:nvPr/>
        </p:nvSpPr>
        <p:spPr bwMode="auto">
          <a:xfrm>
            <a:off x="1050925" y="1016000"/>
            <a:ext cx="256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write</a:t>
            </a:r>
          </a:p>
        </p:txBody>
      </p:sp>
      <p:graphicFrame>
        <p:nvGraphicFramePr>
          <p:cNvPr id="44054" name="Object 1046"/>
          <p:cNvGraphicFramePr>
            <a:graphicFrameLocks noChangeAspect="1"/>
          </p:cNvGraphicFramePr>
          <p:nvPr/>
        </p:nvGraphicFramePr>
        <p:xfrm>
          <a:off x="3810000" y="990600"/>
          <a:ext cx="3733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8" imgW="1282700" imgH="241300" progId="Equation.3">
                  <p:embed/>
                </p:oleObj>
              </mc:Choice>
              <mc:Fallback>
                <p:oleObj name="Equation" r:id="rId18" imgW="1282700" imgH="2413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3733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Text Box 1047"/>
          <p:cNvSpPr txBox="1">
            <a:spLocks noChangeArrowheads="1"/>
          </p:cNvSpPr>
          <p:nvPr/>
        </p:nvSpPr>
        <p:spPr bwMode="auto">
          <a:xfrm>
            <a:off x="1676400" y="59436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Thus:</a:t>
            </a:r>
          </a:p>
        </p:txBody>
      </p:sp>
      <p:graphicFrame>
        <p:nvGraphicFramePr>
          <p:cNvPr id="44056" name="Object 1048"/>
          <p:cNvGraphicFramePr>
            <a:graphicFrameLocks noChangeAspect="1"/>
          </p:cNvGraphicFramePr>
          <p:nvPr/>
        </p:nvGraphicFramePr>
        <p:xfrm>
          <a:off x="0" y="4114800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20" imgW="291973" imgH="152334" progId="Equation.3">
                  <p:embed/>
                </p:oleObj>
              </mc:Choice>
              <mc:Fallback>
                <p:oleObj name="Equation" r:id="rId20" imgW="291973" imgH="152334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762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C887637-A6A3-4AFC-889E-C56570133D8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2209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2413000" imgH="723900" progId="Equation.3">
                  <p:embed/>
                </p:oleObj>
              </mc:Choice>
              <mc:Fallback>
                <p:oleObj name="Equation" r:id="rId3" imgW="24130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5" imgW="2324100" imgH="533400" progId="Equation.3">
                  <p:embed/>
                </p:oleObj>
              </mc:Choice>
              <mc:Fallback>
                <p:oleObj name="Equation" r:id="rId5" imgW="23241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2057400" y="46482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Thus:</a:t>
            </a:r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5334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7" imgW="2692400" imgH="723900" progId="Equation.3">
                  <p:embed/>
                </p:oleObj>
              </mc:Choice>
              <mc:Fallback>
                <p:oleObj name="Equation" r:id="rId7" imgW="26924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2"/>
          <p:cNvGraphicFramePr>
            <a:graphicFrameLocks noChangeAspect="1"/>
          </p:cNvGraphicFramePr>
          <p:nvPr/>
        </p:nvGraphicFramePr>
        <p:xfrm>
          <a:off x="3581400" y="4495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9" imgW="2501900" imgH="723900" progId="Equation.3">
                  <p:embed/>
                </p:oleObj>
              </mc:Choice>
              <mc:Fallback>
                <p:oleObj name="Equation" r:id="rId9" imgW="2501900" imgH="723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6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11" imgW="1295400" imgH="241300" progId="Equation.3">
                  <p:embed/>
                </p:oleObj>
              </mc:Choice>
              <mc:Fallback>
                <p:oleObj name="Equation" r:id="rId11" imgW="12954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13CD5AC-9094-4EF5-9DE4-2FBBC7CFAFF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  <a:r>
              <a:rPr lang="en-US"/>
              <a:t> </a:t>
            </a:r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6908800" imgH="723900" progId="Equation.3">
                  <p:embed/>
                </p:oleObj>
              </mc:Choice>
              <mc:Fallback>
                <p:oleObj name="Equation" r:id="rId3" imgW="69088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6908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565525" y="62785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46088" name="AutoShape 8"/>
          <p:cNvSpPr>
            <a:spLocks/>
          </p:cNvSpPr>
          <p:nvPr/>
        </p:nvSpPr>
        <p:spPr bwMode="auto">
          <a:xfrm rot="5353442">
            <a:off x="2933700" y="39243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 rot="5353442">
            <a:off x="38100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 rot="5353442">
            <a:off x="5942013" y="3502025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 rot="-5446558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 rot="-5446558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7" imgW="317225" imgH="406048" progId="Equation.3">
                  <p:embed/>
                </p:oleObj>
              </mc:Choice>
              <mc:Fallback>
                <p:oleObj name="Equation" r:id="rId7" imgW="317225" imgH="4060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82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11" imgW="1129810" imgH="431613" progId="Equation.3">
                  <p:embed/>
                </p:oleObj>
              </mc:Choice>
              <mc:Fallback>
                <p:oleObj name="Equation" r:id="rId11" imgW="1129810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13" imgW="393359" imgH="304536" progId="Equation.3">
                  <p:embed/>
                </p:oleObj>
              </mc:Choice>
              <mc:Fallback>
                <p:oleObj name="Equation" r:id="rId13" imgW="393359" imgH="3045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20"/>
          <p:cNvSpPr txBox="1">
            <a:spLocks noChangeArrowheads="1"/>
          </p:cNvSpPr>
          <p:nvPr/>
        </p:nvSpPr>
        <p:spPr bwMode="auto">
          <a:xfrm>
            <a:off x="1600200" y="60198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Thus:</a:t>
            </a:r>
          </a:p>
        </p:txBody>
      </p:sp>
      <p:graphicFrame>
        <p:nvGraphicFramePr>
          <p:cNvPr id="46099" name="Object 21"/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5" imgW="2501900" imgH="723900" progId="Equation.3">
                  <p:embed/>
                </p:oleObj>
              </mc:Choice>
              <mc:Fallback>
                <p:oleObj name="Equation" r:id="rId15" imgW="2501900" imgH="723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2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7" imgW="2692400" imgH="723900" progId="Equation.3">
                  <p:embed/>
                </p:oleObj>
              </mc:Choice>
              <mc:Fallback>
                <p:oleObj name="Equation" r:id="rId17" imgW="2692400" imgH="723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AutoShape 24"/>
          <p:cNvSpPr>
            <a:spLocks/>
          </p:cNvSpPr>
          <p:nvPr/>
        </p:nvSpPr>
        <p:spPr bwMode="auto">
          <a:xfrm rot="5353442">
            <a:off x="46482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02" name="Object 25"/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9" imgW="317225" imgH="406048" progId="Equation.3">
                  <p:embed/>
                </p:oleObj>
              </mc:Choice>
              <mc:Fallback>
                <p:oleObj name="Equation" r:id="rId19" imgW="317225" imgH="40604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6"/>
          <p:cNvGraphicFramePr>
            <a:graphicFrameLocks noChangeAspect="1"/>
          </p:cNvGraphicFramePr>
          <p:nvPr/>
        </p:nvGraphicFramePr>
        <p:xfrm>
          <a:off x="3124200" y="58674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20" imgW="2476500" imgH="609600" progId="Equation.3">
                  <p:embed/>
                </p:oleObj>
              </mc:Choice>
              <mc:Fallback>
                <p:oleObj name="Equation" r:id="rId20" imgW="2476500" imgH="60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7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22" imgW="1295400" imgH="241300" progId="Equation.3">
                  <p:embed/>
                </p:oleObj>
              </mc:Choice>
              <mc:Fallback>
                <p:oleObj name="Equation" r:id="rId22" imgW="12954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A36104-9DEA-4438-8277-33D2E47F035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2286000" y="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2476500" imgH="609600" progId="Equation.3">
                  <p:embed/>
                </p:oleObj>
              </mc:Choice>
              <mc:Fallback>
                <p:oleObj name="Equation" r:id="rId3" imgW="24765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5" imgW="3505200" imgH="711200" progId="Equation.3">
                  <p:embed/>
                </p:oleObj>
              </mc:Choice>
              <mc:Fallback>
                <p:oleObj name="Equation" r:id="rId5" imgW="35052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03200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graphicFrame>
        <p:nvGraphicFramePr>
          <p:cNvPr id="47112" name="Object 9"/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7" imgW="2476500" imgH="647700" progId="Equation.3">
                  <p:embed/>
                </p:oleObj>
              </mc:Choice>
              <mc:Fallback>
                <p:oleObj name="Equation" r:id="rId7" imgW="2476500" imgH="64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165600"/>
                        <a:ext cx="247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47114" name="AutoShape 12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5" name="Object 13"/>
          <p:cNvGraphicFramePr>
            <a:graphicFrameLocks noChangeAspect="1"/>
          </p:cNvGraphicFramePr>
          <p:nvPr/>
        </p:nvGraphicFramePr>
        <p:xfrm>
          <a:off x="6400800" y="1524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9" imgW="1117115" imgH="545863" progId="Equation.3">
                  <p:embed/>
                </p:oleObj>
              </mc:Choice>
              <mc:Fallback>
                <p:oleObj name="Equation" r:id="rId9" imgW="1117115" imgH="5458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"/>
                        <a:ext cx="111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AD947AA-AAB7-4D0D-A007-D5D9E806E8A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3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48136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not a regular language</a:t>
            </a:r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Therefore:</a:t>
            </a: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5775325" y="6065838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9933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97CE000-758E-4582-AD45-A6F235CEB93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 languages</a:t>
            </a: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Non-regular language</a:t>
            </a:r>
          </a:p>
        </p:txBody>
      </p:sp>
      <p:graphicFrame>
        <p:nvGraphicFramePr>
          <p:cNvPr id="49160" name="Object 9"/>
          <p:cNvGraphicFramePr>
            <a:graphicFrameLocks noChangeAspect="1"/>
          </p:cNvGraphicFramePr>
          <p:nvPr/>
        </p:nvGraphicFramePr>
        <p:xfrm>
          <a:off x="5105400" y="8382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3" imgW="2971800" imgH="723600" progId="Equation.3">
                  <p:embed/>
                </p:oleObj>
              </mc:Choice>
              <mc:Fallback>
                <p:oleObj name="Equation" r:id="rId3" imgW="29718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2971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1"/>
          <p:cNvGraphicFramePr>
            <a:graphicFrameLocks noChangeAspect="1"/>
          </p:cNvGraphicFramePr>
          <p:nvPr/>
        </p:nvGraphicFramePr>
        <p:xfrm>
          <a:off x="3429000" y="3886200"/>
          <a:ext cx="160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5" imgW="1320800" imgH="596900" progId="Equation.3">
                  <p:embed/>
                </p:oleObj>
              </mc:Choice>
              <mc:Fallback>
                <p:oleObj name="Equation" r:id="rId5" imgW="1320800" imgH="596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160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8574CBD-3D5A-4B9E-8D60-52F9BF50556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150" name="AutoShape 19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6151" name="Picture 23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AutoShape 24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3" name="AutoShape 25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6154" name="Picture 26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7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8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 Box 29"/>
          <p:cNvSpPr txBox="1">
            <a:spLocks noChangeArrowheads="1"/>
          </p:cNvSpPr>
          <p:nvPr/>
        </p:nvSpPr>
        <p:spPr bwMode="auto">
          <a:xfrm>
            <a:off x="3733800" y="1524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</a:t>
            </a:r>
          </a:p>
        </p:txBody>
      </p:sp>
      <p:sp>
        <p:nvSpPr>
          <p:cNvPr id="6158" name="Text Box 30"/>
          <p:cNvSpPr txBox="1">
            <a:spLocks noChangeArrowheads="1"/>
          </p:cNvSpPr>
          <p:nvPr/>
        </p:nvSpPr>
        <p:spPr bwMode="auto">
          <a:xfrm>
            <a:off x="3505200" y="3505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pigeonholes</a:t>
            </a:r>
          </a:p>
        </p:txBody>
      </p:sp>
      <p:graphicFrame>
        <p:nvGraphicFramePr>
          <p:cNvPr id="6159" name="Object 31"/>
          <p:cNvGraphicFramePr>
            <a:graphicFrameLocks noChangeAspect="1"/>
          </p:cNvGraphicFramePr>
          <p:nvPr/>
        </p:nvGraphicFramePr>
        <p:xfrm>
          <a:off x="3429000" y="304800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279279" imgH="406224" progId="Equation.3">
                  <p:embed/>
                </p:oleObj>
              </mc:Choice>
              <mc:Fallback>
                <p:oleObj name="Equation" r:id="rId4" imgW="279279" imgH="40622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32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6" imgW="241195" imgH="418918" progId="Equation.3">
                  <p:embed/>
                </p:oleObj>
              </mc:Choice>
              <mc:Fallback>
                <p:oleObj name="Equation" r:id="rId6" imgW="241195" imgH="41891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84A672D-ADA2-47D7-A0DF-4FA781D27AC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7175" name="Picture 5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AutoShape 6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7178" name="Picture 8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9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0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5867400" y="25908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3429000" y="1371600"/>
            <a:ext cx="54483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pigeonhole must</a:t>
            </a:r>
          </a:p>
          <a:p>
            <a:r>
              <a:rPr lang="en-US"/>
              <a:t>contain at least two pigeons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F685CC0-96E5-4E1C-81D8-5CB411FD14E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8198" name="Picture 4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7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62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410200" y="22860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...........</a:t>
            </a:r>
          </a:p>
        </p:txBody>
      </p:sp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...........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733800" y="10668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352800" y="39624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pigeonholes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291973" imgH="304668" progId="Equation.3">
                  <p:embed/>
                </p:oleObj>
              </mc:Choice>
              <mc:Fallback>
                <p:oleObj name="Equation" r:id="rId4" imgW="291973" imgH="3046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393359" imgH="304536" progId="Equation.3">
                  <p:embed/>
                </p:oleObj>
              </mc:Choice>
              <mc:Fallback>
                <p:oleObj name="Equation" r:id="rId6" imgW="393359" imgH="3045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1783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8" imgW="1155199" imgH="317362" progId="Equation.3">
                  <p:embed/>
                </p:oleObj>
              </mc:Choice>
              <mc:Fallback>
                <p:oleObj name="Equation" r:id="rId8" imgW="1155199" imgH="3173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102100"/>
                        <a:ext cx="1155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3C60116-696F-4FAA-8A0D-F2FED4CDBBD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Pigeonhole Principle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9223" name="Picture 4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578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578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7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AutoShape 9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8" name="AutoShape 10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9" name="AutoShape 11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...........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762000" y="11430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pigeons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762000" y="1981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pigeonholes</a:t>
            </a:r>
          </a:p>
        </p:txBody>
      </p:sp>
      <p:graphicFrame>
        <p:nvGraphicFramePr>
          <p:cNvPr id="9233" name="Object 15"/>
          <p:cNvGraphicFramePr>
            <a:graphicFrameLocks noChangeAspect="1"/>
          </p:cNvGraphicFramePr>
          <p:nvPr/>
        </p:nvGraphicFramePr>
        <p:xfrm>
          <a:off x="304800" y="1371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291973" imgH="304668" progId="Equation.3">
                  <p:embed/>
                </p:oleObj>
              </mc:Choice>
              <mc:Fallback>
                <p:oleObj name="Equation" r:id="rId4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6"/>
          <p:cNvGraphicFramePr>
            <a:graphicFrameLocks noChangeAspect="1"/>
          </p:cNvGraphicFramePr>
          <p:nvPr/>
        </p:nvGraphicFramePr>
        <p:xfrm>
          <a:off x="292100" y="21971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6" imgW="393359" imgH="304536" progId="Equation.3">
                  <p:embed/>
                </p:oleObj>
              </mc:Choice>
              <mc:Fallback>
                <p:oleObj name="Equation" r:id="rId6" imgW="393359" imgH="3045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1971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7"/>
          <p:cNvGraphicFramePr>
            <a:graphicFrameLocks noChangeAspect="1"/>
          </p:cNvGraphicFramePr>
          <p:nvPr/>
        </p:nvGraphicFramePr>
        <p:xfrm>
          <a:off x="1143000" y="28956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8" imgW="1155199" imgH="317362" progId="Equation.3">
                  <p:embed/>
                </p:oleObj>
              </mc:Choice>
              <mc:Fallback>
                <p:oleObj name="Equation" r:id="rId8" imgW="1155199" imgH="3173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1155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18"/>
          <p:cNvSpPr>
            <a:spLocks noChangeShapeType="1"/>
          </p:cNvSpPr>
          <p:nvPr/>
        </p:nvSpPr>
        <p:spPr bwMode="auto">
          <a:xfrm>
            <a:off x="6172200" y="3581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7" name="Text Box 19"/>
          <p:cNvSpPr txBox="1">
            <a:spLocks noChangeArrowheads="1"/>
          </p:cNvSpPr>
          <p:nvPr/>
        </p:nvSpPr>
        <p:spPr bwMode="auto">
          <a:xfrm>
            <a:off x="3886200" y="2286000"/>
            <a:ext cx="45894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a pigeonhole</a:t>
            </a:r>
          </a:p>
          <a:p>
            <a:r>
              <a:rPr lang="en-US"/>
              <a:t> with at least 2 pigeons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A91C459-7897-480E-A051-9CA42F4C17A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The Pigeonhole Principle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and 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DFAs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4526</TotalTime>
  <Words>891</Words>
  <Application>Microsoft Office PowerPoint</Application>
  <PresentationFormat>On-screen Show (4:3)</PresentationFormat>
  <Paragraphs>313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Comic Sans MS</vt:lpstr>
      <vt:lpstr>Arial</vt:lpstr>
      <vt:lpstr>Times New Roman</vt:lpstr>
      <vt:lpstr>class</vt:lpstr>
      <vt:lpstr>Microsoft Equation 3.0</vt:lpstr>
      <vt:lpstr>Non-regular languages</vt:lpstr>
      <vt:lpstr>PowerPoint Presentation</vt:lpstr>
      <vt:lpstr>PowerPoint Presentation</vt:lpstr>
      <vt:lpstr>The Pigeonhole Principle</vt:lpstr>
      <vt:lpstr>PowerPoint Presentation</vt:lpstr>
      <vt:lpstr>PowerPoint Presentation</vt:lpstr>
      <vt:lpstr>PowerPoint Presentation</vt:lpstr>
      <vt:lpstr>The Pigeonhole Principle</vt:lpstr>
      <vt:lpstr>The Pigeonhole Principle  and   DFAs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Lemma:</vt:lpstr>
      <vt:lpstr>PowerPoint Presentation</vt:lpstr>
      <vt:lpstr>Applications   of  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991</cp:revision>
  <cp:lastPrinted>2000-09-25T14:54:54Z</cp:lastPrinted>
  <dcterms:created xsi:type="dcterms:W3CDTF">2000-08-31T01:12:33Z</dcterms:created>
  <dcterms:modified xsi:type="dcterms:W3CDTF">2017-02-20T03:26:41Z</dcterms:modified>
</cp:coreProperties>
</file>