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10" r:id="rId44"/>
    <p:sldId id="298" r:id="rId45"/>
    <p:sldId id="299" r:id="rId46"/>
    <p:sldId id="311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>
            <a:lvl1pPr>
              <a:spcBef>
                <a:spcPts val="900"/>
              </a:spcBef>
              <a:spcAft>
                <a:spcPts val="400"/>
              </a:spcAft>
              <a:defRPr/>
            </a:lvl1pPr>
            <a:lvl2pPr>
              <a:defRPr>
                <a:solidFill>
                  <a:srgbClr val="FF0000"/>
                </a:solidFill>
              </a:defRPr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rtlCol="0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836712"/>
            <a:ext cx="828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08-04-2017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90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toworks.com/cto-jstar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Servlet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container receives a request from a client and determines that the request should be handled by a </a:t>
            </a:r>
            <a:r>
              <a:rPr lang="en-US" dirty="0" err="1" smtClean="0"/>
              <a:t>servlet</a:t>
            </a:r>
            <a:r>
              <a:rPr lang="en-US" dirty="0" smtClean="0"/>
              <a:t>, it performs the following steps. </a:t>
            </a:r>
          </a:p>
          <a:p>
            <a:pPr lvl="1"/>
            <a:r>
              <a:rPr lang="en-US" dirty="0" smtClean="0"/>
              <a:t>If an instance of the target </a:t>
            </a:r>
            <a:r>
              <a:rPr lang="en-US" dirty="0" err="1" smtClean="0"/>
              <a:t>servlet</a:t>
            </a:r>
            <a:r>
              <a:rPr lang="en-US" dirty="0" smtClean="0"/>
              <a:t> does not exist, the container does the following: </a:t>
            </a:r>
            <a:endParaRPr lang="en-IN" dirty="0" smtClean="0"/>
          </a:p>
          <a:p>
            <a:pPr lvl="1"/>
            <a:r>
              <a:rPr lang="en-US" dirty="0" smtClean="0"/>
              <a:t>Finds and loads the </a:t>
            </a:r>
            <a:r>
              <a:rPr lang="en-US" dirty="0" err="1" smtClean="0"/>
              <a:t>servlet</a:t>
            </a:r>
            <a:r>
              <a:rPr lang="en-US" dirty="0" smtClean="0"/>
              <a:t> class </a:t>
            </a:r>
            <a:endParaRPr lang="en-IN" dirty="0" smtClean="0"/>
          </a:p>
          <a:p>
            <a:pPr lvl="1"/>
            <a:r>
              <a:rPr lang="en-US" dirty="0" smtClean="0"/>
              <a:t>Creates an instance of the </a:t>
            </a:r>
            <a:r>
              <a:rPr lang="en-US" dirty="0" err="1" smtClean="0"/>
              <a:t>servlet</a:t>
            </a:r>
            <a:r>
              <a:rPr lang="en-US" dirty="0" smtClean="0"/>
              <a:t> class </a:t>
            </a:r>
            <a:endParaRPr lang="en-IN" dirty="0" smtClean="0"/>
          </a:p>
          <a:p>
            <a:pPr lvl="1"/>
            <a:r>
              <a:rPr lang="en-US" dirty="0" smtClean="0"/>
              <a:t>Calls the init() method on this </a:t>
            </a:r>
            <a:r>
              <a:rPr lang="en-US" dirty="0" err="1" smtClean="0"/>
              <a:t>servlet</a:t>
            </a:r>
            <a:r>
              <a:rPr lang="en-US" dirty="0" smtClean="0"/>
              <a:t> instance to initialize it </a:t>
            </a:r>
            <a:endParaRPr lang="en-IN" dirty="0" smtClean="0"/>
          </a:p>
          <a:p>
            <a:pPr lvl="1"/>
            <a:r>
              <a:rPr lang="en-US" dirty="0" smtClean="0"/>
              <a:t>The container then invokes the service() method on the </a:t>
            </a:r>
            <a:r>
              <a:rPr lang="en-US" dirty="0" err="1" smtClean="0"/>
              <a:t>servlet</a:t>
            </a:r>
            <a:r>
              <a:rPr lang="en-US" dirty="0" smtClean="0"/>
              <a:t> (newly created or existing </a:t>
            </a:r>
            <a:r>
              <a:rPr lang="en-US" dirty="0" err="1" smtClean="0"/>
              <a:t>servlet</a:t>
            </a:r>
            <a:r>
              <a:rPr lang="en-US" dirty="0" smtClean="0"/>
              <a:t>), passing a </a:t>
            </a:r>
            <a:r>
              <a:rPr lang="en-US" dirty="0" err="1" smtClean="0"/>
              <a:t>ServletRequest</a:t>
            </a:r>
            <a:r>
              <a:rPr lang="en-US" dirty="0" smtClean="0"/>
              <a:t> type object and a </a:t>
            </a:r>
            <a:r>
              <a:rPr lang="en-US" dirty="0" err="1" smtClean="0"/>
              <a:t>ServletResponse</a:t>
            </a:r>
            <a:r>
              <a:rPr lang="en-US" dirty="0" smtClean="0"/>
              <a:t> type object. </a:t>
            </a:r>
            <a:endParaRPr lang="en-IN" dirty="0" smtClean="0"/>
          </a:p>
          <a:p>
            <a:pPr lvl="1"/>
            <a:r>
              <a:rPr lang="en-US" dirty="0" smtClean="0"/>
              <a:t>If the container decides that the </a:t>
            </a:r>
            <a:r>
              <a:rPr lang="en-US" dirty="0" err="1" smtClean="0"/>
              <a:t>servlet</a:t>
            </a:r>
            <a:r>
              <a:rPr lang="en-US" dirty="0" smtClean="0"/>
              <a:t> is no longer needed, it removes and finalizes the </a:t>
            </a:r>
            <a:r>
              <a:rPr lang="en-US" dirty="0" err="1" smtClean="0"/>
              <a:t>servlet</a:t>
            </a:r>
            <a:r>
              <a:rPr lang="en-US" dirty="0" smtClean="0"/>
              <a:t> by calling the </a:t>
            </a:r>
            <a:r>
              <a:rPr lang="en-US" dirty="0" err="1" smtClean="0"/>
              <a:t>servlet's</a:t>
            </a:r>
            <a:r>
              <a:rPr lang="en-US" dirty="0" smtClean="0"/>
              <a:t> destroy() method. 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life cycle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servlet</a:t>
            </a:r>
            <a:r>
              <a:rPr lang="en-US" dirty="0" smtClean="0"/>
              <a:t>, from its creation to destruction, undergoes a number of states [Figure 21.3: ]:</a:t>
            </a:r>
            <a:endParaRPr lang="en-IN" dirty="0" smtClean="0"/>
          </a:p>
          <a:p>
            <a:pPr lvl="1"/>
            <a:r>
              <a:rPr lang="en-US" dirty="0" smtClean="0"/>
              <a:t>Instantiated or born</a:t>
            </a:r>
            <a:endParaRPr lang="en-IN" dirty="0" smtClean="0"/>
          </a:p>
          <a:p>
            <a:pPr lvl="1"/>
            <a:r>
              <a:rPr lang="en-US" dirty="0" smtClean="0"/>
              <a:t>Initialized</a:t>
            </a:r>
            <a:endParaRPr lang="en-IN" dirty="0" smtClean="0"/>
          </a:p>
          <a:p>
            <a:pPr lvl="1"/>
            <a:r>
              <a:rPr lang="en-US" dirty="0" smtClean="0"/>
              <a:t>Ready to service</a:t>
            </a:r>
            <a:endParaRPr lang="en-IN" dirty="0" smtClean="0"/>
          </a:p>
          <a:p>
            <a:pPr lvl="1"/>
            <a:r>
              <a:rPr lang="en-US" dirty="0" smtClean="0"/>
              <a:t>Servicing</a:t>
            </a:r>
            <a:endParaRPr lang="en-IN" dirty="0" smtClean="0"/>
          </a:p>
          <a:p>
            <a:pPr lvl="1"/>
            <a:r>
              <a:rPr lang="en-US" dirty="0" smtClean="0"/>
              <a:t>Not ready to service</a:t>
            </a:r>
            <a:endParaRPr lang="en-IN" dirty="0" smtClean="0"/>
          </a:p>
          <a:p>
            <a:pPr lvl="1"/>
            <a:r>
              <a:rPr lang="en-US" dirty="0" smtClean="0"/>
              <a:t>Dead or destroyed</a:t>
            </a:r>
          </a:p>
          <a:p>
            <a:r>
              <a:rPr lang="en-US" dirty="0" smtClean="0"/>
              <a:t>The entire period when a </a:t>
            </a:r>
            <a:r>
              <a:rPr lang="en-US" dirty="0" err="1" smtClean="0"/>
              <a:t>servlet</a:t>
            </a:r>
            <a:r>
              <a:rPr lang="en-US" dirty="0" smtClean="0"/>
              <a:t> remains alive is called </a:t>
            </a:r>
            <a:r>
              <a:rPr lang="en-US" i="1" dirty="0" smtClean="0"/>
              <a:t>life cycle</a:t>
            </a:r>
            <a:r>
              <a:rPr lang="en-US" dirty="0" smtClean="0"/>
              <a:t> of the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Servlet</a:t>
            </a:r>
            <a:r>
              <a:rPr lang="en-IN" dirty="0" smtClean="0"/>
              <a:t> life cycle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Servlet</a:t>
            </a:r>
            <a:r>
              <a:rPr lang="en-IN" dirty="0" smtClean="0"/>
              <a:t> life cycle</a:t>
            </a:r>
            <a:r>
              <a:rPr lang="en-US" dirty="0" smtClean="0"/>
              <a:t> </a:t>
            </a:r>
            <a:endParaRPr lang="en-IN" dirty="0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5057" name="Group 1"/>
          <p:cNvGrpSpPr>
            <a:grpSpLocks noChangeAspect="1"/>
          </p:cNvGrpSpPr>
          <p:nvPr/>
        </p:nvGrpSpPr>
        <p:grpSpPr bwMode="auto">
          <a:xfrm>
            <a:off x="0" y="1052736"/>
            <a:ext cx="9396536" cy="4968552"/>
            <a:chOff x="2346" y="2307"/>
            <a:chExt cx="8022" cy="3163"/>
          </a:xfrm>
        </p:grpSpPr>
        <p:sp>
          <p:nvSpPr>
            <p:cNvPr id="4507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346" y="2307"/>
              <a:ext cx="8022" cy="316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8341" y="4834"/>
              <a:ext cx="1262" cy="281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Destroyed</a:t>
              </a:r>
              <a:endPara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5126" y="3039"/>
              <a:ext cx="1155" cy="281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Initialized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73" name="Oval 17"/>
            <p:cNvSpPr>
              <a:spLocks noChangeArrowheads="1"/>
            </p:cNvSpPr>
            <p:nvPr/>
          </p:nvSpPr>
          <p:spPr bwMode="auto">
            <a:xfrm>
              <a:off x="2538" y="3039"/>
              <a:ext cx="1432" cy="281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Instantiated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4652" y="3822"/>
              <a:ext cx="2371" cy="281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Ready to service    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4427" y="4833"/>
              <a:ext cx="2463" cy="281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Not ready to service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7707" y="3836"/>
              <a:ext cx="1139" cy="281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none" lIns="0" tIns="18288" rIns="0" bIns="18288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Servicing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69" name="AutoShape 13"/>
            <p:cNvSpPr>
              <a:spLocks noChangeShapeType="1"/>
            </p:cNvSpPr>
            <p:nvPr/>
          </p:nvSpPr>
          <p:spPr bwMode="auto">
            <a:xfrm>
              <a:off x="3995" y="3245"/>
              <a:ext cx="113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68" name="AutoShape 12"/>
            <p:cNvSpPr>
              <a:spLocks noChangeShapeType="1"/>
            </p:cNvSpPr>
            <p:nvPr/>
          </p:nvSpPr>
          <p:spPr bwMode="auto">
            <a:xfrm>
              <a:off x="5706" y="3451"/>
              <a:ext cx="14" cy="3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4167" y="3137"/>
              <a:ext cx="722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9144" tIns="0" rIns="9144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init()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66" name="Arc 10"/>
            <p:cNvSpPr>
              <a:spLocks/>
            </p:cNvSpPr>
            <p:nvPr/>
          </p:nvSpPr>
          <p:spPr bwMode="auto">
            <a:xfrm>
              <a:off x="6592" y="3749"/>
              <a:ext cx="1282" cy="210"/>
            </a:xfrm>
            <a:custGeom>
              <a:avLst/>
              <a:gdLst>
                <a:gd name="G0" fmla="+- 20440 0 0"/>
                <a:gd name="G1" fmla="+- 21600 0 0"/>
                <a:gd name="G2" fmla="+- 21600 0 0"/>
                <a:gd name="T0" fmla="*/ 0 w 41418"/>
                <a:gd name="T1" fmla="*/ 14615 h 21600"/>
                <a:gd name="T2" fmla="*/ 41418 w 41418"/>
                <a:gd name="T3" fmla="*/ 16454 h 21600"/>
                <a:gd name="T4" fmla="*/ 20440 w 4141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18" h="21600" fill="none" extrusionOk="0">
                  <a:moveTo>
                    <a:pt x="0" y="14615"/>
                  </a:moveTo>
                  <a:cubicBezTo>
                    <a:pt x="2987" y="5874"/>
                    <a:pt x="11202" y="-1"/>
                    <a:pt x="20440" y="0"/>
                  </a:cubicBezTo>
                  <a:cubicBezTo>
                    <a:pt x="30387" y="0"/>
                    <a:pt x="39048" y="6793"/>
                    <a:pt x="41418" y="16453"/>
                  </a:cubicBezTo>
                </a:path>
                <a:path w="41418" h="21600" stroke="0" extrusionOk="0">
                  <a:moveTo>
                    <a:pt x="0" y="14615"/>
                  </a:moveTo>
                  <a:cubicBezTo>
                    <a:pt x="2987" y="5874"/>
                    <a:pt x="11202" y="-1"/>
                    <a:pt x="20440" y="0"/>
                  </a:cubicBezTo>
                  <a:cubicBezTo>
                    <a:pt x="30387" y="0"/>
                    <a:pt x="39048" y="6793"/>
                    <a:pt x="41418" y="16453"/>
                  </a:cubicBezTo>
                  <a:lnTo>
                    <a:pt x="2044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65" name="Arc 9"/>
            <p:cNvSpPr>
              <a:spLocks/>
            </p:cNvSpPr>
            <p:nvPr/>
          </p:nvSpPr>
          <p:spPr bwMode="auto">
            <a:xfrm rot="10800000">
              <a:off x="6589" y="4104"/>
              <a:ext cx="1282" cy="210"/>
            </a:xfrm>
            <a:custGeom>
              <a:avLst/>
              <a:gdLst>
                <a:gd name="G0" fmla="+- 20440 0 0"/>
                <a:gd name="G1" fmla="+- 21600 0 0"/>
                <a:gd name="G2" fmla="+- 21600 0 0"/>
                <a:gd name="T0" fmla="*/ 0 w 41418"/>
                <a:gd name="T1" fmla="*/ 14615 h 21600"/>
                <a:gd name="T2" fmla="*/ 41418 w 41418"/>
                <a:gd name="T3" fmla="*/ 16454 h 21600"/>
                <a:gd name="T4" fmla="*/ 20440 w 4141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18" h="21600" fill="none" extrusionOk="0">
                  <a:moveTo>
                    <a:pt x="0" y="14615"/>
                  </a:moveTo>
                  <a:cubicBezTo>
                    <a:pt x="2987" y="5874"/>
                    <a:pt x="11202" y="-1"/>
                    <a:pt x="20440" y="0"/>
                  </a:cubicBezTo>
                  <a:cubicBezTo>
                    <a:pt x="30387" y="0"/>
                    <a:pt x="39048" y="6793"/>
                    <a:pt x="41418" y="16453"/>
                  </a:cubicBezTo>
                </a:path>
                <a:path w="41418" h="21600" stroke="0" extrusionOk="0">
                  <a:moveTo>
                    <a:pt x="0" y="14615"/>
                  </a:moveTo>
                  <a:cubicBezTo>
                    <a:pt x="2987" y="5874"/>
                    <a:pt x="11202" y="-1"/>
                    <a:pt x="20440" y="0"/>
                  </a:cubicBezTo>
                  <a:cubicBezTo>
                    <a:pt x="30387" y="0"/>
                    <a:pt x="39048" y="6793"/>
                    <a:pt x="41418" y="16453"/>
                  </a:cubicBezTo>
                  <a:lnTo>
                    <a:pt x="2044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6699" y="3667"/>
              <a:ext cx="1075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9144" tIns="0" rIns="9144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service()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63" name="AutoShape 7"/>
            <p:cNvSpPr>
              <a:spLocks noChangeShapeType="1"/>
            </p:cNvSpPr>
            <p:nvPr/>
          </p:nvSpPr>
          <p:spPr bwMode="auto">
            <a:xfrm>
              <a:off x="3266" y="2421"/>
              <a:ext cx="1" cy="6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957" y="2569"/>
              <a:ext cx="722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9144" tIns="0" rIns="9144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new 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61" name="AutoShape 5"/>
            <p:cNvSpPr>
              <a:spLocks noChangeShapeType="1"/>
            </p:cNvSpPr>
            <p:nvPr/>
          </p:nvSpPr>
          <p:spPr bwMode="auto">
            <a:xfrm>
              <a:off x="6988" y="5039"/>
              <a:ext cx="13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7101" y="4915"/>
              <a:ext cx="1075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9144" tIns="0" rIns="9144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82563" algn="l"/>
                  <a:tab pos="365125" algn="l"/>
                  <a:tab pos="549275" algn="l"/>
                  <a:tab pos="731838" algn="l"/>
                  <a:tab pos="914400" algn="l"/>
                  <a:tab pos="1096963" algn="l"/>
                  <a:tab pos="1279525" algn="l"/>
                  <a:tab pos="1463675" algn="l"/>
                  <a:tab pos="1646238" algn="l"/>
                  <a:tab pos="1828800" algn="l"/>
                </a:tabLst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ea typeface="MS Mincho" pitchFamily="49" charset="-128"/>
                  <a:cs typeface="Courier New" pitchFamily="49" charset="0"/>
                </a:rPr>
                <a:t>destroy()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59" name="AutoShape 3"/>
            <p:cNvSpPr>
              <a:spLocks noChangeShapeType="1"/>
            </p:cNvSpPr>
            <p:nvPr/>
          </p:nvSpPr>
          <p:spPr bwMode="auto">
            <a:xfrm flipH="1" flipV="1">
              <a:off x="5590" y="4225"/>
              <a:ext cx="4" cy="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058" name="AutoShape 2"/>
            <p:cNvSpPr>
              <a:spLocks noChangeShapeType="1"/>
            </p:cNvSpPr>
            <p:nvPr/>
          </p:nvSpPr>
          <p:spPr bwMode="auto">
            <a:xfrm flipH="1" flipV="1">
              <a:off x="5837" y="4225"/>
              <a:ext cx="4" cy="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non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servlet</a:t>
            </a:r>
            <a:r>
              <a:rPr lang="en-US" dirty="0" smtClean="0"/>
              <a:t> class is usually created by extending either the </a:t>
            </a:r>
            <a:r>
              <a:rPr lang="en-US" dirty="0" err="1" smtClean="0"/>
              <a:t>GenericServlet</a:t>
            </a:r>
            <a:r>
              <a:rPr lang="en-US" dirty="0" smtClean="0"/>
              <a:t> class or its descendant </a:t>
            </a:r>
            <a:r>
              <a:rPr lang="en-US" dirty="0" err="1" smtClean="0"/>
              <a:t>javax.servlet.http.HttpServlet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GenericServlet</a:t>
            </a:r>
            <a:r>
              <a:rPr lang="en-US" dirty="0" smtClean="0"/>
              <a:t> class defines a generic protocol-independent </a:t>
            </a:r>
            <a:r>
              <a:rPr lang="en-US" dirty="0" err="1" smtClean="0"/>
              <a:t>servlet</a:t>
            </a:r>
            <a:r>
              <a:rPr lang="en-US" dirty="0" smtClean="0"/>
              <a:t>, in the sense that it can be extended to provide implementation of any protocol, such as HTTP, FTP, and SMTP.</a:t>
            </a:r>
          </a:p>
          <a:p>
            <a:r>
              <a:rPr lang="en-US" dirty="0" smtClean="0"/>
              <a:t>It provides implementations of the life cycle methods init() and destroy(), as well as methods in the </a:t>
            </a:r>
            <a:r>
              <a:rPr lang="en-US" dirty="0" err="1" smtClean="0"/>
              <a:t>ServletConfig</a:t>
            </a:r>
            <a:r>
              <a:rPr lang="en-US" dirty="0" smtClean="0"/>
              <a:t> interface.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GenericServlet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a framework for handling HTTP requests.</a:t>
            </a:r>
          </a:p>
          <a:p>
            <a:r>
              <a:rPr lang="en-US" dirty="0" smtClean="0"/>
              <a:t>It provides an implementation for the service() method.</a:t>
            </a:r>
          </a:p>
          <a:p>
            <a:r>
              <a:rPr lang="en-US" dirty="0" smtClean="0"/>
              <a:t>The service() method in the </a:t>
            </a:r>
            <a:r>
              <a:rPr lang="en-US" dirty="0" err="1" smtClean="0"/>
              <a:t>HttpServlet</a:t>
            </a:r>
            <a:r>
              <a:rPr lang="en-US" dirty="0" smtClean="0"/>
              <a:t> class reads the method type stored in the HTTP request message and invokes a specific method based on this value. </a:t>
            </a:r>
          </a:p>
          <a:p>
            <a:r>
              <a:rPr lang="en-US" dirty="0" smtClean="0"/>
              <a:t>Specifically, if the method type is GET, it calls </a:t>
            </a:r>
            <a:r>
              <a:rPr lang="en-US" dirty="0" err="1" smtClean="0"/>
              <a:t>doGet</a:t>
            </a:r>
            <a:r>
              <a:rPr lang="en-US" dirty="0" smtClean="0"/>
              <a:t>(); if the method type is POST, it calls </a:t>
            </a:r>
            <a:r>
              <a:rPr lang="en-US" dirty="0" err="1" smtClean="0"/>
              <a:t>doPost</a:t>
            </a:r>
            <a:r>
              <a:rPr lang="en-US" dirty="0" smtClean="0"/>
              <a:t>(); and so on. </a:t>
            </a:r>
          </a:p>
          <a:p>
            <a:r>
              <a:rPr lang="en-US" dirty="0" smtClean="0"/>
              <a:t>These are the methods that we need to override.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HttpServlet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 </a:t>
            </a:r>
            <a:r>
              <a:rPr lang="en-IN" dirty="0" err="1" smtClean="0"/>
              <a:t>Servlet</a:t>
            </a:r>
            <a:r>
              <a:rPr lang="en-IN" dirty="0" smtClean="0"/>
              <a:t> in action</a:t>
            </a:r>
            <a:endParaRPr lang="en-IN" dirty="0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1985" name="Group 1"/>
          <p:cNvGrpSpPr>
            <a:grpSpLocks noChangeAspect="1"/>
          </p:cNvGrpSpPr>
          <p:nvPr/>
        </p:nvGrpSpPr>
        <p:grpSpPr bwMode="auto">
          <a:xfrm>
            <a:off x="0" y="980728"/>
            <a:ext cx="9457913" cy="3528392"/>
            <a:chOff x="2471" y="1329"/>
            <a:chExt cx="7257" cy="2708"/>
          </a:xfrm>
        </p:grpSpPr>
        <p:sp>
          <p:nvSpPr>
            <p:cNvPr id="42017" name="AutoShape 33"/>
            <p:cNvSpPr>
              <a:spLocks noChangeAspect="1" noChangeArrowheads="1" noTextEdit="1"/>
            </p:cNvSpPr>
            <p:nvPr/>
          </p:nvSpPr>
          <p:spPr bwMode="auto">
            <a:xfrm>
              <a:off x="2471" y="1329"/>
              <a:ext cx="7257" cy="270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16" name="Text Box 32"/>
            <p:cNvSpPr txBox="1">
              <a:spLocks noChangeArrowheads="1"/>
            </p:cNvSpPr>
            <p:nvPr/>
          </p:nvSpPr>
          <p:spPr bwMode="auto">
            <a:xfrm>
              <a:off x="7944" y="2405"/>
              <a:ext cx="27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PUT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5" name="Text Box 31"/>
            <p:cNvSpPr txBox="1">
              <a:spLocks noChangeArrowheads="1"/>
            </p:cNvSpPr>
            <p:nvPr/>
          </p:nvSpPr>
          <p:spPr bwMode="auto">
            <a:xfrm>
              <a:off x="7944" y="2765"/>
              <a:ext cx="525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DELETE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7944" y="3125"/>
              <a:ext cx="465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TRACE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7944" y="3485"/>
              <a:ext cx="615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OPTIONS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7944" y="2045"/>
              <a:ext cx="36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POST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7944" y="1685"/>
              <a:ext cx="27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GET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7073" y="2669"/>
              <a:ext cx="675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service()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8685" y="1769"/>
              <a:ext cx="60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doGet()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8688" y="2128"/>
              <a:ext cx="675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doPost()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8703" y="2489"/>
              <a:ext cx="57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doPut()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8688" y="2848"/>
              <a:ext cx="81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doDelete()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8688" y="3209"/>
              <a:ext cx="765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doTrace()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8688" y="3569"/>
              <a:ext cx="96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doOptions()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7920" y="2236"/>
              <a:ext cx="7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7920" y="2596"/>
              <a:ext cx="7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7920" y="2956"/>
              <a:ext cx="7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7920" y="1876"/>
              <a:ext cx="7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7920" y="3317"/>
              <a:ext cx="7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7920" y="3676"/>
              <a:ext cx="7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7920" y="1877"/>
              <a:ext cx="1" cy="1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7740" y="2777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7920" y="1372"/>
              <a:ext cx="900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HttpServlet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7020" y="1337"/>
              <a:ext cx="2700" cy="2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41993" name="Picture 9" descr="xseri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71" y="2057"/>
              <a:ext cx="1561" cy="1562"/>
            </a:xfrm>
            <a:prstGeom prst="rect">
              <a:avLst/>
            </a:prstGeom>
            <a:noFill/>
          </p:spPr>
        </p:pic>
        <p:pic>
          <p:nvPicPr>
            <p:cNvPr id="41992" name="Picture 8" descr="LAPT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1" y="2394"/>
              <a:ext cx="1450" cy="1225"/>
            </a:xfrm>
            <a:prstGeom prst="rect">
              <a:avLst/>
            </a:prstGeom>
            <a:noFill/>
          </p:spPr>
        </p:pic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3371" y="2597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 flipH="1" flipV="1">
              <a:off x="3371" y="2957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89" name="Cloud"/>
            <p:cNvSpPr>
              <a:spLocks noChangeAspect="1" noEditPoints="1" noChangeArrowheads="1"/>
            </p:cNvSpPr>
            <p:nvPr/>
          </p:nvSpPr>
          <p:spPr bwMode="auto">
            <a:xfrm>
              <a:off x="3781" y="2391"/>
              <a:ext cx="1227" cy="10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Network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2471" y="3688"/>
              <a:ext cx="131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Chain of filters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5333" y="3688"/>
              <a:ext cx="136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Verdana" pitchFamily="34" charset="0"/>
                </a:rPr>
                <a:t>Web Server</a:t>
              </a:r>
              <a:endParaRPr kumimoji="0" lang="en-US" altLang="ja-JP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86" name="Line 2"/>
            <p:cNvSpPr>
              <a:spLocks noChangeShapeType="1"/>
            </p:cNvSpPr>
            <p:nvPr/>
          </p:nvSpPr>
          <p:spPr bwMode="auto">
            <a:xfrm>
              <a:off x="6480" y="2777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Our first </a:t>
            </a:r>
            <a:r>
              <a:rPr lang="en-US" dirty="0" err="1" smtClean="0"/>
              <a:t>servlet</a:t>
            </a:r>
            <a:r>
              <a:rPr lang="en-US" dirty="0" smtClean="0"/>
              <a:t> is a simple </a:t>
            </a:r>
            <a:r>
              <a:rPr lang="en-US" dirty="0" err="1" smtClean="0"/>
              <a:t>servlet</a:t>
            </a:r>
            <a:r>
              <a:rPr lang="en-US" dirty="0" smtClean="0"/>
              <a:t> designed to handle the HTTP GET method. </a:t>
            </a:r>
          </a:p>
          <a:p>
            <a:r>
              <a:rPr lang="en-US" dirty="0" smtClean="0"/>
              <a:t>Create the following </a:t>
            </a:r>
            <a:r>
              <a:rPr lang="en-US" dirty="0" err="1" smtClean="0"/>
              <a:t>servlet</a:t>
            </a:r>
            <a:r>
              <a:rPr lang="en-US" dirty="0" smtClean="0"/>
              <a:t> HelloWorldServlet.java using any text editor.</a:t>
            </a:r>
            <a:endParaRPr lang="en-IN" dirty="0" smtClean="0"/>
          </a:p>
          <a:p>
            <a:pPr lvl="1"/>
            <a:r>
              <a:rPr lang="fr-FR" dirty="0" smtClean="0"/>
              <a:t>import java.io.*;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</a:t>
            </a:r>
            <a:r>
              <a:rPr lang="fr-FR" dirty="0" smtClean="0"/>
              <a:t>.*;</a:t>
            </a:r>
            <a:endParaRPr lang="en-IN" dirty="0" smtClean="0"/>
          </a:p>
          <a:p>
            <a:pPr lvl="1"/>
            <a:r>
              <a:rPr lang="en-IN" dirty="0" smtClean="0"/>
              <a:t>import </a:t>
            </a:r>
            <a:r>
              <a:rPr lang="en-IN" dirty="0" err="1" smtClean="0"/>
              <a:t>javax.servlet.http</a:t>
            </a:r>
            <a:r>
              <a:rPr lang="en-IN" dirty="0" smtClean="0"/>
              <a:t>.*;</a:t>
            </a:r>
          </a:p>
          <a:p>
            <a:pPr lvl="1"/>
            <a:r>
              <a:rPr lang="en-IN" dirty="0" smtClean="0"/>
              <a:t>public class </a:t>
            </a:r>
            <a:r>
              <a:rPr lang="en-IN" dirty="0" err="1" smtClean="0"/>
              <a:t>HelloWorldServlet</a:t>
            </a:r>
            <a:r>
              <a:rPr lang="en-IN" dirty="0" smtClean="0"/>
              <a:t> extends </a:t>
            </a:r>
            <a:r>
              <a:rPr lang="en-IN" dirty="0" err="1" smtClean="0"/>
              <a:t>HttpServlet</a:t>
            </a:r>
            <a:r>
              <a:rPr lang="en-IN" dirty="0" smtClean="0"/>
              <a:t> {</a:t>
            </a:r>
          </a:p>
          <a:p>
            <a:pPr lvl="1"/>
            <a:r>
              <a:rPr lang="en-IN" dirty="0" smtClean="0"/>
              <a:t>	public void </a:t>
            </a:r>
            <a:r>
              <a:rPr lang="en-IN" dirty="0" err="1" smtClean="0"/>
              <a:t>doGet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 request, </a:t>
            </a:r>
            <a:r>
              <a:rPr lang="en-IN" dirty="0" err="1" smtClean="0"/>
              <a:t>HttpServletResponse</a:t>
            </a:r>
            <a:r>
              <a:rPr lang="en-IN" dirty="0" smtClean="0"/>
              <a:t> response)</a:t>
            </a:r>
          </a:p>
          <a:p>
            <a:pPr lvl="1"/>
            <a:r>
              <a:rPr lang="en-IN" dirty="0" smtClean="0"/>
              <a:t>     throws </a:t>
            </a:r>
            <a:r>
              <a:rPr lang="en-IN" dirty="0" err="1" smtClean="0"/>
              <a:t>IOException</a:t>
            </a:r>
            <a:r>
              <a:rPr lang="en-IN" dirty="0" smtClean="0"/>
              <a:t>, </a:t>
            </a:r>
            <a:r>
              <a:rPr lang="en-IN" dirty="0" err="1" smtClean="0"/>
              <a:t>ServletException</a:t>
            </a:r>
            <a:r>
              <a:rPr lang="en-IN" dirty="0" smtClean="0"/>
              <a:t> {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response.setContentType</a:t>
            </a:r>
            <a:r>
              <a:rPr lang="en-IN" dirty="0" smtClean="0"/>
              <a:t>("text/html");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PrintWriter</a:t>
            </a:r>
            <a:r>
              <a:rPr lang="en-IN" dirty="0" smtClean="0"/>
              <a:t> out = </a:t>
            </a:r>
            <a:r>
              <a:rPr lang="en-IN" dirty="0" err="1" smtClean="0"/>
              <a:t>response.getWriter</a:t>
            </a:r>
            <a:r>
              <a:rPr lang="en-IN" dirty="0" smtClean="0"/>
              <a:t>();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out.println</a:t>
            </a:r>
            <a:r>
              <a:rPr lang="en-IN" dirty="0" smtClean="0"/>
              <a:t>("&lt;html&gt;&lt;head&gt;&lt;title&gt;Hello World </a:t>
            </a:r>
            <a:r>
              <a:rPr lang="en-IN" dirty="0" err="1" smtClean="0"/>
              <a:t>Servlet</a:t>
            </a:r>
            <a:r>
              <a:rPr lang="en-IN" dirty="0" smtClean="0"/>
              <a:t>&lt;/title&gt;&lt;/head&gt;");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out.println</a:t>
            </a:r>
            <a:r>
              <a:rPr lang="en-IN" dirty="0" smtClean="0"/>
              <a:t>("&lt;body&gt;");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out.println</a:t>
            </a:r>
            <a:r>
              <a:rPr lang="en-IN" dirty="0" smtClean="0"/>
              <a:t>("&lt;h1&gt;Hello World!&lt;/h1&gt;");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out.println</a:t>
            </a:r>
            <a:r>
              <a:rPr lang="en-IN" dirty="0" smtClean="0"/>
              <a:t>("&lt;/body&gt;&lt;/html&gt;");</a:t>
            </a:r>
          </a:p>
          <a:p>
            <a:pPr lvl="1"/>
            <a:r>
              <a:rPr lang="en-IN" dirty="0" smtClean="0"/>
              <a:t>		</a:t>
            </a:r>
            <a:r>
              <a:rPr lang="en-IN" dirty="0" err="1" smtClean="0"/>
              <a:t>out.close</a:t>
            </a:r>
            <a:r>
              <a:rPr lang="en-IN" dirty="0" smtClean="0"/>
              <a:t>();</a:t>
            </a:r>
          </a:p>
          <a:p>
            <a:pPr lvl="1"/>
            <a:r>
              <a:rPr lang="en-IN" dirty="0" smtClean="0"/>
              <a:t>	}</a:t>
            </a:r>
          </a:p>
          <a:p>
            <a:pPr lvl="1"/>
            <a:r>
              <a:rPr lang="en-IN" dirty="0" smtClean="0"/>
              <a:t>}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 </a:t>
            </a:r>
            <a:r>
              <a:rPr lang="en-IN" dirty="0" err="1" smtClean="0"/>
              <a:t>servlet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class </a:t>
            </a:r>
            <a:r>
              <a:rPr lang="en-US" dirty="0" err="1" smtClean="0"/>
              <a:t>HelloWorldServlet</a:t>
            </a:r>
            <a:r>
              <a:rPr lang="en-IN" dirty="0" smtClean="0"/>
              <a:t> extends the </a:t>
            </a:r>
            <a:r>
              <a:rPr lang="en-US" dirty="0" err="1" smtClean="0"/>
              <a:t>HttpServlet</a:t>
            </a:r>
            <a:r>
              <a:rPr lang="en-IN" dirty="0" smtClean="0"/>
              <a:t> class.</a:t>
            </a:r>
          </a:p>
          <a:p>
            <a:r>
              <a:rPr lang="en-IN" dirty="0" smtClean="0"/>
              <a:t>It is written to handle only the GET method. Therefore, only the </a:t>
            </a:r>
            <a:r>
              <a:rPr lang="en-US" dirty="0" err="1" smtClean="0"/>
              <a:t>doGet</a:t>
            </a:r>
            <a:r>
              <a:rPr lang="en-US" dirty="0" smtClean="0"/>
              <a:t>()</a:t>
            </a:r>
            <a:r>
              <a:rPr lang="en-IN" dirty="0" smtClean="0"/>
              <a:t> method is overridden. </a:t>
            </a:r>
          </a:p>
          <a:p>
            <a:r>
              <a:rPr lang="en-IN" dirty="0" smtClean="0"/>
              <a:t>Finally, it sends the following HTML document.</a:t>
            </a:r>
          </a:p>
          <a:p>
            <a:pPr lvl="1"/>
            <a:r>
              <a:rPr lang="en-US" dirty="0" smtClean="0"/>
              <a:t>&lt;html&gt;&lt;head&gt;&lt;title&gt;Hello World </a:t>
            </a:r>
            <a:r>
              <a:rPr lang="en-US" dirty="0" err="1" smtClean="0"/>
              <a:t>Servlet</a:t>
            </a:r>
            <a:r>
              <a:rPr lang="en-US" dirty="0" smtClean="0"/>
              <a:t>&lt;/title&gt;&lt;/head&gt;</a:t>
            </a:r>
            <a:endParaRPr lang="en-IN" dirty="0" smtClean="0"/>
          </a:p>
          <a:p>
            <a:pPr lvl="1"/>
            <a:r>
              <a:rPr lang="en-US" dirty="0" smtClean="0"/>
              <a:t>&lt;body&gt;</a:t>
            </a:r>
            <a:endParaRPr lang="en-IN" dirty="0" smtClean="0"/>
          </a:p>
          <a:p>
            <a:pPr lvl="1"/>
            <a:r>
              <a:rPr lang="en-US" dirty="0" smtClean="0"/>
              <a:t>&lt;h1&gt;Hello World!&lt;/h1&gt;</a:t>
            </a:r>
            <a:endParaRPr lang="en-IN" dirty="0" smtClean="0"/>
          </a:p>
          <a:p>
            <a:pPr lvl="1"/>
            <a:r>
              <a:rPr lang="en-US" dirty="0" smtClean="0"/>
              <a:t>&lt;/body&gt;&lt;/html&gt;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</a:t>
            </a:r>
            <a:r>
              <a:rPr lang="en-IN" dirty="0" err="1" smtClean="0"/>
              <a:t>servlet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install these </a:t>
            </a:r>
            <a:r>
              <a:rPr lang="en-US" dirty="0" err="1" smtClean="0"/>
              <a:t>servlets</a:t>
            </a:r>
            <a:r>
              <a:rPr lang="en-US" dirty="0" smtClean="0"/>
              <a:t>, we need a web server</a:t>
            </a:r>
          </a:p>
          <a:p>
            <a:r>
              <a:rPr lang="en-US" dirty="0" smtClean="0"/>
              <a:t>Tomcat is a lightweight, easily configurable free web server and is widely used </a:t>
            </a:r>
          </a:p>
          <a:p>
            <a:r>
              <a:rPr lang="en-US" dirty="0" smtClean="0"/>
              <a:t>Make sure that you have installed either Java 5 Standard Edition or higher</a:t>
            </a:r>
          </a:p>
          <a:p>
            <a:r>
              <a:rPr lang="en-US" dirty="0" smtClean="0"/>
              <a:t>Create an environment variable JAVA_HOME and set it by the Java installation directory (D:\Java\jdk1.7.0_07 </a:t>
            </a:r>
          </a:p>
          <a:p>
            <a:r>
              <a:rPr lang="en-IN" dirty="0" smtClean="0"/>
              <a:t>Download the necessary files from http://tomcat.apache.org/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Installing Tomcat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5410944" cy="5112568"/>
          </a:xfrm>
        </p:spPr>
        <p:txBody>
          <a:bodyPr/>
          <a:lstStyle/>
          <a:p>
            <a:r>
              <a:rPr lang="en-US" dirty="0" smtClean="0"/>
              <a:t>Download a .zip or .</a:t>
            </a:r>
            <a:r>
              <a:rPr lang="en-US" dirty="0" err="1" smtClean="0"/>
              <a:t>zip.tar</a:t>
            </a:r>
            <a:r>
              <a:rPr lang="en-US" dirty="0" smtClean="0"/>
              <a:t> file for the beginners.</a:t>
            </a:r>
          </a:p>
          <a:p>
            <a:r>
              <a:rPr lang="en-US" dirty="0" smtClean="0"/>
              <a:t>Simply unzip it in a folder</a:t>
            </a:r>
          </a:p>
          <a:p>
            <a:r>
              <a:rPr lang="en-US" dirty="0" smtClean="0"/>
              <a:t>We shall assume that you have installed Tomcat in the D:\apache-tomcat-8.0.0-RC1 directory.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Tomcat</a:t>
            </a:r>
            <a:endParaRPr lang="en-IN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191" y="908720"/>
            <a:ext cx="340980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Servlets</a:t>
            </a:r>
            <a:r>
              <a:rPr lang="en-US" dirty="0" smtClean="0"/>
              <a:t> are also Java classes used at the server-side</a:t>
            </a:r>
          </a:p>
          <a:p>
            <a:r>
              <a:rPr lang="en-US" dirty="0" smtClean="0"/>
              <a:t>Usually runs inside a Java-enabled web server and extend its capabilities</a:t>
            </a:r>
          </a:p>
          <a:p>
            <a:r>
              <a:rPr lang="en-US" dirty="0" smtClean="0"/>
              <a:t>Since, </a:t>
            </a:r>
            <a:r>
              <a:rPr lang="en-US" dirty="0" err="1" smtClean="0"/>
              <a:t>servlets</a:t>
            </a:r>
            <a:r>
              <a:rPr lang="en-US" dirty="0" smtClean="0"/>
              <a:t> are written in Java and Java is an extremely powerful language, even a simple web server bundled with </a:t>
            </a:r>
            <a:r>
              <a:rPr lang="en-US" dirty="0" err="1" smtClean="0"/>
              <a:t>servlets</a:t>
            </a:r>
            <a:r>
              <a:rPr lang="en-US" dirty="0" smtClean="0"/>
              <a:t>, becomes unquestionably powerful.</a:t>
            </a:r>
          </a:p>
          <a:p>
            <a:r>
              <a:rPr lang="en-US" dirty="0" smtClean="0"/>
              <a:t>Most commonly used with HTTP. That is why, the word </a:t>
            </a:r>
            <a:r>
              <a:rPr lang="en-US" i="1" dirty="0" err="1" smtClean="0"/>
              <a:t>servlet</a:t>
            </a:r>
            <a:r>
              <a:rPr lang="en-US" dirty="0" smtClean="0"/>
              <a:t> is often used to mean </a:t>
            </a:r>
            <a:r>
              <a:rPr lang="en-US" i="1" dirty="0" smtClean="0"/>
              <a:t>HTTP </a:t>
            </a:r>
            <a:r>
              <a:rPr lang="en-US" i="1" dirty="0" err="1" smtClean="0"/>
              <a:t>servlet</a:t>
            </a:r>
            <a:r>
              <a:rPr lang="en-US" dirty="0" smtClean="0"/>
              <a:t>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Server-side Java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compile our HelloWorldServlet.java file, </a:t>
            </a:r>
            <a:r>
              <a:rPr lang="en-US" dirty="0" err="1" smtClean="0"/>
              <a:t>servlet</a:t>
            </a:r>
            <a:r>
              <a:rPr lang="en-US" dirty="0" smtClean="0"/>
              <a:t> class files are required.</a:t>
            </a:r>
          </a:p>
          <a:p>
            <a:r>
              <a:rPr lang="en-US" dirty="0" smtClean="0"/>
              <a:t>Tomcat comes with a .jar file (servlet-api.jar) that contains necessary class files</a:t>
            </a:r>
          </a:p>
          <a:p>
            <a:r>
              <a:rPr lang="en-US" dirty="0" smtClean="0"/>
              <a:t>You can find this jar file usually in the $TOMCAT_HOME\lib directory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Building and installing </a:t>
            </a:r>
            <a:r>
              <a:rPr lang="en-IN" dirty="0" err="1" smtClean="0"/>
              <a:t>Servlet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the HelloWorldServlet.java using the following command:</a:t>
            </a:r>
            <a:endParaRPr lang="en-IN" dirty="0" smtClean="0"/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-cp d:\apache-tomcat-8.0.0-RC1\lib\servlet-api.jar HelloWorldServlet.java</a:t>
            </a:r>
            <a:endParaRPr lang="en-IN" dirty="0" smtClean="0"/>
          </a:p>
          <a:p>
            <a:r>
              <a:rPr lang="en-US" dirty="0" smtClean="0"/>
              <a:t>This generates the file </a:t>
            </a:r>
            <a:r>
              <a:rPr lang="en-US" dirty="0" err="1" smtClean="0"/>
              <a:t>HelloWorldServlet.class</a:t>
            </a:r>
            <a:r>
              <a:rPr lang="en-US" dirty="0" smtClean="0"/>
              <a:t> that contains the byte code for our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Create the following directory structure under the </a:t>
            </a:r>
            <a:r>
              <a:rPr lang="en-US" dirty="0" err="1" smtClean="0"/>
              <a:t>webapps</a:t>
            </a:r>
            <a:r>
              <a:rPr lang="en-US" dirty="0" smtClean="0"/>
              <a:t> subdirectory.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deploy</a:t>
            </a:r>
            <a:endParaRPr lang="en-IN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509120"/>
            <a:ext cx="272756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this </a:t>
            </a:r>
            <a:r>
              <a:rPr lang="en-US" dirty="0" err="1" smtClean="0"/>
              <a:t>HelloWorldServlet.class</a:t>
            </a:r>
            <a:r>
              <a:rPr lang="en-US" dirty="0" smtClean="0"/>
              <a:t> file in the $TOMCAT_HOME\</a:t>
            </a:r>
            <a:r>
              <a:rPr lang="en-US" dirty="0" err="1" smtClean="0"/>
              <a:t>webapps</a:t>
            </a:r>
            <a:r>
              <a:rPr lang="en-US" dirty="0" smtClean="0"/>
              <a:t>\net\WEB-INF\classes directory. </a:t>
            </a:r>
          </a:p>
          <a:p>
            <a:r>
              <a:rPr lang="en-US" dirty="0" smtClean="0"/>
              <a:t>Inform the web server about the existence of this </a:t>
            </a:r>
            <a:r>
              <a:rPr lang="en-US" dirty="0" err="1" smtClean="0"/>
              <a:t>servlet</a:t>
            </a:r>
            <a:r>
              <a:rPr lang="en-US" dirty="0" smtClean="0"/>
              <a:t> and the URL that will be used to refer to this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Specify in the $TOMCAT_HOME\net\WEB-INF\web.xml file,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deploy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HelloWorld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HelloWorldServlet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en-IN" dirty="0" smtClean="0"/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  <a:endParaRPr lang="en-IN" sz="2400" dirty="0" smtClean="0"/>
          </a:p>
          <a:p>
            <a:pPr lvl="1"/>
            <a:r>
              <a:rPr lang="en-US" sz="2400" dirty="0" smtClean="0"/>
              <a:t>	&lt;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-name&gt;</a:t>
            </a:r>
            <a:endParaRPr lang="en-IN" sz="2400" dirty="0" smtClean="0"/>
          </a:p>
          <a:p>
            <a:pPr lvl="1"/>
            <a:r>
              <a:rPr lang="en-US" sz="2400" dirty="0" smtClean="0"/>
              <a:t>   </a:t>
            </a:r>
            <a:r>
              <a:rPr lang="en-IN" sz="2400" dirty="0" smtClean="0"/>
              <a:t>&lt;</a:t>
            </a:r>
            <a:r>
              <a:rPr lang="en-IN" sz="2400" dirty="0" err="1" smtClean="0"/>
              <a:t>url</a:t>
            </a:r>
            <a:r>
              <a:rPr lang="en-IN" sz="2400" dirty="0" smtClean="0"/>
              <a:t>-pattern&gt;/</a:t>
            </a:r>
            <a:r>
              <a:rPr lang="en-IN" sz="2400" dirty="0" err="1" smtClean="0"/>
              <a:t>servlet</a:t>
            </a:r>
            <a:r>
              <a:rPr lang="en-IN" sz="2400" dirty="0" smtClean="0"/>
              <a:t>/</a:t>
            </a:r>
            <a:r>
              <a:rPr lang="en-IN" sz="2400" dirty="0" err="1" smtClean="0"/>
              <a:t>HelloWorld</a:t>
            </a:r>
            <a:r>
              <a:rPr lang="en-IN" sz="2400" dirty="0" smtClean="0"/>
              <a:t>&lt;/</a:t>
            </a:r>
            <a:r>
              <a:rPr lang="en-IN" sz="2400" dirty="0" err="1" smtClean="0"/>
              <a:t>url</a:t>
            </a:r>
            <a:r>
              <a:rPr lang="en-IN" sz="2400" dirty="0" smtClean="0"/>
              <a:t>-pattern&gt;</a:t>
            </a:r>
          </a:p>
          <a:p>
            <a:pPr lvl="1"/>
            <a:r>
              <a:rPr lang="en-US" sz="2400" dirty="0" smtClean="0"/>
              <a:t>&lt;/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-mapping&gt;</a:t>
            </a:r>
            <a:endParaRPr lang="en-IN" sz="2400" dirty="0" smtClean="0"/>
          </a:p>
          <a:p>
            <a:pPr lvl="2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deploy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URL of this </a:t>
            </a:r>
            <a:r>
              <a:rPr lang="en-US" dirty="0" err="1" smtClean="0"/>
              <a:t>servlet</a:t>
            </a:r>
            <a:r>
              <a:rPr lang="en-US" dirty="0" smtClean="0"/>
              <a:t> will be http://172.16.5.81:8080/net/servlet/HelloWorld.</a:t>
            </a:r>
            <a:endParaRPr lang="en-IN" dirty="0" smtClean="0"/>
          </a:p>
          <a:p>
            <a:r>
              <a:rPr lang="en-IN" dirty="0" smtClean="0"/>
              <a:t>Type the following URL in the address bar of your web browser and press enter</a:t>
            </a:r>
          </a:p>
          <a:p>
            <a:pPr lvl="1"/>
            <a:r>
              <a:rPr lang="en-US" dirty="0" smtClean="0"/>
              <a:t>http://172.16.5.81:8080/net/servlet/HelloWorld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 err="1" smtClean="0"/>
              <a:t>servlet</a:t>
            </a:r>
            <a:endParaRPr lang="en-IN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933056"/>
            <a:ext cx="7416824" cy="285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can be passed to </a:t>
            </a:r>
            <a:r>
              <a:rPr lang="en-US" dirty="0" err="1" smtClean="0"/>
              <a:t>servlets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Servlets</a:t>
            </a:r>
            <a:r>
              <a:rPr lang="en-US" dirty="0" smtClean="0"/>
              <a:t> can access those parameters and customize their tasks.</a:t>
            </a:r>
          </a:p>
          <a:p>
            <a:r>
              <a:rPr lang="en-US" dirty="0" smtClean="0"/>
              <a:t>There are two ways in which you can pass parameters to a </a:t>
            </a:r>
            <a:r>
              <a:rPr lang="en-US" dirty="0" err="1" smtClean="0"/>
              <a:t>servlet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using URL and </a:t>
            </a:r>
          </a:p>
          <a:p>
            <a:pPr lvl="1"/>
            <a:r>
              <a:rPr lang="en-US" dirty="0" smtClean="0"/>
              <a:t>using HTML form.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parameters to </a:t>
            </a:r>
            <a:r>
              <a:rPr lang="en-IN" dirty="0" err="1" smtClean="0"/>
              <a:t>servlets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can be passed to </a:t>
            </a:r>
            <a:r>
              <a:rPr lang="en-US" dirty="0" err="1" smtClean="0"/>
              <a:t>servlets</a:t>
            </a:r>
            <a:r>
              <a:rPr lang="en-US" dirty="0" smtClean="0"/>
              <a:t> directly using URL. </a:t>
            </a:r>
          </a:p>
          <a:p>
            <a:r>
              <a:rPr lang="en-US" dirty="0" smtClean="0"/>
              <a:t>Each parameter takes the form name=value. </a:t>
            </a:r>
          </a:p>
          <a:p>
            <a:r>
              <a:rPr lang="en-US" dirty="0" smtClean="0"/>
              <a:t>Multiple parameters are separated by the ‘&amp;’ character Consider the following URL.</a:t>
            </a:r>
            <a:endParaRPr lang="en-IN" dirty="0" smtClean="0"/>
          </a:p>
          <a:p>
            <a:pPr lvl="1"/>
            <a:r>
              <a:rPr lang="en-US" dirty="0" smtClean="0"/>
              <a:t>http://172.16.5.81:8080/net/servlet/check?</a:t>
            </a:r>
            <a:r>
              <a:rPr lang="en-US" b="1" dirty="0" smtClean="0"/>
              <a:t>login=abc&amp;password=xyz</a:t>
            </a:r>
            <a:endParaRPr lang="en-IN" dirty="0" smtClean="0"/>
          </a:p>
          <a:p>
            <a:r>
              <a:rPr lang="en-US" dirty="0" smtClean="0"/>
              <a:t> In this example, two parameters are passed login and password whose values are </a:t>
            </a:r>
            <a:r>
              <a:rPr lang="en-US" dirty="0" err="1" smtClean="0"/>
              <a:t>abc</a:t>
            </a:r>
            <a:r>
              <a:rPr lang="en-US" dirty="0" smtClean="0"/>
              <a:t> and xyz, respectively.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IN" dirty="0" smtClean="0"/>
              <a:t>parameters</a:t>
            </a:r>
            <a:r>
              <a:rPr lang="en-US" dirty="0" smtClean="0"/>
              <a:t> Using URL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of the disadvantages of passing parameters using URLs is that users can view the parameter names with their values passed</a:t>
            </a:r>
          </a:p>
          <a:p>
            <a:r>
              <a:rPr lang="en-US" dirty="0" smtClean="0"/>
              <a:t>Not safe to send sensitive information </a:t>
            </a:r>
          </a:p>
          <a:p>
            <a:r>
              <a:rPr lang="en-US" dirty="0" smtClean="0"/>
              <a:t>The following HTML code can be used to pass the same information as the previous example.</a:t>
            </a:r>
            <a:endParaRPr lang="en-IN" dirty="0" smtClean="0"/>
          </a:p>
          <a:p>
            <a:pPr lvl="1"/>
            <a:r>
              <a:rPr lang="en-US" dirty="0" smtClean="0"/>
              <a:t>&lt;form </a:t>
            </a:r>
            <a:r>
              <a:rPr lang="en-US" b="1" dirty="0" smtClean="0"/>
              <a:t>method='post'</a:t>
            </a:r>
            <a:r>
              <a:rPr lang="en-US" dirty="0" smtClean="0"/>
              <a:t> </a:t>
            </a:r>
            <a:r>
              <a:rPr lang="en-US" b="1" dirty="0" smtClean="0"/>
              <a:t>action='http://172.16.5.81:8080/net/servlet/check'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Login:&lt;input type='text' </a:t>
            </a:r>
            <a:r>
              <a:rPr lang="en-US" b="1" dirty="0" smtClean="0"/>
              <a:t>name='login'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en-IN" dirty="0" smtClean="0"/>
          </a:p>
          <a:p>
            <a:pPr lvl="1"/>
            <a:r>
              <a:rPr lang="en-US" dirty="0" smtClean="0"/>
              <a:t>	Password:&lt;input type='password' </a:t>
            </a:r>
            <a:r>
              <a:rPr lang="en-US" b="1" dirty="0" smtClean="0"/>
              <a:t>name='password'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IN" dirty="0" smtClean="0"/>
          </a:p>
          <a:p>
            <a:pPr lvl="1"/>
            <a:r>
              <a:rPr lang="en-US" dirty="0" smtClean="0"/>
              <a:t>	&lt;input type='submit' value='Login'&gt;</a:t>
            </a:r>
            <a:endParaRPr lang="en-IN" dirty="0" smtClean="0"/>
          </a:p>
          <a:p>
            <a:pPr lvl="1"/>
            <a:r>
              <a:rPr lang="en-US" dirty="0" smtClean="0"/>
              <a:t>&lt;/form&gt;</a:t>
            </a:r>
          </a:p>
          <a:p>
            <a:r>
              <a:rPr lang="en-US" dirty="0" smtClean="0"/>
              <a:t>Values of all form fields are embedded in the body of the HTTP request message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parameters Using form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methods of the </a:t>
            </a:r>
            <a:r>
              <a:rPr lang="en-US" dirty="0" err="1" smtClean="0"/>
              <a:t>ServletRequest</a:t>
            </a:r>
            <a:r>
              <a:rPr lang="en-US" dirty="0" smtClean="0"/>
              <a:t> interface may be used to retrieve parameters. Their signatures are as follows:</a:t>
            </a:r>
            <a:endParaRPr lang="en-IN" dirty="0" smtClean="0"/>
          </a:p>
          <a:p>
            <a:pPr lvl="1"/>
            <a:r>
              <a:rPr lang="en-IN" dirty="0" smtClean="0"/>
              <a:t>public abstract </a:t>
            </a:r>
            <a:r>
              <a:rPr lang="en-IN" dirty="0" err="1" smtClean="0"/>
              <a:t>java.lang.String</a:t>
            </a:r>
            <a:r>
              <a:rPr lang="en-IN" dirty="0" smtClean="0"/>
              <a:t> </a:t>
            </a:r>
            <a:r>
              <a:rPr lang="en-IN" dirty="0" err="1" smtClean="0"/>
              <a:t>getParameter</a:t>
            </a:r>
            <a:r>
              <a:rPr lang="en-IN" dirty="0" smtClean="0"/>
              <a:t>(</a:t>
            </a:r>
            <a:r>
              <a:rPr lang="en-IN" dirty="0" err="1" smtClean="0"/>
              <a:t>java.lang.String</a:t>
            </a:r>
            <a:r>
              <a:rPr lang="en-IN" dirty="0" smtClean="0"/>
              <a:t>);</a:t>
            </a:r>
          </a:p>
          <a:p>
            <a:pPr lvl="1"/>
            <a:r>
              <a:rPr lang="en-IN" dirty="0" smtClean="0"/>
              <a:t>public abstract </a:t>
            </a:r>
            <a:r>
              <a:rPr lang="en-IN" dirty="0" err="1" smtClean="0"/>
              <a:t>java.lang.String</a:t>
            </a:r>
            <a:r>
              <a:rPr lang="en-IN" dirty="0" smtClean="0"/>
              <a:t>[] </a:t>
            </a:r>
            <a:r>
              <a:rPr lang="en-IN" dirty="0" err="1" smtClean="0"/>
              <a:t>getParameterValues</a:t>
            </a:r>
            <a:r>
              <a:rPr lang="en-IN" dirty="0" smtClean="0"/>
              <a:t>(</a:t>
            </a:r>
            <a:r>
              <a:rPr lang="en-IN" dirty="0" err="1" smtClean="0"/>
              <a:t>java.lang.String</a:t>
            </a:r>
            <a:r>
              <a:rPr lang="en-IN" dirty="0" smtClean="0"/>
              <a:t>);</a:t>
            </a:r>
          </a:p>
          <a:p>
            <a:pPr lvl="1"/>
            <a:r>
              <a:rPr lang="en-IN" dirty="0" smtClean="0"/>
              <a:t>public abstract </a:t>
            </a:r>
            <a:r>
              <a:rPr lang="en-IN" dirty="0" err="1" smtClean="0"/>
              <a:t>java.util.Enumeration</a:t>
            </a:r>
            <a:r>
              <a:rPr lang="en-IN" dirty="0" smtClean="0"/>
              <a:t> </a:t>
            </a:r>
            <a:r>
              <a:rPr lang="en-IN" dirty="0" err="1" smtClean="0"/>
              <a:t>getParameterNames</a:t>
            </a:r>
            <a:r>
              <a:rPr lang="en-IN" dirty="0" smtClean="0"/>
              <a:t>();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Retrieving parameters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fr-FR" dirty="0" smtClean="0"/>
              <a:t>// </a:t>
            </a:r>
            <a:r>
              <a:rPr lang="en-US" dirty="0" smtClean="0"/>
              <a:t>GetParameterServlet.java</a:t>
            </a:r>
            <a:endParaRPr lang="en-IN" dirty="0" smtClean="0"/>
          </a:p>
          <a:p>
            <a:pPr lvl="1"/>
            <a:r>
              <a:rPr lang="fr-FR" dirty="0" smtClean="0"/>
              <a:t>import java.io.*;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</a:t>
            </a:r>
            <a:r>
              <a:rPr lang="fr-FR" dirty="0" smtClean="0"/>
              <a:t>.*;</a:t>
            </a:r>
            <a:endParaRPr lang="en-IN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javax.servlet.http</a:t>
            </a:r>
            <a:r>
              <a:rPr lang="en-US" dirty="0" smtClean="0"/>
              <a:t>.*;</a:t>
            </a:r>
            <a:endParaRPr lang="en-IN" dirty="0" smtClean="0"/>
          </a:p>
          <a:p>
            <a:pPr lvl="1"/>
            <a:r>
              <a:rPr lang="en-US" dirty="0" smtClean="0"/>
              <a:t>public class </a:t>
            </a:r>
            <a:r>
              <a:rPr lang="en-US" dirty="0" err="1" smtClean="0"/>
              <a:t>GetParameterServlet</a:t>
            </a:r>
            <a:r>
              <a:rPr lang="en-US" dirty="0" smtClean="0"/>
              <a:t> extends </a:t>
            </a:r>
            <a:r>
              <a:rPr lang="en-US" dirty="0" err="1" smtClean="0"/>
              <a:t>HttpServlet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doPost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</a:t>
            </a:r>
            <a:endParaRPr lang="en-IN" dirty="0" smtClean="0"/>
          </a:p>
          <a:p>
            <a:pPr lvl="1"/>
            <a:r>
              <a:rPr lang="en-US" dirty="0" smtClean="0"/>
              <a:t>     throws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ServletException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response.setContentType</a:t>
            </a:r>
            <a:r>
              <a:rPr lang="en-US" dirty="0" smtClean="0"/>
              <a:t>("text/html");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PrintWriter</a:t>
            </a:r>
            <a:r>
              <a:rPr lang="en-US" dirty="0" smtClean="0"/>
              <a:t> out = </a:t>
            </a:r>
            <a:r>
              <a:rPr lang="en-US" dirty="0" err="1" smtClean="0"/>
              <a:t>response.getWriter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out.println</a:t>
            </a:r>
            <a:r>
              <a:rPr lang="en-US" dirty="0" smtClean="0"/>
              <a:t>("&lt;html&gt;&lt;head&gt;&lt;title&gt;Hello World </a:t>
            </a:r>
            <a:r>
              <a:rPr lang="en-US" dirty="0" err="1" smtClean="0"/>
              <a:t>Servlet</a:t>
            </a:r>
            <a:r>
              <a:rPr lang="en-US" dirty="0" smtClean="0"/>
              <a:t>&lt;/title&gt;&lt;/head&gt;");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out.println</a:t>
            </a:r>
            <a:r>
              <a:rPr lang="en-US" dirty="0" smtClean="0"/>
              <a:t>("&lt;body&gt;");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b="1" dirty="0" smtClean="0"/>
              <a:t>String login = </a:t>
            </a:r>
            <a:r>
              <a:rPr lang="en-US" b="1" dirty="0" err="1" smtClean="0"/>
              <a:t>request.getParameter</a:t>
            </a:r>
            <a:r>
              <a:rPr lang="en-US" b="1" dirty="0" smtClean="0"/>
              <a:t>("login");</a:t>
            </a:r>
            <a:endParaRPr lang="en-IN" dirty="0" smtClean="0"/>
          </a:p>
          <a:p>
            <a:pPr lvl="1"/>
            <a:r>
              <a:rPr lang="en-US" b="1" dirty="0" smtClean="0"/>
              <a:t>		String password = </a:t>
            </a:r>
            <a:r>
              <a:rPr lang="en-US" b="1" dirty="0" err="1" smtClean="0"/>
              <a:t>request.getParameter</a:t>
            </a:r>
            <a:r>
              <a:rPr lang="en-US" b="1" dirty="0" smtClean="0"/>
              <a:t>("password");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out.println</a:t>
            </a:r>
            <a:r>
              <a:rPr lang="en-US" dirty="0" smtClean="0"/>
              <a:t>("&lt;h2&gt; login:" + login + "&lt;</a:t>
            </a:r>
            <a:r>
              <a:rPr lang="en-US" dirty="0" err="1" smtClean="0"/>
              <a:t>br</a:t>
            </a:r>
            <a:r>
              <a:rPr lang="en-US" dirty="0" smtClean="0"/>
              <a:t>&gt;password:" + password + "&lt;/h2&gt;");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out.println</a:t>
            </a:r>
            <a:r>
              <a:rPr lang="en-US" dirty="0" smtClean="0"/>
              <a:t>("&lt;/body&gt;&lt;/html&gt;");</a:t>
            </a:r>
            <a:endParaRPr lang="en-IN" dirty="0" smtClean="0"/>
          </a:p>
          <a:p>
            <a:pPr lvl="1"/>
            <a:r>
              <a:rPr lang="en-US" dirty="0" smtClean="0"/>
              <a:t>    }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of a </a:t>
            </a:r>
            <a:r>
              <a:rPr lang="en-US" dirty="0" err="1" smtClean="0"/>
              <a:t>servlet</a:t>
            </a:r>
            <a:r>
              <a:rPr lang="en-US" dirty="0" smtClean="0"/>
              <a:t> consists of four basic steps</a:t>
            </a:r>
            <a:endParaRPr lang="en-IN" dirty="0" smtClean="0"/>
          </a:p>
          <a:p>
            <a:pPr lvl="1"/>
            <a:r>
              <a:rPr lang="en-US" dirty="0" smtClean="0"/>
              <a:t>	The client sends a request to the web server.</a:t>
            </a:r>
            <a:endParaRPr lang="en-IN" dirty="0" smtClean="0"/>
          </a:p>
          <a:p>
            <a:pPr lvl="1"/>
            <a:r>
              <a:rPr lang="en-US" dirty="0" smtClean="0"/>
              <a:t>	The web server interprets it and forwards it to the corresponding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  <a:endParaRPr lang="en-IN" dirty="0" smtClean="0"/>
          </a:p>
          <a:p>
            <a:pPr lvl="1"/>
            <a:r>
              <a:rPr lang="en-US" dirty="0" smtClean="0"/>
              <a:t>	The </a:t>
            </a:r>
            <a:r>
              <a:rPr lang="en-US" dirty="0" err="1" smtClean="0"/>
              <a:t>servlet</a:t>
            </a:r>
            <a:r>
              <a:rPr lang="en-US" dirty="0" smtClean="0"/>
              <a:t> processes the request, generates the output (if any), and sends it back to the web server.</a:t>
            </a:r>
            <a:endParaRPr lang="en-IN" dirty="0" smtClean="0"/>
          </a:p>
          <a:p>
            <a:pPr lvl="1"/>
            <a:r>
              <a:rPr lang="en-US" dirty="0" smtClean="0"/>
              <a:t>	The web server sends the response back to the client. The browser then displays it on the screen.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Java</a:t>
            </a:r>
            <a:endParaRPr lang="en-IN" dirty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27" name="Group 3"/>
          <p:cNvGrpSpPr>
            <a:grpSpLocks noChangeAspect="1"/>
          </p:cNvGrpSpPr>
          <p:nvPr/>
        </p:nvGrpSpPr>
        <p:grpSpPr bwMode="auto">
          <a:xfrm>
            <a:off x="1115616" y="4653136"/>
            <a:ext cx="7632848" cy="2164846"/>
            <a:chOff x="2700" y="72"/>
            <a:chExt cx="6488" cy="1841"/>
          </a:xfrm>
        </p:grpSpPr>
        <p:sp>
          <p:nvSpPr>
            <p:cNvPr id="104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700" y="72"/>
              <a:ext cx="6488" cy="184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pic>
          <p:nvPicPr>
            <p:cNvPr id="1039" name="Picture 15" descr="xseri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0" y="72"/>
              <a:ext cx="1561" cy="1562"/>
            </a:xfrm>
            <a:prstGeom prst="rect">
              <a:avLst/>
            </a:prstGeom>
            <a:noFill/>
          </p:spPr>
        </p:pic>
        <p:pic>
          <p:nvPicPr>
            <p:cNvPr id="1038" name="Picture 14" descr="LAPTO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0" y="409"/>
              <a:ext cx="1450" cy="1225"/>
            </a:xfrm>
            <a:prstGeom prst="rect">
              <a:avLst/>
            </a:prstGeom>
            <a:noFill/>
          </p:spPr>
        </p:pic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3600" y="612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 flipV="1">
              <a:off x="3600" y="972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6660" y="612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034" name="Cloud"/>
            <p:cNvSpPr>
              <a:spLocks noChangeAspect="1" noEditPoints="1" noChangeArrowheads="1"/>
            </p:cNvSpPr>
            <p:nvPr/>
          </p:nvSpPr>
          <p:spPr bwMode="auto">
            <a:xfrm>
              <a:off x="4010" y="406"/>
              <a:ext cx="1227" cy="10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Network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8100" y="521"/>
              <a:ext cx="1080" cy="5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vert="horz" wrap="square" lIns="85039" tIns="91440" rIns="85039" bIns="425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Servlet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V="1">
              <a:off x="6660" y="972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000"/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905" y="304"/>
              <a:ext cx="939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Request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6996" y="998"/>
              <a:ext cx="825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Response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2700" y="1523"/>
              <a:ext cx="151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Verdana" pitchFamily="34" charset="0"/>
                </a:rPr>
                <a:t>Web Browser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5621" y="1564"/>
              <a:ext cx="122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vert="horz" wrap="non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Web Server</a:t>
              </a:r>
              <a:endParaRPr kumimoji="0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 the </a:t>
            </a:r>
            <a:r>
              <a:rPr lang="en-US" dirty="0" err="1" smtClean="0"/>
              <a:t>servlet</a:t>
            </a:r>
            <a:r>
              <a:rPr lang="en-US" dirty="0" smtClean="0"/>
              <a:t>, and put the generated </a:t>
            </a:r>
            <a:r>
              <a:rPr lang="en-US" dirty="0" err="1" smtClean="0"/>
              <a:t>GetParameterServlet.class</a:t>
            </a:r>
            <a:r>
              <a:rPr lang="en-US" dirty="0" smtClean="0"/>
              <a:t> file in the $TOMCAT_HOME\</a:t>
            </a:r>
            <a:r>
              <a:rPr lang="en-US" dirty="0" err="1" smtClean="0"/>
              <a:t>webapps</a:t>
            </a:r>
            <a:r>
              <a:rPr lang="en-US" dirty="0" smtClean="0"/>
              <a:t>\net\WEB-INF\classes directory. </a:t>
            </a:r>
          </a:p>
          <a:p>
            <a:r>
              <a:rPr lang="en-US" dirty="0" smtClean="0"/>
              <a:t>Make the following entry in the web.xml file, and restart the web server.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GetParameter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GetParameterServlet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en-IN" dirty="0" smtClean="0"/>
          </a:p>
          <a:p>
            <a:pPr lvl="1"/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GetParameter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en-IN" dirty="0" smtClean="0"/>
          </a:p>
          <a:p>
            <a:pPr lvl="1"/>
            <a:r>
              <a:rPr lang="en-US" dirty="0" smtClean="0"/>
              <a:t>		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servlet</a:t>
            </a:r>
            <a:r>
              <a:rPr lang="en-US" dirty="0" smtClean="0"/>
              <a:t>/check&lt;/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en-IN" dirty="0" smtClean="0"/>
          </a:p>
          <a:p>
            <a:pPr lvl="1"/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deploy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an html file (call it login.html) as follows: </a:t>
            </a:r>
            <a:endParaRPr lang="en-IN" dirty="0" smtClean="0"/>
          </a:p>
          <a:p>
            <a:pPr lvl="1"/>
            <a:r>
              <a:rPr lang="en-US" dirty="0" smtClean="0"/>
              <a:t>&lt;!--</a:t>
            </a:r>
            <a:r>
              <a:rPr lang="en-US" dirty="0" err="1" smtClean="0"/>
              <a:t>login.html</a:t>
            </a:r>
            <a:r>
              <a:rPr lang="en-US" dirty="0" smtClean="0"/>
              <a:t>--&gt;</a:t>
            </a:r>
            <a:endParaRPr lang="en-IN" dirty="0" smtClean="0"/>
          </a:p>
          <a:p>
            <a:pPr lvl="1"/>
            <a:r>
              <a:rPr lang="en-US" dirty="0" smtClean="0"/>
              <a:t>&lt;html&gt;</a:t>
            </a:r>
            <a:endParaRPr lang="en-IN" dirty="0" smtClean="0"/>
          </a:p>
          <a:p>
            <a:pPr lvl="1"/>
            <a:r>
              <a:rPr lang="en-US" dirty="0" smtClean="0"/>
              <a:t>  &lt;body&gt;</a:t>
            </a:r>
            <a:endParaRPr lang="en-IN" dirty="0" smtClean="0"/>
          </a:p>
          <a:p>
            <a:pPr lvl="1"/>
            <a:r>
              <a:rPr lang="en-US" dirty="0" smtClean="0"/>
              <a:t>    &lt;form method='post' action='</a:t>
            </a:r>
            <a:r>
              <a:rPr lang="en-US" dirty="0" err="1" smtClean="0"/>
              <a:t>servlet</a:t>
            </a:r>
            <a:r>
              <a:rPr lang="en-US" dirty="0" smtClean="0"/>
              <a:t>/check'&gt;</a:t>
            </a:r>
            <a:endParaRPr lang="en-IN" dirty="0" smtClean="0"/>
          </a:p>
          <a:p>
            <a:pPr lvl="1"/>
            <a:r>
              <a:rPr lang="en-US" dirty="0" smtClean="0"/>
              <a:t>      Login:&lt;input type='text' name='login'&gt;&lt;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en-IN" dirty="0" smtClean="0"/>
          </a:p>
          <a:p>
            <a:pPr lvl="1"/>
            <a:r>
              <a:rPr lang="en-US" dirty="0" smtClean="0"/>
              <a:t>      Password:&lt;input type='password' name='password'&gt;&lt;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IN" dirty="0" smtClean="0"/>
          </a:p>
          <a:p>
            <a:pPr lvl="1"/>
            <a:r>
              <a:rPr lang="en-US" dirty="0" smtClean="0"/>
              <a:t>      &lt;input type='submit' value='Login'&gt;</a:t>
            </a:r>
            <a:endParaRPr lang="en-IN" dirty="0" smtClean="0"/>
          </a:p>
          <a:p>
            <a:pPr lvl="1"/>
            <a:r>
              <a:rPr lang="en-US" dirty="0" smtClean="0"/>
              <a:t>    &lt;/form&gt;</a:t>
            </a:r>
            <a:endParaRPr lang="en-IN" dirty="0" smtClean="0"/>
          </a:p>
          <a:p>
            <a:pPr lvl="1"/>
            <a:r>
              <a:rPr lang="en-US" dirty="0" smtClean="0"/>
              <a:t>  &lt;/body&gt;</a:t>
            </a:r>
            <a:endParaRPr lang="en-IN" dirty="0" smtClean="0"/>
          </a:p>
          <a:p>
            <a:pPr lvl="1"/>
            <a:r>
              <a:rPr lang="en-US" dirty="0" smtClean="0"/>
              <a:t>&lt;/html&gt;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this html file in the following directory:</a:t>
            </a:r>
            <a:endParaRPr lang="en-IN" dirty="0" smtClean="0"/>
          </a:p>
          <a:p>
            <a:pPr lvl="1"/>
            <a:r>
              <a:rPr lang="en-US" dirty="0" smtClean="0"/>
              <a:t>$TOMCAT_HOME\</a:t>
            </a:r>
            <a:r>
              <a:rPr lang="en-US" dirty="0" err="1" smtClean="0"/>
              <a:t>webapps</a:t>
            </a:r>
            <a:r>
              <a:rPr lang="en-US" dirty="0" smtClean="0"/>
              <a:t>\net</a:t>
            </a:r>
            <a:endParaRPr lang="en-IN" dirty="0" smtClean="0"/>
          </a:p>
          <a:p>
            <a:r>
              <a:rPr lang="en-US" dirty="0" smtClean="0"/>
              <a:t> We can now call the above </a:t>
            </a:r>
            <a:r>
              <a:rPr lang="en-US" dirty="0" err="1" smtClean="0"/>
              <a:t>servlet</a:t>
            </a:r>
            <a:r>
              <a:rPr lang="en-US" dirty="0" smtClean="0"/>
              <a:t> using this html file or using the following URL:</a:t>
            </a:r>
            <a:endParaRPr lang="en-IN" dirty="0" smtClean="0"/>
          </a:p>
          <a:p>
            <a:pPr lvl="1"/>
            <a:r>
              <a:rPr lang="en-US" dirty="0" smtClean="0"/>
              <a:t>http://172.16.5.81:8080/net/servlet/check?</a:t>
            </a:r>
            <a:r>
              <a:rPr lang="en-US" b="1" dirty="0" smtClean="0"/>
              <a:t>login=abc&amp;password=xyz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</a:t>
            </a:r>
            <a:r>
              <a:rPr lang="en-US" dirty="0" err="1" smtClean="0"/>
              <a:t>servlet</a:t>
            </a:r>
            <a:endParaRPr lang="en-IN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933056"/>
            <a:ext cx="45440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680" y="3933056"/>
            <a:ext cx="43623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embed (include) </a:t>
            </a:r>
            <a:r>
              <a:rPr lang="en-US" dirty="0" err="1" smtClean="0"/>
              <a:t>servlets</a:t>
            </a:r>
            <a:r>
              <a:rPr lang="en-US" dirty="0" smtClean="0"/>
              <a:t> within HTML pages</a:t>
            </a:r>
          </a:p>
          <a:p>
            <a:r>
              <a:rPr lang="en-US" dirty="0" smtClean="0"/>
              <a:t>HTML files have the extension .</a:t>
            </a:r>
            <a:r>
              <a:rPr lang="en-US" dirty="0" err="1" smtClean="0"/>
              <a:t>shtml</a:t>
            </a:r>
            <a:endParaRPr lang="en-US" dirty="0" smtClean="0"/>
          </a:p>
          <a:p>
            <a:r>
              <a:rPr lang="en-US" dirty="0" smtClean="0"/>
              <a:t>Lets us include dynamically generated content in an existing HTML file</a:t>
            </a:r>
          </a:p>
          <a:p>
            <a:r>
              <a:rPr lang="en-US" dirty="0" smtClean="0"/>
              <a:t>Tomcat uses </a:t>
            </a:r>
            <a:r>
              <a:rPr lang="en-US" dirty="0" err="1" smtClean="0"/>
              <a:t>org.apache.catalina.ssi.SSIServlet</a:t>
            </a:r>
            <a:r>
              <a:rPr lang="en-US" dirty="0" smtClean="0"/>
              <a:t> as its internal </a:t>
            </a:r>
            <a:r>
              <a:rPr lang="en-US" dirty="0" err="1" smtClean="0"/>
              <a:t>servlet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Server-Side Include 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enable SSI support, remove the XML comments from around the SSI </a:t>
            </a:r>
            <a:r>
              <a:rPr lang="en-US" dirty="0" err="1" smtClean="0"/>
              <a:t>servlet</a:t>
            </a:r>
            <a:r>
              <a:rPr lang="en-US" dirty="0" smtClean="0"/>
              <a:t> and </a:t>
            </a:r>
            <a:r>
              <a:rPr lang="en-US" dirty="0" err="1" smtClean="0"/>
              <a:t>servlet</a:t>
            </a:r>
            <a:r>
              <a:rPr lang="en-US" dirty="0" smtClean="0"/>
              <a:t>-mapping configuration in $TOMCAT_HOME/conf/web.xml. </a:t>
            </a:r>
          </a:p>
          <a:p>
            <a:r>
              <a:rPr lang="en-US" dirty="0" smtClean="0"/>
              <a:t>Also modify the &lt;context&gt; tag in $TOMCAT_HOME/conf/context.xml as follows:</a:t>
            </a:r>
            <a:endParaRPr lang="en-IN" dirty="0" smtClean="0"/>
          </a:p>
          <a:p>
            <a:pPr lvl="1"/>
            <a:r>
              <a:rPr lang="en-US" dirty="0" smtClean="0"/>
              <a:t>&lt;Context </a:t>
            </a:r>
            <a:r>
              <a:rPr lang="en-US" b="1" dirty="0" smtClean="0"/>
              <a:t>privileged="true"</a:t>
            </a:r>
            <a:r>
              <a:rPr lang="en-US" dirty="0" smtClean="0"/>
              <a:t>&gt;</a:t>
            </a:r>
            <a:endParaRPr lang="en-IN" dirty="0" smtClean="0"/>
          </a:p>
          <a:p>
            <a:pPr lvl="1"/>
            <a:r>
              <a:rPr lang="en-US" dirty="0" smtClean="0"/>
              <a:t>  …</a:t>
            </a:r>
            <a:endParaRPr lang="en-IN" dirty="0" smtClean="0"/>
          </a:p>
          <a:p>
            <a:pPr lvl="1"/>
            <a:r>
              <a:rPr lang="en-US" dirty="0" smtClean="0"/>
              <a:t>  &lt;</a:t>
            </a:r>
            <a:r>
              <a:rPr lang="en-US" dirty="0" err="1" smtClean="0"/>
              <a:t>WatchedResource</a:t>
            </a:r>
            <a:r>
              <a:rPr lang="en-US" dirty="0" smtClean="0"/>
              <a:t>&gt;WEB-INF/web.xml&lt;/</a:t>
            </a:r>
            <a:r>
              <a:rPr lang="en-US" dirty="0" err="1" smtClean="0"/>
              <a:t>WatchedResource</a:t>
            </a:r>
            <a:r>
              <a:rPr lang="en-US" dirty="0" smtClean="0"/>
              <a:t>&gt;  </a:t>
            </a:r>
            <a:endParaRPr lang="en-IN" dirty="0" smtClean="0"/>
          </a:p>
          <a:p>
            <a:pPr lvl="1"/>
            <a:r>
              <a:rPr lang="en-US" dirty="0" smtClean="0"/>
              <a:t>  …</a:t>
            </a:r>
            <a:endParaRPr lang="en-IN" dirty="0" smtClean="0"/>
          </a:p>
          <a:p>
            <a:pPr lvl="1"/>
            <a:r>
              <a:rPr lang="en-US" dirty="0" smtClean="0"/>
              <a:t>&lt;/Context&gt;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Tomcat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syntax for including </a:t>
            </a:r>
            <a:r>
              <a:rPr lang="en-US" dirty="0" err="1" smtClean="0"/>
              <a:t>servlets</a:t>
            </a:r>
            <a:r>
              <a:rPr lang="en-US" dirty="0" smtClean="0"/>
              <a:t> in HTML documents varies widely from web server to web server.  Tomcat SSI directives have the following syntax:</a:t>
            </a:r>
            <a:endParaRPr lang="en-IN" dirty="0" smtClean="0"/>
          </a:p>
          <a:p>
            <a:pPr lvl="1"/>
            <a:r>
              <a:rPr lang="en-US" dirty="0" smtClean="0"/>
              <a:t>&lt;!--#directive attribute="value" attribute="value" ... --&gt;</a:t>
            </a:r>
            <a:endParaRPr lang="en-IN" dirty="0" smtClean="0"/>
          </a:p>
          <a:p>
            <a:r>
              <a:rPr lang="en-US" b="1" dirty="0" smtClean="0"/>
              <a:t>Echo</a:t>
            </a:r>
          </a:p>
          <a:p>
            <a:r>
              <a:rPr lang="en-US" dirty="0" smtClean="0"/>
              <a:t>It just inserts the value of a variable. For example, the following directive inserts the value of the local date.</a:t>
            </a:r>
            <a:endParaRPr lang="en-IN" dirty="0" smtClean="0"/>
          </a:p>
          <a:p>
            <a:pPr lvl="1"/>
            <a:r>
              <a:rPr lang="en-US" dirty="0" smtClean="0"/>
              <a:t>&lt;!--#echo </a:t>
            </a:r>
            <a:r>
              <a:rPr lang="en-US" dirty="0" err="1" smtClean="0"/>
              <a:t>var</a:t>
            </a:r>
            <a:r>
              <a:rPr lang="en-US" dirty="0" smtClean="0"/>
              <a:t>="DATE_LOCAL" --&gt;</a:t>
            </a:r>
            <a:endParaRPr lang="en-IN" dirty="0" smtClean="0"/>
          </a:p>
          <a:p>
            <a:r>
              <a:rPr lang="en-US" dirty="0" smtClean="0"/>
              <a:t> This generates the following result:</a:t>
            </a:r>
            <a:endParaRPr lang="en-IN" dirty="0" smtClean="0"/>
          </a:p>
          <a:p>
            <a:pPr lvl="1"/>
            <a:r>
              <a:rPr lang="en-US" dirty="0" smtClean="0"/>
              <a:t>Sunday, 11-Aug-2013 04:10:02 PDT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 Syntax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printenv</a:t>
            </a:r>
            <a:endParaRPr lang="en-US" b="1" dirty="0" smtClean="0"/>
          </a:p>
          <a:p>
            <a:r>
              <a:rPr lang="en-US" dirty="0" smtClean="0"/>
              <a:t>It returns the list of all defined variables.</a:t>
            </a:r>
            <a:endParaRPr lang="en-IN" dirty="0" smtClean="0"/>
          </a:p>
          <a:p>
            <a:pPr lvl="1"/>
            <a:r>
              <a:rPr lang="en-US" dirty="0" smtClean="0"/>
              <a:t>&lt;!--#</a:t>
            </a:r>
            <a:r>
              <a:rPr lang="en-US" dirty="0" err="1" smtClean="0"/>
              <a:t>printenv</a:t>
            </a:r>
            <a:r>
              <a:rPr lang="en-US" dirty="0" smtClean="0"/>
              <a:t> --&gt;</a:t>
            </a:r>
            <a:endParaRPr lang="en-IN" dirty="0" smtClean="0"/>
          </a:p>
          <a:p>
            <a:r>
              <a:rPr lang="en-US" b="1" dirty="0" err="1" smtClean="0"/>
              <a:t>config</a:t>
            </a:r>
            <a:endParaRPr lang="en-US" b="1" dirty="0" smtClean="0"/>
          </a:p>
          <a:p>
            <a:r>
              <a:rPr lang="en-US" dirty="0" smtClean="0"/>
              <a:t>We can use the </a:t>
            </a:r>
            <a:r>
              <a:rPr lang="en-US" dirty="0" err="1" smtClean="0"/>
              <a:t>config</a:t>
            </a:r>
            <a:r>
              <a:rPr lang="en-US" dirty="0" smtClean="0"/>
              <a:t> directive, with a </a:t>
            </a:r>
            <a:r>
              <a:rPr lang="en-US" dirty="0" err="1" smtClean="0"/>
              <a:t>timefmt</a:t>
            </a:r>
            <a:r>
              <a:rPr lang="en-US" dirty="0" smtClean="0"/>
              <a:t> attribute, to modify the formatting of the date and time as follows:</a:t>
            </a:r>
            <a:endParaRPr lang="en-IN" dirty="0" smtClean="0"/>
          </a:p>
          <a:p>
            <a:pPr lvl="1"/>
            <a:r>
              <a:rPr lang="fr-FR" dirty="0" smtClean="0"/>
              <a:t>&lt;!--#config </a:t>
            </a:r>
            <a:r>
              <a:rPr lang="fr-FR" dirty="0" err="1" smtClean="0"/>
              <a:t>timefmt</a:t>
            </a:r>
            <a:r>
              <a:rPr lang="fr-FR" dirty="0" smtClean="0"/>
              <a:t>="%A %B %d, %Y" --&gt;</a:t>
            </a:r>
            <a:endParaRPr lang="en-IN" dirty="0" smtClean="0"/>
          </a:p>
          <a:p>
            <a:pPr lvl="1"/>
            <a:r>
              <a:rPr lang="en-US" dirty="0" smtClean="0"/>
              <a:t>&lt;!--#echo </a:t>
            </a:r>
            <a:r>
              <a:rPr lang="en-US" dirty="0" err="1" smtClean="0"/>
              <a:t>var</a:t>
            </a:r>
            <a:r>
              <a:rPr lang="en-US" dirty="0" smtClean="0"/>
              <a:t>="DATE_LOCAL" --&gt;</a:t>
            </a:r>
            <a:endParaRPr lang="en-IN" dirty="0" smtClean="0"/>
          </a:p>
          <a:p>
            <a:r>
              <a:rPr lang="en-US" dirty="0" smtClean="0"/>
              <a:t> This generates the following result:</a:t>
            </a:r>
            <a:endParaRPr lang="en-IN" dirty="0" smtClean="0"/>
          </a:p>
          <a:p>
            <a:pPr lvl="1"/>
            <a:r>
              <a:rPr lang="en-US" dirty="0" smtClean="0"/>
              <a:t>Sunday August 11, 2013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 Syntax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fsize</a:t>
            </a:r>
            <a:endParaRPr lang="en-US" b="1" dirty="0" smtClean="0"/>
          </a:p>
          <a:p>
            <a:r>
              <a:rPr lang="en-US" dirty="0" smtClean="0"/>
              <a:t>This directive returns the size of the file specified by the file attribute.</a:t>
            </a:r>
            <a:endParaRPr lang="en-IN" dirty="0" smtClean="0"/>
          </a:p>
          <a:p>
            <a:pPr lvl="1"/>
            <a:r>
              <a:rPr lang="en-US" dirty="0" smtClean="0"/>
              <a:t>&lt;!--#</a:t>
            </a:r>
            <a:r>
              <a:rPr lang="en-US" dirty="0" err="1" smtClean="0"/>
              <a:t>fsize</a:t>
            </a:r>
            <a:r>
              <a:rPr lang="en-US" dirty="0" smtClean="0"/>
              <a:t> file="SSI.shtml" --&gt;</a:t>
            </a:r>
            <a:endParaRPr lang="en-IN" dirty="0" smtClean="0"/>
          </a:p>
          <a:p>
            <a:r>
              <a:rPr lang="en-US" dirty="0" smtClean="0"/>
              <a:t> This directive returns the size of the file SSI.shtml in kilobytes.</a:t>
            </a:r>
            <a:endParaRPr lang="en-IN" dirty="0" smtClean="0"/>
          </a:p>
          <a:p>
            <a:r>
              <a:rPr lang="en-US" b="1" dirty="0" err="1" smtClean="0"/>
              <a:t>flastmod</a:t>
            </a:r>
            <a:endParaRPr lang="en-US" b="1" dirty="0" smtClean="0"/>
          </a:p>
          <a:p>
            <a:r>
              <a:rPr lang="en-US" dirty="0" smtClean="0"/>
              <a:t>The last modification time of a file is inserted using </a:t>
            </a:r>
            <a:r>
              <a:rPr lang="en-US" dirty="0" err="1" smtClean="0"/>
              <a:t>flastmod</a:t>
            </a:r>
            <a:r>
              <a:rPr lang="en-US" dirty="0" smtClean="0"/>
              <a:t> directive whose file attribute specifies the file name. </a:t>
            </a:r>
          </a:p>
          <a:p>
            <a:r>
              <a:rPr lang="en-US" dirty="0" smtClean="0"/>
              <a:t>The following code inserts the last modification time of the file named SSI.shtml.</a:t>
            </a:r>
            <a:endParaRPr lang="en-IN" dirty="0" smtClean="0"/>
          </a:p>
          <a:p>
            <a:pPr lvl="1"/>
            <a:r>
              <a:rPr lang="en-US" dirty="0" smtClean="0"/>
              <a:t>&lt;!--#</a:t>
            </a:r>
            <a:r>
              <a:rPr lang="en-US" dirty="0" err="1" smtClean="0"/>
              <a:t>flastmod</a:t>
            </a:r>
            <a:r>
              <a:rPr lang="en-US" dirty="0" smtClean="0"/>
              <a:t> file="SSI.shtml" --&gt;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 Syntax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include</a:t>
            </a:r>
          </a:p>
          <a:p>
            <a:r>
              <a:rPr lang="en-US" dirty="0" smtClean="0"/>
              <a:t>The most common use of SSI is to include the result of a server-side program such as </a:t>
            </a:r>
            <a:r>
              <a:rPr lang="en-US" dirty="0" err="1" smtClean="0"/>
              <a:t>servlet</a:t>
            </a:r>
            <a:r>
              <a:rPr lang="en-US" dirty="0" smtClean="0"/>
              <a:t> or CGI. </a:t>
            </a:r>
          </a:p>
          <a:p>
            <a:r>
              <a:rPr lang="en-US" dirty="0" smtClean="0"/>
              <a:t>The following directive includes the result of our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in the place of the directive.</a:t>
            </a:r>
            <a:endParaRPr lang="en-IN" dirty="0" smtClean="0"/>
          </a:p>
          <a:p>
            <a:pPr lvl="1"/>
            <a:r>
              <a:rPr lang="en-US" dirty="0" smtClean="0"/>
              <a:t>&lt;!--#include virtual="</a:t>
            </a:r>
            <a:r>
              <a:rPr lang="en-US" dirty="0" err="1" smtClean="0"/>
              <a:t>servlet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" --&gt;</a:t>
            </a:r>
            <a:endParaRPr lang="en-IN" dirty="0" smtClean="0"/>
          </a:p>
          <a:p>
            <a:r>
              <a:rPr lang="en-US" dirty="0" smtClean="0"/>
              <a:t>Create a file SSI.shtml containing a single line as follows and put in the $TOMCAT_HOME\</a:t>
            </a:r>
            <a:r>
              <a:rPr lang="en-US" dirty="0" err="1" smtClean="0"/>
              <a:t>webapps</a:t>
            </a:r>
            <a:r>
              <a:rPr lang="en-US" dirty="0" smtClean="0"/>
              <a:t>\net directory.</a:t>
            </a:r>
            <a:endParaRPr lang="en-IN" dirty="0" smtClean="0"/>
          </a:p>
          <a:p>
            <a:pPr lvl="1"/>
            <a:r>
              <a:rPr lang="en-US" dirty="0" smtClean="0"/>
              <a:t>&lt;!--#include virtual="</a:t>
            </a:r>
            <a:r>
              <a:rPr lang="en-US" dirty="0" err="1" smtClean="0"/>
              <a:t>servlet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" --&gt;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 Syntax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</a:t>
            </a:r>
          </a:p>
          <a:p>
            <a:r>
              <a:rPr lang="en-US" dirty="0" smtClean="0"/>
              <a:t>It is used for creating variables and setting their values for later use. The following directive creates a variable SSI with the value "Server Side Include".</a:t>
            </a:r>
            <a:endParaRPr lang="en-IN" dirty="0" smtClean="0"/>
          </a:p>
          <a:p>
            <a:pPr lvl="1"/>
            <a:r>
              <a:rPr lang="en-US" dirty="0" smtClean="0"/>
              <a:t>&lt;!--#set </a:t>
            </a:r>
            <a:r>
              <a:rPr lang="en-US" dirty="0" err="1" smtClean="0"/>
              <a:t>var</a:t>
            </a:r>
            <a:r>
              <a:rPr lang="en-US" dirty="0" smtClean="0"/>
              <a:t>="SSI" value="Server Side Include" --&gt;</a:t>
            </a:r>
            <a:endParaRPr lang="en-IN" dirty="0" smtClean="0"/>
          </a:p>
          <a:p>
            <a:r>
              <a:rPr lang="en-US" dirty="0" smtClean="0"/>
              <a:t> Similarly, the following code creates a variable sum with the value "0".	</a:t>
            </a:r>
            <a:endParaRPr lang="en-IN" dirty="0" smtClean="0"/>
          </a:p>
          <a:p>
            <a:pPr lvl="1"/>
            <a:r>
              <a:rPr lang="en-US" dirty="0" smtClean="0"/>
              <a:t>&lt;!--#set </a:t>
            </a:r>
            <a:r>
              <a:rPr lang="en-US" dirty="0" err="1" smtClean="0"/>
              <a:t>var</a:t>
            </a:r>
            <a:r>
              <a:rPr lang="en-US" dirty="0" smtClean="0"/>
              <a:t>="sum" value="0" --&gt;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 Syntax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Servlets</a:t>
            </a:r>
            <a:r>
              <a:rPr lang="en-IN" dirty="0" smtClean="0"/>
              <a:t> run on the server machine and usually generate simple HTML codes. </a:t>
            </a:r>
          </a:p>
          <a:p>
            <a:r>
              <a:rPr lang="en-IN" dirty="0" smtClean="0"/>
              <a:t>So, even an older version of the browser can display these HTML pages correctly.</a:t>
            </a:r>
          </a:p>
          <a:p>
            <a:r>
              <a:rPr lang="en-IN" dirty="0" err="1" smtClean="0"/>
              <a:t>Servlets</a:t>
            </a:r>
            <a:r>
              <a:rPr lang="en-IN" dirty="0" smtClean="0"/>
              <a:t>, if configured properly, have full access to system resources.</a:t>
            </a:r>
          </a:p>
          <a:p>
            <a:r>
              <a:rPr lang="en-IN" dirty="0" smtClean="0"/>
              <a:t>Therefore, </a:t>
            </a:r>
            <a:r>
              <a:rPr lang="en-IN" dirty="0" err="1" smtClean="0"/>
              <a:t>servlets</a:t>
            </a:r>
            <a:r>
              <a:rPr lang="en-IN" dirty="0" smtClean="0"/>
              <a:t> are more powerful than applets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over Applets 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</a:t>
            </a:r>
            <a:r>
              <a:rPr lang="en-US" b="1" dirty="0" err="1" smtClean="0"/>
              <a:t>elif</a:t>
            </a:r>
            <a:r>
              <a:rPr lang="en-US" b="1" dirty="0" smtClean="0"/>
              <a:t> </a:t>
            </a:r>
            <a:r>
              <a:rPr lang="en-US" b="1" dirty="0" err="1" smtClean="0"/>
              <a:t>endif</a:t>
            </a:r>
            <a:r>
              <a:rPr lang="en-US" b="1" dirty="0" smtClean="0"/>
              <a:t> else</a:t>
            </a:r>
          </a:p>
          <a:p>
            <a:r>
              <a:rPr lang="en-US" dirty="0" smtClean="0"/>
              <a:t>This directive is used to write conditional sections. For example:</a:t>
            </a:r>
            <a:endParaRPr lang="en-IN" dirty="0" smtClean="0"/>
          </a:p>
          <a:p>
            <a:pPr lvl="1"/>
            <a:r>
              <a:rPr lang="en-US" dirty="0" smtClean="0"/>
              <a:t>&lt;!--#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timefmt</a:t>
            </a:r>
            <a:r>
              <a:rPr lang="en-US" dirty="0" smtClean="0"/>
              <a:t>="%A" --&gt;</a:t>
            </a:r>
            <a:endParaRPr lang="en-IN" dirty="0" smtClean="0"/>
          </a:p>
          <a:p>
            <a:pPr lvl="1"/>
            <a:r>
              <a:rPr lang="en-US" dirty="0" smtClean="0"/>
              <a:t>&lt;!--#if </a:t>
            </a:r>
            <a:r>
              <a:rPr lang="en-US" dirty="0" err="1" smtClean="0"/>
              <a:t>expr</a:t>
            </a:r>
            <a:r>
              <a:rPr lang="en-US" dirty="0" smtClean="0"/>
              <a:t>="$DATE_LOCAL = /Sunday/" --&gt;</a:t>
            </a:r>
            <a:endParaRPr lang="en-IN" dirty="0" smtClean="0"/>
          </a:p>
          <a:p>
            <a:pPr lvl="1"/>
            <a:r>
              <a:rPr lang="en-US" dirty="0" smtClean="0"/>
              <a:t>&lt;p&gt;Today is Sunday&lt;/p&gt;</a:t>
            </a:r>
            <a:endParaRPr lang="en-IN" dirty="0" smtClean="0"/>
          </a:p>
          <a:p>
            <a:pPr lvl="1"/>
            <a:r>
              <a:rPr lang="en-US" dirty="0" smtClean="0"/>
              <a:t>&lt;!--#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="$DATE_LOCAL = /Saturday/" --&gt;</a:t>
            </a:r>
            <a:endParaRPr lang="en-IN" dirty="0" smtClean="0"/>
          </a:p>
          <a:p>
            <a:pPr lvl="1"/>
            <a:r>
              <a:rPr lang="en-US" dirty="0" smtClean="0"/>
              <a:t>&lt;p&gt;Today is Saturday&lt;/p&gt;</a:t>
            </a:r>
            <a:endParaRPr lang="en-IN" dirty="0" smtClean="0"/>
          </a:p>
          <a:p>
            <a:pPr lvl="1"/>
            <a:r>
              <a:rPr lang="en-US" dirty="0" smtClean="0"/>
              <a:t>&lt;!--#else --&gt;</a:t>
            </a:r>
            <a:endParaRPr lang="en-IN" dirty="0" smtClean="0"/>
          </a:p>
          <a:p>
            <a:pPr lvl="1"/>
            <a:r>
              <a:rPr lang="en-US" dirty="0" smtClean="0"/>
              <a:t>&lt;p&gt;Week day&lt;/p&gt;</a:t>
            </a:r>
            <a:endParaRPr lang="en-IN" dirty="0" smtClean="0"/>
          </a:p>
          <a:p>
            <a:pPr lvl="1"/>
            <a:r>
              <a:rPr lang="en-US" dirty="0" smtClean="0"/>
              <a:t>&lt;!--#</a:t>
            </a:r>
            <a:r>
              <a:rPr lang="en-US" dirty="0" err="1" smtClean="0"/>
              <a:t>endif</a:t>
            </a:r>
            <a:r>
              <a:rPr lang="en-US" dirty="0" smtClean="0"/>
              <a:t> --&gt;</a:t>
            </a:r>
            <a:endParaRPr lang="en-IN" dirty="0" smtClean="0"/>
          </a:p>
          <a:p>
            <a:pPr lvl="1"/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 Syntax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one of the solutions to session tracking.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cookie</a:t>
            </a:r>
            <a:r>
              <a:rPr lang="en-US" dirty="0" smtClean="0"/>
              <a:t> is [key, value] pair created by the server and is installed in the client’s browser when the client makes a request for the first time.</a:t>
            </a:r>
          </a:p>
          <a:p>
            <a:r>
              <a:rPr lang="en-US" dirty="0" smtClean="0"/>
              <a:t>A cookie is represented using the </a:t>
            </a:r>
            <a:r>
              <a:rPr lang="en-US" dirty="0" err="1" smtClean="0"/>
              <a:t>javax.servlet.http.Cookie</a:t>
            </a:r>
            <a:r>
              <a:rPr lang="en-US" dirty="0" smtClean="0"/>
              <a:t> class and is created using the following constructor:</a:t>
            </a:r>
            <a:endParaRPr lang="en-IN" dirty="0" smtClean="0"/>
          </a:p>
          <a:p>
            <a:pPr lvl="1"/>
            <a:r>
              <a:rPr lang="en-US" dirty="0" smtClean="0"/>
              <a:t>Cookie(String key, String value)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Cookies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fr-FR" dirty="0" smtClean="0"/>
              <a:t>import java.io.*;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</a:t>
            </a:r>
            <a:r>
              <a:rPr lang="fr-FR" dirty="0" smtClean="0"/>
              <a:t>.*;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javax.servlet.http</a:t>
            </a:r>
            <a:r>
              <a:rPr lang="fr-FR" dirty="0" smtClean="0"/>
              <a:t>.*;</a:t>
            </a:r>
            <a:endParaRPr lang="en-IN" dirty="0" smtClean="0"/>
          </a:p>
          <a:p>
            <a:pPr lvl="1"/>
            <a:r>
              <a:rPr lang="fr-FR" dirty="0" smtClean="0"/>
              <a:t>public class </a:t>
            </a:r>
            <a:r>
              <a:rPr lang="fr-FR" dirty="0" err="1" smtClean="0"/>
              <a:t>CookieDemo</a:t>
            </a:r>
            <a:r>
              <a:rPr lang="fr-FR" dirty="0" smtClean="0"/>
              <a:t> </a:t>
            </a:r>
            <a:r>
              <a:rPr lang="fr-FR" dirty="0" err="1" smtClean="0"/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HttpServlet</a:t>
            </a:r>
            <a:r>
              <a:rPr lang="fr-FR" dirty="0" smtClean="0"/>
              <a:t> {</a:t>
            </a:r>
            <a:endParaRPr lang="en-IN" dirty="0" smtClean="0"/>
          </a:p>
          <a:p>
            <a:pPr lvl="1"/>
            <a:r>
              <a:rPr lang="fr-FR" dirty="0" smtClean="0"/>
              <a:t> 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doGet</a:t>
            </a:r>
            <a:r>
              <a:rPr lang="fr-FR" dirty="0" smtClean="0"/>
              <a:t>(</a:t>
            </a:r>
            <a:r>
              <a:rPr lang="fr-FR" dirty="0" err="1" smtClean="0"/>
              <a:t>HttpServletRequest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</a:t>
            </a:r>
            <a:r>
              <a:rPr lang="fr-FR" dirty="0" err="1" smtClean="0"/>
              <a:t>HttpServletResponse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) </a:t>
            </a:r>
            <a:endParaRPr lang="en-IN" dirty="0" smtClean="0"/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throws</a:t>
            </a:r>
            <a:r>
              <a:rPr lang="fr-FR" dirty="0" smtClean="0"/>
              <a:t> </a:t>
            </a:r>
            <a:r>
              <a:rPr lang="fr-FR" dirty="0" err="1" smtClean="0"/>
              <a:t>IOException</a:t>
            </a:r>
            <a:r>
              <a:rPr lang="fr-FR" dirty="0" smtClean="0"/>
              <a:t>, </a:t>
            </a:r>
            <a:r>
              <a:rPr lang="fr-FR" dirty="0" err="1" smtClean="0"/>
              <a:t>ServletException</a:t>
            </a:r>
            <a:r>
              <a:rPr lang="fr-FR" dirty="0" smtClean="0"/>
              <a:t>  {</a:t>
            </a:r>
            <a:endParaRPr lang="en-IN" dirty="0" smtClean="0"/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PrintWriter</a:t>
            </a:r>
            <a:r>
              <a:rPr lang="fr-FR" dirty="0" smtClean="0"/>
              <a:t> out = </a:t>
            </a:r>
            <a:r>
              <a:rPr lang="fr-FR" dirty="0" err="1" smtClean="0"/>
              <a:t>response.getWriter</a:t>
            </a:r>
            <a:r>
              <a:rPr lang="fr-FR" dirty="0" smtClean="0"/>
              <a:t>();</a:t>
            </a:r>
            <a:endParaRPr lang="en-IN" dirty="0" smtClean="0"/>
          </a:p>
          <a:p>
            <a:pPr lvl="1"/>
            <a:r>
              <a:rPr lang="fr-FR" dirty="0" smtClean="0"/>
              <a:t>    Cookie[] cookies = </a:t>
            </a:r>
            <a:r>
              <a:rPr lang="fr-FR" dirty="0" err="1" smtClean="0"/>
              <a:t>request.getCookies</a:t>
            </a:r>
            <a:r>
              <a:rPr lang="fr-FR" dirty="0" smtClean="0"/>
              <a:t>();</a:t>
            </a:r>
            <a:endParaRPr lang="en-IN" dirty="0" smtClean="0"/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= false;</a:t>
            </a:r>
            <a:endParaRPr lang="en-IN" dirty="0" smtClean="0"/>
          </a:p>
          <a:p>
            <a:pPr lvl="1"/>
            <a:r>
              <a:rPr lang="fr-FR" dirty="0" smtClean="0"/>
              <a:t>    if(cookies !=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  <a:endParaRPr lang="en-IN" dirty="0" smtClean="0"/>
          </a:p>
          <a:p>
            <a:pPr lvl="1"/>
            <a:r>
              <a:rPr lang="fr-FR" dirty="0" smtClean="0"/>
              <a:t>      for(</a:t>
            </a:r>
            <a:r>
              <a:rPr lang="fr-FR" dirty="0" err="1" smtClean="0"/>
              <a:t>int</a:t>
            </a:r>
            <a:r>
              <a:rPr lang="fr-FR" dirty="0" smtClean="0"/>
              <a:t> i=0;i&lt;</a:t>
            </a:r>
            <a:r>
              <a:rPr lang="fr-FR" dirty="0" err="1" smtClean="0"/>
              <a:t>cookies.length;i</a:t>
            </a:r>
            <a:r>
              <a:rPr lang="fr-FR" dirty="0" smtClean="0"/>
              <a:t>++)</a:t>
            </a:r>
            <a:endParaRPr lang="en-IN" dirty="0" smtClean="0"/>
          </a:p>
          <a:p>
            <a:pPr lvl="1"/>
            <a:r>
              <a:rPr lang="fr-FR" dirty="0" smtClean="0"/>
              <a:t>        if(cookies[i].</a:t>
            </a:r>
            <a:r>
              <a:rPr lang="fr-FR" dirty="0" err="1" smtClean="0"/>
              <a:t>getName</a:t>
            </a:r>
            <a:r>
              <a:rPr lang="fr-FR" dirty="0" smtClean="0"/>
              <a:t>().</a:t>
            </a:r>
            <a:r>
              <a:rPr lang="fr-FR" dirty="0" err="1" smtClean="0"/>
              <a:t>equals</a:t>
            </a:r>
            <a:r>
              <a:rPr lang="fr-FR" dirty="0" smtClean="0"/>
              <a:t>("</a:t>
            </a:r>
            <a:r>
              <a:rPr lang="en-US" dirty="0" err="1" smtClean="0"/>
              <a:t>session_started</a:t>
            </a:r>
            <a:r>
              <a:rPr lang="fr-FR" dirty="0" smtClean="0"/>
              <a:t>")) {</a:t>
            </a:r>
            <a:endParaRPr lang="en-IN" dirty="0" smtClean="0"/>
          </a:p>
          <a:p>
            <a:pPr lvl="1"/>
            <a:r>
              <a:rPr lang="fr-FR" dirty="0" smtClean="0"/>
              <a:t>          </a:t>
            </a:r>
            <a:r>
              <a:rPr lang="fr-FR" dirty="0" err="1" smtClean="0"/>
              <a:t>found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;</a:t>
            </a:r>
            <a:endParaRPr lang="en-IN" dirty="0" smtClean="0"/>
          </a:p>
          <a:p>
            <a:pPr lvl="1"/>
            <a:r>
              <a:rPr lang="fr-FR" dirty="0" smtClean="0"/>
              <a:t>          </a:t>
            </a:r>
            <a:r>
              <a:rPr lang="fr-FR" dirty="0" err="1" smtClean="0"/>
              <a:t>out.println</a:t>
            </a:r>
            <a:r>
              <a:rPr lang="fr-FR" dirty="0" smtClean="0"/>
              <a:t>("You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session on : " );</a:t>
            </a:r>
            <a:endParaRPr lang="en-IN" dirty="0" smtClean="0"/>
          </a:p>
          <a:p>
            <a:pPr lvl="1"/>
            <a:r>
              <a:rPr lang="fr-FR" dirty="0" smtClean="0"/>
              <a:t>          </a:t>
            </a:r>
            <a:r>
              <a:rPr lang="fr-FR" dirty="0" err="1" smtClean="0"/>
              <a:t>out.println</a:t>
            </a:r>
            <a:r>
              <a:rPr lang="fr-FR" dirty="0" smtClean="0"/>
              <a:t>(cookies[i].</a:t>
            </a:r>
            <a:r>
              <a:rPr lang="fr-FR" dirty="0" err="1" smtClean="0"/>
              <a:t>getValue</a:t>
            </a:r>
            <a:r>
              <a:rPr lang="fr-FR" dirty="0" smtClean="0"/>
              <a:t>());</a:t>
            </a:r>
            <a:endParaRPr lang="en-IN" dirty="0" smtClean="0"/>
          </a:p>
          <a:p>
            <a:pPr lvl="1"/>
            <a:r>
              <a:rPr lang="fr-FR" dirty="0" smtClean="0"/>
              <a:t>        }</a:t>
            </a:r>
            <a:endParaRPr lang="en-IN" dirty="0" smtClean="0"/>
          </a:p>
          <a:p>
            <a:pPr lvl="1"/>
            <a:r>
              <a:rPr lang="fr-FR" dirty="0" smtClean="0"/>
              <a:t>        if(!</a:t>
            </a:r>
            <a:r>
              <a:rPr lang="fr-FR" dirty="0" err="1" smtClean="0"/>
              <a:t>found</a:t>
            </a:r>
            <a:r>
              <a:rPr lang="fr-FR" dirty="0" smtClean="0"/>
              <a:t>) {</a:t>
            </a:r>
            <a:endParaRPr lang="en-IN" dirty="0" smtClean="0"/>
          </a:p>
          <a:p>
            <a:pPr lvl="1"/>
            <a:r>
              <a:rPr lang="fr-FR" dirty="0" smtClean="0"/>
              <a:t>          String </a:t>
            </a:r>
            <a:r>
              <a:rPr lang="fr-FR" dirty="0" err="1" smtClean="0"/>
              <a:t>dt</a:t>
            </a:r>
            <a:r>
              <a:rPr lang="fr-FR" dirty="0" smtClean="0"/>
              <a:t> = (new </a:t>
            </a:r>
            <a:r>
              <a:rPr lang="fr-FR" dirty="0" err="1" smtClean="0"/>
              <a:t>java.util.Date</a:t>
            </a:r>
            <a:r>
              <a:rPr lang="fr-FR" dirty="0" smtClean="0"/>
              <a:t>()).</a:t>
            </a:r>
            <a:r>
              <a:rPr lang="fr-FR" dirty="0" err="1" smtClean="0"/>
              <a:t>toString</a:t>
            </a:r>
            <a:r>
              <a:rPr lang="fr-FR" dirty="0" smtClean="0"/>
              <a:t>(); </a:t>
            </a:r>
            <a:endParaRPr lang="en-IN" dirty="0" smtClean="0"/>
          </a:p>
          <a:p>
            <a:pPr lvl="1"/>
            <a:r>
              <a:rPr lang="fr-FR" dirty="0" smtClean="0"/>
              <a:t>          </a:t>
            </a:r>
            <a:r>
              <a:rPr lang="fr-FR" dirty="0" err="1" smtClean="0"/>
              <a:t>response.addCookie</a:t>
            </a:r>
            <a:r>
              <a:rPr lang="fr-FR" dirty="0" smtClean="0"/>
              <a:t>(new Cookie("</a:t>
            </a:r>
            <a:r>
              <a:rPr lang="en-US" dirty="0" err="1" smtClean="0"/>
              <a:t>session_started</a:t>
            </a:r>
            <a:r>
              <a:rPr lang="fr-FR" dirty="0" smtClean="0"/>
              <a:t>", </a:t>
            </a:r>
            <a:r>
              <a:rPr lang="fr-FR" dirty="0" err="1" smtClean="0"/>
              <a:t>dt</a:t>
            </a:r>
            <a:r>
              <a:rPr lang="fr-FR" dirty="0" smtClean="0"/>
              <a:t>));</a:t>
            </a:r>
            <a:endParaRPr lang="en-IN" dirty="0" smtClean="0"/>
          </a:p>
          <a:p>
            <a:pPr lvl="1"/>
            <a:r>
              <a:rPr lang="fr-FR" dirty="0" smtClean="0"/>
              <a:t>          </a:t>
            </a:r>
            <a:r>
              <a:rPr lang="fr-FR" dirty="0" err="1" smtClean="0"/>
              <a:t>out.println</a:t>
            </a:r>
            <a:r>
              <a:rPr lang="fr-FR" dirty="0" smtClean="0"/>
              <a:t>("</a:t>
            </a:r>
            <a:r>
              <a:rPr lang="fr-FR" dirty="0" err="1" smtClean="0"/>
              <a:t>Welcome</a:t>
            </a:r>
            <a:r>
              <a:rPr lang="fr-FR" dirty="0" smtClean="0"/>
              <a:t> to out site...");</a:t>
            </a:r>
            <a:endParaRPr lang="en-IN" dirty="0" smtClean="0"/>
          </a:p>
          <a:p>
            <a:pPr lvl="1"/>
            <a:r>
              <a:rPr lang="fr-FR" dirty="0" smtClean="0"/>
              <a:t>        }</a:t>
            </a:r>
            <a:endParaRPr lang="en-IN" dirty="0" smtClean="0"/>
          </a:p>
          <a:p>
            <a:pPr lvl="1"/>
            <a:r>
              <a:rPr lang="fr-FR" dirty="0" smtClean="0"/>
              <a:t>  }</a:t>
            </a:r>
            <a:endParaRPr lang="en-IN" dirty="0" smtClean="0"/>
          </a:p>
          <a:p>
            <a:pPr lvl="1"/>
            <a:r>
              <a:rPr lang="fr-FR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client makes the call for the first time, the web browser does not send any cookie. The </a:t>
            </a:r>
            <a:r>
              <a:rPr lang="en-US" dirty="0" err="1" smtClean="0"/>
              <a:t>servlet</a:t>
            </a:r>
            <a:r>
              <a:rPr lang="en-US" dirty="0" smtClean="0"/>
              <a:t> looks for the cookie with the name "</a:t>
            </a:r>
            <a:r>
              <a:rPr lang="en-US" dirty="0" err="1" smtClean="0"/>
              <a:t>session_started</a:t>
            </a:r>
            <a:r>
              <a:rPr lang="en-US" dirty="0" smtClean="0"/>
              <a:t>". </a:t>
            </a:r>
          </a:p>
          <a:p>
            <a:r>
              <a:rPr lang="en-US" dirty="0" smtClean="0"/>
              <a:t>Naturally, it cannot find the cookie. It creates, installs, and sends a cookie with the name "</a:t>
            </a:r>
            <a:r>
              <a:rPr lang="en-US" dirty="0" err="1" smtClean="0"/>
              <a:t>session_started</a:t>
            </a:r>
            <a:r>
              <a:rPr lang="en-US" dirty="0" smtClean="0"/>
              <a:t>" using the following code. </a:t>
            </a:r>
            <a:endParaRPr lang="en-IN" dirty="0" smtClean="0"/>
          </a:p>
          <a:p>
            <a:pPr lvl="1"/>
            <a:r>
              <a:rPr lang="en-US" dirty="0" err="1" smtClean="0"/>
              <a:t>response.addCookie</a:t>
            </a:r>
            <a:r>
              <a:rPr lang="en-US" dirty="0" smtClean="0"/>
              <a:t>(new Cookie("</a:t>
            </a:r>
            <a:r>
              <a:rPr lang="en-US" dirty="0" err="1" smtClean="0"/>
              <a:t>session_started</a:t>
            </a:r>
            <a:r>
              <a:rPr lang="en-US" dirty="0" smtClean="0"/>
              <a:t>", </a:t>
            </a:r>
            <a:r>
              <a:rPr lang="en-US" dirty="0" err="1" smtClean="0"/>
              <a:t>dt</a:t>
            </a:r>
            <a:r>
              <a:rPr lang="en-US" dirty="0" smtClean="0"/>
              <a:t>));            </a:t>
            </a:r>
            <a:endParaRPr lang="en-IN" dirty="0" smtClean="0"/>
          </a:p>
          <a:p>
            <a:r>
              <a:rPr lang="en-US" dirty="0" smtClean="0"/>
              <a:t> For subsequent calls, web browsers send this cookie with a request.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 are objects that are installed between the client and the server to inspect requests and responses</a:t>
            </a:r>
          </a:p>
          <a:p>
            <a:r>
              <a:rPr lang="en-US" dirty="0" smtClean="0"/>
              <a:t>A filter can do the following:</a:t>
            </a:r>
            <a:endParaRPr lang="en-IN" dirty="0" smtClean="0"/>
          </a:p>
          <a:p>
            <a:pPr lvl="1"/>
            <a:r>
              <a:rPr lang="en-US" dirty="0" smtClean="0"/>
              <a:t>Intercept and inspect requests before dispatching them to the </a:t>
            </a:r>
            <a:r>
              <a:rPr lang="en-US" dirty="0" err="1" smtClean="0"/>
              <a:t>servlets</a:t>
            </a:r>
            <a:endParaRPr lang="en-IN" dirty="0" smtClean="0"/>
          </a:p>
          <a:p>
            <a:pPr lvl="1"/>
            <a:r>
              <a:rPr lang="en-US" dirty="0" smtClean="0"/>
              <a:t>Modify requests’ headers and data and discard or filter requests</a:t>
            </a:r>
            <a:endParaRPr lang="en-IN" dirty="0" smtClean="0"/>
          </a:p>
          <a:p>
            <a:pPr lvl="1"/>
            <a:r>
              <a:rPr lang="en-US" dirty="0" smtClean="0"/>
              <a:t>Intercept and inspect responses before dispatching them to the clients</a:t>
            </a:r>
            <a:endParaRPr lang="en-IN" dirty="0" smtClean="0"/>
          </a:p>
          <a:p>
            <a:pPr lvl="1"/>
            <a:r>
              <a:rPr lang="en-US" dirty="0" smtClean="0"/>
              <a:t>Modify requests’ headers and data and discard or filter responses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IN" dirty="0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2289" name="Group 1"/>
          <p:cNvGrpSpPr>
            <a:grpSpLocks noChangeAspect="1"/>
          </p:cNvGrpSpPr>
          <p:nvPr/>
        </p:nvGrpSpPr>
        <p:grpSpPr bwMode="auto">
          <a:xfrm>
            <a:off x="251519" y="1124744"/>
            <a:ext cx="9046191" cy="3312368"/>
            <a:chOff x="2448" y="3008"/>
            <a:chExt cx="7920" cy="2899"/>
          </a:xfrm>
        </p:grpSpPr>
        <p:sp>
          <p:nvSpPr>
            <p:cNvPr id="12318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448" y="3008"/>
              <a:ext cx="7920" cy="28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2525" y="3526"/>
              <a:ext cx="691" cy="18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Web container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8950" y="3526"/>
              <a:ext cx="918" cy="18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service(…)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4480" y="3526"/>
              <a:ext cx="966" cy="18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init(…)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doFilter(…)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destroy()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4" name="Rectangle 26"/>
            <p:cNvSpPr>
              <a:spLocks noChangeArrowheads="1"/>
            </p:cNvSpPr>
            <p:nvPr/>
          </p:nvSpPr>
          <p:spPr bwMode="auto">
            <a:xfrm>
              <a:off x="5981" y="3526"/>
              <a:ext cx="993" cy="18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init(…)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doFilter(…)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destroy()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7499" y="3526"/>
              <a:ext cx="907" cy="18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288" tIns="0" rIns="18288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init(…)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doFilter(…)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…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destroy() {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}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12" name="AutoShape 24"/>
            <p:cNvSpPr>
              <a:spLocks noChangeShapeType="1"/>
            </p:cNvSpPr>
            <p:nvPr/>
          </p:nvSpPr>
          <p:spPr bwMode="auto">
            <a:xfrm>
              <a:off x="3222" y="3999"/>
              <a:ext cx="125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11" name="AutoShape 23"/>
            <p:cNvSpPr>
              <a:spLocks noChangeShapeType="1"/>
            </p:cNvSpPr>
            <p:nvPr/>
          </p:nvSpPr>
          <p:spPr bwMode="auto">
            <a:xfrm>
              <a:off x="7283" y="4015"/>
              <a:ext cx="2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10" name="AutoShape 22"/>
            <p:cNvSpPr>
              <a:spLocks noChangeShapeType="1"/>
            </p:cNvSpPr>
            <p:nvPr/>
          </p:nvSpPr>
          <p:spPr bwMode="auto">
            <a:xfrm flipV="1">
              <a:off x="7151" y="4016"/>
              <a:ext cx="132" cy="7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9" name="AutoShape 21"/>
            <p:cNvSpPr>
              <a:spLocks noChangeShapeType="1"/>
            </p:cNvSpPr>
            <p:nvPr/>
          </p:nvSpPr>
          <p:spPr bwMode="auto">
            <a:xfrm>
              <a:off x="6286" y="4750"/>
              <a:ext cx="8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8" name="AutoShape 20"/>
            <p:cNvSpPr>
              <a:spLocks noChangeShapeType="1"/>
            </p:cNvSpPr>
            <p:nvPr/>
          </p:nvSpPr>
          <p:spPr bwMode="auto">
            <a:xfrm>
              <a:off x="5779" y="4013"/>
              <a:ext cx="2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7" name="AutoShape 19"/>
            <p:cNvSpPr>
              <a:spLocks noChangeShapeType="1"/>
            </p:cNvSpPr>
            <p:nvPr/>
          </p:nvSpPr>
          <p:spPr bwMode="auto">
            <a:xfrm flipV="1">
              <a:off x="5647" y="4014"/>
              <a:ext cx="132" cy="7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6" name="AutoShape 18"/>
            <p:cNvSpPr>
              <a:spLocks noChangeShapeType="1"/>
            </p:cNvSpPr>
            <p:nvPr/>
          </p:nvSpPr>
          <p:spPr bwMode="auto">
            <a:xfrm>
              <a:off x="4782" y="4748"/>
              <a:ext cx="8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5" name="AutoShape 17"/>
            <p:cNvSpPr>
              <a:spLocks noChangeShapeType="1"/>
            </p:cNvSpPr>
            <p:nvPr/>
          </p:nvSpPr>
          <p:spPr bwMode="auto">
            <a:xfrm>
              <a:off x="4264" y="5732"/>
              <a:ext cx="4545" cy="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4" name="AutoShape 16"/>
            <p:cNvSpPr>
              <a:spLocks noChangeShapeType="1"/>
            </p:cNvSpPr>
            <p:nvPr/>
          </p:nvSpPr>
          <p:spPr bwMode="auto">
            <a:xfrm>
              <a:off x="8808" y="4745"/>
              <a:ext cx="1" cy="987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3" name="AutoShape 15"/>
            <p:cNvSpPr>
              <a:spLocks noChangeShapeType="1"/>
            </p:cNvSpPr>
            <p:nvPr/>
          </p:nvSpPr>
          <p:spPr bwMode="auto">
            <a:xfrm>
              <a:off x="8808" y="4734"/>
              <a:ext cx="171" cy="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2" name="AutoShape 14"/>
            <p:cNvSpPr>
              <a:spLocks noChangeShapeType="1"/>
            </p:cNvSpPr>
            <p:nvPr/>
          </p:nvSpPr>
          <p:spPr bwMode="auto">
            <a:xfrm>
              <a:off x="8744" y="4000"/>
              <a:ext cx="2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1" name="AutoShape 13"/>
            <p:cNvSpPr>
              <a:spLocks noChangeShapeType="1"/>
            </p:cNvSpPr>
            <p:nvPr/>
          </p:nvSpPr>
          <p:spPr bwMode="auto">
            <a:xfrm flipV="1">
              <a:off x="8612" y="4001"/>
              <a:ext cx="132" cy="7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300" name="AutoShape 12"/>
            <p:cNvSpPr>
              <a:spLocks noChangeShapeType="1"/>
            </p:cNvSpPr>
            <p:nvPr/>
          </p:nvSpPr>
          <p:spPr bwMode="auto">
            <a:xfrm>
              <a:off x="7747" y="4735"/>
              <a:ext cx="8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3534" y="3890"/>
              <a:ext cx="487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request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8" name="AutoShape 10"/>
            <p:cNvSpPr>
              <a:spLocks noChangeShapeType="1"/>
            </p:cNvSpPr>
            <p:nvPr/>
          </p:nvSpPr>
          <p:spPr bwMode="auto">
            <a:xfrm flipV="1">
              <a:off x="3222" y="4732"/>
              <a:ext cx="1041" cy="19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stealth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462" y="4623"/>
              <a:ext cx="584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response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749" y="5485"/>
              <a:ext cx="372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Filter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6286" y="5485"/>
              <a:ext cx="372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Filter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7747" y="5485"/>
              <a:ext cx="372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Filter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9159" y="5485"/>
              <a:ext cx="477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Servlet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2" name="AutoShape 4"/>
            <p:cNvSpPr>
              <a:spLocks/>
            </p:cNvSpPr>
            <p:nvPr/>
          </p:nvSpPr>
          <p:spPr bwMode="auto">
            <a:xfrm rot="-5400000">
              <a:off x="6341" y="1379"/>
              <a:ext cx="203" cy="3926"/>
            </a:xfrm>
            <a:prstGeom prst="rightBrace">
              <a:avLst>
                <a:gd name="adj1" fmla="val 16116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5918" y="3064"/>
              <a:ext cx="984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18288" tIns="0" rIns="18288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Mincho" pitchFamily="49" charset="-128"/>
                  <a:cs typeface="Times New Roman" pitchFamily="18" charset="0"/>
                </a:rPr>
                <a:t>Chain of filters</a:t>
              </a:r>
              <a:endPara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0" name="AutoShape 2"/>
            <p:cNvSpPr>
              <a:spLocks noChangeShapeType="1"/>
            </p:cNvSpPr>
            <p:nvPr/>
          </p:nvSpPr>
          <p:spPr bwMode="auto">
            <a:xfrm>
              <a:off x="4263" y="4751"/>
              <a:ext cx="1" cy="987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are typically used in the following areas:</a:t>
            </a:r>
            <a:endParaRPr lang="en-IN" dirty="0" smtClean="0"/>
          </a:p>
          <a:p>
            <a:pPr lvl="1"/>
            <a:r>
              <a:rPr lang="en-US" dirty="0" smtClean="0"/>
              <a:t>Authentication</a:t>
            </a:r>
            <a:endParaRPr lang="en-IN" dirty="0" smtClean="0"/>
          </a:p>
          <a:p>
            <a:pPr lvl="1"/>
            <a:r>
              <a:rPr lang="en-US" dirty="0" smtClean="0"/>
              <a:t>Logging and auditing</a:t>
            </a:r>
            <a:endParaRPr lang="en-IN" dirty="0" smtClean="0"/>
          </a:p>
          <a:p>
            <a:pPr lvl="1"/>
            <a:r>
              <a:rPr lang="en-US" dirty="0" smtClean="0"/>
              <a:t>Image compression</a:t>
            </a:r>
            <a:endParaRPr lang="en-IN" dirty="0" smtClean="0"/>
          </a:p>
          <a:p>
            <a:pPr lvl="1"/>
            <a:r>
              <a:rPr lang="en-US" dirty="0" smtClean="0"/>
              <a:t>Data compression</a:t>
            </a:r>
            <a:endParaRPr lang="en-IN" dirty="0" smtClean="0"/>
          </a:p>
          <a:p>
            <a:pPr lvl="1"/>
            <a:r>
              <a:rPr lang="en-US" dirty="0" smtClean="0"/>
              <a:t>Encryption</a:t>
            </a:r>
            <a:endParaRPr lang="en-IN" dirty="0" smtClean="0"/>
          </a:p>
          <a:p>
            <a:pPr lvl="1"/>
            <a:r>
              <a:rPr lang="en-US" dirty="0" smtClean="0"/>
              <a:t>Tokenization</a:t>
            </a:r>
            <a:endParaRPr lang="en-IN" dirty="0" smtClean="0"/>
          </a:p>
          <a:p>
            <a:pPr lvl="1"/>
            <a:r>
              <a:rPr lang="en-US" dirty="0" smtClean="0"/>
              <a:t>XML transformation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filter class must implement the </a:t>
            </a:r>
            <a:r>
              <a:rPr lang="en-US" dirty="0" err="1" smtClean="0"/>
              <a:t>javax.servlet.Filter</a:t>
            </a:r>
            <a:r>
              <a:rPr lang="en-US" dirty="0" smtClean="0"/>
              <a:t> interface, which provides a framework for the filtering mechanism. </a:t>
            </a:r>
          </a:p>
          <a:p>
            <a:r>
              <a:rPr lang="en-US" dirty="0" smtClean="0"/>
              <a:t>It defines the following methods to be implemented by each filter class:</a:t>
            </a:r>
            <a:endParaRPr lang="en-IN" dirty="0" smtClean="0"/>
          </a:p>
          <a:p>
            <a:pPr lvl="1"/>
            <a:r>
              <a:rPr lang="en-US" dirty="0" smtClean="0"/>
              <a:t>void init(</a:t>
            </a:r>
            <a:r>
              <a:rPr lang="en-US" dirty="0" err="1" smtClean="0"/>
              <a:t>FilterConfig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FilterConfig</a:t>
            </a:r>
            <a:r>
              <a:rPr lang="en-US" dirty="0" smtClean="0"/>
              <a:t> interface provides methods to retrieve the filter’s name, its initialization parameters (specified in web.xml file) and the underlying </a:t>
            </a:r>
            <a:r>
              <a:rPr lang="en-US" dirty="0" err="1" smtClean="0"/>
              <a:t>servlet</a:t>
            </a:r>
            <a:r>
              <a:rPr lang="en-US" dirty="0" smtClean="0"/>
              <a:t> context. </a:t>
            </a:r>
            <a:endParaRPr lang="en-IN" dirty="0" smtClean="0"/>
          </a:p>
          <a:p>
            <a:pPr lvl="1"/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doFilter</a:t>
            </a:r>
            <a:r>
              <a:rPr lang="fr-FR" dirty="0" smtClean="0"/>
              <a:t>(</a:t>
            </a:r>
            <a:r>
              <a:rPr lang="fr-FR" dirty="0" err="1" smtClean="0"/>
              <a:t>ServletRequest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</a:t>
            </a:r>
            <a:r>
              <a:rPr lang="fr-FR" dirty="0" err="1" smtClean="0"/>
              <a:t>ServletResponse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, </a:t>
            </a:r>
            <a:r>
              <a:rPr lang="fr-FR" dirty="0" err="1" smtClean="0"/>
              <a:t>FilterChain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r>
              <a:rPr lang="fr-FR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Filters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is called every time a request from the client is passed through the filter. It takes three arguments: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ServletRequest</a:t>
            </a:r>
            <a:r>
              <a:rPr lang="en-US" dirty="0" smtClean="0"/>
              <a:t> type object request, a </a:t>
            </a:r>
            <a:r>
              <a:rPr lang="en-US" dirty="0" err="1" smtClean="0"/>
              <a:t>ServletResponse</a:t>
            </a:r>
            <a:r>
              <a:rPr lang="en-US" dirty="0" smtClean="0"/>
              <a:t> type object response and a </a:t>
            </a:r>
            <a:r>
              <a:rPr lang="en-US" dirty="0" err="1" smtClean="0"/>
              <a:t>FilterChain</a:t>
            </a:r>
            <a:r>
              <a:rPr lang="en-US" dirty="0" smtClean="0"/>
              <a:t> type object chain. </a:t>
            </a:r>
          </a:p>
          <a:p>
            <a:r>
              <a:rPr lang="en-US" dirty="0" smtClean="0"/>
              <a:t>The request and response objects encapsulate the client request and response respectively whereas chain represents next filter in this chain of filters installed for the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Filters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receiving the client request, it processes the request and takes necessary actions (e.g. changing/formatting the content or header etc.) as much as it can do. </a:t>
            </a:r>
          </a:p>
          <a:p>
            <a:r>
              <a:rPr lang="en-US" dirty="0" smtClean="0"/>
              <a:t>The filter should then hand over the control to the next filter in this chain by calling </a:t>
            </a:r>
            <a:r>
              <a:rPr lang="en-US" dirty="0" err="1" smtClean="0"/>
              <a:t>doFilter</a:t>
            </a:r>
            <a:r>
              <a:rPr lang="en-US" dirty="0" smtClean="0"/>
              <a:t>() method on chain. </a:t>
            </a:r>
          </a:p>
          <a:p>
            <a:r>
              <a:rPr lang="en-US" dirty="0" smtClean="0"/>
              <a:t>The next filter takes further actions and forwards the request to the next filter in the chain.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Filters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parallel technologies to </a:t>
            </a:r>
            <a:r>
              <a:rPr lang="en-US" dirty="0" err="1" smtClean="0"/>
              <a:t>servlets</a:t>
            </a:r>
            <a:r>
              <a:rPr lang="en-US" dirty="0" smtClean="0"/>
              <a:t> exist. </a:t>
            </a:r>
          </a:p>
          <a:p>
            <a:pPr lvl="1"/>
            <a:r>
              <a:rPr lang="en-IN" dirty="0" smtClean="0"/>
              <a:t>Common Gateway Interface (CGI)</a:t>
            </a:r>
            <a:r>
              <a:rPr lang="en-US" dirty="0" smtClean="0"/>
              <a:t> </a:t>
            </a:r>
          </a:p>
          <a:p>
            <a:pPr lvl="1"/>
            <a:r>
              <a:rPr lang="en-IN" dirty="0" smtClean="0"/>
              <a:t>Proprietary APIs</a:t>
            </a:r>
          </a:p>
          <a:p>
            <a:pPr lvl="1"/>
            <a:r>
              <a:rPr lang="en-IN" dirty="0" smtClean="0"/>
              <a:t>Active Server Pages (ASP)</a:t>
            </a:r>
            <a:r>
              <a:rPr lang="en-US" dirty="0" smtClean="0"/>
              <a:t> </a:t>
            </a:r>
          </a:p>
          <a:p>
            <a:pPr lvl="1"/>
            <a:r>
              <a:rPr lang="en-IN" dirty="0" smtClean="0"/>
              <a:t>Server-side JavaScript</a:t>
            </a:r>
            <a:r>
              <a:rPr lang="en-US" dirty="0" smtClean="0"/>
              <a:t> </a:t>
            </a:r>
          </a:p>
          <a:p>
            <a:r>
              <a:rPr lang="en-US" dirty="0" smtClean="0"/>
              <a:t>However, each has its own set of 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alternatives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 us now develop a simple filter that forwards only those requests that come from the host having the IP address “172.16.4.248”. Requests from all other hosts are discarded.  </a:t>
            </a:r>
          </a:p>
          <a:p>
            <a:pPr lvl="1"/>
            <a:r>
              <a:rPr lang="fr-FR" dirty="0" smtClean="0"/>
              <a:t>import java.io.*;</a:t>
            </a:r>
            <a:endParaRPr lang="en-IN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javax.servlet</a:t>
            </a:r>
            <a:r>
              <a:rPr lang="fr-FR" dirty="0" smtClean="0"/>
              <a:t>.*;</a:t>
            </a:r>
            <a:endParaRPr lang="en-IN" dirty="0" smtClean="0"/>
          </a:p>
          <a:p>
            <a:pPr lvl="1"/>
            <a:r>
              <a:rPr lang="en-US" dirty="0" smtClean="0"/>
              <a:t>public class Firewall implements Filter {</a:t>
            </a:r>
            <a:endParaRPr lang="en-IN" dirty="0" smtClean="0"/>
          </a:p>
          <a:p>
            <a:pPr lvl="1"/>
            <a:r>
              <a:rPr lang="en-US" dirty="0" smtClean="0"/>
              <a:t>	private </a:t>
            </a:r>
            <a:r>
              <a:rPr lang="en-US" dirty="0" err="1" smtClean="0"/>
              <a:t>FilterConfig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= null;</a:t>
            </a:r>
            <a:endParaRPr lang="en-IN" dirty="0" smtClean="0"/>
          </a:p>
          <a:p>
            <a:pPr lvl="1"/>
            <a:r>
              <a:rPr lang="en-US" dirty="0" smtClean="0"/>
              <a:t>	public void init(</a:t>
            </a:r>
            <a:r>
              <a:rPr lang="en-US" dirty="0" err="1" smtClean="0"/>
              <a:t>FilterConfig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) throws </a:t>
            </a:r>
            <a:r>
              <a:rPr lang="en-US" dirty="0" err="1" smtClean="0"/>
              <a:t>ServletException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this.config</a:t>
            </a:r>
            <a:r>
              <a:rPr lang="en-US" dirty="0" smtClean="0"/>
              <a:t> = </a:t>
            </a:r>
            <a:r>
              <a:rPr lang="en-US" dirty="0" err="1" smtClean="0"/>
              <a:t>config</a:t>
            </a:r>
            <a:r>
              <a:rPr lang="en-US" dirty="0" smtClean="0"/>
              <a:t>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</a:t>
            </a:r>
            <a:r>
              <a:rPr lang="en-US" dirty="0" err="1" smtClean="0"/>
              <a:t>doFilter</a:t>
            </a:r>
            <a:r>
              <a:rPr lang="en-US" dirty="0" smtClean="0"/>
              <a:t>(</a:t>
            </a:r>
            <a:r>
              <a:rPr lang="en-US" dirty="0" err="1" smtClean="0"/>
              <a:t>ServletRequest</a:t>
            </a:r>
            <a:r>
              <a:rPr lang="en-US" dirty="0" smtClean="0"/>
              <a:t> request, </a:t>
            </a:r>
            <a:r>
              <a:rPr lang="en-US" dirty="0" err="1" smtClean="0"/>
              <a:t>ServletResponse</a:t>
            </a:r>
            <a:r>
              <a:rPr lang="en-US" dirty="0" smtClean="0"/>
              <a:t> response,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FilterChain</a:t>
            </a:r>
            <a:r>
              <a:rPr lang="en-US" dirty="0" smtClean="0"/>
              <a:t> chain) throws </a:t>
            </a:r>
            <a:r>
              <a:rPr lang="en-US" dirty="0" err="1" smtClean="0"/>
              <a:t>IOException</a:t>
            </a:r>
            <a:r>
              <a:rPr lang="en-US" dirty="0" smtClean="0"/>
              <a:t>, </a:t>
            </a:r>
            <a:r>
              <a:rPr lang="en-US" dirty="0" err="1" smtClean="0"/>
              <a:t>ServletException</a:t>
            </a:r>
            <a:r>
              <a:rPr lang="en-US" dirty="0" smtClean="0"/>
              <a:t>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b="1" dirty="0" smtClean="0"/>
              <a:t>if (</a:t>
            </a:r>
            <a:r>
              <a:rPr lang="en-US" b="1" dirty="0" err="1" smtClean="0"/>
              <a:t>request.getRemoteAddr</a:t>
            </a:r>
            <a:r>
              <a:rPr lang="en-US" b="1" dirty="0" smtClean="0"/>
              <a:t>().equals("172.16.4.248")) </a:t>
            </a:r>
            <a:endParaRPr lang="en-IN" dirty="0" smtClean="0"/>
          </a:p>
          <a:p>
            <a:pPr lvl="1"/>
            <a:r>
              <a:rPr lang="en-US" b="1" dirty="0" smtClean="0"/>
              <a:t>			</a:t>
            </a:r>
            <a:r>
              <a:rPr lang="en-US" b="1" dirty="0" err="1" smtClean="0"/>
              <a:t>chain.doFilter</a:t>
            </a:r>
            <a:r>
              <a:rPr lang="en-US" b="1" dirty="0" smtClean="0"/>
              <a:t>(request, response);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public void destroy() {</a:t>
            </a:r>
            <a:endParaRPr lang="en-IN" dirty="0" smtClean="0"/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config</a:t>
            </a:r>
            <a:r>
              <a:rPr lang="en-US" dirty="0" smtClean="0"/>
              <a:t> = null;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this file using the following command.</a:t>
            </a:r>
            <a:endParaRPr lang="en-IN" dirty="0" smtClean="0"/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-cp d:\apache-tomcat-8.0.0-RC1\lib\servlet-api.jar Firewall.java</a:t>
            </a:r>
            <a:endParaRPr lang="en-IN" dirty="0" smtClean="0"/>
          </a:p>
          <a:p>
            <a:r>
              <a:rPr lang="en-US" dirty="0" smtClean="0"/>
              <a:t> Note that the file servlet-api.jar is necessary to compile the above filter class. </a:t>
            </a:r>
          </a:p>
          <a:p>
            <a:r>
              <a:rPr lang="en-US" dirty="0" smtClean="0"/>
              <a:t>Put the </a:t>
            </a:r>
            <a:r>
              <a:rPr lang="en-US" dirty="0" err="1" smtClean="0"/>
              <a:t>Firewall.class</a:t>
            </a:r>
            <a:r>
              <a:rPr lang="en-US" dirty="0" smtClean="0"/>
              <a:t> file in the $TOMCAT_HOME\</a:t>
            </a:r>
            <a:r>
              <a:rPr lang="en-US" dirty="0" err="1" smtClean="0"/>
              <a:t>webapps</a:t>
            </a:r>
            <a:r>
              <a:rPr lang="en-US" dirty="0" smtClean="0"/>
              <a:t>\net\WEB-INF\classes directory.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use this filter, you must specify it in the web.xml file using the &lt;filter&gt; tag. </a:t>
            </a:r>
            <a:endParaRPr lang="en-IN" dirty="0" smtClean="0"/>
          </a:p>
          <a:p>
            <a:pPr lvl="1"/>
            <a:r>
              <a:rPr lang="de-DE" dirty="0" smtClean="0"/>
              <a:t>&lt;filter&gt;</a:t>
            </a:r>
            <a:endParaRPr lang="en-IN" dirty="0" smtClean="0"/>
          </a:p>
          <a:p>
            <a:pPr lvl="1"/>
            <a:r>
              <a:rPr lang="de-DE" dirty="0" smtClean="0"/>
              <a:t>    &lt;filter-name&gt;myFirewall&lt;/filter-name&gt;</a:t>
            </a:r>
            <a:endParaRPr lang="en-IN" dirty="0" smtClean="0"/>
          </a:p>
          <a:p>
            <a:pPr lvl="1"/>
            <a:r>
              <a:rPr lang="de-DE" dirty="0" smtClean="0"/>
              <a:t>    </a:t>
            </a:r>
            <a:r>
              <a:rPr lang="en-US" dirty="0" smtClean="0"/>
              <a:t>&lt;filter-class&gt;Firewall&lt;/filter-class&gt;</a:t>
            </a:r>
            <a:endParaRPr lang="en-IN" dirty="0" smtClean="0"/>
          </a:p>
          <a:p>
            <a:pPr lvl="1"/>
            <a:r>
              <a:rPr lang="en-US" dirty="0" smtClean="0"/>
              <a:t>&lt;/filter&gt;</a:t>
            </a:r>
            <a:endParaRPr lang="en-IN" dirty="0" smtClean="0"/>
          </a:p>
          <a:p>
            <a:r>
              <a:rPr lang="en-US" dirty="0" smtClean="0"/>
              <a:t> This notifies the server that a filter named </a:t>
            </a:r>
            <a:r>
              <a:rPr lang="en-US" dirty="0" err="1" smtClean="0"/>
              <a:t>myFirewall</a:t>
            </a:r>
            <a:r>
              <a:rPr lang="en-US" dirty="0" smtClean="0"/>
              <a:t> is implemented in the Firewall class. </a:t>
            </a:r>
          </a:p>
          <a:p>
            <a:r>
              <a:rPr lang="en-US" dirty="0" smtClean="0"/>
              <a:t>So, the web server creates an instance of this filter and installs it during start up. </a:t>
            </a:r>
          </a:p>
          <a:p>
            <a:r>
              <a:rPr lang="en-US" dirty="0" smtClean="0"/>
              <a:t>Now, add the following lines in the web.xml file.</a:t>
            </a:r>
            <a:endParaRPr lang="en-IN" dirty="0" smtClean="0"/>
          </a:p>
          <a:p>
            <a:pPr lvl="1"/>
            <a:r>
              <a:rPr lang="en-US" dirty="0" smtClean="0"/>
              <a:t>&lt;filter-mapping&gt;</a:t>
            </a:r>
            <a:endParaRPr lang="en-IN" dirty="0" smtClean="0"/>
          </a:p>
          <a:p>
            <a:pPr lvl="1"/>
            <a:r>
              <a:rPr lang="en-US" dirty="0" smtClean="0"/>
              <a:t>    &lt;filter-name&gt;</a:t>
            </a:r>
            <a:r>
              <a:rPr lang="en-US" dirty="0" err="1" smtClean="0"/>
              <a:t>myFirewall</a:t>
            </a:r>
            <a:r>
              <a:rPr lang="en-US" dirty="0" smtClean="0"/>
              <a:t>&lt;/filter-name&gt;</a:t>
            </a:r>
            <a:endParaRPr lang="en-IN" dirty="0" smtClean="0"/>
          </a:p>
          <a:p>
            <a:pPr lvl="1"/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servlet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en-IN" dirty="0" smtClean="0"/>
          </a:p>
          <a:p>
            <a:pPr lvl="1"/>
            <a:r>
              <a:rPr lang="en-US" dirty="0" smtClean="0"/>
              <a:t>&lt;/filter-mapping&gt;</a:t>
            </a:r>
            <a:endParaRPr lang="en-IN" dirty="0" smtClean="0"/>
          </a:p>
          <a:p>
            <a:pPr lvl="1"/>
            <a:r>
              <a:rPr lang="en-US" dirty="0" smtClean="0"/>
              <a:t> 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are not useful for generating large and complex presentation content such as HTML.</a:t>
            </a:r>
          </a:p>
          <a:p>
            <a:r>
              <a:rPr lang="en-US" dirty="0" smtClean="0"/>
              <a:t>Security Issues</a:t>
            </a:r>
          </a:p>
          <a:p>
            <a:r>
              <a:rPr lang="en-US" dirty="0" smtClean="0"/>
              <a:t>Others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Servlet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are some advantages of Java </a:t>
            </a:r>
            <a:r>
              <a:rPr lang="en-IN" dirty="0" err="1" smtClean="0"/>
              <a:t>servlet</a:t>
            </a:r>
            <a:r>
              <a:rPr lang="en-IN" dirty="0" smtClean="0"/>
              <a:t> technology</a:t>
            </a:r>
          </a:p>
          <a:p>
            <a:pPr lvl="1"/>
            <a:r>
              <a:rPr lang="en-IN" dirty="0" smtClean="0"/>
              <a:t>Efficient</a:t>
            </a:r>
            <a:r>
              <a:rPr lang="en-US" dirty="0" smtClean="0"/>
              <a:t> </a:t>
            </a:r>
            <a:endParaRPr lang="en-IN" dirty="0" smtClean="0"/>
          </a:p>
          <a:p>
            <a:pPr lvl="1"/>
            <a:r>
              <a:rPr lang="en-IN" dirty="0" smtClean="0"/>
              <a:t>Persistent</a:t>
            </a:r>
          </a:p>
          <a:p>
            <a:pPr lvl="1"/>
            <a:r>
              <a:rPr lang="en-IN" dirty="0" smtClean="0"/>
              <a:t>Portable</a:t>
            </a:r>
          </a:p>
          <a:p>
            <a:pPr lvl="1"/>
            <a:r>
              <a:rPr lang="en-IN" dirty="0" smtClean="0"/>
              <a:t>Robust</a:t>
            </a:r>
          </a:p>
          <a:p>
            <a:pPr lvl="1"/>
            <a:r>
              <a:rPr lang="en-IN" dirty="0" smtClean="0"/>
              <a:t>Extensible</a:t>
            </a:r>
          </a:p>
          <a:p>
            <a:pPr lvl="1"/>
            <a:r>
              <a:rPr lang="en-IN" dirty="0" smtClean="0"/>
              <a:t>Secure</a:t>
            </a:r>
          </a:p>
          <a:p>
            <a:pPr lvl="1"/>
            <a:r>
              <a:rPr lang="en-IN" dirty="0" smtClean="0"/>
              <a:t>Cost-effective</a:t>
            </a:r>
          </a:p>
          <a:p>
            <a:pPr lvl="1"/>
            <a:r>
              <a:rPr lang="en-US" dirty="0" smtClean="0"/>
              <a:t>Wide support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Strengths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1" y="1196747"/>
          <a:ext cx="8964490" cy="5400601"/>
        </p:xfrm>
        <a:graphic>
          <a:graphicData uri="http://schemas.openxmlformats.org/drawingml/2006/table">
            <a:tbl>
              <a:tblPr/>
              <a:tblGrid>
                <a:gridCol w="260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39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latin typeface="Arial"/>
                          <a:ea typeface="MS Mincho"/>
                        </a:rPr>
                        <a:t>Product</a:t>
                      </a:r>
                      <a:endParaRPr lang="en-IN" sz="1600" dirty="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latin typeface="Arial"/>
                          <a:ea typeface="MS Mincho"/>
                        </a:rPr>
                        <a:t>Source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latin typeface="Arial"/>
                          <a:ea typeface="MS Mincho"/>
                        </a:rPr>
                        <a:t>Product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>
                          <a:latin typeface="Arial"/>
                          <a:ea typeface="MS Mincho"/>
                        </a:rPr>
                        <a:t>Source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9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Apache W</a:t>
                      </a: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eb Server</a:t>
                      </a:r>
                      <a:r>
                        <a:rPr lang="en-US" sz="1600">
                          <a:latin typeface="Times New Roman"/>
                          <a:ea typeface="MS Mincho"/>
                        </a:rPr>
                        <a:t> 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Apache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Web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79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WebSphere Application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iPlanet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Netscape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8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Weblogic </a:t>
                      </a:r>
                      <a:r>
                        <a:rPr lang="en-US" sz="1600">
                          <a:latin typeface="Arial"/>
                          <a:ea typeface="MS Mincho"/>
                        </a:rPr>
                        <a:t>Application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BEA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J Application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GenStone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8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Resin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Caucho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Netscape Enterprise Server 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Netscape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9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JRUN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Adobe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LiteWebServer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Gefion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9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Orion Application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Orion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Java Web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Sun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1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Oracle Application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Oracle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  <a:hlinkClick r:id="rId2"/>
                        </a:rPr>
                        <a:t>CtO-JStar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JavaOne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08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Dynamo Application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iServer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ServerTec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9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J2EE 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Pramati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Domino Go WebServer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Lotus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39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AppServer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Borland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Java Servlet Server 2.0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Paperclips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008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Jetty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u="sng">
                          <a:solidFill>
                            <a:srgbClr val="0000FF"/>
                          </a:solidFill>
                          <a:latin typeface="Arial"/>
                          <a:ea typeface="MS Mincho"/>
                        </a:rPr>
                        <a:t>Eclipse Foundation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KonaSoft Enterprise Server 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KonaSoft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396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Arial"/>
                          <a:ea typeface="MS Mincho"/>
                        </a:rPr>
                        <a:t>Jigsaw Server</a:t>
                      </a:r>
                      <a:endParaRPr lang="en-IN" sz="1600" dirty="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W3C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Enhydra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 err="1">
                          <a:latin typeface="Arial"/>
                          <a:ea typeface="MS Mincho"/>
                        </a:rPr>
                        <a:t>ObjectWeb</a:t>
                      </a:r>
                      <a:endParaRPr lang="en-IN" sz="1600" dirty="0">
                        <a:latin typeface="Arial"/>
                        <a:ea typeface="MS Mincho"/>
                      </a:endParaRPr>
                    </a:p>
                  </a:txBody>
                  <a:tcPr marL="45720" marR="27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enabled web server</a:t>
            </a:r>
            <a:endParaRPr lang="en-IN" dirty="0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3017838" cy="95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95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two packages: </a:t>
            </a:r>
            <a:r>
              <a:rPr lang="en-US" dirty="0" err="1" smtClean="0"/>
              <a:t>javax.servlet</a:t>
            </a:r>
            <a:r>
              <a:rPr lang="en-US" dirty="0" smtClean="0"/>
              <a:t> and </a:t>
            </a:r>
            <a:r>
              <a:rPr lang="en-US" dirty="0" err="1" smtClean="0"/>
              <a:t>javax.servlet.http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first package contains top-level interfaces and classes that are used and extended by all other </a:t>
            </a:r>
            <a:r>
              <a:rPr lang="en-US" dirty="0" err="1" smtClean="0"/>
              <a:t>servlets</a:t>
            </a:r>
            <a:r>
              <a:rPr lang="en-US" dirty="0" smtClean="0"/>
              <a:t> either directly or indirectly. </a:t>
            </a:r>
          </a:p>
          <a:p>
            <a:r>
              <a:rPr lang="en-US" dirty="0" smtClean="0"/>
              <a:t>The second package is provided for </a:t>
            </a:r>
            <a:r>
              <a:rPr lang="en-US" dirty="0" err="1" smtClean="0"/>
              <a:t>servlets</a:t>
            </a:r>
            <a:r>
              <a:rPr lang="en-US" dirty="0" smtClean="0"/>
              <a:t> that can handle HTTP requests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Servlet</a:t>
            </a:r>
            <a:r>
              <a:rPr lang="en-IN" dirty="0" smtClean="0"/>
              <a:t> architecture</a:t>
            </a:r>
            <a:r>
              <a:rPr lang="en-US" dirty="0" smtClean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Servlet</a:t>
            </a:r>
            <a:r>
              <a:rPr lang="en-IN" dirty="0" smtClean="0"/>
              <a:t> architecture</a:t>
            </a:r>
            <a:r>
              <a:rPr lang="en-US" dirty="0" smtClean="0"/>
              <a:t> </a:t>
            </a:r>
            <a:endParaRPr lang="en-IN" dirty="0"/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8129" name="Group 1"/>
          <p:cNvGrpSpPr>
            <a:grpSpLocks noChangeAspect="1"/>
          </p:cNvGrpSpPr>
          <p:nvPr/>
        </p:nvGrpSpPr>
        <p:grpSpPr bwMode="auto">
          <a:xfrm>
            <a:off x="1" y="908720"/>
            <a:ext cx="9166334" cy="5328592"/>
            <a:chOff x="2980" y="4432"/>
            <a:chExt cx="7148" cy="4156"/>
          </a:xfrm>
        </p:grpSpPr>
        <p:sp>
          <p:nvSpPr>
            <p:cNvPr id="48157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980" y="4432"/>
              <a:ext cx="7148" cy="415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5508" y="4440"/>
              <a:ext cx="1800" cy="1606"/>
              <a:chOff x="1392" y="1680"/>
              <a:chExt cx="1104" cy="1056"/>
            </a:xfrm>
          </p:grpSpPr>
          <p:sp>
            <p:nvSpPr>
              <p:cNvPr id="48156" name="Rectangle 28"/>
              <p:cNvSpPr>
                <a:spLocks noChangeArrowheads="1"/>
              </p:cNvSpPr>
              <p:nvPr/>
            </p:nvSpPr>
            <p:spPr bwMode="auto">
              <a:xfrm>
                <a:off x="1392" y="1680"/>
                <a:ext cx="1104" cy="10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vert="horz" wrap="square" lIns="18288" tIns="28346" rIns="18288" bIns="28346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«interface»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javax.servlet.Servlet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init()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getServletConfig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service()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getServletInfo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82563" algn="l"/>
                    <a:tab pos="365125" algn="l"/>
                    <a:tab pos="549275" algn="l"/>
                    <a:tab pos="731838" algn="l"/>
                    <a:tab pos="914400" algn="l"/>
                    <a:tab pos="1096963" algn="l"/>
                    <a:tab pos="1279525" algn="l"/>
                    <a:tab pos="1463675" algn="l"/>
                    <a:tab pos="1646238" algn="l"/>
                    <a:tab pos="1828800" algn="l"/>
                  </a:tabLst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destroy()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55" name="Line 27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11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  <p:sp>
            <p:nvSpPr>
              <p:cNvPr id="48154" name="Line 26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1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</p:grpSp>
        <p:grpSp>
          <p:nvGrpSpPr>
            <p:cNvPr id="48149" name="Group 21"/>
            <p:cNvGrpSpPr>
              <a:grpSpLocks/>
            </p:cNvGrpSpPr>
            <p:nvPr/>
          </p:nvGrpSpPr>
          <p:grpSpPr bwMode="auto">
            <a:xfrm>
              <a:off x="2988" y="4440"/>
              <a:ext cx="2160" cy="1325"/>
              <a:chOff x="2208" y="960"/>
              <a:chExt cx="1440" cy="816"/>
            </a:xfrm>
          </p:grpSpPr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1440" cy="81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vert="horz" wrap="square" lIns="18288" tIns="28346" rIns="18288" bIns="28346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«interface»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javax.servlet.ServletConfig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getInitParameter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getServletContext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getInitParameterNames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  <p:sp>
            <p:nvSpPr>
              <p:cNvPr id="48150" name="Line 2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</p:grpSp>
        <p:grpSp>
          <p:nvGrpSpPr>
            <p:cNvPr id="48145" name="Group 17"/>
            <p:cNvGrpSpPr>
              <a:grpSpLocks/>
            </p:cNvGrpSpPr>
            <p:nvPr/>
          </p:nvGrpSpPr>
          <p:grpSpPr bwMode="auto">
            <a:xfrm>
              <a:off x="5212" y="6427"/>
              <a:ext cx="2242" cy="2153"/>
              <a:chOff x="2208" y="2016"/>
              <a:chExt cx="1440" cy="1296"/>
            </a:xfrm>
          </p:grpSpPr>
          <p:sp>
            <p:nvSpPr>
              <p:cNvPr id="48148" name="Rectangle 20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1440" cy="12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vert="horz" wrap="square" lIns="56693" tIns="28346" rIns="56693" bIns="28346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javax.servlet.GenericServlet</a:t>
                </a:r>
                <a:endParaRPr kumimoji="0" lang="en-US" altLang="ja-JP" sz="17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getServletContext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getInitParameter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getInitParameterNames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log()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getServletInfo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init()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getServletCongif</a:t>
                </a: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service()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destroy()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  <p:sp>
            <p:nvSpPr>
              <p:cNvPr id="48146" name="Line 18"/>
              <p:cNvSpPr>
                <a:spLocks noChangeShapeType="1"/>
              </p:cNvSpPr>
              <p:nvPr/>
            </p:nvSpPr>
            <p:spPr bwMode="auto">
              <a:xfrm>
                <a:off x="2208" y="2256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</p:grp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 flipV="1">
              <a:off x="4608" y="5763"/>
              <a:ext cx="900" cy="64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H="1" flipV="1">
              <a:off x="6228" y="6060"/>
              <a:ext cx="1" cy="3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V="1">
              <a:off x="7155" y="5340"/>
              <a:ext cx="1053" cy="108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8028" y="6548"/>
              <a:ext cx="2092" cy="19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</p:spPr>
          <p:txBody>
            <a:bodyPr vert="horz" wrap="square" lIns="56693" tIns="18288" rIns="56693" bIns="182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javax.servlet.HttpServlet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doDelete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doGet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doOptions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doPost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doPut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doTrace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getLastModified</a:t>
              </a: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service()</a:t>
              </a:r>
              <a:endParaRPr kumimoji="0" lang="en-US" altLang="ja-JP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8028" y="6820"/>
              <a:ext cx="20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8028" y="6967"/>
              <a:ext cx="20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H="1">
              <a:off x="7488" y="750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grpSp>
          <p:nvGrpSpPr>
            <p:cNvPr id="48134" name="Group 6"/>
            <p:cNvGrpSpPr>
              <a:grpSpLocks/>
            </p:cNvGrpSpPr>
            <p:nvPr/>
          </p:nvGrpSpPr>
          <p:grpSpPr bwMode="auto">
            <a:xfrm>
              <a:off x="7668" y="4440"/>
              <a:ext cx="1620" cy="900"/>
              <a:chOff x="10145" y="-77"/>
              <a:chExt cx="2365" cy="1334"/>
            </a:xfrm>
          </p:grpSpPr>
          <p:sp>
            <p:nvSpPr>
              <p:cNvPr id="48137" name="Rectangle 9"/>
              <p:cNvSpPr>
                <a:spLocks noChangeArrowheads="1"/>
              </p:cNvSpPr>
              <p:nvPr/>
            </p:nvSpPr>
            <p:spPr bwMode="auto">
              <a:xfrm>
                <a:off x="10145" y="-77"/>
                <a:ext cx="2365" cy="13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vert="horz" wrap="square" lIns="56693" tIns="28346" rIns="56693" bIns="28346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«interface»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7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Java.io.Serializable</a:t>
                </a: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36" name="Line 8"/>
              <p:cNvSpPr>
                <a:spLocks noChangeShapeType="1"/>
              </p:cNvSpPr>
              <p:nvPr/>
            </p:nvSpPr>
            <p:spPr bwMode="auto">
              <a:xfrm>
                <a:off x="10145" y="590"/>
                <a:ext cx="23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  <p:sp>
            <p:nvSpPr>
              <p:cNvPr id="48135" name="Line 7"/>
              <p:cNvSpPr>
                <a:spLocks noChangeShapeType="1"/>
              </p:cNvSpPr>
              <p:nvPr/>
            </p:nvSpPr>
            <p:spPr bwMode="auto">
              <a:xfrm>
                <a:off x="10145" y="812"/>
                <a:ext cx="23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700"/>
              </a:p>
            </p:txBody>
          </p:sp>
        </p:grp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4132" y="7768"/>
              <a:ext cx="360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32" name="Line 4"/>
            <p:cNvSpPr>
              <a:spLocks noChangeShapeType="1"/>
            </p:cNvSpPr>
            <p:nvPr/>
          </p:nvSpPr>
          <p:spPr bwMode="auto">
            <a:xfrm>
              <a:off x="4132" y="740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00"/>
            </a:p>
          </p:txBody>
        </p:sp>
        <p:sp>
          <p:nvSpPr>
            <p:cNvPr id="48131" name="Text Box 3"/>
            <p:cNvSpPr txBox="1">
              <a:spLocks noChangeArrowheads="1"/>
            </p:cNvSpPr>
            <p:nvPr/>
          </p:nvSpPr>
          <p:spPr bwMode="auto">
            <a:xfrm>
              <a:off x="3391" y="7312"/>
              <a:ext cx="615" cy="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extends</a:t>
              </a:r>
              <a:endParaRPr kumimoji="0" lang="en-US" altLang="ja-JP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30" name="Text Box 2"/>
            <p:cNvSpPr txBox="1">
              <a:spLocks noChangeArrowheads="1"/>
            </p:cNvSpPr>
            <p:nvPr/>
          </p:nvSpPr>
          <p:spPr bwMode="auto">
            <a:xfrm>
              <a:off x="3133" y="7672"/>
              <a:ext cx="885" cy="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7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Mincho" pitchFamily="49" charset="-128"/>
                  <a:cs typeface="Arial" pitchFamily="34" charset="0"/>
                </a:rPr>
                <a:t>implements</a:t>
              </a:r>
              <a:endParaRPr kumimoji="0" lang="en-US" altLang="ja-JP" sz="1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1011</TotalTime>
  <Words>2652</Words>
  <Application>Microsoft Office PowerPoint</Application>
  <PresentationFormat>On-screen Show (4:3)</PresentationFormat>
  <Paragraphs>538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Courier New</vt:lpstr>
      <vt:lpstr>Lucida Sans Unicode</vt:lpstr>
      <vt:lpstr>MS Mincho</vt:lpstr>
      <vt:lpstr>Times New Roman</vt:lpstr>
      <vt:lpstr>Verdana</vt:lpstr>
      <vt:lpstr>Wingdings 2</vt:lpstr>
      <vt:lpstr>Wingdings 3</vt:lpstr>
      <vt:lpstr>Concourse</vt:lpstr>
      <vt:lpstr>Servlet</vt:lpstr>
      <vt:lpstr>Server-side Java</vt:lpstr>
      <vt:lpstr>Server-side Java</vt:lpstr>
      <vt:lpstr>Advantages over Applets </vt:lpstr>
      <vt:lpstr>Servlet alternatives </vt:lpstr>
      <vt:lpstr>Servlet Strengths </vt:lpstr>
      <vt:lpstr>Java enabled web server</vt:lpstr>
      <vt:lpstr>Servlet architecture </vt:lpstr>
      <vt:lpstr>Servlet architecture </vt:lpstr>
      <vt:lpstr>Servlet life cycle </vt:lpstr>
      <vt:lpstr>Servlet life cycle </vt:lpstr>
      <vt:lpstr>Servlet life cycle </vt:lpstr>
      <vt:lpstr>GenericServlet </vt:lpstr>
      <vt:lpstr>HttpServlet</vt:lpstr>
      <vt:lpstr>Http Servlet in action</vt:lpstr>
      <vt:lpstr>First servlet</vt:lpstr>
      <vt:lpstr>First servlet</vt:lpstr>
      <vt:lpstr>Installing Tomcat</vt:lpstr>
      <vt:lpstr>Installing Tomcat</vt:lpstr>
      <vt:lpstr>Building and installing Servlet </vt:lpstr>
      <vt:lpstr>Compile and deploy</vt:lpstr>
      <vt:lpstr>Compile and deploy</vt:lpstr>
      <vt:lpstr>Compile and deploy</vt:lpstr>
      <vt:lpstr>Accessing the servlet</vt:lpstr>
      <vt:lpstr>Passing parameters to servlets </vt:lpstr>
      <vt:lpstr>Passing parameters Using URL</vt:lpstr>
      <vt:lpstr>Passing parameters Using form</vt:lpstr>
      <vt:lpstr>Retrieving parameters </vt:lpstr>
      <vt:lpstr>Example</vt:lpstr>
      <vt:lpstr>Compile and deploy</vt:lpstr>
      <vt:lpstr>HTML file</vt:lpstr>
      <vt:lpstr>Invoking servlet</vt:lpstr>
      <vt:lpstr>Server-Side Include </vt:lpstr>
      <vt:lpstr>Configure Tomcat</vt:lpstr>
      <vt:lpstr>SSI Syntax</vt:lpstr>
      <vt:lpstr>SSI Syntax</vt:lpstr>
      <vt:lpstr>SSI Syntax</vt:lpstr>
      <vt:lpstr>SSI Syntax</vt:lpstr>
      <vt:lpstr>SSI Syntax</vt:lpstr>
      <vt:lpstr>SSI Syntax</vt:lpstr>
      <vt:lpstr>Cookies</vt:lpstr>
      <vt:lpstr>Example</vt:lpstr>
      <vt:lpstr>Explanation</vt:lpstr>
      <vt:lpstr>Filters</vt:lpstr>
      <vt:lpstr>Filters</vt:lpstr>
      <vt:lpstr>Filters</vt:lpstr>
      <vt:lpstr>Understanding Filters</vt:lpstr>
      <vt:lpstr>Understanding Filters</vt:lpstr>
      <vt:lpstr>Understanding Filters</vt:lpstr>
      <vt:lpstr>Example</vt:lpstr>
      <vt:lpstr>Compile</vt:lpstr>
      <vt:lpstr>Deploy</vt:lpstr>
      <vt:lpstr>Problems with Servlet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XML-RPC</dc:title>
  <dc:creator>root</dc:creator>
  <cp:lastModifiedBy>gopal</cp:lastModifiedBy>
  <cp:revision>277</cp:revision>
  <dcterms:created xsi:type="dcterms:W3CDTF">2015-03-17T03:58:19Z</dcterms:created>
  <dcterms:modified xsi:type="dcterms:W3CDTF">2017-04-08T03:56:09Z</dcterms:modified>
</cp:coreProperties>
</file>