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19" r:id="rId33"/>
    <p:sldId id="320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38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F10D52-A2C6-441B-BDC7-5385E17A86A5}" type="datetimeFigureOut">
              <a:rPr lang="en-IN" smtClean="0"/>
              <a:pPr/>
              <a:t>04-03-2017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78D40BF-143F-467A-B901-62DBA41D2F4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0D52-A2C6-441B-BDC7-5385E17A86A5}" type="datetimeFigureOut">
              <a:rPr lang="en-IN" smtClean="0"/>
              <a:pPr/>
              <a:t>04-03-2017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40BF-143F-467A-B901-62DBA41D2F4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0D52-A2C6-441B-BDC7-5385E17A86A5}" type="datetimeFigureOut">
              <a:rPr lang="en-IN" smtClean="0"/>
              <a:pPr/>
              <a:t>04-03-2017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40BF-143F-467A-B901-62DBA41D2F4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/>
          <a:lstStyle>
            <a:lvl1pPr>
              <a:spcBef>
                <a:spcPts val="900"/>
              </a:spcBef>
              <a:spcAft>
                <a:spcPts val="400"/>
              </a:spcAft>
              <a:defRPr/>
            </a:lvl1pPr>
            <a:lvl2pPr>
              <a:defRPr>
                <a:solidFill>
                  <a:srgbClr val="FF0000"/>
                </a:solidFill>
              </a:defRPr>
            </a:lvl2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0D52-A2C6-441B-BDC7-5385E17A86A5}" type="datetimeFigureOut">
              <a:rPr lang="en-IN" smtClean="0"/>
              <a:pPr/>
              <a:t>04-03-2017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40BF-143F-467A-B901-62DBA41D2F4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 rtlCol="0"/>
          <a:lstStyle>
            <a:lvl1pPr>
              <a:defRPr b="1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67544" y="836712"/>
            <a:ext cx="82809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0D52-A2C6-441B-BDC7-5385E17A86A5}" type="datetimeFigureOut">
              <a:rPr lang="en-IN" smtClean="0"/>
              <a:pPr/>
              <a:t>04-03-2017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40BF-143F-467A-B901-62DBA41D2F4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0D52-A2C6-441B-BDC7-5385E17A86A5}" type="datetimeFigureOut">
              <a:rPr lang="en-IN" smtClean="0"/>
              <a:pPr/>
              <a:t>04-03-2017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40BF-143F-467A-B901-62DBA41D2F4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0D52-A2C6-441B-BDC7-5385E17A86A5}" type="datetimeFigureOut">
              <a:rPr lang="en-IN" smtClean="0"/>
              <a:pPr/>
              <a:t>04-03-2017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40BF-143F-467A-B901-62DBA41D2F4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0D52-A2C6-441B-BDC7-5385E17A86A5}" type="datetimeFigureOut">
              <a:rPr lang="en-IN" smtClean="0"/>
              <a:pPr/>
              <a:t>04-03-2017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40BF-143F-467A-B901-62DBA41D2F4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0D52-A2C6-441B-BDC7-5385E17A86A5}" type="datetimeFigureOut">
              <a:rPr lang="en-IN" smtClean="0"/>
              <a:pPr/>
              <a:t>04-03-2017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40BF-143F-467A-B901-62DBA41D2F4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2F10D52-A2C6-441B-BDC7-5385E17A86A5}" type="datetimeFigureOut">
              <a:rPr lang="en-IN" smtClean="0"/>
              <a:pPr/>
              <a:t>04-03-2017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40BF-143F-467A-B901-62DBA41D2F4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F10D52-A2C6-441B-BDC7-5385E17A86A5}" type="datetimeFigureOut">
              <a:rPr lang="en-IN" smtClean="0"/>
              <a:pPr/>
              <a:t>04-03-2017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78D40BF-143F-467A-B901-62DBA41D2F4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2F10D52-A2C6-441B-BDC7-5385E17A86A5}" type="datetimeFigureOut">
              <a:rPr lang="en-IN" smtClean="0"/>
              <a:pPr/>
              <a:t>04-03-2017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78D40BF-143F-467A-B901-62DBA41D2F4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90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java.sun.com/products/jdk/1.3/docs/api/java/lang/Throwable.html" TargetMode="External"/><Relationship Id="rId3" Type="http://schemas.openxmlformats.org/officeDocument/2006/relationships/hyperlink" Target="http://java.sun.com/j2ee/tutorial/api/javax/servlet/ServletRequest.html" TargetMode="External"/><Relationship Id="rId7" Type="http://schemas.openxmlformats.org/officeDocument/2006/relationships/hyperlink" Target="http://java.sun.com/j2ee/tutorial/api/javax/servlet/ServletContext.html" TargetMode="External"/><Relationship Id="rId2" Type="http://schemas.openxmlformats.org/officeDocument/2006/relationships/hyperlink" Target="http://java.sun.com/j2ee/tutorial/api/javax/servlet/jsp/JspWrit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va.sun.com/j2ee/tutorial/api/javax/servlet/http/HttpSession.html" TargetMode="External"/><Relationship Id="rId5" Type="http://schemas.openxmlformats.org/officeDocument/2006/relationships/hyperlink" Target="http://java.sun.com/j2ee/tutorial/api/javax/servlet/ServletConfig.html" TargetMode="External"/><Relationship Id="rId10" Type="http://schemas.openxmlformats.org/officeDocument/2006/relationships/hyperlink" Target="http://java.sun.com/j2ee/tutorial/api/javax/servlet/jsp/PageContext.html" TargetMode="External"/><Relationship Id="rId4" Type="http://schemas.openxmlformats.org/officeDocument/2006/relationships/hyperlink" Target="http://java.sun.com/j2ee/tutorial/api/javax/servlet/ServletResponse.html" TargetMode="External"/><Relationship Id="rId9" Type="http://schemas.openxmlformats.org/officeDocument/2006/relationships/hyperlink" Target="http://java.sun.com/products/jdk/1.3/docs/api/java/lang/Object.html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Java </a:t>
            </a:r>
            <a:r>
              <a:rPr lang="en-US" cap="small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Server Pages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Servlet</a:t>
            </a:r>
            <a:r>
              <a:rPr lang="en-US" dirty="0" smtClean="0"/>
              <a:t>, when used to generate large, complex HTML code, it becomes a bit cumbersome.</a:t>
            </a:r>
            <a:endParaRPr lang="en-IN" dirty="0" smtClean="0"/>
          </a:p>
          <a:p>
            <a:r>
              <a:rPr lang="en-US" dirty="0" smtClean="0"/>
              <a:t>JSP separates the static presentation templates from the logic, to generate the dynamic content, by encapsulating it within external </a:t>
            </a:r>
            <a:r>
              <a:rPr lang="en-US" dirty="0" err="1" smtClean="0"/>
              <a:t>JavaBean</a:t>
            </a:r>
            <a:r>
              <a:rPr lang="en-US" dirty="0" smtClean="0"/>
              <a:t> components. </a:t>
            </a:r>
          </a:p>
          <a:p>
            <a:r>
              <a:rPr lang="en-US" dirty="0" smtClean="0"/>
              <a:t>When the presentation template is changed by the web designer, the JSP engine recompiles the JSP page and reloads it JRE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JSP and </a:t>
            </a:r>
            <a:r>
              <a:rPr lang="en-US" dirty="0" err="1" smtClean="0"/>
              <a:t>Servlet</a:t>
            </a:r>
            <a:r>
              <a:rPr lang="en-US" dirty="0" smtClean="0"/>
              <a:t> 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time the </a:t>
            </a:r>
            <a:r>
              <a:rPr lang="en-US" dirty="0" err="1" smtClean="0"/>
              <a:t>servlet</a:t>
            </a:r>
            <a:r>
              <a:rPr lang="en-US" dirty="0" smtClean="0"/>
              <a:t> code is modified, it needs to be recompiled and the web server also needs to be restarted. </a:t>
            </a:r>
          </a:p>
          <a:p>
            <a:r>
              <a:rPr lang="en-US" dirty="0" smtClean="0"/>
              <a:t>JSP engine takes care of all these issues automatically. </a:t>
            </a:r>
          </a:p>
          <a:p>
            <a:r>
              <a:rPr lang="en-US" dirty="0" smtClean="0"/>
              <a:t>Whenever a JSP code is modified, the JSP engine identifies it and translates it into a new </a:t>
            </a:r>
            <a:r>
              <a:rPr lang="en-US" dirty="0" err="1" smtClean="0"/>
              <a:t>servlet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servlet</a:t>
            </a:r>
            <a:r>
              <a:rPr lang="en-US" dirty="0" smtClean="0"/>
              <a:t> code is then compiled, loaded, and instantiated automatically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and </a:t>
            </a:r>
            <a:r>
              <a:rPr lang="en-US" dirty="0" err="1" smtClean="0"/>
              <a:t>Servlet</a:t>
            </a:r>
            <a:r>
              <a:rPr lang="en-US" dirty="0" smtClean="0"/>
              <a:t> 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JSP page gets converted to a normal </a:t>
            </a:r>
            <a:r>
              <a:rPr lang="en-US" dirty="0" err="1" smtClean="0"/>
              <a:t>servlet</a:t>
            </a:r>
            <a:r>
              <a:rPr lang="en-US" dirty="0" smtClean="0"/>
              <a:t> behind the scene by the web container automatically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Translation and Compilation </a:t>
            </a:r>
            <a:endParaRPr lang="en-IN" dirty="0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54273" name="Group 1"/>
          <p:cNvGrpSpPr>
            <a:grpSpLocks noChangeAspect="1"/>
          </p:cNvGrpSpPr>
          <p:nvPr/>
        </p:nvGrpSpPr>
        <p:grpSpPr bwMode="auto">
          <a:xfrm>
            <a:off x="395536" y="2564904"/>
            <a:ext cx="8678446" cy="3384376"/>
            <a:chOff x="5047" y="-93"/>
            <a:chExt cx="7930" cy="3092"/>
          </a:xfrm>
        </p:grpSpPr>
        <p:sp>
          <p:nvSpPr>
            <p:cNvPr id="54280" name="AutoShape 8"/>
            <p:cNvSpPr>
              <a:spLocks noChangeAspect="1" noChangeArrowheads="1" noTextEdit="1"/>
            </p:cNvSpPr>
            <p:nvPr/>
          </p:nvSpPr>
          <p:spPr bwMode="auto">
            <a:xfrm>
              <a:off x="5047" y="-93"/>
              <a:ext cx="7930" cy="309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600"/>
            </a:p>
          </p:txBody>
        </p:sp>
        <p:sp>
          <p:nvSpPr>
            <p:cNvPr id="54279" name="Text Box 7"/>
            <p:cNvSpPr txBox="1">
              <a:spLocks noChangeArrowheads="1"/>
            </p:cNvSpPr>
            <p:nvPr/>
          </p:nvSpPr>
          <p:spPr bwMode="auto">
            <a:xfrm>
              <a:off x="7524" y="252"/>
              <a:ext cx="3478" cy="1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18288" tIns="18288" rIns="18288" bIns="1828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82563" algn="l"/>
                  <a:tab pos="365125" algn="l"/>
                  <a:tab pos="549275" algn="l"/>
                  <a:tab pos="731838" algn="l"/>
                  <a:tab pos="914400" algn="l"/>
                  <a:tab pos="1096963" algn="l"/>
                  <a:tab pos="1279525" algn="l"/>
                  <a:tab pos="1463675" algn="l"/>
                  <a:tab pos="1646238" algn="l"/>
                  <a:tab pos="1828800" algn="l"/>
                </a:tabLst>
              </a:pPr>
              <a:r>
                <a:rPr kumimoji="0" lang="en-US" altLang="ja-JP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MS Mincho" pitchFamily="49" charset="-128"/>
                  <a:cs typeface="Courier New" pitchFamily="49" charset="0"/>
                </a:rPr>
                <a:t>&lt;html&gt;</a:t>
              </a:r>
              <a:endParaRPr kumimoji="0" lang="en-US" altLang="ja-JP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82563" algn="l"/>
                  <a:tab pos="365125" algn="l"/>
                  <a:tab pos="549275" algn="l"/>
                  <a:tab pos="731838" algn="l"/>
                  <a:tab pos="914400" algn="l"/>
                  <a:tab pos="1096963" algn="l"/>
                  <a:tab pos="1279525" algn="l"/>
                  <a:tab pos="1463675" algn="l"/>
                  <a:tab pos="1646238" algn="l"/>
                  <a:tab pos="1828800" algn="l"/>
                </a:tabLst>
              </a:pPr>
              <a:r>
                <a:rPr kumimoji="0" lang="en-US" altLang="ja-JP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MS Mincho" pitchFamily="49" charset="-128"/>
                  <a:cs typeface="Courier New" pitchFamily="49" charset="0"/>
                </a:rPr>
                <a:t>	&lt;head&gt;&lt;title&gt;&lt;/title&gt;&lt;/head&gt;</a:t>
              </a:r>
              <a:endParaRPr kumimoji="0" lang="en-US" altLang="ja-JP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82563" algn="l"/>
                  <a:tab pos="365125" algn="l"/>
                  <a:tab pos="549275" algn="l"/>
                  <a:tab pos="731838" algn="l"/>
                  <a:tab pos="914400" algn="l"/>
                  <a:tab pos="1096963" algn="l"/>
                  <a:tab pos="1279525" algn="l"/>
                  <a:tab pos="1463675" algn="l"/>
                  <a:tab pos="1646238" algn="l"/>
                  <a:tab pos="1828800" algn="l"/>
                </a:tabLst>
              </a:pPr>
              <a:r>
                <a:rPr kumimoji="0" lang="en-US" altLang="ja-JP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MS Mincho" pitchFamily="49" charset="-128"/>
                  <a:cs typeface="Courier New" pitchFamily="49" charset="0"/>
                </a:rPr>
                <a:t>	&lt;body&gt;</a:t>
              </a:r>
              <a:endParaRPr kumimoji="0" lang="en-US" altLang="ja-JP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82563" algn="l"/>
                  <a:tab pos="365125" algn="l"/>
                  <a:tab pos="549275" algn="l"/>
                  <a:tab pos="731838" algn="l"/>
                  <a:tab pos="914400" algn="l"/>
                  <a:tab pos="1096963" algn="l"/>
                  <a:tab pos="1279525" algn="l"/>
                  <a:tab pos="1463675" algn="l"/>
                  <a:tab pos="1646238" algn="l"/>
                  <a:tab pos="1828800" algn="l"/>
                </a:tabLst>
              </a:pPr>
              <a:r>
                <a:rPr kumimoji="0" lang="en-US" altLang="ja-JP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MS Mincho" pitchFamily="49" charset="-128"/>
                  <a:cs typeface="Courier New" pitchFamily="49" charset="0"/>
                </a:rPr>
                <a:t>		&lt;%= new java.util.Date() %&gt;</a:t>
              </a:r>
              <a:endParaRPr kumimoji="0" lang="en-US" altLang="ja-JP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82563" algn="l"/>
                  <a:tab pos="365125" algn="l"/>
                  <a:tab pos="549275" algn="l"/>
                  <a:tab pos="731838" algn="l"/>
                  <a:tab pos="914400" algn="l"/>
                  <a:tab pos="1096963" algn="l"/>
                  <a:tab pos="1279525" algn="l"/>
                  <a:tab pos="1463675" algn="l"/>
                  <a:tab pos="1646238" algn="l"/>
                  <a:tab pos="1828800" algn="l"/>
                </a:tabLst>
              </a:pPr>
              <a:r>
                <a:rPr kumimoji="0" lang="en-US" altLang="ja-JP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MS Mincho" pitchFamily="49" charset="-128"/>
                  <a:cs typeface="Courier New" pitchFamily="49" charset="0"/>
                </a:rPr>
                <a:t>	&lt;/body&gt;</a:t>
              </a:r>
              <a:endParaRPr kumimoji="0" lang="en-US" altLang="ja-JP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82563" algn="l"/>
                  <a:tab pos="365125" algn="l"/>
                  <a:tab pos="549275" algn="l"/>
                  <a:tab pos="731838" algn="l"/>
                  <a:tab pos="914400" algn="l"/>
                  <a:tab pos="1096963" algn="l"/>
                  <a:tab pos="1279525" algn="l"/>
                  <a:tab pos="1463675" algn="l"/>
                  <a:tab pos="1646238" algn="l"/>
                  <a:tab pos="1828800" algn="l"/>
                </a:tabLst>
              </a:pPr>
              <a:r>
                <a:rPr kumimoji="0" lang="en-US" altLang="ja-JP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MS Mincho" pitchFamily="49" charset="-128"/>
                  <a:cs typeface="Courier New" pitchFamily="49" charset="0"/>
                </a:rPr>
                <a:t>&lt;/html&gt;</a:t>
              </a:r>
              <a:endParaRPr kumimoji="0" lang="en-US" altLang="ja-JP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278" name="Text Box 6"/>
            <p:cNvSpPr txBox="1">
              <a:spLocks noChangeArrowheads="1"/>
            </p:cNvSpPr>
            <p:nvPr/>
          </p:nvSpPr>
          <p:spPr bwMode="auto">
            <a:xfrm>
              <a:off x="5732" y="1692"/>
              <a:ext cx="6834" cy="9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288" tIns="0" rIns="18288" bIns="1828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MS Mincho" pitchFamily="49" charset="-128"/>
                  <a:cs typeface="Courier New" pitchFamily="49" charset="0"/>
                </a:rPr>
                <a:t>…</a:t>
              </a:r>
              <a:endParaRPr kumimoji="0" lang="en-US" altLang="ja-JP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MS Mincho" pitchFamily="49" charset="-128"/>
                  <a:cs typeface="Courier New" pitchFamily="49" charset="0"/>
                </a:rPr>
                <a:t>public final class date_jsp extends org.apache.jasper.runtime.HttpJspBase</a:t>
              </a:r>
              <a:endParaRPr kumimoji="0" lang="en-US" altLang="ja-JP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MS Mincho" pitchFamily="49" charset="-128"/>
                  <a:cs typeface="Courier New" pitchFamily="49" charset="0"/>
                </a:rPr>
                <a:t>    implements org.apache.jasper.runtime.JspSourceDependent {</a:t>
              </a:r>
              <a:endParaRPr kumimoji="0" lang="en-US" altLang="ja-JP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MS Mincho" pitchFamily="49" charset="-128"/>
                  <a:cs typeface="Courier New" pitchFamily="49" charset="0"/>
                </a:rPr>
                <a:t>…</a:t>
              </a:r>
              <a:endParaRPr kumimoji="0" lang="en-US" altLang="ja-JP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277" name="Text Box 5"/>
            <p:cNvSpPr txBox="1">
              <a:spLocks noChangeArrowheads="1"/>
            </p:cNvSpPr>
            <p:nvPr/>
          </p:nvSpPr>
          <p:spPr bwMode="auto">
            <a:xfrm>
              <a:off x="9271" y="1404"/>
              <a:ext cx="9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18288" rIns="0" bIns="1828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Times New Roman" pitchFamily="18" charset="0"/>
                </a:rPr>
                <a:t>Translation</a:t>
              </a:r>
              <a:endParaRPr kumimoji="0" lang="en-US" altLang="ja-JP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276" name="AutoShape 4"/>
            <p:cNvSpPr>
              <a:spLocks noChangeShapeType="1"/>
            </p:cNvSpPr>
            <p:nvPr/>
          </p:nvSpPr>
          <p:spPr bwMode="auto">
            <a:xfrm flipH="1">
              <a:off x="9149" y="1404"/>
              <a:ext cx="114" cy="2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600"/>
            </a:p>
          </p:txBody>
        </p:sp>
        <p:sp>
          <p:nvSpPr>
            <p:cNvPr id="54275" name="Text Box 3"/>
            <p:cNvSpPr txBox="1">
              <a:spLocks noChangeArrowheads="1"/>
            </p:cNvSpPr>
            <p:nvPr/>
          </p:nvSpPr>
          <p:spPr bwMode="auto">
            <a:xfrm>
              <a:off x="8373" y="-38"/>
              <a:ext cx="171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18288" rIns="0" bIns="1828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Times New Roman" pitchFamily="18" charset="0"/>
                </a:rPr>
                <a:t>date.jsp (a JSP file</a:t>
              </a:r>
              <a:endParaRPr kumimoji="0" lang="en-US" altLang="ja-JP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Times New Roman" pitchFamily="18" charset="0"/>
                </a:rPr>
                <a:t>)</a:t>
              </a:r>
              <a:endParaRPr kumimoji="0" lang="en-US" altLang="ja-JP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274" name="Text Box 2"/>
            <p:cNvSpPr txBox="1">
              <a:spLocks noChangeArrowheads="1"/>
            </p:cNvSpPr>
            <p:nvPr/>
          </p:nvSpPr>
          <p:spPr bwMode="auto">
            <a:xfrm>
              <a:off x="8085" y="2639"/>
              <a:ext cx="2097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18288" rIns="0" bIns="1828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Times New Roman" pitchFamily="18" charset="0"/>
                </a:rPr>
                <a:t>date_jsp.java (a servlet)</a:t>
              </a:r>
              <a:endParaRPr kumimoji="0" lang="en-US" altLang="ja-JP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Consider the following JSP page. You may not understand the syntax used in this file. We shall discuss it in the rest of this chapter.</a:t>
            </a:r>
            <a:endParaRPr lang="en-IN" dirty="0" smtClean="0"/>
          </a:p>
          <a:p>
            <a:pPr lvl="1"/>
            <a:r>
              <a:rPr lang="en-US" dirty="0" smtClean="0"/>
              <a:t>&lt;html&gt;</a:t>
            </a:r>
            <a:endParaRPr lang="en-IN" dirty="0" smtClean="0"/>
          </a:p>
          <a:p>
            <a:pPr lvl="1"/>
            <a:r>
              <a:rPr lang="en-US" dirty="0" smtClean="0"/>
              <a:t>	&lt;head&gt;&lt;title&gt;Square table&lt;/title&gt;&lt;/head&gt;</a:t>
            </a:r>
            <a:endParaRPr lang="en-IN" dirty="0" smtClean="0"/>
          </a:p>
          <a:p>
            <a:pPr lvl="1"/>
            <a:r>
              <a:rPr lang="en-US" dirty="0" smtClean="0"/>
              <a:t>	&lt;body&gt;</a:t>
            </a:r>
            <a:endParaRPr lang="en-IN" dirty="0" smtClean="0"/>
          </a:p>
          <a:p>
            <a:pPr lvl="1"/>
            <a:r>
              <a:rPr lang="en-US" dirty="0" smtClean="0"/>
              <a:t>		&lt;table border="1"&gt;</a:t>
            </a:r>
            <a:endParaRPr lang="en-IN" dirty="0" smtClean="0"/>
          </a:p>
          <a:p>
            <a:pPr lvl="1"/>
            <a:r>
              <a:rPr lang="en-US" dirty="0" smtClean="0"/>
              <a:t>			&lt;caption&gt;Temperature Conversion chart&lt;/caption&gt;</a:t>
            </a:r>
            <a:endParaRPr lang="en-IN" dirty="0" smtClean="0"/>
          </a:p>
          <a:p>
            <a:pPr lvl="1"/>
            <a:r>
              <a:rPr lang="en-US" dirty="0" smtClean="0"/>
              <a:t>			&lt;</a:t>
            </a:r>
            <a:r>
              <a:rPr lang="en-US" dirty="0" err="1" smtClean="0"/>
              <a:t>tr</a:t>
            </a:r>
            <a:r>
              <a:rPr lang="en-US" dirty="0" smtClean="0"/>
              <a:t>&gt;&lt;</a:t>
            </a:r>
            <a:r>
              <a:rPr lang="en-US" dirty="0" err="1" smtClean="0"/>
              <a:t>th</a:t>
            </a:r>
            <a:r>
              <a:rPr lang="en-US" dirty="0" smtClean="0"/>
              <a:t>&gt;Celsius&lt;/</a:t>
            </a:r>
            <a:r>
              <a:rPr lang="en-US" dirty="0" err="1" smtClean="0"/>
              <a:t>th</a:t>
            </a:r>
            <a:r>
              <a:rPr lang="en-US" dirty="0" smtClean="0"/>
              <a:t>&gt;&lt;</a:t>
            </a:r>
            <a:r>
              <a:rPr lang="en-US" dirty="0" err="1" smtClean="0"/>
              <a:t>th</a:t>
            </a:r>
            <a:r>
              <a:rPr lang="en-US" dirty="0" smtClean="0"/>
              <a:t>&gt;Fahrenheit&lt;/</a:t>
            </a:r>
            <a:r>
              <a:rPr lang="en-US" dirty="0" err="1" smtClean="0"/>
              <a:t>th</a:t>
            </a:r>
            <a:r>
              <a:rPr lang="en-US" dirty="0" smtClean="0"/>
              <a:t>&gt;&lt;/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endParaRPr lang="en-IN" dirty="0" smtClean="0"/>
          </a:p>
          <a:p>
            <a:pPr lvl="1"/>
            <a:r>
              <a:rPr lang="en-US" dirty="0" smtClean="0"/>
              <a:t>		&lt;%</a:t>
            </a:r>
            <a:endParaRPr lang="en-IN" dirty="0" smtClean="0"/>
          </a:p>
          <a:p>
            <a:pPr lvl="1"/>
            <a:r>
              <a:rPr lang="en-US" dirty="0" smtClean="0"/>
              <a:t>			for(</a:t>
            </a:r>
            <a:r>
              <a:rPr lang="en-US" dirty="0" err="1" smtClean="0"/>
              <a:t>int</a:t>
            </a:r>
            <a:r>
              <a:rPr lang="en-US" dirty="0" smtClean="0"/>
              <a:t> c = 0; c &lt;= 100; c+=20) {</a:t>
            </a:r>
            <a:endParaRPr lang="en-IN" dirty="0" smtClean="0"/>
          </a:p>
          <a:p>
            <a:pPr lvl="1"/>
            <a:r>
              <a:rPr lang="en-US" dirty="0" smtClean="0"/>
              <a:t>				double f = (c*9)/5.0 + 32;</a:t>
            </a:r>
            <a:endParaRPr lang="en-IN" dirty="0" smtClean="0"/>
          </a:p>
          <a:p>
            <a:pPr lvl="1"/>
            <a:r>
              <a:rPr lang="en-US" dirty="0" smtClean="0"/>
              <a:t>				</a:t>
            </a:r>
            <a:r>
              <a:rPr lang="en-US" dirty="0" err="1" smtClean="0"/>
              <a:t>out.println</a:t>
            </a:r>
            <a:r>
              <a:rPr lang="en-US" dirty="0" smtClean="0"/>
              <a:t>("&lt;</a:t>
            </a:r>
            <a:r>
              <a:rPr lang="en-US" dirty="0" err="1" smtClean="0"/>
              <a:t>tr</a:t>
            </a:r>
            <a:r>
              <a:rPr lang="en-US" dirty="0" smtClean="0"/>
              <a:t>&gt;&lt;td&gt;" + c + "&lt;/td&gt;&lt;td&gt;" + f + "&lt;/td&gt;&lt;/</a:t>
            </a:r>
            <a:r>
              <a:rPr lang="en-US" dirty="0" err="1" smtClean="0"/>
              <a:t>tr</a:t>
            </a:r>
            <a:r>
              <a:rPr lang="en-US" dirty="0" smtClean="0"/>
              <a:t>&gt;");</a:t>
            </a:r>
            <a:endParaRPr lang="en-IN" dirty="0" smtClean="0"/>
          </a:p>
          <a:p>
            <a:pPr lvl="1"/>
            <a:r>
              <a:rPr lang="en-US" dirty="0" smtClean="0"/>
              <a:t>			}</a:t>
            </a:r>
            <a:endParaRPr lang="en-IN" dirty="0" smtClean="0"/>
          </a:p>
          <a:p>
            <a:pPr lvl="1"/>
            <a:r>
              <a:rPr lang="en-US" dirty="0" smtClean="0"/>
              <a:t>		%&gt;</a:t>
            </a:r>
            <a:endParaRPr lang="en-IN" dirty="0" smtClean="0"/>
          </a:p>
          <a:p>
            <a:pPr lvl="1"/>
            <a:r>
              <a:rPr lang="en-US" dirty="0" smtClean="0"/>
              <a:t>		&lt;/table&gt;</a:t>
            </a:r>
            <a:endParaRPr lang="en-IN" dirty="0" smtClean="0"/>
          </a:p>
          <a:p>
            <a:pPr lvl="1"/>
            <a:r>
              <a:rPr lang="en-US" dirty="0" smtClean="0"/>
              <a:t>	&lt;/body&gt;</a:t>
            </a:r>
            <a:endParaRPr lang="en-IN" dirty="0" smtClean="0"/>
          </a:p>
          <a:p>
            <a:pPr lvl="1"/>
            <a:r>
              <a:rPr lang="en-US" dirty="0" smtClean="0"/>
              <a:t>&lt;/html&gt;</a:t>
            </a: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and Compilation 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simple JSP page that prints temperature conversion (from Celsius to Fahrenheit) chart. </a:t>
            </a:r>
          </a:p>
          <a:p>
            <a:r>
              <a:rPr lang="en-US" dirty="0" smtClean="0"/>
              <a:t>If you open this page in Google chrome, it looks as shown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and Compilation 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2996952"/>
            <a:ext cx="5328592" cy="3861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request this page for the first time, the JSP engine translates the JSP page into the following </a:t>
            </a:r>
            <a:r>
              <a:rPr lang="en-US" dirty="0" err="1" smtClean="0"/>
              <a:t>servlet</a:t>
            </a:r>
            <a:r>
              <a:rPr lang="en-US" dirty="0" smtClean="0"/>
              <a:t> source code ( temp_jsp.java created in </a:t>
            </a:r>
          </a:p>
          <a:p>
            <a:pPr lvl="1"/>
            <a:r>
              <a:rPr lang="en-US" dirty="0" err="1" smtClean="0"/>
              <a:t>tomcat_home</a:t>
            </a:r>
            <a:r>
              <a:rPr lang="en-US" dirty="0" smtClean="0"/>
              <a:t>\work\Catalina\</a:t>
            </a:r>
            <a:r>
              <a:rPr lang="en-US" dirty="0" err="1" smtClean="0"/>
              <a:t>localhost</a:t>
            </a:r>
            <a:r>
              <a:rPr lang="en-US" dirty="0" smtClean="0"/>
              <a:t>\net\org\apache\</a:t>
            </a:r>
            <a:r>
              <a:rPr lang="en-US" dirty="0" err="1" smtClean="0"/>
              <a:t>jsp</a:t>
            </a:r>
            <a:r>
              <a:rPr lang="en-US" dirty="0" smtClean="0"/>
              <a:t> directory).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cycle of JSP’s </a:t>
            </a:r>
            <a:r>
              <a:rPr lang="en-US" dirty="0" err="1" smtClean="0"/>
              <a:t>servlet</a:t>
            </a:r>
            <a:endParaRPr lang="en-IN" dirty="0"/>
          </a:p>
        </p:txBody>
      </p:sp>
      <p:sp>
        <p:nvSpPr>
          <p:cNvPr id="5121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51201" name="Group 1"/>
          <p:cNvGrpSpPr>
            <a:grpSpLocks noChangeAspect="1"/>
          </p:cNvGrpSpPr>
          <p:nvPr/>
        </p:nvGrpSpPr>
        <p:grpSpPr bwMode="auto">
          <a:xfrm>
            <a:off x="4139952" y="3429000"/>
            <a:ext cx="4575348" cy="2880320"/>
            <a:chOff x="3527" y="160"/>
            <a:chExt cx="3726" cy="2346"/>
          </a:xfrm>
        </p:grpSpPr>
        <p:sp>
          <p:nvSpPr>
            <p:cNvPr id="51216" name="AutoShape 16"/>
            <p:cNvSpPr>
              <a:spLocks noChangeAspect="1" noChangeArrowheads="1" noTextEdit="1"/>
            </p:cNvSpPr>
            <p:nvPr/>
          </p:nvSpPr>
          <p:spPr bwMode="auto">
            <a:xfrm>
              <a:off x="3527" y="160"/>
              <a:ext cx="3726" cy="234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  <p:sp>
          <p:nvSpPr>
            <p:cNvPr id="51215" name="AutoShape 15"/>
            <p:cNvSpPr>
              <a:spLocks noChangeArrowheads="1"/>
            </p:cNvSpPr>
            <p:nvPr/>
          </p:nvSpPr>
          <p:spPr bwMode="auto">
            <a:xfrm>
              <a:off x="5676" y="457"/>
              <a:ext cx="808" cy="31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18288" tIns="0" rIns="18288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Times New Roman" pitchFamily="18" charset="0"/>
                </a:rPr>
                <a:t>_jspInit()</a:t>
              </a:r>
              <a:endParaRPr kumimoji="0" lang="en-US" altLang="ja-JP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214" name="AutoShape 14"/>
            <p:cNvSpPr>
              <a:spLocks noChangeArrowheads="1"/>
            </p:cNvSpPr>
            <p:nvPr/>
          </p:nvSpPr>
          <p:spPr bwMode="auto">
            <a:xfrm>
              <a:off x="5392" y="975"/>
              <a:ext cx="1448" cy="35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18288" tIns="0" rIns="18288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_jspService()</a:t>
              </a:r>
              <a:endParaRPr kumimoji="0" lang="en-US" altLang="ja-JP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213" name="AutoShape 13"/>
            <p:cNvSpPr>
              <a:spLocks noChangeArrowheads="1"/>
            </p:cNvSpPr>
            <p:nvPr/>
          </p:nvSpPr>
          <p:spPr bwMode="auto">
            <a:xfrm>
              <a:off x="5400" y="1524"/>
              <a:ext cx="1440" cy="31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18288" tIns="0" rIns="18288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Mincho" pitchFamily="49" charset="-128"/>
                  <a:cs typeface="Times New Roman" pitchFamily="18" charset="0"/>
                </a:rPr>
                <a:t>_jspDestroy()</a:t>
              </a:r>
              <a:endParaRPr kumimoji="0" lang="en-US" altLang="ja-JP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212" name="Line 12"/>
            <p:cNvSpPr>
              <a:spLocks noChangeShapeType="1"/>
            </p:cNvSpPr>
            <p:nvPr/>
          </p:nvSpPr>
          <p:spPr bwMode="auto">
            <a:xfrm>
              <a:off x="6119" y="792"/>
              <a:ext cx="1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  <p:sp>
          <p:nvSpPr>
            <p:cNvPr id="51211" name="Line 11"/>
            <p:cNvSpPr>
              <a:spLocks noChangeShapeType="1"/>
            </p:cNvSpPr>
            <p:nvPr/>
          </p:nvSpPr>
          <p:spPr bwMode="auto">
            <a:xfrm>
              <a:off x="6119" y="1332"/>
              <a:ext cx="1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  <p:sp>
          <p:nvSpPr>
            <p:cNvPr id="51210" name="Line 10"/>
            <p:cNvSpPr>
              <a:spLocks noChangeShapeType="1"/>
            </p:cNvSpPr>
            <p:nvPr/>
          </p:nvSpPr>
          <p:spPr bwMode="auto">
            <a:xfrm>
              <a:off x="4680" y="1056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  <p:sp>
          <p:nvSpPr>
            <p:cNvPr id="51209" name="Text Box 9"/>
            <p:cNvSpPr txBox="1">
              <a:spLocks noChangeArrowheads="1"/>
            </p:cNvSpPr>
            <p:nvPr/>
          </p:nvSpPr>
          <p:spPr bwMode="auto">
            <a:xfrm>
              <a:off x="3908" y="1128"/>
              <a:ext cx="700" cy="1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Mincho" pitchFamily="49" charset="-128"/>
                  <a:cs typeface="Times New Roman" pitchFamily="18" charset="0"/>
                </a:rPr>
                <a:t>response</a:t>
              </a:r>
              <a:endParaRPr kumimoji="0" lang="en-US" altLang="ja-JP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208" name="Text Box 8"/>
            <p:cNvSpPr txBox="1">
              <a:spLocks noChangeArrowheads="1"/>
            </p:cNvSpPr>
            <p:nvPr/>
          </p:nvSpPr>
          <p:spPr bwMode="auto">
            <a:xfrm>
              <a:off x="4030" y="948"/>
              <a:ext cx="578" cy="1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Mincho" pitchFamily="49" charset="-128"/>
                  <a:cs typeface="Times New Roman" pitchFamily="18" charset="0"/>
                </a:rPr>
                <a:t>request</a:t>
              </a:r>
              <a:endParaRPr kumimoji="0" lang="en-US" altLang="ja-JP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207" name="Line 7"/>
            <p:cNvSpPr>
              <a:spLocks noChangeShapeType="1"/>
            </p:cNvSpPr>
            <p:nvPr/>
          </p:nvSpPr>
          <p:spPr bwMode="auto">
            <a:xfrm flipH="1">
              <a:off x="4680" y="1236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  <p:sp>
          <p:nvSpPr>
            <p:cNvPr id="51206" name="Line 6"/>
            <p:cNvSpPr>
              <a:spLocks noChangeShapeType="1"/>
            </p:cNvSpPr>
            <p:nvPr/>
          </p:nvSpPr>
          <p:spPr bwMode="auto">
            <a:xfrm>
              <a:off x="4680" y="612"/>
              <a:ext cx="100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  <p:sp>
          <p:nvSpPr>
            <p:cNvPr id="51205" name="Line 5"/>
            <p:cNvSpPr>
              <a:spLocks noChangeShapeType="1"/>
            </p:cNvSpPr>
            <p:nvPr/>
          </p:nvSpPr>
          <p:spPr bwMode="auto">
            <a:xfrm>
              <a:off x="4680" y="1692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  <p:sp>
          <p:nvSpPr>
            <p:cNvPr id="51204" name="Text Box 4"/>
            <p:cNvSpPr txBox="1">
              <a:spLocks noChangeArrowheads="1"/>
            </p:cNvSpPr>
            <p:nvPr/>
          </p:nvSpPr>
          <p:spPr bwMode="auto">
            <a:xfrm>
              <a:off x="3588" y="480"/>
              <a:ext cx="1011" cy="1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Mincho" pitchFamily="49" charset="-128"/>
                  <a:cs typeface="Times New Roman" pitchFamily="18" charset="0"/>
                </a:rPr>
                <a:t>initialization</a:t>
              </a:r>
              <a:endParaRPr kumimoji="0" lang="en-US" altLang="ja-JP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203" name="Text Box 3"/>
            <p:cNvSpPr txBox="1">
              <a:spLocks noChangeArrowheads="1"/>
            </p:cNvSpPr>
            <p:nvPr/>
          </p:nvSpPr>
          <p:spPr bwMode="auto">
            <a:xfrm>
              <a:off x="3984" y="1572"/>
              <a:ext cx="600" cy="26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Mincho" pitchFamily="49" charset="-128"/>
                  <a:cs typeface="Times New Roman" pitchFamily="18" charset="0"/>
                </a:rPr>
                <a:t>destroy</a:t>
              </a:r>
              <a:endParaRPr kumimoji="0" lang="en-US" altLang="ja-JP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202" name="AutoShape 2"/>
            <p:cNvSpPr>
              <a:spLocks noChangeArrowheads="1"/>
            </p:cNvSpPr>
            <p:nvPr/>
          </p:nvSpPr>
          <p:spPr bwMode="auto">
            <a:xfrm>
              <a:off x="5028" y="281"/>
              <a:ext cx="2160" cy="216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18288" tIns="0" rIns="18288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ja-JP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ja-JP" sz="2000" b="1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ja-JP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ja-JP" sz="2000" b="1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ja-JP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ja-JP" sz="2000" b="1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Mincho" pitchFamily="49" charset="-128"/>
                  <a:cs typeface="Times New Roman" pitchFamily="18" charset="0"/>
                </a:rPr>
                <a:t>JSP page’s </a:t>
              </a:r>
              <a:r>
                <a:rPr kumimoji="0" lang="en-US" altLang="ja-JP" sz="20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Mincho" pitchFamily="49" charset="-128"/>
                  <a:cs typeface="Times New Roman" pitchFamily="18" charset="0"/>
                </a:rPr>
                <a:t>servlet</a:t>
              </a:r>
              <a:endParaRPr kumimoji="0" lang="en-US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JSP page basically consists of two parts: </a:t>
            </a:r>
          </a:p>
          <a:p>
            <a:pPr lvl="1"/>
            <a:r>
              <a:rPr lang="en-US" dirty="0" smtClean="0"/>
              <a:t>HTML/XML markups--known as </a:t>
            </a:r>
            <a:r>
              <a:rPr lang="en-US" i="1" dirty="0" smtClean="0"/>
              <a:t>template text</a:t>
            </a:r>
            <a:endParaRPr lang="en-US" dirty="0" smtClean="0"/>
          </a:p>
          <a:p>
            <a:pPr lvl="1"/>
            <a:r>
              <a:rPr lang="en-US" dirty="0" smtClean="0"/>
              <a:t>JSP constructs</a:t>
            </a:r>
          </a:p>
          <a:p>
            <a:r>
              <a:rPr lang="en-US" dirty="0" smtClean="0"/>
              <a:t>Three primary types of JSP constructs in a typical JSP page: </a:t>
            </a:r>
          </a:p>
          <a:p>
            <a:pPr lvl="1"/>
            <a:r>
              <a:rPr lang="en-US" i="1" dirty="0" smtClean="0"/>
              <a:t>scripting elements</a:t>
            </a:r>
            <a:r>
              <a:rPr lang="en-US" dirty="0" smtClean="0"/>
              <a:t>, </a:t>
            </a:r>
            <a:r>
              <a:rPr lang="en-US" i="1" dirty="0" smtClean="0"/>
              <a:t>directives</a:t>
            </a:r>
            <a:r>
              <a:rPr lang="en-US" dirty="0" smtClean="0"/>
              <a:t>, and </a:t>
            </a:r>
            <a:r>
              <a:rPr lang="en-US" i="1" dirty="0" smtClean="0"/>
              <a:t>actions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Java code that will become an integral part of the resultant </a:t>
            </a:r>
            <a:r>
              <a:rPr lang="en-US" dirty="0" err="1" smtClean="0"/>
              <a:t>servlet</a:t>
            </a:r>
            <a:r>
              <a:rPr lang="en-US" dirty="0" smtClean="0"/>
              <a:t> is inserted using</a:t>
            </a:r>
            <a:r>
              <a:rPr lang="en-US" i="1" dirty="0" smtClean="0"/>
              <a:t> scripting elements</a:t>
            </a:r>
            <a:r>
              <a:rPr lang="en-US" dirty="0" smtClean="0"/>
              <a:t>. </a:t>
            </a:r>
          </a:p>
          <a:p>
            <a:r>
              <a:rPr lang="en-US" i="1" dirty="0" smtClean="0"/>
              <a:t>Directives</a:t>
            </a:r>
            <a:r>
              <a:rPr lang="en-US" dirty="0" smtClean="0"/>
              <a:t> let us control the overall structure and behavior of the generated </a:t>
            </a:r>
            <a:r>
              <a:rPr lang="en-US" dirty="0" err="1" smtClean="0"/>
              <a:t>servlet</a:t>
            </a:r>
            <a:r>
              <a:rPr lang="en-US" dirty="0" smtClean="0"/>
              <a:t>. </a:t>
            </a:r>
          </a:p>
          <a:p>
            <a:r>
              <a:rPr lang="en-US" i="1" dirty="0" smtClean="0"/>
              <a:t>Actions</a:t>
            </a:r>
            <a:r>
              <a:rPr lang="en-US" dirty="0" smtClean="0"/>
              <a:t> allow us to use existing components, and otherwise control the behavior of the JSP engine.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a JSP Page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three kinds of scripting elements: </a:t>
            </a:r>
          </a:p>
          <a:p>
            <a:pPr lvl="1"/>
            <a:r>
              <a:rPr lang="en-US" i="1" dirty="0" err="1" smtClean="0"/>
              <a:t>scriptlets</a:t>
            </a:r>
            <a:r>
              <a:rPr lang="en-US" dirty="0" smtClean="0"/>
              <a:t>, </a:t>
            </a:r>
            <a:r>
              <a:rPr lang="en-US" i="1" dirty="0" smtClean="0"/>
              <a:t>declarations</a:t>
            </a:r>
            <a:r>
              <a:rPr lang="en-US" dirty="0" smtClean="0"/>
              <a:t>, and </a:t>
            </a:r>
            <a:r>
              <a:rPr lang="en-US" i="1" dirty="0" smtClean="0"/>
              <a:t>expressions</a:t>
            </a:r>
          </a:p>
          <a:p>
            <a:r>
              <a:rPr lang="en-US" i="1" dirty="0" err="1" smtClean="0"/>
              <a:t>Scriptlets</a:t>
            </a:r>
            <a:r>
              <a:rPr lang="en-US" dirty="0" smtClean="0"/>
              <a:t> allow us to insert any Java-server-relevant API in the HTML or XML page provided that the syntax is correct. </a:t>
            </a:r>
          </a:p>
          <a:p>
            <a:r>
              <a:rPr lang="en-US" i="1" dirty="0" smtClean="0"/>
              <a:t>Declarations</a:t>
            </a:r>
            <a:r>
              <a:rPr lang="en-US" dirty="0" smtClean="0"/>
              <a:t> allow us to declare variable and methods. </a:t>
            </a:r>
          </a:p>
          <a:p>
            <a:r>
              <a:rPr lang="en-US" i="1" dirty="0" smtClean="0"/>
              <a:t>Expressions</a:t>
            </a:r>
            <a:r>
              <a:rPr lang="en-US" dirty="0" smtClean="0"/>
              <a:t> are used to print the value of Java expressions.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elements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syntax of JSP is almost similar to that of XML. ALL JSP tags must conform to the following general rules: </a:t>
            </a:r>
            <a:endParaRPr lang="en-IN" dirty="0" smtClean="0"/>
          </a:p>
          <a:p>
            <a:pPr lvl="1"/>
            <a:r>
              <a:rPr lang="en-US" dirty="0" smtClean="0"/>
              <a:t>Tags must have their matching end tags.</a:t>
            </a:r>
            <a:endParaRPr lang="en-IN" dirty="0" smtClean="0"/>
          </a:p>
          <a:p>
            <a:pPr lvl="1"/>
            <a:r>
              <a:rPr lang="en-US" dirty="0" smtClean="0"/>
              <a:t>Attributes must appear in the start tag.</a:t>
            </a:r>
            <a:endParaRPr lang="en-IN" dirty="0" smtClean="0"/>
          </a:p>
          <a:p>
            <a:pPr lvl="1"/>
            <a:r>
              <a:rPr lang="en-US" dirty="0" smtClean="0"/>
              <a:t>Attribute values in the tag must be quoted. </a:t>
            </a:r>
            <a:endParaRPr lang="en-IN" dirty="0" smtClean="0"/>
          </a:p>
          <a:p>
            <a:r>
              <a:rPr lang="en-US" dirty="0" smtClean="0"/>
              <a:t>White spaces within the body text of a JSP page are preserved during the translation phase. To use special characters such as ‘%’, add a ‘\’ character before it. To use the ‘\’ character, add another ‘\’ character before it.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JSP Syntax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JSP page consists of the following components:</a:t>
            </a:r>
            <a:endParaRPr lang="en-IN" dirty="0" smtClean="0"/>
          </a:p>
          <a:p>
            <a:r>
              <a:rPr lang="en-US" dirty="0" smtClean="0"/>
              <a:t>Directives</a:t>
            </a:r>
            <a:endParaRPr lang="en-IN" dirty="0" smtClean="0"/>
          </a:p>
          <a:p>
            <a:r>
              <a:rPr lang="en-US" dirty="0" smtClean="0"/>
              <a:t>Scripting Elements</a:t>
            </a:r>
            <a:endParaRPr lang="en-IN" dirty="0" smtClean="0"/>
          </a:p>
          <a:p>
            <a:pPr lvl="1"/>
            <a:r>
              <a:rPr lang="en-US" dirty="0" smtClean="0"/>
              <a:t>Declarations</a:t>
            </a:r>
            <a:endParaRPr lang="en-IN" dirty="0" smtClean="0"/>
          </a:p>
          <a:p>
            <a:pPr lvl="1"/>
            <a:r>
              <a:rPr lang="en-US" dirty="0" smtClean="0"/>
              <a:t>Expressions</a:t>
            </a:r>
            <a:endParaRPr lang="en-IN" dirty="0" smtClean="0"/>
          </a:p>
          <a:p>
            <a:pPr lvl="1"/>
            <a:r>
              <a:rPr lang="en-US" dirty="0" err="1" smtClean="0"/>
              <a:t>Scriptlets</a:t>
            </a:r>
            <a:endParaRPr lang="en-IN" dirty="0" smtClean="0"/>
          </a:p>
          <a:p>
            <a:r>
              <a:rPr lang="en-US" dirty="0" smtClean="0"/>
              <a:t>Actions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JSP Components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JSP is basically a high-level extension to the Java </a:t>
            </a:r>
            <a:r>
              <a:rPr lang="en-US" dirty="0" err="1" smtClean="0"/>
              <a:t>servlet</a:t>
            </a:r>
            <a:r>
              <a:rPr lang="en-US" dirty="0" smtClean="0"/>
              <a:t> technology</a:t>
            </a:r>
          </a:p>
          <a:p>
            <a:r>
              <a:rPr lang="en-US" dirty="0" smtClean="0"/>
              <a:t>Enables us to insert pure Java code in an HTML document directly.</a:t>
            </a:r>
          </a:p>
          <a:p>
            <a:r>
              <a:rPr lang="en-US" dirty="0" smtClean="0"/>
              <a:t>These pages are executed under the supervision of an environment called </a:t>
            </a:r>
            <a:r>
              <a:rPr lang="en-US" i="1" dirty="0" smtClean="0"/>
              <a:t>web container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Web container first compiles the page on the server and generates a </a:t>
            </a:r>
            <a:r>
              <a:rPr lang="en-US" dirty="0" err="1" smtClean="0"/>
              <a:t>servlet</a:t>
            </a:r>
            <a:r>
              <a:rPr lang="en-US" dirty="0" smtClean="0"/>
              <a:t>, which is loaded in the </a:t>
            </a:r>
            <a:r>
              <a:rPr lang="en-US" b="1" dirty="0" smtClean="0"/>
              <a:t>J</a:t>
            </a:r>
            <a:r>
              <a:rPr lang="en-US" dirty="0" smtClean="0"/>
              <a:t>ava </a:t>
            </a:r>
            <a:r>
              <a:rPr lang="en-US" b="1" dirty="0" smtClean="0"/>
              <a:t>R</a:t>
            </a:r>
            <a:r>
              <a:rPr lang="en-US" dirty="0" smtClean="0"/>
              <a:t>untime </a:t>
            </a:r>
            <a:r>
              <a:rPr lang="en-US" b="1" dirty="0" smtClean="0"/>
              <a:t>E</a:t>
            </a:r>
            <a:r>
              <a:rPr lang="en-US" dirty="0" smtClean="0"/>
              <a:t>nvironment (JRE) automatically. </a:t>
            </a:r>
          </a:p>
          <a:p>
            <a:r>
              <a:rPr lang="en-US" dirty="0" smtClean="0"/>
              <a:t>Provides excellent server-side programming for web applications that need database access.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9552" y="1340768"/>
          <a:ext cx="8280920" cy="4608513"/>
        </p:xfrm>
        <a:graphic>
          <a:graphicData uri="http://schemas.openxmlformats.org/drawingml/2006/table">
            <a:tbl>
              <a:tblPr/>
              <a:tblGrid>
                <a:gridCol w="1882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8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9619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b="1" dirty="0">
                          <a:latin typeface="Arial"/>
                          <a:ea typeface="MS Mincho"/>
                        </a:rPr>
                        <a:t>JSP tag</a:t>
                      </a:r>
                      <a:endParaRPr lang="en-IN" sz="2400" dirty="0">
                        <a:latin typeface="Arial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b="1">
                          <a:latin typeface="Arial"/>
                          <a:ea typeface="MS Mincho"/>
                        </a:rPr>
                        <a:t>Meaning</a:t>
                      </a:r>
                      <a:endParaRPr lang="en-IN" sz="2400">
                        <a:latin typeface="Arial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425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latin typeface="Arial"/>
                          <a:ea typeface="MS Mincho"/>
                        </a:rPr>
                        <a:t>&lt;%@...%&gt;</a:t>
                      </a:r>
                      <a:endParaRPr lang="en-IN" sz="2400">
                        <a:latin typeface="Arial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dirty="0">
                          <a:latin typeface="Arial"/>
                          <a:ea typeface="MS Mincho"/>
                        </a:rPr>
                        <a:t>Used for JSP directives such as page and include</a:t>
                      </a:r>
                      <a:endParaRPr lang="en-IN" sz="2400" dirty="0">
                        <a:latin typeface="Arial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6425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latin typeface="Arial"/>
                          <a:ea typeface="MS Mincho"/>
                        </a:rPr>
                        <a:t>&lt;%!...%&gt;</a:t>
                      </a:r>
                      <a:endParaRPr lang="en-IN" sz="2400">
                        <a:latin typeface="Arial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latin typeface="Arial"/>
                          <a:ea typeface="MS Mincho"/>
                        </a:rPr>
                        <a:t>Used for variables, methods, and inner class declarations</a:t>
                      </a:r>
                      <a:endParaRPr lang="en-IN" sz="2400">
                        <a:latin typeface="Arial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619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latin typeface="Arial"/>
                          <a:ea typeface="MS Mincho"/>
                        </a:rPr>
                        <a:t>&lt;%=...%&gt;</a:t>
                      </a:r>
                      <a:endParaRPr lang="en-IN" sz="2400">
                        <a:latin typeface="Arial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latin typeface="Arial"/>
                          <a:ea typeface="MS Mincho"/>
                        </a:rPr>
                        <a:t>Used for JSP expressions</a:t>
                      </a:r>
                      <a:endParaRPr lang="en-IN" sz="2400">
                        <a:latin typeface="Arial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6425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latin typeface="Arial"/>
                          <a:ea typeface="MS Mincho"/>
                        </a:rPr>
                        <a:t>&lt;%...%&gt;</a:t>
                      </a:r>
                      <a:endParaRPr lang="en-IN" sz="2400">
                        <a:latin typeface="Arial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dirty="0">
                          <a:latin typeface="Arial"/>
                          <a:ea typeface="MS Mincho"/>
                        </a:rPr>
                        <a:t>Used for JSP </a:t>
                      </a:r>
                      <a:r>
                        <a:rPr lang="en-US" sz="2400" dirty="0" err="1">
                          <a:latin typeface="Arial"/>
                          <a:ea typeface="MS Mincho"/>
                        </a:rPr>
                        <a:t>scriptlets</a:t>
                      </a:r>
                      <a:r>
                        <a:rPr lang="en-US" sz="2400" dirty="0">
                          <a:latin typeface="Arial"/>
                          <a:ea typeface="MS Mincho"/>
                        </a:rPr>
                        <a:t> that can contain arbitrary Java statements</a:t>
                      </a:r>
                      <a:endParaRPr lang="en-IN" sz="2400" dirty="0">
                        <a:latin typeface="Arial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Tags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Instructions to be used by the JSP container to indicate how this page is interpreted and executed. </a:t>
            </a:r>
          </a:p>
          <a:p>
            <a:r>
              <a:rPr lang="en-US" dirty="0" smtClean="0"/>
              <a:t>They are enclosed within the &lt;%@ and %&gt; tags. </a:t>
            </a:r>
          </a:p>
          <a:p>
            <a:r>
              <a:rPr lang="en-US" dirty="0" smtClean="0"/>
              <a:t>The commonly used directives are page, include, and </a:t>
            </a:r>
            <a:r>
              <a:rPr lang="en-US" dirty="0" err="1" smtClean="0"/>
              <a:t>taglib</a:t>
            </a:r>
            <a:r>
              <a:rPr lang="en-US" dirty="0" smtClean="0"/>
              <a:t>. 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Directives</a:t>
            </a: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following is the syntax of the page directive:</a:t>
            </a:r>
            <a:endParaRPr lang="en-IN" dirty="0" smtClean="0"/>
          </a:p>
          <a:p>
            <a:pPr lvl="1"/>
            <a:r>
              <a:rPr lang="en-US" dirty="0" smtClean="0"/>
              <a:t>&lt;%@ page </a:t>
            </a:r>
            <a:br>
              <a:rPr lang="en-US" dirty="0" smtClean="0"/>
            </a:br>
            <a:r>
              <a:rPr lang="en-US" dirty="0" smtClean="0"/>
              <a:t>    [ language="</a:t>
            </a:r>
            <a:r>
              <a:rPr lang="en-US" b="1" dirty="0" smtClean="0"/>
              <a:t>java</a:t>
            </a:r>
            <a:r>
              <a:rPr lang="en-US" dirty="0" smtClean="0"/>
              <a:t>" ] </a:t>
            </a:r>
            <a:br>
              <a:rPr lang="en-US" dirty="0" smtClean="0"/>
            </a:br>
            <a:r>
              <a:rPr lang="en-US" dirty="0" smtClean="0"/>
              <a:t>    [ extends="</a:t>
            </a:r>
            <a:r>
              <a:rPr lang="en-US" i="1" dirty="0" err="1" smtClean="0"/>
              <a:t>package</a:t>
            </a:r>
            <a:r>
              <a:rPr lang="en-US" dirty="0" err="1" smtClean="0"/>
              <a:t>.</a:t>
            </a:r>
            <a:r>
              <a:rPr lang="en-US" i="1" dirty="0" err="1" smtClean="0"/>
              <a:t>class</a:t>
            </a:r>
            <a:r>
              <a:rPr lang="en-US" dirty="0" smtClean="0"/>
              <a:t>" ] </a:t>
            </a:r>
            <a:br>
              <a:rPr lang="en-US" dirty="0" smtClean="0"/>
            </a:br>
            <a:r>
              <a:rPr lang="en-US" dirty="0" smtClean="0"/>
              <a:t>    [ import="{</a:t>
            </a:r>
            <a:r>
              <a:rPr lang="en-US" i="1" dirty="0" err="1" smtClean="0"/>
              <a:t>package</a:t>
            </a:r>
            <a:r>
              <a:rPr lang="en-US" dirty="0" err="1" smtClean="0"/>
              <a:t>.</a:t>
            </a:r>
            <a:r>
              <a:rPr lang="en-US" i="1" dirty="0" err="1" smtClean="0"/>
              <a:t>class</a:t>
            </a:r>
            <a:r>
              <a:rPr lang="en-US" dirty="0" smtClean="0"/>
              <a:t> | </a:t>
            </a:r>
            <a:r>
              <a:rPr lang="en-US" i="1" dirty="0" smtClean="0"/>
              <a:t>package</a:t>
            </a:r>
            <a:r>
              <a:rPr lang="en-US" dirty="0" smtClean="0"/>
              <a:t>.</a:t>
            </a:r>
            <a:r>
              <a:rPr lang="en-US" i="1" dirty="0" smtClean="0"/>
              <a:t>*</a:t>
            </a:r>
            <a:r>
              <a:rPr lang="en-US" dirty="0" smtClean="0"/>
              <a:t>}, ..." ] </a:t>
            </a:r>
            <a:br>
              <a:rPr lang="en-US" dirty="0" smtClean="0"/>
            </a:br>
            <a:r>
              <a:rPr lang="en-US" dirty="0" smtClean="0"/>
              <a:t>    [ session="</a:t>
            </a:r>
            <a:r>
              <a:rPr lang="en-US" b="1" dirty="0" smtClean="0"/>
              <a:t>true</a:t>
            </a:r>
            <a:r>
              <a:rPr lang="en-US" dirty="0" smtClean="0"/>
              <a:t> | false" ] </a:t>
            </a:r>
            <a:br>
              <a:rPr lang="en-US" dirty="0" smtClean="0"/>
            </a:br>
            <a:r>
              <a:rPr lang="en-US" dirty="0" smtClean="0"/>
              <a:t>    [ buffer="none | </a:t>
            </a:r>
            <a:r>
              <a:rPr lang="en-US" b="1" dirty="0" smtClean="0"/>
              <a:t>8kb</a:t>
            </a:r>
            <a:r>
              <a:rPr lang="en-US" dirty="0" smtClean="0"/>
              <a:t> | </a:t>
            </a:r>
            <a:r>
              <a:rPr lang="en-US" i="1" dirty="0" err="1" smtClean="0"/>
              <a:t>size</a:t>
            </a:r>
            <a:r>
              <a:rPr lang="en-US" dirty="0" err="1" smtClean="0"/>
              <a:t>kb</a:t>
            </a:r>
            <a:r>
              <a:rPr lang="en-US" dirty="0" smtClean="0"/>
              <a:t>" ] </a:t>
            </a:r>
            <a:br>
              <a:rPr lang="en-US" dirty="0" smtClean="0"/>
            </a:br>
            <a:r>
              <a:rPr lang="en-US" dirty="0" smtClean="0"/>
              <a:t>    [ </a:t>
            </a:r>
            <a:r>
              <a:rPr lang="en-US" dirty="0" err="1" smtClean="0"/>
              <a:t>autoFlush</a:t>
            </a:r>
            <a:r>
              <a:rPr lang="en-US" dirty="0" smtClean="0"/>
              <a:t>="</a:t>
            </a:r>
            <a:r>
              <a:rPr lang="en-US" b="1" dirty="0" smtClean="0"/>
              <a:t>true</a:t>
            </a:r>
            <a:r>
              <a:rPr lang="en-US" dirty="0" smtClean="0"/>
              <a:t> | false" ] </a:t>
            </a:r>
            <a:br>
              <a:rPr lang="en-US" dirty="0" smtClean="0"/>
            </a:br>
            <a:r>
              <a:rPr lang="en-US" dirty="0" smtClean="0"/>
              <a:t>    [ </a:t>
            </a:r>
            <a:r>
              <a:rPr lang="en-US" dirty="0" err="1" smtClean="0"/>
              <a:t>isThreadSafe</a:t>
            </a:r>
            <a:r>
              <a:rPr lang="en-US" dirty="0" smtClean="0"/>
              <a:t>="</a:t>
            </a:r>
            <a:r>
              <a:rPr lang="en-US" b="1" dirty="0" smtClean="0"/>
              <a:t>true</a:t>
            </a:r>
            <a:r>
              <a:rPr lang="en-US" dirty="0" smtClean="0"/>
              <a:t> | false" ] </a:t>
            </a:r>
            <a:br>
              <a:rPr lang="en-US" dirty="0" smtClean="0"/>
            </a:br>
            <a:r>
              <a:rPr lang="en-US" dirty="0" smtClean="0"/>
              <a:t>    [ info="</a:t>
            </a:r>
            <a:r>
              <a:rPr lang="en-US" i="1" dirty="0" smtClean="0"/>
              <a:t>text</a:t>
            </a:r>
            <a:r>
              <a:rPr lang="en-US" dirty="0" smtClean="0"/>
              <a:t>" ] </a:t>
            </a:r>
            <a:br>
              <a:rPr lang="en-US" dirty="0" smtClean="0"/>
            </a:br>
            <a:r>
              <a:rPr lang="en-US" dirty="0" smtClean="0"/>
              <a:t>    [ </a:t>
            </a:r>
            <a:r>
              <a:rPr lang="en-US" dirty="0" err="1" smtClean="0"/>
              <a:t>errorPage</a:t>
            </a:r>
            <a:r>
              <a:rPr lang="en-US" dirty="0" smtClean="0"/>
              <a:t>="</a:t>
            </a:r>
            <a:r>
              <a:rPr lang="en-US" i="1" dirty="0" err="1" smtClean="0"/>
              <a:t>relativeURL</a:t>
            </a:r>
            <a:r>
              <a:rPr lang="en-US" dirty="0" smtClean="0"/>
              <a:t>" ] </a:t>
            </a:r>
            <a:br>
              <a:rPr lang="en-US" dirty="0" smtClean="0"/>
            </a:br>
            <a:r>
              <a:rPr lang="en-US" dirty="0" smtClean="0"/>
              <a:t>    [ </a:t>
            </a:r>
            <a:r>
              <a:rPr lang="en-US" dirty="0" err="1" smtClean="0"/>
              <a:t>contentType</a:t>
            </a:r>
            <a:r>
              <a:rPr lang="en-US" dirty="0" smtClean="0"/>
              <a:t>="</a:t>
            </a:r>
            <a:r>
              <a:rPr lang="en-US" dirty="0" err="1" smtClean="0"/>
              <a:t>MIME</a:t>
            </a:r>
            <a:r>
              <a:rPr lang="en-US" i="1" dirty="0" err="1" smtClean="0"/>
              <a:t>Type</a:t>
            </a:r>
            <a:r>
              <a:rPr lang="en-US" dirty="0" smtClean="0"/>
              <a:t> [ ;</a:t>
            </a:r>
            <a:r>
              <a:rPr lang="en-US" dirty="0" err="1" smtClean="0"/>
              <a:t>charset</a:t>
            </a:r>
            <a:r>
              <a:rPr lang="en-US" dirty="0" smtClean="0"/>
              <a:t>=</a:t>
            </a:r>
            <a:r>
              <a:rPr lang="en-US" i="1" dirty="0" err="1" smtClean="0"/>
              <a:t>characterSet</a:t>
            </a:r>
            <a:r>
              <a:rPr lang="en-US" dirty="0" smtClean="0"/>
              <a:t> ]"   |   "</a:t>
            </a:r>
            <a:r>
              <a:rPr lang="en-US" b="1" dirty="0" smtClean="0"/>
              <a:t>text/html ; </a:t>
            </a:r>
            <a:r>
              <a:rPr lang="en-US" b="1" dirty="0" err="1" smtClean="0"/>
              <a:t>charset</a:t>
            </a:r>
            <a:r>
              <a:rPr lang="en-US" b="1" dirty="0" smtClean="0"/>
              <a:t>=ISO-8859-1</a:t>
            </a:r>
            <a:r>
              <a:rPr lang="en-US" dirty="0" smtClean="0"/>
              <a:t>" ] </a:t>
            </a:r>
            <a:br>
              <a:rPr lang="en-US" dirty="0" smtClean="0"/>
            </a:br>
            <a:r>
              <a:rPr lang="en-US" dirty="0" smtClean="0"/>
              <a:t>          [ </a:t>
            </a:r>
            <a:r>
              <a:rPr lang="en-US" dirty="0" err="1" smtClean="0"/>
              <a:t>isErrorPage</a:t>
            </a:r>
            <a:r>
              <a:rPr lang="en-US" dirty="0" smtClean="0"/>
              <a:t>="true | </a:t>
            </a:r>
            <a:r>
              <a:rPr lang="en-US" b="1" dirty="0" smtClean="0"/>
              <a:t>false</a:t>
            </a:r>
            <a:r>
              <a:rPr lang="en-US" dirty="0" smtClean="0"/>
              <a:t>" ] </a:t>
            </a:r>
            <a:br>
              <a:rPr lang="en-US" dirty="0" smtClean="0"/>
            </a:br>
            <a:r>
              <a:rPr lang="en-US" dirty="0" smtClean="0"/>
              <a:t>%&gt; </a:t>
            </a: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directive 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</a:p>
          <a:p>
            <a:r>
              <a:rPr lang="en-US" dirty="0" smtClean="0"/>
              <a:t>The value of this attribute is a list of fully qualified names of classes separated by commas (,), to be imported by the JSP file. </a:t>
            </a:r>
          </a:p>
          <a:p>
            <a:r>
              <a:rPr lang="en-US" dirty="0" smtClean="0"/>
              <a:t>The following directive imports all the classes in the java.io and </a:t>
            </a:r>
            <a:r>
              <a:rPr lang="en-US" dirty="0" err="1" smtClean="0"/>
              <a:t>java.reflect</a:t>
            </a:r>
            <a:r>
              <a:rPr lang="en-US" dirty="0" smtClean="0"/>
              <a:t> packages and the class Vector that belongs to the </a:t>
            </a:r>
            <a:r>
              <a:rPr lang="en-US" dirty="0" err="1" smtClean="0"/>
              <a:t>java.util</a:t>
            </a:r>
            <a:r>
              <a:rPr lang="en-US" dirty="0" smtClean="0"/>
              <a:t> package. </a:t>
            </a:r>
            <a:endParaRPr lang="en-IN" dirty="0" smtClean="0"/>
          </a:p>
          <a:p>
            <a:pPr lvl="1"/>
            <a:r>
              <a:rPr lang="en-US" dirty="0" smtClean="0"/>
              <a:t>&lt;%@ page </a:t>
            </a:r>
            <a:r>
              <a:rPr lang="en-US" b="1" dirty="0" smtClean="0"/>
              <a:t>import="java.io.*, </a:t>
            </a:r>
            <a:r>
              <a:rPr lang="en-US" b="1" dirty="0" err="1" smtClean="0"/>
              <a:t>java.reflect</a:t>
            </a:r>
            <a:r>
              <a:rPr lang="en-US" b="1" dirty="0" smtClean="0"/>
              <a:t>.*, </a:t>
            </a:r>
            <a:r>
              <a:rPr lang="en-US" b="1" dirty="0" err="1" smtClean="0"/>
              <a:t>java.util.Vector</a:t>
            </a:r>
            <a:r>
              <a:rPr lang="en-US" b="1" dirty="0" smtClean="0"/>
              <a:t>"</a:t>
            </a:r>
            <a:r>
              <a:rPr lang="en-US" dirty="0" smtClean="0"/>
              <a:t> %&gt;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directive attributes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use import as many times as you wish in a JSP file. </a:t>
            </a:r>
          </a:p>
          <a:p>
            <a:r>
              <a:rPr lang="en-US" dirty="0" smtClean="0"/>
              <a:t>For example, the line of code we have just discussed can be written as three directives, as follows:</a:t>
            </a:r>
            <a:endParaRPr lang="en-IN" dirty="0" smtClean="0"/>
          </a:p>
          <a:p>
            <a:pPr lvl="1"/>
            <a:r>
              <a:rPr lang="fr-FR" dirty="0" smtClean="0"/>
              <a:t>&lt;%@ page </a:t>
            </a:r>
            <a:r>
              <a:rPr lang="fr-FR" b="1" dirty="0" smtClean="0"/>
              <a:t>import="java.io.*"</a:t>
            </a:r>
            <a:r>
              <a:rPr lang="fr-FR" dirty="0" smtClean="0"/>
              <a:t> %&gt;</a:t>
            </a:r>
            <a:endParaRPr lang="en-IN" dirty="0" smtClean="0"/>
          </a:p>
          <a:p>
            <a:pPr lvl="1"/>
            <a:r>
              <a:rPr lang="fr-FR" dirty="0" smtClean="0"/>
              <a:t>&lt;%@ page </a:t>
            </a:r>
            <a:r>
              <a:rPr lang="fr-FR" b="1" dirty="0" smtClean="0"/>
              <a:t>import="</a:t>
            </a:r>
            <a:r>
              <a:rPr lang="fr-FR" b="1" dirty="0" err="1" smtClean="0"/>
              <a:t>java.reflect</a:t>
            </a:r>
            <a:r>
              <a:rPr lang="fr-FR" b="1" dirty="0" smtClean="0"/>
              <a:t>.*"</a:t>
            </a:r>
            <a:r>
              <a:rPr lang="fr-FR" dirty="0" smtClean="0"/>
              <a:t> %&gt;</a:t>
            </a:r>
            <a:endParaRPr lang="en-IN" dirty="0" smtClean="0"/>
          </a:p>
          <a:p>
            <a:pPr lvl="1"/>
            <a:r>
              <a:rPr lang="fr-FR" dirty="0" smtClean="0"/>
              <a:t>&lt;%@ page </a:t>
            </a:r>
            <a:r>
              <a:rPr lang="fr-FR" b="1" dirty="0" smtClean="0"/>
              <a:t>import="</a:t>
            </a:r>
            <a:r>
              <a:rPr lang="fr-FR" b="1" dirty="0" err="1" smtClean="0"/>
              <a:t>java.util.Vector</a:t>
            </a:r>
            <a:r>
              <a:rPr lang="fr-FR" b="1" dirty="0" smtClean="0"/>
              <a:t>"</a:t>
            </a:r>
            <a:r>
              <a:rPr lang="fr-FR" dirty="0" smtClean="0"/>
              <a:t> %&gt;</a:t>
            </a:r>
            <a:endParaRPr lang="en-IN" dirty="0" smtClean="0"/>
          </a:p>
          <a:p>
            <a:r>
              <a:rPr lang="en-US" dirty="0" smtClean="0"/>
              <a:t>You need not import the classes of the packages </a:t>
            </a:r>
            <a:r>
              <a:rPr lang="en-US" dirty="0" err="1" smtClean="0"/>
              <a:t>java.lang</a:t>
            </a:r>
            <a:r>
              <a:rPr lang="en-US" dirty="0" smtClean="0"/>
              <a:t>, </a:t>
            </a:r>
            <a:r>
              <a:rPr lang="en-US" dirty="0" err="1" smtClean="0"/>
              <a:t>javax.servlet</a:t>
            </a:r>
            <a:r>
              <a:rPr lang="en-US" dirty="0" smtClean="0"/>
              <a:t>, </a:t>
            </a:r>
            <a:r>
              <a:rPr lang="en-US" dirty="0" err="1" smtClean="0"/>
              <a:t>javax.servlet.http</a:t>
            </a:r>
            <a:r>
              <a:rPr lang="en-US" dirty="0" smtClean="0"/>
              <a:t>, and </a:t>
            </a:r>
            <a:r>
              <a:rPr lang="en-US" dirty="0" err="1" smtClean="0"/>
              <a:t>javax.servlet.jsp</a:t>
            </a:r>
            <a:r>
              <a:rPr lang="en-US" dirty="0" smtClean="0"/>
              <a:t>, as they are imported implicitly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</a:t>
            </a:r>
          </a:p>
          <a:p>
            <a:r>
              <a:rPr lang="en-US" dirty="0" smtClean="0"/>
              <a:t>This attribute indicates whether the JSP file requires a HTTP session. The following syntax is used:</a:t>
            </a:r>
            <a:endParaRPr lang="en-IN" dirty="0" smtClean="0"/>
          </a:p>
          <a:p>
            <a:pPr lvl="1"/>
            <a:r>
              <a:rPr lang="en-US" dirty="0" smtClean="0"/>
              <a:t>session="</a:t>
            </a:r>
            <a:r>
              <a:rPr lang="en-US" b="1" dirty="0" smtClean="0"/>
              <a:t>true</a:t>
            </a:r>
            <a:r>
              <a:rPr lang="en-US" dirty="0" smtClean="0"/>
              <a:t> | false"</a:t>
            </a:r>
            <a:endParaRPr lang="en-IN" dirty="0" smtClean="0"/>
          </a:p>
          <a:p>
            <a:r>
              <a:rPr lang="en-US" dirty="0" smtClean="0"/>
              <a:t> If true is specified (this is the default value), the JSP file has a session object that refers to the current or new session. </a:t>
            </a:r>
          </a:p>
          <a:p>
            <a:r>
              <a:rPr lang="en-US" dirty="0" smtClean="0"/>
              <a:t>Should be set to false for performance consideration if your JSP file does not require a session,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directive attributes</a:t>
            </a: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buffer</a:t>
            </a:r>
          </a:p>
          <a:p>
            <a:r>
              <a:rPr lang="en-US" dirty="0" smtClean="0"/>
              <a:t>Syntax:</a:t>
            </a:r>
            <a:endParaRPr lang="en-IN" dirty="0" smtClean="0"/>
          </a:p>
          <a:p>
            <a:pPr lvl="1"/>
            <a:r>
              <a:rPr lang="en-US" dirty="0" smtClean="0"/>
              <a:t>buffer="none | </a:t>
            </a:r>
            <a:r>
              <a:rPr lang="en-US" i="1" dirty="0" err="1" smtClean="0"/>
              <a:t>size</a:t>
            </a:r>
            <a:r>
              <a:rPr lang="en-US" dirty="0" err="1" smtClean="0"/>
              <a:t>kb</a:t>
            </a:r>
            <a:r>
              <a:rPr lang="en-US" dirty="0" smtClean="0"/>
              <a:t>"</a:t>
            </a:r>
            <a:endParaRPr lang="en-IN" dirty="0" smtClean="0"/>
          </a:p>
          <a:p>
            <a:r>
              <a:rPr lang="en-US" dirty="0" smtClean="0"/>
              <a:t> The buffer attribute indicates the size in kilobytes (default is 8kb) of the output buffer to be used by the JSP file. </a:t>
            </a:r>
          </a:p>
          <a:p>
            <a:r>
              <a:rPr lang="en-US" dirty="0" smtClean="0"/>
              <a:t>The value none indicates a buffer with zero size. </a:t>
            </a:r>
          </a:p>
          <a:p>
            <a:r>
              <a:rPr lang="en-US" dirty="0" err="1" smtClean="0"/>
              <a:t>autoFlush</a:t>
            </a:r>
            <a:endParaRPr lang="en-US" dirty="0" smtClean="0"/>
          </a:p>
          <a:p>
            <a:r>
              <a:rPr lang="en-US" dirty="0" smtClean="0"/>
              <a:t>Syntax:</a:t>
            </a:r>
            <a:endParaRPr lang="en-IN" dirty="0" smtClean="0"/>
          </a:p>
          <a:p>
            <a:pPr lvl="1"/>
            <a:r>
              <a:rPr lang="en-US" dirty="0" err="1" smtClean="0"/>
              <a:t>autoFlush</a:t>
            </a:r>
            <a:r>
              <a:rPr lang="en-US" dirty="0" smtClean="0"/>
              <a:t>="</a:t>
            </a:r>
            <a:r>
              <a:rPr lang="en-US" b="1" dirty="0" smtClean="0"/>
              <a:t>true</a:t>
            </a:r>
            <a:r>
              <a:rPr lang="en-US" dirty="0" smtClean="0"/>
              <a:t> | false"</a:t>
            </a:r>
            <a:endParaRPr lang="en-IN" dirty="0" smtClean="0"/>
          </a:p>
          <a:p>
            <a:r>
              <a:rPr lang="en-US" dirty="0" smtClean="0"/>
              <a:t> The </a:t>
            </a:r>
            <a:r>
              <a:rPr lang="en-US" dirty="0" err="1" smtClean="0"/>
              <a:t>autoFlush</a:t>
            </a:r>
            <a:r>
              <a:rPr lang="en-US" dirty="0" smtClean="0"/>
              <a:t> attribute specifies whether the buffer should be flushed automatically (true) when it is full. </a:t>
            </a:r>
          </a:p>
          <a:p>
            <a:r>
              <a:rPr lang="en-US" dirty="0" smtClean="0"/>
              <a:t>If set to false, a buffer overflow exception is thrown when the buffer becomes full. </a:t>
            </a:r>
          </a:p>
          <a:p>
            <a:r>
              <a:rPr lang="en-US" dirty="0" smtClean="0"/>
              <a:t>The default value is true.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directive attributes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isThreadSafe</a:t>
            </a:r>
            <a:r>
              <a:rPr lang="en-US" dirty="0" smtClean="0"/>
              <a:t> </a:t>
            </a:r>
            <a:endParaRPr lang="en-IN" dirty="0" smtClean="0"/>
          </a:p>
          <a:p>
            <a:r>
              <a:rPr lang="en-US" dirty="0" smtClean="0"/>
              <a:t>Syntax:</a:t>
            </a:r>
            <a:endParaRPr lang="en-IN" dirty="0" smtClean="0"/>
          </a:p>
          <a:p>
            <a:pPr lvl="1"/>
            <a:r>
              <a:rPr lang="en-US" dirty="0" err="1" smtClean="0"/>
              <a:t>isThreadSafe</a:t>
            </a:r>
            <a:r>
              <a:rPr lang="en-US" dirty="0" smtClean="0"/>
              <a:t>="</a:t>
            </a:r>
            <a:r>
              <a:rPr lang="en-US" b="1" dirty="0" smtClean="0"/>
              <a:t>true</a:t>
            </a:r>
            <a:r>
              <a:rPr lang="en-US" dirty="0" smtClean="0"/>
              <a:t> | false"</a:t>
            </a:r>
            <a:endParaRPr lang="en-IN" dirty="0" smtClean="0"/>
          </a:p>
          <a:p>
            <a:r>
              <a:rPr lang="en-US" dirty="0" smtClean="0"/>
              <a:t> This attribute indicates whether the JSP page can handle multiple threads simultaneously. </a:t>
            </a:r>
          </a:p>
          <a:p>
            <a:r>
              <a:rPr lang="en-US" dirty="0" smtClean="0"/>
              <a:t>If true (default value) is specified, the JSP container is allowed to send multiple concurrent client requests to this JSP page.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directive attributes</a:t>
            </a:r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info</a:t>
            </a:r>
            <a:endParaRPr lang="en-IN" dirty="0" smtClean="0"/>
          </a:p>
          <a:p>
            <a:r>
              <a:rPr lang="en-US" dirty="0" smtClean="0"/>
              <a:t>Syntax:</a:t>
            </a:r>
            <a:endParaRPr lang="en-IN" dirty="0" smtClean="0"/>
          </a:p>
          <a:p>
            <a:pPr lvl="1"/>
            <a:r>
              <a:rPr lang="en-US" dirty="0" smtClean="0"/>
              <a:t>info="</a:t>
            </a:r>
            <a:r>
              <a:rPr lang="en-US" i="1" dirty="0" smtClean="0"/>
              <a:t>text</a:t>
            </a:r>
            <a:r>
              <a:rPr lang="en-US" dirty="0" smtClean="0"/>
              <a:t>"</a:t>
            </a:r>
            <a:endParaRPr lang="en-IN" dirty="0" smtClean="0"/>
          </a:p>
          <a:p>
            <a:r>
              <a:rPr lang="en-US" dirty="0" smtClean="0"/>
              <a:t> It allows us to specify a descriptive information about the JSP page. This information can be retrieved using the </a:t>
            </a:r>
            <a:r>
              <a:rPr lang="en-US" dirty="0" err="1" smtClean="0"/>
              <a:t>Servlet.getServletInfo</a:t>
            </a:r>
            <a:r>
              <a:rPr lang="en-US" dirty="0" smtClean="0"/>
              <a:t>() method.</a:t>
            </a:r>
            <a:endParaRPr lang="en-IN" dirty="0" smtClean="0"/>
          </a:p>
          <a:p>
            <a:r>
              <a:rPr lang="fr-FR" dirty="0" err="1" smtClean="0"/>
              <a:t>contentType</a:t>
            </a:r>
            <a:endParaRPr lang="en-IN" dirty="0" smtClean="0"/>
          </a:p>
          <a:p>
            <a:r>
              <a:rPr lang="fr-FR" dirty="0" err="1" smtClean="0"/>
              <a:t>Syntax</a:t>
            </a:r>
            <a:r>
              <a:rPr lang="fr-FR" dirty="0" smtClean="0"/>
              <a:t>:</a:t>
            </a:r>
            <a:endParaRPr lang="en-IN" dirty="0" smtClean="0"/>
          </a:p>
          <a:p>
            <a:pPr lvl="1"/>
            <a:r>
              <a:rPr lang="fr-FR" dirty="0" err="1" smtClean="0"/>
              <a:t>contentType</a:t>
            </a:r>
            <a:r>
              <a:rPr lang="fr-FR" dirty="0" smtClean="0"/>
              <a:t>="</a:t>
            </a:r>
            <a:r>
              <a:rPr lang="fr-FR" i="1" dirty="0" err="1" smtClean="0"/>
              <a:t>MIMEType</a:t>
            </a:r>
            <a:r>
              <a:rPr lang="fr-FR" dirty="0" smtClean="0"/>
              <a:t> [ ;</a:t>
            </a:r>
            <a:r>
              <a:rPr lang="fr-FR" dirty="0" err="1" smtClean="0"/>
              <a:t>charset</a:t>
            </a:r>
            <a:r>
              <a:rPr lang="fr-FR" dirty="0" smtClean="0"/>
              <a:t>=</a:t>
            </a:r>
            <a:r>
              <a:rPr lang="fr-FR" i="1" dirty="0" err="1" smtClean="0"/>
              <a:t>characterSet</a:t>
            </a:r>
            <a:r>
              <a:rPr lang="fr-FR" dirty="0" smtClean="0"/>
              <a:t> ]"</a:t>
            </a:r>
            <a:endParaRPr lang="en-IN" dirty="0" smtClean="0"/>
          </a:p>
          <a:p>
            <a:r>
              <a:rPr lang="fr-FR" dirty="0" smtClean="0"/>
              <a:t> </a:t>
            </a:r>
            <a:r>
              <a:rPr lang="en-US" dirty="0" smtClean="0"/>
              <a:t>It specifies the MIME type and encoding used in the generated response to be sent to the client. </a:t>
            </a:r>
          </a:p>
          <a:p>
            <a:r>
              <a:rPr lang="en-US" dirty="0" smtClean="0"/>
              <a:t>MIME types and encoding supported by the JSP container can only be specified. </a:t>
            </a:r>
          </a:p>
          <a:p>
            <a:r>
              <a:rPr lang="en-US" dirty="0" smtClean="0"/>
              <a:t>The default MIME type and character encoding are text/html and ISO-8859-1, respectively.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directive attributes</a:t>
            </a: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errorPage</a:t>
            </a:r>
            <a:r>
              <a:rPr lang="en-US" dirty="0" smtClean="0"/>
              <a:t> and </a:t>
            </a:r>
            <a:r>
              <a:rPr lang="en-US" dirty="0" err="1" smtClean="0"/>
              <a:t>isErrorPage</a:t>
            </a:r>
            <a:endParaRPr lang="en-IN" dirty="0" smtClean="0"/>
          </a:p>
          <a:p>
            <a:r>
              <a:rPr lang="en-US" dirty="0" smtClean="0"/>
              <a:t>Syntax:</a:t>
            </a:r>
            <a:endParaRPr lang="en-IN" dirty="0" smtClean="0"/>
          </a:p>
          <a:p>
            <a:pPr lvl="1"/>
            <a:r>
              <a:rPr lang="en-US" dirty="0" err="1" smtClean="0"/>
              <a:t>errorPage</a:t>
            </a:r>
            <a:r>
              <a:rPr lang="en-US" dirty="0" smtClean="0"/>
              <a:t>="</a:t>
            </a:r>
            <a:r>
              <a:rPr lang="en-US" i="1" dirty="0" err="1" smtClean="0"/>
              <a:t>relativeURL</a:t>
            </a:r>
            <a:r>
              <a:rPr lang="en-US" dirty="0" smtClean="0"/>
              <a:t>"</a:t>
            </a:r>
            <a:endParaRPr lang="en-IN" dirty="0" smtClean="0"/>
          </a:p>
          <a:p>
            <a:pPr lvl="1"/>
            <a:r>
              <a:rPr lang="en-US" dirty="0" err="1" smtClean="0"/>
              <a:t>isErrorPage</a:t>
            </a:r>
            <a:r>
              <a:rPr lang="en-US" dirty="0" smtClean="0"/>
              <a:t>="true | </a:t>
            </a:r>
            <a:r>
              <a:rPr lang="en-US" b="1" dirty="0" smtClean="0"/>
              <a:t>false</a:t>
            </a:r>
            <a:r>
              <a:rPr lang="en-US" dirty="0" smtClean="0"/>
              <a:t>"</a:t>
            </a:r>
            <a:endParaRPr lang="en-IN" dirty="0" smtClean="0"/>
          </a:p>
          <a:p>
            <a:r>
              <a:rPr lang="en-US" dirty="0" smtClean="0"/>
              <a:t> When an uncaught exception occurs in a JSP page, the JSP container sends information explaining the exception, which is undesirable for some cases such as commercial sites.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errorPage</a:t>
            </a:r>
            <a:r>
              <a:rPr lang="en-US" dirty="0" smtClean="0"/>
              <a:t> attribute specifies the relative path name of another JSP page to be displayed, in case an error occurs in the current page.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directive attributes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interesting part is that the web container only generates the </a:t>
            </a:r>
            <a:r>
              <a:rPr lang="en-US" dirty="0" err="1" smtClean="0"/>
              <a:t>servlet</a:t>
            </a:r>
            <a:r>
              <a:rPr lang="en-US" dirty="0" smtClean="0"/>
              <a:t> from the page if its last modification time is newer than the time when the </a:t>
            </a:r>
            <a:r>
              <a:rPr lang="en-US" dirty="0" err="1" smtClean="0"/>
              <a:t>servlet</a:t>
            </a:r>
            <a:r>
              <a:rPr lang="en-US" dirty="0" smtClean="0"/>
              <a:t> was generated last.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servlet</a:t>
            </a:r>
            <a:r>
              <a:rPr lang="en-US" dirty="0" smtClean="0"/>
              <a:t> serves the client requests in the usual way. </a:t>
            </a:r>
          </a:p>
          <a:p>
            <a:r>
              <a:rPr lang="en-US" dirty="0" smtClean="0"/>
              <a:t>This makes the development of web applications convenient, simple, and fast. Maintenance also becomes very easy.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directive inserts the content of a file in a JSP page, during the translation phase when the JSP page is compiled. </a:t>
            </a:r>
            <a:endParaRPr lang="en-IN" dirty="0" smtClean="0"/>
          </a:p>
          <a:p>
            <a:r>
              <a:rPr lang="en-US" dirty="0" smtClean="0"/>
              <a:t>Syntax:</a:t>
            </a:r>
            <a:endParaRPr lang="en-IN" dirty="0" smtClean="0"/>
          </a:p>
          <a:p>
            <a:pPr lvl="1"/>
            <a:r>
              <a:rPr lang="en-US" dirty="0" smtClean="0"/>
              <a:t>&lt;%@ include file="</a:t>
            </a:r>
            <a:r>
              <a:rPr lang="en-US" dirty="0" err="1" smtClean="0"/>
              <a:t>relativeURL</a:t>
            </a:r>
            <a:r>
              <a:rPr lang="en-US" dirty="0" smtClean="0"/>
              <a:t>" %&gt;</a:t>
            </a:r>
            <a:endParaRPr lang="en-IN" dirty="0" smtClean="0"/>
          </a:p>
          <a:p>
            <a:r>
              <a:rPr lang="en-US" dirty="0" smtClean="0"/>
              <a:t> If the file to be included is an HTML or text file, its content is directly included in the place of the include directive. </a:t>
            </a:r>
          </a:p>
          <a:p>
            <a:r>
              <a:rPr lang="en-US" dirty="0" smtClean="0"/>
              <a:t>The following example includes an HTML file header.html in a JSP page.</a:t>
            </a:r>
            <a:endParaRPr lang="en-IN" dirty="0" smtClean="0"/>
          </a:p>
          <a:p>
            <a:pPr lvl="1"/>
            <a:r>
              <a:rPr lang="en-US" dirty="0" smtClean="0"/>
              <a:t>&lt;%@ include file="header.html" %&gt;</a:t>
            </a:r>
            <a:endParaRPr lang="en-IN" dirty="0" smtClean="0"/>
          </a:p>
          <a:p>
            <a:r>
              <a:rPr lang="en-US" dirty="0" smtClean="0"/>
              <a:t> If the included file is a JSP file, it is first translated and then included in the JSP page. </a:t>
            </a:r>
            <a:endParaRPr lang="en-IN" dirty="0" smtClean="0"/>
          </a:p>
          <a:p>
            <a:pPr lvl="1"/>
            <a:r>
              <a:rPr lang="en-US" dirty="0" smtClean="0"/>
              <a:t>&lt;%@ include file="login.jsp" %&gt;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directive</a:t>
            </a:r>
            <a:endParaRPr lang="en-I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 are used to document the JSP pages and can be inserted anywhere in the JSP page. The general syntax is as follows:</a:t>
            </a:r>
            <a:endParaRPr lang="en-IN" dirty="0" smtClean="0"/>
          </a:p>
          <a:p>
            <a:pPr lvl="1"/>
            <a:r>
              <a:rPr lang="en-US" dirty="0" smtClean="0"/>
              <a:t>&lt;%-- </a:t>
            </a:r>
            <a:r>
              <a:rPr lang="en-US" i="1" dirty="0" smtClean="0"/>
              <a:t>JSP comment</a:t>
            </a:r>
            <a:r>
              <a:rPr lang="en-US" dirty="0" smtClean="0"/>
              <a:t> --%&gt;</a:t>
            </a:r>
            <a:endParaRPr lang="en-IN" dirty="0" smtClean="0"/>
          </a:p>
          <a:p>
            <a:r>
              <a:rPr lang="en-US" dirty="0" smtClean="0"/>
              <a:t> Anything between &lt;%-- and --%&gt; is ignored by the JSP engine and is not even added to the </a:t>
            </a:r>
            <a:r>
              <a:rPr lang="en-US" dirty="0" err="1" smtClean="0"/>
              <a:t>servlet’s</a:t>
            </a:r>
            <a:r>
              <a:rPr lang="en-US" dirty="0" smtClean="0"/>
              <a:t> source code. </a:t>
            </a:r>
          </a:p>
          <a:p>
            <a:r>
              <a:rPr lang="en-US" dirty="0" smtClean="0"/>
              <a:t>Here is an example:</a:t>
            </a:r>
            <a:endParaRPr lang="en-IN" dirty="0" smtClean="0"/>
          </a:p>
          <a:p>
            <a:pPr lvl="1"/>
            <a:r>
              <a:rPr lang="en-US" b="1" dirty="0" smtClean="0"/>
              <a:t>&lt;%-- Prints current date and time --%&gt;</a:t>
            </a:r>
            <a:endParaRPr lang="en-IN" dirty="0" smtClean="0"/>
          </a:p>
          <a:p>
            <a:pPr lvl="1"/>
            <a:r>
              <a:rPr lang="en-US" dirty="0" smtClean="0"/>
              <a:t>&lt;%= new </a:t>
            </a:r>
            <a:r>
              <a:rPr lang="en-US" dirty="0" err="1" smtClean="0"/>
              <a:t>java.util.Date</a:t>
            </a:r>
            <a:r>
              <a:rPr lang="en-US" dirty="0" smtClean="0"/>
              <a:t>(); %&gt;</a:t>
            </a: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Comments</a:t>
            </a:r>
            <a:endParaRPr lang="en-I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Java-like comments may also be used in </a:t>
            </a:r>
            <a:r>
              <a:rPr lang="en-US" dirty="0" err="1" smtClean="0"/>
              <a:t>scriptlets</a:t>
            </a:r>
            <a:r>
              <a:rPr lang="en-US" dirty="0" smtClean="0"/>
              <a:t> and declarations. </a:t>
            </a:r>
          </a:p>
          <a:p>
            <a:r>
              <a:rPr lang="en-US" dirty="0" smtClean="0"/>
              <a:t>They are added to the </a:t>
            </a:r>
            <a:r>
              <a:rPr lang="en-US" dirty="0" err="1" smtClean="0"/>
              <a:t>servlet</a:t>
            </a:r>
            <a:r>
              <a:rPr lang="en-US" dirty="0" smtClean="0"/>
              <a:t>, but not interpreted and hence are not sent to the client.</a:t>
            </a:r>
            <a:endParaRPr lang="en-IN" dirty="0" smtClean="0"/>
          </a:p>
          <a:p>
            <a:pPr lvl="1"/>
            <a:r>
              <a:rPr lang="en-US" dirty="0" smtClean="0"/>
              <a:t>&lt;%</a:t>
            </a:r>
            <a:endParaRPr lang="en-IN" dirty="0" smtClean="0"/>
          </a:p>
          <a:p>
            <a:pPr lvl="1"/>
            <a:r>
              <a:rPr lang="en-US" dirty="0" smtClean="0"/>
              <a:t>	</a:t>
            </a:r>
            <a:r>
              <a:rPr lang="en-US" b="1" dirty="0" smtClean="0"/>
              <a:t>//get all cookies</a:t>
            </a:r>
            <a:endParaRPr lang="en-IN" dirty="0" smtClean="0"/>
          </a:p>
          <a:p>
            <a:pPr lvl="1"/>
            <a:r>
              <a:rPr lang="en-US" dirty="0" smtClean="0"/>
              <a:t>	Cookie[] cookies = </a:t>
            </a:r>
            <a:r>
              <a:rPr lang="en-US" dirty="0" err="1" smtClean="0"/>
              <a:t>request.getCookies</a:t>
            </a:r>
            <a:r>
              <a:rPr lang="en-US" dirty="0" smtClean="0"/>
              <a:t>();</a:t>
            </a:r>
            <a:endParaRPr lang="en-IN" dirty="0" smtClean="0"/>
          </a:p>
          <a:p>
            <a:pPr lvl="1"/>
            <a:r>
              <a:rPr lang="en-US" dirty="0" smtClean="0"/>
              <a:t>	</a:t>
            </a:r>
            <a:r>
              <a:rPr lang="en-US" b="1" dirty="0" smtClean="0"/>
              <a:t>/*</a:t>
            </a:r>
            <a:endParaRPr lang="en-IN" dirty="0" smtClean="0"/>
          </a:p>
          <a:p>
            <a:pPr lvl="1"/>
            <a:r>
              <a:rPr lang="en-US" b="1" dirty="0" smtClean="0"/>
              <a:t>	Following code checks whether the request contains</a:t>
            </a:r>
            <a:endParaRPr lang="en-IN" dirty="0" smtClean="0"/>
          </a:p>
          <a:p>
            <a:pPr lvl="1"/>
            <a:r>
              <a:rPr lang="en-US" b="1" dirty="0" smtClean="0"/>
              <a:t>	a cookie having name "user"</a:t>
            </a:r>
            <a:endParaRPr lang="en-IN" dirty="0" smtClean="0"/>
          </a:p>
          <a:p>
            <a:pPr lvl="1"/>
            <a:r>
              <a:rPr lang="en-US" b="1" dirty="0" smtClean="0"/>
              <a:t>	*/</a:t>
            </a:r>
            <a:endParaRPr lang="en-IN" dirty="0" smtClean="0"/>
          </a:p>
          <a:p>
            <a:pPr lvl="1"/>
            <a:r>
              <a:rPr lang="en-US" dirty="0" smtClean="0"/>
              <a:t>	String user = null;</a:t>
            </a:r>
            <a:endParaRPr lang="en-IN" dirty="0" smtClean="0"/>
          </a:p>
          <a:p>
            <a:pPr lvl="1"/>
            <a:r>
              <a:rPr lang="en-US" dirty="0" smtClean="0"/>
              <a:t>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cookies.length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  <a:endParaRPr lang="en-IN" dirty="0" smtClean="0"/>
          </a:p>
          <a:p>
            <a:pPr lvl="1"/>
            <a:r>
              <a:rPr lang="en-US" dirty="0" smtClean="0"/>
              <a:t>		if(cookies[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getName</a:t>
            </a:r>
            <a:r>
              <a:rPr lang="en-US" dirty="0" smtClean="0"/>
              <a:t>().equals("user"))</a:t>
            </a:r>
            <a:endParaRPr lang="en-IN" dirty="0" smtClean="0"/>
          </a:p>
          <a:p>
            <a:pPr lvl="1"/>
            <a:r>
              <a:rPr lang="en-US" dirty="0" smtClean="0"/>
              <a:t>			user = (String)cookies[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  <a:endParaRPr lang="en-IN" dirty="0" smtClean="0"/>
          </a:p>
          <a:p>
            <a:pPr lvl="1"/>
            <a:r>
              <a:rPr lang="en-US" dirty="0" smtClean="0"/>
              <a:t>	if(user != null) {</a:t>
            </a:r>
            <a:endParaRPr lang="en-IN" dirty="0" smtClean="0"/>
          </a:p>
          <a:p>
            <a:pPr lvl="1"/>
            <a:r>
              <a:rPr lang="en-US" dirty="0" smtClean="0"/>
              <a:t>		</a:t>
            </a:r>
            <a:r>
              <a:rPr lang="en-US" b="1" dirty="0" smtClean="0"/>
              <a:t>//proceed</a:t>
            </a:r>
            <a:endParaRPr lang="en-IN" dirty="0" smtClean="0"/>
          </a:p>
          <a:p>
            <a:pPr lvl="1"/>
            <a:r>
              <a:rPr lang="en-US" dirty="0" smtClean="0"/>
              <a:t>	}</a:t>
            </a:r>
            <a:endParaRPr lang="en-IN" dirty="0" smtClean="0"/>
          </a:p>
          <a:p>
            <a:pPr lvl="1"/>
            <a:r>
              <a:rPr lang="en-US" dirty="0" smtClean="0"/>
              <a:t>%&gt;</a:t>
            </a: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I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HTML comments are enclosed in &lt;!--  and --&gt; and added to the </a:t>
            </a:r>
            <a:r>
              <a:rPr lang="en-US" dirty="0" err="1" smtClean="0"/>
              <a:t>servlet</a:t>
            </a:r>
            <a:r>
              <a:rPr lang="en-US" dirty="0" smtClean="0"/>
              <a:t> source code as well as to the response, but browsers do not display them on the screen. Consider the following code:</a:t>
            </a:r>
            <a:endParaRPr lang="en-IN" dirty="0" smtClean="0"/>
          </a:p>
          <a:p>
            <a:pPr lvl="1"/>
            <a:r>
              <a:rPr lang="en-US" dirty="0" smtClean="0"/>
              <a:t>&lt;!-- This page was generated at server on</a:t>
            </a:r>
            <a:endParaRPr lang="en-IN" dirty="0" smtClean="0"/>
          </a:p>
          <a:p>
            <a:pPr lvl="1"/>
            <a:r>
              <a:rPr lang="en-US" dirty="0" smtClean="0"/>
              <a:t>&lt;%= (new </a:t>
            </a:r>
            <a:r>
              <a:rPr lang="en-US" dirty="0" err="1" smtClean="0"/>
              <a:t>java.util.Date</a:t>
            </a:r>
            <a:r>
              <a:rPr lang="en-US" dirty="0" smtClean="0"/>
              <a:t>()) %&gt;</a:t>
            </a:r>
            <a:endParaRPr lang="en-IN" dirty="0" smtClean="0"/>
          </a:p>
          <a:p>
            <a:pPr lvl="1"/>
            <a:r>
              <a:rPr lang="en-US" dirty="0" smtClean="0"/>
              <a:t>--&gt;</a:t>
            </a:r>
            <a:endParaRPr lang="en-IN" dirty="0" smtClean="0"/>
          </a:p>
          <a:p>
            <a:r>
              <a:rPr lang="en-US" dirty="0" smtClean="0"/>
              <a:t> This generates the following HTML comment. This is sent to the client, but not displayed on the screen.</a:t>
            </a:r>
            <a:endParaRPr lang="en-IN" dirty="0" smtClean="0"/>
          </a:p>
          <a:p>
            <a:pPr lvl="1"/>
            <a:r>
              <a:rPr lang="en-US" dirty="0" smtClean="0"/>
              <a:t>&lt;!-- This page was generated at server on</a:t>
            </a:r>
            <a:endParaRPr lang="en-IN" dirty="0" smtClean="0"/>
          </a:p>
          <a:p>
            <a:pPr lvl="1"/>
            <a:r>
              <a:rPr lang="en-US" dirty="0" smtClean="0"/>
              <a:t>Sun Sep 22 04:14:07 PDT 2013</a:t>
            </a:r>
            <a:endParaRPr lang="en-IN" dirty="0" smtClean="0"/>
          </a:p>
          <a:p>
            <a:pPr lvl="1"/>
            <a:r>
              <a:rPr lang="en-US" dirty="0" smtClean="0"/>
              <a:t>--&gt;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I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used to insert usually a small piece of data in a JSP page, without using the </a:t>
            </a:r>
            <a:r>
              <a:rPr lang="en-US" dirty="0" err="1" smtClean="0"/>
              <a:t>out.print</a:t>
            </a:r>
            <a:r>
              <a:rPr lang="en-US" dirty="0" smtClean="0"/>
              <a:t>() or </a:t>
            </a:r>
            <a:r>
              <a:rPr lang="en-US" dirty="0" err="1" smtClean="0"/>
              <a:t>out.write</a:t>
            </a:r>
            <a:r>
              <a:rPr lang="en-US" dirty="0" smtClean="0"/>
              <a:t>() statements. </a:t>
            </a:r>
          </a:p>
          <a:p>
            <a:r>
              <a:rPr lang="en-US" dirty="0" smtClean="0"/>
              <a:t>It is a  faster, easier, and clearer way to display the values of variables/parameters/expressions in a JSP page. </a:t>
            </a:r>
          </a:p>
          <a:p>
            <a:r>
              <a:rPr lang="en-US" dirty="0" smtClean="0"/>
              <a:t>The general syntax of JSP expressions is as follows: </a:t>
            </a:r>
            <a:endParaRPr lang="en-IN" dirty="0" smtClean="0"/>
          </a:p>
          <a:p>
            <a:pPr lvl="1"/>
            <a:r>
              <a:rPr lang="en-US" dirty="0" smtClean="0"/>
              <a:t>&lt;%= </a:t>
            </a:r>
            <a:r>
              <a:rPr lang="en-US" i="1" dirty="0" smtClean="0"/>
              <a:t>expressions</a:t>
            </a:r>
            <a:r>
              <a:rPr lang="en-US" dirty="0" smtClean="0"/>
              <a:t> %&gt;</a:t>
            </a:r>
            <a:endParaRPr lang="en-IN" dirty="0" smtClean="0"/>
          </a:p>
          <a:p>
            <a:r>
              <a:rPr lang="en-US" dirty="0" smtClean="0"/>
              <a:t>The expression is embedded within the tag pair &lt;%= and %&gt;.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Expressions </a:t>
            </a:r>
            <a:endParaRPr lang="en-I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expression is evaluated, converted to a String and inserted in the place of the expression using an </a:t>
            </a:r>
            <a:r>
              <a:rPr lang="en-US" dirty="0" err="1" smtClean="0"/>
              <a:t>out.print</a:t>
            </a:r>
            <a:r>
              <a:rPr lang="en-US" dirty="0" smtClean="0"/>
              <a:t>() statement. </a:t>
            </a:r>
          </a:p>
          <a:p>
            <a:r>
              <a:rPr lang="en-US" dirty="0" smtClean="0"/>
              <a:t>For example, if we want to add 3 and 4 and display the result, we write the JSP expression as follows: </a:t>
            </a:r>
            <a:endParaRPr lang="en-IN" dirty="0" smtClean="0"/>
          </a:p>
          <a:p>
            <a:pPr lvl="1"/>
            <a:r>
              <a:rPr lang="en-US" dirty="0" smtClean="0"/>
              <a:t>3 + 4 = &lt;%= 3+4 %&gt;</a:t>
            </a:r>
            <a:endParaRPr lang="en-IN" dirty="0" smtClean="0"/>
          </a:p>
          <a:p>
            <a:r>
              <a:rPr lang="en-US" dirty="0" smtClean="0"/>
              <a:t> The expression is translated into the following Java statements in </a:t>
            </a:r>
            <a:r>
              <a:rPr lang="en-US" dirty="0" err="1" smtClean="0"/>
              <a:t>servlet</a:t>
            </a:r>
            <a:r>
              <a:rPr lang="en-US" dirty="0" smtClean="0"/>
              <a:t> source code.</a:t>
            </a:r>
            <a:endParaRPr lang="en-IN" dirty="0" smtClean="0"/>
          </a:p>
          <a:p>
            <a:pPr lvl="1"/>
            <a:r>
              <a:rPr lang="en-US" dirty="0" err="1" smtClean="0"/>
              <a:t>out.write</a:t>
            </a:r>
            <a:r>
              <a:rPr lang="en-US" dirty="0" smtClean="0"/>
              <a:t>("3 + 4 = ");</a:t>
            </a:r>
            <a:endParaRPr lang="en-IN" dirty="0" smtClean="0"/>
          </a:p>
          <a:p>
            <a:pPr lvl="1"/>
            <a:r>
              <a:rPr lang="en-US" b="1" dirty="0" err="1" smtClean="0"/>
              <a:t>out.print</a:t>
            </a:r>
            <a:r>
              <a:rPr lang="en-US" b="1" dirty="0" smtClean="0"/>
              <a:t>( 3+4 );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 </a:t>
            </a:r>
            <a:endParaRPr lang="en-I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expression can be anything, as long as it can be converted to a string. For example, the following expression uses a </a:t>
            </a:r>
            <a:r>
              <a:rPr lang="en-US" dirty="0" err="1" smtClean="0"/>
              <a:t>java.util.Date</a:t>
            </a:r>
            <a:r>
              <a:rPr lang="en-US" dirty="0" smtClean="0"/>
              <a:t> object.</a:t>
            </a:r>
            <a:endParaRPr lang="en-IN" dirty="0" smtClean="0"/>
          </a:p>
          <a:p>
            <a:pPr lvl="1"/>
            <a:r>
              <a:rPr lang="en-US" dirty="0" smtClean="0"/>
              <a:t>Date and time is : &lt;%= new </a:t>
            </a:r>
            <a:r>
              <a:rPr lang="en-US" dirty="0" err="1" smtClean="0"/>
              <a:t>java.util.Date</a:t>
            </a:r>
            <a:r>
              <a:rPr lang="en-US" dirty="0" smtClean="0"/>
              <a:t>() %&gt;</a:t>
            </a:r>
            <a:endParaRPr lang="en-IN" dirty="0" smtClean="0"/>
          </a:p>
          <a:p>
            <a:r>
              <a:rPr lang="en-US" dirty="0" smtClean="0"/>
              <a:t> JSP expressions can be used as attribute values as well as tag names of JSP elements. Consider the following JSP code.</a:t>
            </a:r>
            <a:endParaRPr lang="en-IN" dirty="0" smtClean="0"/>
          </a:p>
          <a:p>
            <a:pPr lvl="1"/>
            <a:r>
              <a:rPr lang="en-US" dirty="0" smtClean="0"/>
              <a:t>&lt;% </a:t>
            </a:r>
            <a:endParaRPr lang="en-IN" dirty="0" smtClean="0"/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java.util.Date</a:t>
            </a:r>
            <a:r>
              <a:rPr lang="en-US" dirty="0" smtClean="0"/>
              <a:t> </a:t>
            </a:r>
            <a:r>
              <a:rPr lang="en-US" dirty="0" err="1" smtClean="0"/>
              <a:t>dt</a:t>
            </a:r>
            <a:r>
              <a:rPr lang="en-US" dirty="0" smtClean="0"/>
              <a:t> = new </a:t>
            </a:r>
            <a:r>
              <a:rPr lang="en-US" dirty="0" err="1" smtClean="0"/>
              <a:t>java.util.Date</a:t>
            </a:r>
            <a:r>
              <a:rPr lang="en-US" dirty="0" smtClean="0"/>
              <a:t>(); </a:t>
            </a:r>
            <a:endParaRPr lang="en-IN" dirty="0" smtClean="0"/>
          </a:p>
          <a:p>
            <a:pPr lvl="1"/>
            <a:r>
              <a:rPr lang="en-US" dirty="0" smtClean="0"/>
              <a:t>	String </a:t>
            </a:r>
            <a:r>
              <a:rPr lang="en-US" dirty="0" err="1" smtClean="0"/>
              <a:t>dateStr</a:t>
            </a:r>
            <a:r>
              <a:rPr lang="en-US" dirty="0" smtClean="0"/>
              <a:t> = </a:t>
            </a:r>
            <a:r>
              <a:rPr lang="en-US" dirty="0" err="1" smtClean="0"/>
              <a:t>dt.toString</a:t>
            </a:r>
            <a:r>
              <a:rPr lang="en-US" dirty="0" smtClean="0"/>
              <a:t>();</a:t>
            </a:r>
            <a:endParaRPr lang="en-IN" dirty="0" smtClean="0"/>
          </a:p>
          <a:p>
            <a:pPr lvl="1"/>
            <a:r>
              <a:rPr lang="en-US" dirty="0" smtClean="0"/>
              <a:t>	String time = "</a:t>
            </a:r>
            <a:r>
              <a:rPr lang="en-US" dirty="0" err="1" smtClean="0"/>
              <a:t>currentTime</a:t>
            </a:r>
            <a:r>
              <a:rPr lang="en-US" dirty="0" smtClean="0"/>
              <a:t>";</a:t>
            </a:r>
            <a:endParaRPr lang="en-IN" dirty="0" smtClean="0"/>
          </a:p>
          <a:p>
            <a:pPr lvl="1"/>
            <a:r>
              <a:rPr lang="en-US" dirty="0" smtClean="0"/>
              <a:t>%&gt;</a:t>
            </a:r>
            <a:endParaRPr lang="en-IN" dirty="0" smtClean="0"/>
          </a:p>
          <a:p>
            <a:pPr lvl="1"/>
            <a:r>
              <a:rPr lang="en-US" dirty="0" smtClean="0"/>
              <a:t>&lt;</a:t>
            </a:r>
            <a:r>
              <a:rPr lang="en-US" b="1" dirty="0" smtClean="0"/>
              <a:t>&lt;%= time %&gt;</a:t>
            </a:r>
            <a:r>
              <a:rPr lang="en-US" dirty="0" smtClean="0"/>
              <a:t> value="&lt;%= </a:t>
            </a:r>
            <a:r>
              <a:rPr lang="en-US" dirty="0" err="1" smtClean="0"/>
              <a:t>dateStr</a:t>
            </a:r>
            <a:r>
              <a:rPr lang="en-US" dirty="0" smtClean="0"/>
              <a:t> %&gt;" /&gt;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 </a:t>
            </a:r>
            <a:endParaRPr lang="en-I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generates the following tag:</a:t>
            </a:r>
            <a:endParaRPr lang="en-IN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currentTime</a:t>
            </a:r>
            <a:r>
              <a:rPr lang="en-US" dirty="0" smtClean="0"/>
              <a:t> value="Sun Sep 22 04:12:50 PDT 2013" /&gt;</a:t>
            </a:r>
            <a:endParaRPr lang="en-IN" dirty="0" smtClean="0"/>
          </a:p>
          <a:p>
            <a:r>
              <a:rPr lang="en-US" dirty="0" smtClean="0"/>
              <a:t> </a:t>
            </a:r>
            <a:endParaRPr lang="en-IN" dirty="0" smtClean="0"/>
          </a:p>
          <a:p>
            <a:r>
              <a:rPr lang="en-US" dirty="0" smtClean="0"/>
              <a:t>JSP also has an equivalent tag for expression as follows:</a:t>
            </a:r>
            <a:endParaRPr lang="en-IN" dirty="0" smtClean="0"/>
          </a:p>
          <a:p>
            <a:pPr lvl="1"/>
            <a:r>
              <a:rPr lang="fr-FR" dirty="0" smtClean="0"/>
              <a:t>&lt;</a:t>
            </a:r>
            <a:r>
              <a:rPr lang="fr-FR" dirty="0" err="1" smtClean="0"/>
              <a:t>jsp:expression</a:t>
            </a:r>
            <a:r>
              <a:rPr lang="fr-FR" dirty="0" smtClean="0"/>
              <a:t>&gt;</a:t>
            </a:r>
            <a:endParaRPr lang="en-IN" dirty="0" smtClean="0"/>
          </a:p>
          <a:p>
            <a:pPr lvl="1"/>
            <a:r>
              <a:rPr lang="fr-FR" dirty="0" smtClean="0"/>
              <a:t>	</a:t>
            </a:r>
            <a:r>
              <a:rPr lang="fr-FR" i="1" dirty="0" smtClean="0"/>
              <a:t>expressions</a:t>
            </a:r>
            <a:endParaRPr lang="en-IN" dirty="0" smtClean="0"/>
          </a:p>
          <a:p>
            <a:pPr lvl="1"/>
            <a:r>
              <a:rPr lang="fr-FR" dirty="0" smtClean="0"/>
              <a:t>&lt;/</a:t>
            </a:r>
            <a:r>
              <a:rPr lang="fr-FR" dirty="0" err="1" smtClean="0"/>
              <a:t>jsp:expression</a:t>
            </a:r>
            <a:r>
              <a:rPr lang="fr-FR" dirty="0" smtClean="0"/>
              <a:t>&gt;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 </a:t>
            </a:r>
            <a:endParaRPr lang="en-I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insert an arbitrary piece of Java code using the JSP </a:t>
            </a:r>
            <a:r>
              <a:rPr lang="en-US" i="1" dirty="0" err="1" smtClean="0"/>
              <a:t>scriptlets</a:t>
            </a:r>
            <a:r>
              <a:rPr lang="en-US" dirty="0" smtClean="0"/>
              <a:t> construct in a JSP page</a:t>
            </a:r>
          </a:p>
          <a:p>
            <a:r>
              <a:rPr lang="en-US" dirty="0" err="1" smtClean="0"/>
              <a:t>Scriptlets</a:t>
            </a:r>
            <a:r>
              <a:rPr lang="en-US" dirty="0" smtClean="0"/>
              <a:t> have the following form: </a:t>
            </a:r>
            <a:endParaRPr lang="en-IN" dirty="0" smtClean="0"/>
          </a:p>
          <a:p>
            <a:pPr lvl="1"/>
            <a:r>
              <a:rPr lang="en-US" dirty="0" smtClean="0"/>
              <a:t>&lt;% </a:t>
            </a:r>
            <a:r>
              <a:rPr lang="en-US" i="1" dirty="0" err="1" smtClean="0"/>
              <a:t>scriptlets</a:t>
            </a:r>
            <a:r>
              <a:rPr lang="en-US" dirty="0" smtClean="0"/>
              <a:t> %&gt;</a:t>
            </a:r>
            <a:endParaRPr lang="en-IN" dirty="0" smtClean="0"/>
          </a:p>
          <a:p>
            <a:r>
              <a:rPr lang="en-US" dirty="0" smtClean="0"/>
              <a:t> For example, the following </a:t>
            </a:r>
            <a:r>
              <a:rPr lang="en-US" dirty="0" err="1" smtClean="0"/>
              <a:t>scriptlet</a:t>
            </a:r>
            <a:r>
              <a:rPr lang="en-US" dirty="0" smtClean="0"/>
              <a:t> inserts the current date and time in the JSP page.</a:t>
            </a:r>
            <a:endParaRPr lang="en-IN" dirty="0" smtClean="0"/>
          </a:p>
          <a:p>
            <a:pPr lvl="1"/>
            <a:r>
              <a:rPr lang="en-US" dirty="0" smtClean="0"/>
              <a:t>&lt;%</a:t>
            </a:r>
            <a:endParaRPr lang="en-IN" dirty="0" smtClean="0"/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java.util.Date</a:t>
            </a:r>
            <a:r>
              <a:rPr lang="en-US" dirty="0" smtClean="0"/>
              <a:t> d = new </a:t>
            </a:r>
            <a:r>
              <a:rPr lang="en-US" dirty="0" err="1" smtClean="0"/>
              <a:t>java.util.Date</a:t>
            </a:r>
            <a:r>
              <a:rPr lang="en-US" dirty="0" smtClean="0"/>
              <a:t>();</a:t>
            </a:r>
            <a:endParaRPr lang="en-IN" dirty="0" smtClean="0"/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out.println</a:t>
            </a:r>
            <a:r>
              <a:rPr lang="en-US" dirty="0" smtClean="0"/>
              <a:t>("Date and time is : " + d);</a:t>
            </a:r>
            <a:endParaRPr lang="en-IN" dirty="0" smtClean="0"/>
          </a:p>
          <a:p>
            <a:pPr lvl="1"/>
            <a:r>
              <a:rPr lang="en-US" dirty="0" smtClean="0"/>
              <a:t>%&gt;</a:t>
            </a: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Scriptlets</a:t>
            </a:r>
            <a:endParaRPr lang="en-I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results in the following:</a:t>
            </a:r>
            <a:endParaRPr lang="en-IN" dirty="0" smtClean="0"/>
          </a:p>
          <a:p>
            <a:pPr lvl="1"/>
            <a:r>
              <a:rPr lang="en-US" dirty="0" smtClean="0"/>
              <a:t>Date and time is : Sun Sep 22 04:15:50 PDT 2013</a:t>
            </a:r>
            <a:endParaRPr lang="en-IN" dirty="0" smtClean="0"/>
          </a:p>
          <a:p>
            <a:r>
              <a:rPr lang="en-US" dirty="0" smtClean="0"/>
              <a:t> </a:t>
            </a:r>
            <a:endParaRPr lang="en-IN" dirty="0" smtClean="0"/>
          </a:p>
          <a:p>
            <a:r>
              <a:rPr lang="en-US" dirty="0" smtClean="0"/>
              <a:t>JSP also has the following XML equivalent for </a:t>
            </a:r>
            <a:r>
              <a:rPr lang="en-US" dirty="0" err="1" smtClean="0"/>
              <a:t>scriptlet</a:t>
            </a:r>
            <a:r>
              <a:rPr lang="en-US" dirty="0" smtClean="0"/>
              <a:t>:</a:t>
            </a:r>
            <a:endParaRPr lang="en-IN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jsp:scriptlet</a:t>
            </a:r>
            <a:r>
              <a:rPr lang="en-US" dirty="0" smtClean="0"/>
              <a:t>&gt;</a:t>
            </a:r>
            <a:endParaRPr lang="en-IN" dirty="0" smtClean="0"/>
          </a:p>
          <a:p>
            <a:pPr lvl="1"/>
            <a:r>
              <a:rPr lang="en-US" dirty="0" smtClean="0"/>
              <a:t>	</a:t>
            </a:r>
            <a:r>
              <a:rPr lang="en-US" i="1" dirty="0" err="1" smtClean="0"/>
              <a:t>scriptlets</a:t>
            </a:r>
            <a:endParaRPr lang="en-IN" dirty="0" smtClean="0"/>
          </a:p>
          <a:p>
            <a:pPr lvl="1"/>
            <a:r>
              <a:rPr lang="en-US" dirty="0" smtClean="0"/>
              <a:t>&lt;/</a:t>
            </a:r>
            <a:r>
              <a:rPr lang="en-US" dirty="0" err="1" smtClean="0"/>
              <a:t>jsp:scriptlet</a:t>
            </a:r>
            <a:r>
              <a:rPr lang="en-US" dirty="0" smtClean="0"/>
              <a:t>&gt;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Scriptlets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Currently, JSP or </a:t>
            </a:r>
            <a:r>
              <a:rPr lang="en-US" dirty="0" err="1" smtClean="0"/>
              <a:t>servlet</a:t>
            </a:r>
            <a:r>
              <a:rPr lang="en-US" dirty="0" smtClean="0"/>
              <a:t> technology supports only HTTP. </a:t>
            </a:r>
          </a:p>
          <a:p>
            <a:r>
              <a:rPr lang="en-US" dirty="0" smtClean="0"/>
              <a:t>However, a developer may extend the idea of </a:t>
            </a:r>
            <a:r>
              <a:rPr lang="en-US" dirty="0" err="1" smtClean="0"/>
              <a:t>servlet</a:t>
            </a:r>
            <a:r>
              <a:rPr lang="en-US" dirty="0" smtClean="0"/>
              <a:t> or JSP to implement other protocols such as FTP or SMTP. </a:t>
            </a:r>
          </a:p>
          <a:p>
            <a:r>
              <a:rPr lang="en-US" dirty="0" smtClean="0"/>
              <a:t>Since, JSP uses HTML, XML, and Java code, the applications are secure, fast, and independent of server platforms. </a:t>
            </a:r>
          </a:p>
          <a:p>
            <a:r>
              <a:rPr lang="en-US" dirty="0" smtClean="0"/>
              <a:t>It follows all </a:t>
            </a:r>
            <a:r>
              <a:rPr lang="en-US" dirty="0" err="1" smtClean="0"/>
              <a:t>servlet</a:t>
            </a:r>
            <a:r>
              <a:rPr lang="en-US" dirty="0" smtClean="0"/>
              <a:t> semantics and has all powers that a </a:t>
            </a:r>
            <a:r>
              <a:rPr lang="en-US" dirty="0" err="1" smtClean="0"/>
              <a:t>servlet</a:t>
            </a:r>
            <a:r>
              <a:rPr lang="en-US" dirty="0" smtClean="0"/>
              <a:t> has.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JSP and HTTP</a:t>
            </a:r>
            <a:endParaRPr lang="en-I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Several </a:t>
            </a:r>
            <a:r>
              <a:rPr lang="en-US" dirty="0" err="1" smtClean="0"/>
              <a:t>scriptlets</a:t>
            </a:r>
            <a:r>
              <a:rPr lang="en-US" dirty="0" smtClean="0"/>
              <a:t> and templates can be merged, to do some designated task. The following example illustrates this:</a:t>
            </a:r>
            <a:endParaRPr lang="en-IN" dirty="0" smtClean="0"/>
          </a:p>
          <a:p>
            <a:pPr lvl="1"/>
            <a:r>
              <a:rPr lang="en-US" dirty="0" smtClean="0"/>
              <a:t>&lt;% </a:t>
            </a:r>
            <a:endParaRPr lang="en-IN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no = (</a:t>
            </a:r>
            <a:r>
              <a:rPr lang="en-US" dirty="0" err="1" smtClean="0"/>
              <a:t>int</a:t>
            </a:r>
            <a:r>
              <a:rPr lang="en-US" dirty="0" smtClean="0"/>
              <a:t>)(</a:t>
            </a:r>
            <a:r>
              <a:rPr lang="en-US" dirty="0" err="1" smtClean="0"/>
              <a:t>Math.random</a:t>
            </a:r>
            <a:r>
              <a:rPr lang="en-US" dirty="0" smtClean="0"/>
              <a:t>()*10);</a:t>
            </a:r>
            <a:endParaRPr lang="en-IN" dirty="0" smtClean="0"/>
          </a:p>
          <a:p>
            <a:pPr lvl="1"/>
            <a:r>
              <a:rPr lang="en-US" dirty="0" smtClean="0"/>
              <a:t>if(no % 2 == 0) {</a:t>
            </a:r>
            <a:endParaRPr lang="en-IN" dirty="0" smtClean="0"/>
          </a:p>
          <a:p>
            <a:pPr lvl="1"/>
            <a:r>
              <a:rPr lang="en-US" dirty="0" smtClean="0"/>
              <a:t>%&gt;</a:t>
            </a:r>
            <a:endParaRPr lang="en-IN" dirty="0" smtClean="0"/>
          </a:p>
          <a:p>
            <a:pPr lvl="1"/>
            <a:r>
              <a:rPr lang="en-US" dirty="0" smtClean="0"/>
              <a:t>Even</a:t>
            </a:r>
            <a:endParaRPr lang="en-IN" dirty="0" smtClean="0"/>
          </a:p>
          <a:p>
            <a:pPr lvl="1"/>
            <a:r>
              <a:rPr lang="en-US" dirty="0" smtClean="0"/>
              <a:t>&lt;% } else { %&gt;</a:t>
            </a:r>
            <a:endParaRPr lang="en-IN" dirty="0" smtClean="0"/>
          </a:p>
          <a:p>
            <a:pPr lvl="1"/>
            <a:r>
              <a:rPr lang="en-US" dirty="0" smtClean="0"/>
              <a:t>Odd</a:t>
            </a:r>
            <a:endParaRPr lang="en-IN" dirty="0" smtClean="0"/>
          </a:p>
          <a:p>
            <a:pPr lvl="1"/>
            <a:r>
              <a:rPr lang="en-US" dirty="0" smtClean="0"/>
              <a:t>&lt;% } %&gt;</a:t>
            </a:r>
            <a:endParaRPr lang="en-IN" dirty="0" smtClean="0"/>
          </a:p>
          <a:p>
            <a:pPr lvl="1"/>
            <a:r>
              <a:rPr lang="en-US" dirty="0" smtClean="0"/>
              <a:t> </a:t>
            </a:r>
            <a:endParaRPr lang="en-IN" dirty="0" smtClean="0"/>
          </a:p>
          <a:p>
            <a:r>
              <a:rPr lang="en-US" dirty="0" smtClean="0"/>
              <a:t>This code gets converted into something like</a:t>
            </a:r>
            <a:endParaRPr lang="en-IN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no = (</a:t>
            </a:r>
            <a:r>
              <a:rPr lang="en-US" dirty="0" err="1" smtClean="0"/>
              <a:t>int</a:t>
            </a:r>
            <a:r>
              <a:rPr lang="en-US" dirty="0" smtClean="0"/>
              <a:t>)(</a:t>
            </a:r>
            <a:r>
              <a:rPr lang="en-US" dirty="0" err="1" smtClean="0"/>
              <a:t>Math.random</a:t>
            </a:r>
            <a:r>
              <a:rPr lang="en-US" dirty="0" smtClean="0"/>
              <a:t>()*10);</a:t>
            </a:r>
            <a:endParaRPr lang="en-IN" dirty="0" smtClean="0"/>
          </a:p>
          <a:p>
            <a:pPr lvl="1"/>
            <a:r>
              <a:rPr lang="pt-BR" dirty="0" smtClean="0"/>
              <a:t>if(no % 2 == 0) {</a:t>
            </a:r>
            <a:endParaRPr lang="en-IN" dirty="0" smtClean="0"/>
          </a:p>
          <a:p>
            <a:pPr lvl="1"/>
            <a:r>
              <a:rPr lang="pt-BR" dirty="0" smtClean="0"/>
              <a:t> </a:t>
            </a:r>
            <a:endParaRPr lang="en-IN" dirty="0" smtClean="0"/>
          </a:p>
          <a:p>
            <a:pPr lvl="1"/>
            <a:r>
              <a:rPr lang="pt-BR" dirty="0" smtClean="0"/>
              <a:t>      out.write("\r\n");</a:t>
            </a:r>
            <a:endParaRPr lang="en-IN" dirty="0" smtClean="0"/>
          </a:p>
          <a:p>
            <a:pPr lvl="1"/>
            <a:r>
              <a:rPr lang="pt-BR" dirty="0" smtClean="0"/>
              <a:t>      out.write("Even\r\n");</a:t>
            </a:r>
            <a:endParaRPr lang="en-IN" dirty="0" smtClean="0"/>
          </a:p>
          <a:p>
            <a:pPr lvl="1"/>
            <a:r>
              <a:rPr lang="pt-BR" dirty="0" smtClean="0"/>
              <a:t> } else { </a:t>
            </a:r>
            <a:endParaRPr lang="en-IN" dirty="0" smtClean="0"/>
          </a:p>
          <a:p>
            <a:pPr lvl="1"/>
            <a:r>
              <a:rPr lang="pt-BR" dirty="0" smtClean="0"/>
              <a:t>      out.write("\r\n");</a:t>
            </a:r>
            <a:endParaRPr lang="en-IN" dirty="0" smtClean="0"/>
          </a:p>
          <a:p>
            <a:pPr lvl="1"/>
            <a:r>
              <a:rPr lang="pt-BR" dirty="0" smtClean="0"/>
              <a:t>      out.write("Odd\r\n");</a:t>
            </a:r>
            <a:endParaRPr lang="en-IN" dirty="0" smtClean="0"/>
          </a:p>
          <a:p>
            <a:pPr lvl="1"/>
            <a:r>
              <a:rPr lang="pt-BR" dirty="0" smtClean="0"/>
              <a:t> </a:t>
            </a:r>
            <a:r>
              <a:rPr lang="en-US" dirty="0" smtClean="0"/>
              <a:t>}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Processing</a:t>
            </a:r>
            <a:endParaRPr lang="en-I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JSP </a:t>
            </a:r>
            <a:r>
              <a:rPr lang="en-US" i="1" dirty="0" smtClean="0"/>
              <a:t>declarations</a:t>
            </a:r>
            <a:r>
              <a:rPr lang="en-US" dirty="0" smtClean="0"/>
              <a:t> are used to declare one or more variables, methods, or inner classes, which can be used later in the JSP page. The syntax is as follows:</a:t>
            </a:r>
            <a:endParaRPr lang="en-IN" dirty="0" smtClean="0"/>
          </a:p>
          <a:p>
            <a:pPr lvl="1"/>
            <a:r>
              <a:rPr lang="en-US" dirty="0" smtClean="0"/>
              <a:t>&lt;%! </a:t>
            </a:r>
            <a:r>
              <a:rPr lang="en-US" i="1" dirty="0" smtClean="0"/>
              <a:t>declarations</a:t>
            </a:r>
            <a:r>
              <a:rPr lang="en-US" dirty="0" smtClean="0"/>
              <a:t> %&gt;</a:t>
            </a:r>
            <a:endParaRPr lang="en-IN" dirty="0" smtClean="0"/>
          </a:p>
          <a:p>
            <a:r>
              <a:rPr lang="en-US" dirty="0" smtClean="0"/>
              <a:t> Examples are</a:t>
            </a:r>
            <a:endParaRPr lang="en-IN" dirty="0" smtClean="0"/>
          </a:p>
          <a:p>
            <a:pPr lvl="1"/>
            <a:r>
              <a:rPr lang="en-US" dirty="0" smtClean="0"/>
              <a:t>&lt;%! </a:t>
            </a:r>
            <a:r>
              <a:rPr lang="en-US" dirty="0" err="1" smtClean="0"/>
              <a:t>int</a:t>
            </a:r>
            <a:r>
              <a:rPr lang="en-US" dirty="0" smtClean="0"/>
              <a:t> sum = 0; %&gt;</a:t>
            </a:r>
            <a:endParaRPr lang="en-IN" dirty="0" smtClean="0"/>
          </a:p>
          <a:p>
            <a:pPr lvl="1"/>
            <a:r>
              <a:rPr lang="en-US" dirty="0" smtClean="0"/>
              <a:t>&lt;%! </a:t>
            </a:r>
            <a:r>
              <a:rPr lang="en-US" dirty="0" err="1" smtClean="0"/>
              <a:t>int</a:t>
            </a:r>
            <a:r>
              <a:rPr lang="en-US" dirty="0" smtClean="0"/>
              <a:t> x, y , z; %&gt;</a:t>
            </a:r>
            <a:endParaRPr lang="en-IN" dirty="0" smtClean="0"/>
          </a:p>
          <a:p>
            <a:pPr lvl="1"/>
            <a:r>
              <a:rPr lang="en-US" dirty="0" smtClean="0"/>
              <a:t>&lt;%! </a:t>
            </a:r>
            <a:r>
              <a:rPr lang="en-US" dirty="0" err="1" smtClean="0"/>
              <a:t>java.util.Hashtable</a:t>
            </a:r>
            <a:r>
              <a:rPr lang="en-US" dirty="0" smtClean="0"/>
              <a:t> table = new </a:t>
            </a:r>
            <a:r>
              <a:rPr lang="en-US" dirty="0" err="1" smtClean="0"/>
              <a:t>java.util.Hashtable</a:t>
            </a:r>
            <a:r>
              <a:rPr lang="en-US" dirty="0" smtClean="0"/>
              <a:t>(); %&gt;</a:t>
            </a: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Declarations</a:t>
            </a:r>
            <a:endParaRPr lang="en-I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that variables created using </a:t>
            </a:r>
            <a:r>
              <a:rPr lang="en-US" i="1" dirty="0" err="1" smtClean="0"/>
              <a:t>scriptlets</a:t>
            </a:r>
            <a:r>
              <a:rPr lang="en-US" dirty="0" smtClean="0"/>
              <a:t> are local to the _</a:t>
            </a:r>
            <a:r>
              <a:rPr lang="en-US" dirty="0" err="1" smtClean="0"/>
              <a:t>jspService</a:t>
            </a:r>
            <a:r>
              <a:rPr lang="en-US" dirty="0" smtClean="0"/>
              <a:t>() method.</a:t>
            </a:r>
          </a:p>
          <a:p>
            <a:r>
              <a:rPr lang="en-US" dirty="0" smtClean="0"/>
              <a:t>The following declarations create an instance variable, </a:t>
            </a:r>
            <a:r>
              <a:rPr lang="en-US" dirty="0" err="1" smtClean="0"/>
              <a:t>lastLoaded</a:t>
            </a:r>
            <a:r>
              <a:rPr lang="en-US" dirty="0" smtClean="0"/>
              <a:t>.</a:t>
            </a:r>
            <a:endParaRPr lang="en-IN" dirty="0" smtClean="0"/>
          </a:p>
          <a:p>
            <a:pPr lvl="1"/>
            <a:r>
              <a:rPr lang="en-US" dirty="0" smtClean="0"/>
              <a:t>&lt;%! </a:t>
            </a:r>
            <a:r>
              <a:rPr lang="en-US" dirty="0" err="1" smtClean="0"/>
              <a:t>java.util.Date</a:t>
            </a:r>
            <a:r>
              <a:rPr lang="en-US" dirty="0" smtClean="0"/>
              <a:t> </a:t>
            </a:r>
            <a:r>
              <a:rPr lang="en-US" dirty="0" err="1" smtClean="0"/>
              <a:t>lastLoaded</a:t>
            </a:r>
            <a:r>
              <a:rPr lang="en-US" dirty="0" smtClean="0"/>
              <a:t> =  new </a:t>
            </a:r>
            <a:r>
              <a:rPr lang="en-US" dirty="0" err="1" smtClean="0"/>
              <a:t>java.util.Date</a:t>
            </a:r>
            <a:r>
              <a:rPr lang="en-US" dirty="0" smtClean="0"/>
              <a:t>();%&gt;</a:t>
            </a:r>
            <a:endParaRPr lang="en-IN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servlet</a:t>
            </a:r>
            <a:r>
              <a:rPr lang="en-US" dirty="0" smtClean="0"/>
              <a:t> was last loaded on &lt;b&gt;&lt;%=</a:t>
            </a:r>
            <a:r>
              <a:rPr lang="en-US" dirty="0" err="1" smtClean="0"/>
              <a:t>lastLoaded</a:t>
            </a:r>
            <a:r>
              <a:rPr lang="en-US" dirty="0" smtClean="0"/>
              <a:t>%&gt;&lt;/b&gt;</a:t>
            </a:r>
            <a:endParaRPr lang="en-IN" dirty="0" smtClean="0"/>
          </a:p>
          <a:p>
            <a:r>
              <a:rPr lang="en-US" dirty="0" smtClean="0"/>
              <a:t> This generates the following result:</a:t>
            </a:r>
            <a:endParaRPr lang="en-IN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servlet</a:t>
            </a:r>
            <a:r>
              <a:rPr lang="en-US" dirty="0" smtClean="0"/>
              <a:t> was last loaded on </a:t>
            </a:r>
            <a:r>
              <a:rPr lang="en-US" b="1" dirty="0" smtClean="0"/>
              <a:t>Sun Sep 22 04:19:12 PDT 2013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  <a:endParaRPr lang="en-I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generated using declarations are available in </a:t>
            </a:r>
            <a:r>
              <a:rPr lang="en-US" dirty="0" err="1" smtClean="0"/>
              <a:t>scriptlets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declaration has the scope of entire translation unit. </a:t>
            </a:r>
          </a:p>
          <a:p>
            <a:r>
              <a:rPr lang="en-US" dirty="0" smtClean="0"/>
              <a:t>JSP also has the following XML equivalent for declaration:</a:t>
            </a:r>
            <a:endParaRPr lang="en-IN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jsp:declaration</a:t>
            </a:r>
            <a:r>
              <a:rPr lang="en-US" dirty="0" smtClean="0"/>
              <a:t>&gt;</a:t>
            </a:r>
            <a:endParaRPr lang="en-IN" dirty="0" smtClean="0"/>
          </a:p>
          <a:p>
            <a:pPr lvl="1"/>
            <a:r>
              <a:rPr lang="en-US" dirty="0" smtClean="0"/>
              <a:t>	</a:t>
            </a:r>
            <a:r>
              <a:rPr lang="en-US" i="1" dirty="0" smtClean="0"/>
              <a:t>declarations</a:t>
            </a:r>
            <a:endParaRPr lang="en-IN" dirty="0" smtClean="0"/>
          </a:p>
          <a:p>
            <a:pPr lvl="1"/>
            <a:r>
              <a:rPr lang="en-US" dirty="0" smtClean="0"/>
              <a:t>&lt;/</a:t>
            </a:r>
            <a:r>
              <a:rPr lang="en-US" dirty="0" err="1" smtClean="0"/>
              <a:t>jsp:declaration</a:t>
            </a:r>
            <a:r>
              <a:rPr lang="en-US" dirty="0" smtClean="0"/>
              <a:t>&gt;</a:t>
            </a: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  <a:endParaRPr lang="en-I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scope of a JSP object is defined as the availability of that object for use from a particular place of the web application. </a:t>
            </a:r>
          </a:p>
          <a:p>
            <a:r>
              <a:rPr lang="en-US" dirty="0" smtClean="0"/>
              <a:t>There are four object scope: </a:t>
            </a:r>
            <a:r>
              <a:rPr lang="en-US" i="1" dirty="0" smtClean="0"/>
              <a:t>page</a:t>
            </a:r>
            <a:r>
              <a:rPr lang="en-US" dirty="0" smtClean="0"/>
              <a:t>, </a:t>
            </a:r>
            <a:r>
              <a:rPr lang="en-US" i="1" dirty="0" smtClean="0"/>
              <a:t>request</a:t>
            </a:r>
            <a:r>
              <a:rPr lang="en-US" dirty="0" smtClean="0"/>
              <a:t>, </a:t>
            </a:r>
            <a:r>
              <a:rPr lang="en-US" i="1" dirty="0" smtClean="0"/>
              <a:t>session</a:t>
            </a:r>
            <a:r>
              <a:rPr lang="en-US" dirty="0" smtClean="0"/>
              <a:t>, and </a:t>
            </a:r>
            <a:r>
              <a:rPr lang="en-US" i="1" dirty="0" smtClean="0"/>
              <a:t>application</a:t>
            </a:r>
            <a:r>
              <a:rPr lang="en-US" dirty="0" smtClean="0"/>
              <a:t>. </a:t>
            </a:r>
            <a:endParaRPr lang="en-IN" dirty="0" smtClean="0"/>
          </a:p>
          <a:p>
            <a:r>
              <a:rPr lang="en-US" dirty="0" smtClean="0"/>
              <a:t>page</a:t>
            </a:r>
            <a:r>
              <a:rPr lang="en-US" b="1" dirty="0" smtClean="0"/>
              <a:t> </a:t>
            </a:r>
            <a:endParaRPr lang="en-IN" dirty="0" smtClean="0"/>
          </a:p>
          <a:p>
            <a:pPr lvl="1"/>
            <a:r>
              <a:rPr lang="en-US" dirty="0" smtClean="0"/>
              <a:t>Objects having </a:t>
            </a:r>
            <a:r>
              <a:rPr lang="en-US" i="1" dirty="0" smtClean="0"/>
              <a:t>page</a:t>
            </a:r>
            <a:r>
              <a:rPr lang="en-US" dirty="0" smtClean="0"/>
              <a:t> scope can be accessed only from within the same page where they were created. JSP implicit objects out, exception, response, </a:t>
            </a:r>
            <a:r>
              <a:rPr lang="en-US" dirty="0" err="1" smtClean="0"/>
              <a:t>pageContext</a:t>
            </a:r>
            <a:r>
              <a:rPr lang="en-US" dirty="0" smtClean="0"/>
              <a:t>, </a:t>
            </a:r>
            <a:r>
              <a:rPr lang="en-US" dirty="0" err="1" smtClean="0"/>
              <a:t>config</a:t>
            </a:r>
            <a:r>
              <a:rPr lang="en-US" dirty="0" smtClean="0"/>
              <a:t>, and page have </a:t>
            </a:r>
            <a:r>
              <a:rPr lang="en-US" i="1" dirty="0" smtClean="0"/>
              <a:t>page</a:t>
            </a:r>
            <a:r>
              <a:rPr lang="en-US" dirty="0" smtClean="0"/>
              <a:t> scope. </a:t>
            </a:r>
          </a:p>
          <a:p>
            <a:pPr lvl="1"/>
            <a:r>
              <a:rPr lang="en-US" dirty="0" smtClean="0"/>
              <a:t>We have discussed implicit objects in the next section. JSP objects created using the &lt;</a:t>
            </a:r>
            <a:r>
              <a:rPr lang="en-US" dirty="0" err="1" smtClean="0"/>
              <a:t>jsp:useBean</a:t>
            </a:r>
            <a:r>
              <a:rPr lang="en-US" dirty="0" smtClean="0"/>
              <a:t>&gt; tag also have </a:t>
            </a:r>
            <a:r>
              <a:rPr lang="en-US" i="1" dirty="0" smtClean="0"/>
              <a:t>page</a:t>
            </a:r>
            <a:r>
              <a:rPr lang="en-US" dirty="0" smtClean="0"/>
              <a:t> scope.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Scope of JSP Objects </a:t>
            </a:r>
            <a:endParaRPr lang="en-I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request</a:t>
            </a:r>
            <a:endParaRPr lang="en-IN" dirty="0" smtClean="0"/>
          </a:p>
          <a:p>
            <a:pPr lvl="1"/>
            <a:r>
              <a:rPr lang="en-US" dirty="0" smtClean="0"/>
              <a:t>A request can be served by more than one page. Objects having </a:t>
            </a:r>
            <a:r>
              <a:rPr lang="en-US" i="1" dirty="0" smtClean="0"/>
              <a:t>request</a:t>
            </a:r>
            <a:r>
              <a:rPr lang="en-US" dirty="0" smtClean="0"/>
              <a:t> scope can be accessed from any page that serves that request. </a:t>
            </a:r>
          </a:p>
          <a:p>
            <a:pPr lvl="1"/>
            <a:r>
              <a:rPr lang="en-US" dirty="0" smtClean="0"/>
              <a:t>The implicit object request has the </a:t>
            </a:r>
            <a:r>
              <a:rPr lang="en-US" i="1" dirty="0" smtClean="0"/>
              <a:t>request</a:t>
            </a:r>
            <a:r>
              <a:rPr lang="en-US" dirty="0" smtClean="0"/>
              <a:t> scope.</a:t>
            </a:r>
            <a:endParaRPr lang="en-IN" dirty="0" smtClean="0"/>
          </a:p>
          <a:p>
            <a:r>
              <a:rPr lang="en-US" dirty="0" smtClean="0"/>
              <a:t>session</a:t>
            </a:r>
            <a:endParaRPr lang="en-IN" dirty="0" smtClean="0"/>
          </a:p>
          <a:p>
            <a:pPr lvl="1"/>
            <a:r>
              <a:rPr lang="en-US" dirty="0" smtClean="0"/>
              <a:t>Objects having </a:t>
            </a:r>
            <a:r>
              <a:rPr lang="en-US" i="1" dirty="0" smtClean="0"/>
              <a:t>session</a:t>
            </a:r>
            <a:r>
              <a:rPr lang="en-US" dirty="0" smtClean="0"/>
              <a:t> scope are accessible from pages that belong to the same session from where they were created. </a:t>
            </a:r>
          </a:p>
          <a:p>
            <a:pPr lvl="1"/>
            <a:r>
              <a:rPr lang="en-US" dirty="0" smtClean="0"/>
              <a:t>The session implicit object has the </a:t>
            </a:r>
            <a:r>
              <a:rPr lang="en-US" i="1" dirty="0" smtClean="0"/>
              <a:t>session</a:t>
            </a:r>
            <a:r>
              <a:rPr lang="en-US" dirty="0" smtClean="0"/>
              <a:t> scope.</a:t>
            </a:r>
            <a:endParaRPr lang="en-IN" dirty="0" smtClean="0"/>
          </a:p>
          <a:p>
            <a:r>
              <a:rPr lang="en-US" dirty="0" smtClean="0"/>
              <a:t>application</a:t>
            </a:r>
            <a:endParaRPr lang="en-IN" dirty="0" smtClean="0"/>
          </a:p>
          <a:p>
            <a:pPr lvl="1"/>
            <a:r>
              <a:rPr lang="en-US" dirty="0" smtClean="0"/>
              <a:t>JSP objects that have </a:t>
            </a:r>
            <a:r>
              <a:rPr lang="en-US" i="1" dirty="0" smtClean="0"/>
              <a:t>application</a:t>
            </a:r>
            <a:r>
              <a:rPr lang="en-US" dirty="0" smtClean="0"/>
              <a:t> scope can be accessed from any page that belong to the same application. </a:t>
            </a:r>
          </a:p>
          <a:p>
            <a:pPr lvl="1"/>
            <a:r>
              <a:rPr lang="en-US" dirty="0" smtClean="0"/>
              <a:t>An example is application implicit object.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JSP Objects </a:t>
            </a:r>
            <a:endParaRPr lang="en-I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container allows us to directly access many useful objects defined in the _</a:t>
            </a:r>
            <a:r>
              <a:rPr lang="en-US" dirty="0" err="1" smtClean="0"/>
              <a:t>jspService</a:t>
            </a:r>
            <a:r>
              <a:rPr lang="en-US" dirty="0" smtClean="0"/>
              <a:t>() method of the JSP page’s underlying </a:t>
            </a:r>
            <a:r>
              <a:rPr lang="en-US" dirty="0" err="1" smtClean="0"/>
              <a:t>servlet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These objects are called </a:t>
            </a:r>
            <a:r>
              <a:rPr lang="en-US" i="1" dirty="0" smtClean="0"/>
              <a:t>implicit objects</a:t>
            </a:r>
            <a:r>
              <a:rPr lang="en-US" dirty="0" smtClean="0"/>
              <a:t> as they are instantiated automatically. 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implicit objects</a:t>
            </a:r>
            <a:r>
              <a:rPr lang="en-US" dirty="0" smtClean="0"/>
              <a:t> contain information about request, response, session, configuration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Implicit Objects </a:t>
            </a:r>
            <a:endParaRPr lang="en-I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1520" y="980728"/>
          <a:ext cx="8640960" cy="6012128"/>
        </p:xfrm>
        <a:graphic>
          <a:graphicData uri="http://schemas.openxmlformats.org/drawingml/2006/table">
            <a:tbl>
              <a:tblPr/>
              <a:tblGrid>
                <a:gridCol w="1174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3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3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156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b="1">
                          <a:latin typeface="Arial"/>
                          <a:ea typeface="MS Mincho"/>
                        </a:rPr>
                        <a:t>Variable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18415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b="1">
                          <a:latin typeface="Arial"/>
                          <a:ea typeface="MS Mincho"/>
                        </a:rPr>
                        <a:t>Class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18415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b="1">
                          <a:latin typeface="Arial"/>
                          <a:ea typeface="MS Mincho"/>
                        </a:rPr>
                        <a:t>Description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18415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352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out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18415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u="sng">
                          <a:solidFill>
                            <a:srgbClr val="0000FF"/>
                          </a:solidFill>
                          <a:latin typeface="Arial"/>
                          <a:ea typeface="MS Mincho"/>
                          <a:hlinkClick r:id="rId2"/>
                        </a:rPr>
                        <a:t>javax.servlet.jsp.JspWriter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18415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Output stream of the JSP page’s servlet.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18415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661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request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18415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Subtype of </a:t>
                      </a:r>
                      <a:r>
                        <a:rPr lang="en-US" sz="1600" u="sng">
                          <a:solidFill>
                            <a:srgbClr val="0000FF"/>
                          </a:solidFill>
                          <a:latin typeface="Arial"/>
                          <a:ea typeface="MS Mincho"/>
                          <a:hlinkClick r:id="rId3"/>
                        </a:rPr>
                        <a:t>javax.servlet.ServletRequest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18415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Current client request being handled by the JSP page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18415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661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response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18415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Subtype of </a:t>
                      </a:r>
                      <a:r>
                        <a:rPr lang="en-US" sz="1600" u="sng">
                          <a:solidFill>
                            <a:srgbClr val="0000FF"/>
                          </a:solidFill>
                          <a:latin typeface="Arial"/>
                          <a:ea typeface="MS Mincho"/>
                          <a:hlinkClick r:id="rId4"/>
                        </a:rPr>
                        <a:t>javax.servlet.ServletResponse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18415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Response generated by the JSP page to be returned to the client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18415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52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config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18415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u="sng">
                          <a:solidFill>
                            <a:srgbClr val="0000FF"/>
                          </a:solidFill>
                          <a:latin typeface="Arial"/>
                          <a:ea typeface="MS Mincho"/>
                          <a:hlinkClick r:id="rId5"/>
                        </a:rPr>
                        <a:t>javax.servlet.ServletConfig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18415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Initialization information of the JSP page's servlet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18415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52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session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18415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u="sng">
                          <a:solidFill>
                            <a:srgbClr val="0000FF"/>
                          </a:solidFill>
                          <a:latin typeface="Arial"/>
                          <a:ea typeface="MS Mincho"/>
                          <a:hlinkClick r:id="rId6"/>
                        </a:rPr>
                        <a:t>javax.servlet.http.HttpSession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18415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Session object for the client 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18415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3231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application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18415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u="sng">
                          <a:solidFill>
                            <a:srgbClr val="0000FF"/>
                          </a:solidFill>
                          <a:latin typeface="Arial"/>
                          <a:ea typeface="MS Mincho"/>
                          <a:hlinkClick r:id="rId7"/>
                        </a:rPr>
                        <a:t>javax.servlet.ServletContext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18415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Context of the JSP page's servlet and other web components contained in the same application.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18415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352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exception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18415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u="sng">
                          <a:solidFill>
                            <a:srgbClr val="0000FF"/>
                          </a:solidFill>
                          <a:latin typeface="Arial"/>
                          <a:ea typeface="MS Mincho"/>
                          <a:hlinkClick r:id="rId8"/>
                        </a:rPr>
                        <a:t>java.lang.Throwable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18415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Represents error. Accessible only from an error page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18415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352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page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18415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u="sng">
                          <a:solidFill>
                            <a:srgbClr val="0000FF"/>
                          </a:solidFill>
                          <a:latin typeface="Arial"/>
                          <a:ea typeface="MS Mincho"/>
                          <a:hlinkClick r:id="rId9"/>
                        </a:rPr>
                        <a:t>java.lang.Object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18415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Refers to JSP page's servlet processing the current request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18415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37755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pageContext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18415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u="sng">
                          <a:solidFill>
                            <a:srgbClr val="0000FF"/>
                          </a:solidFill>
                          <a:latin typeface="Arial"/>
                          <a:ea typeface="MS Mincho"/>
                          <a:hlinkClick r:id="rId10"/>
                        </a:rPr>
                        <a:t>javax.servlet.jsp.PageContext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18415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Arial"/>
                          <a:ea typeface="MS Mincho"/>
                        </a:rPr>
                        <a:t>The context of the JSP page that provides APIs to manage the various scoped attributes. It is extensively used by the tag handlers.</a:t>
                      </a:r>
                      <a:endParaRPr lang="en-IN" sz="1600" dirty="0">
                        <a:latin typeface="Arial"/>
                        <a:ea typeface="MS Mincho"/>
                      </a:endParaRPr>
                    </a:p>
                  </a:txBody>
                  <a:tcPr marL="18415" marR="1841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Objects </a:t>
            </a:r>
            <a:endParaRPr lang="en-I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object refers to the </a:t>
            </a:r>
            <a:r>
              <a:rPr lang="en-US" dirty="0" err="1" smtClean="0"/>
              <a:t>javax.servlet.http.HttpServletRequest</a:t>
            </a:r>
            <a:r>
              <a:rPr lang="en-US" dirty="0" smtClean="0"/>
              <a:t> type object that is passed to the _</a:t>
            </a:r>
            <a:r>
              <a:rPr lang="en-US" dirty="0" err="1" smtClean="0"/>
              <a:t>jspService</a:t>
            </a:r>
            <a:r>
              <a:rPr lang="en-US" dirty="0" smtClean="0"/>
              <a:t>() method of the generated </a:t>
            </a:r>
            <a:r>
              <a:rPr lang="en-US" dirty="0" err="1" smtClean="0"/>
              <a:t>servlet</a:t>
            </a:r>
            <a:endParaRPr lang="en-US" dirty="0" smtClean="0"/>
          </a:p>
          <a:p>
            <a:r>
              <a:rPr lang="en-US" dirty="0" smtClean="0"/>
              <a:t>This implicit object has request scope.</a:t>
            </a:r>
            <a:endParaRPr lang="en-IN" dirty="0" smtClean="0"/>
          </a:p>
          <a:p>
            <a:pPr lvl="1"/>
            <a:r>
              <a:rPr lang="en-US" dirty="0" smtClean="0"/>
              <a:t>&lt;%</a:t>
            </a:r>
            <a:endParaRPr lang="en-IN" dirty="0" smtClean="0"/>
          </a:p>
          <a:p>
            <a:pPr lvl="1"/>
            <a:r>
              <a:rPr lang="en-US" b="1" dirty="0" smtClean="0"/>
              <a:t>	String name = </a:t>
            </a:r>
            <a:r>
              <a:rPr lang="en-US" b="1" dirty="0" err="1" smtClean="0"/>
              <a:t>request.getParameter</a:t>
            </a:r>
            <a:r>
              <a:rPr lang="en-US" b="1" dirty="0" smtClean="0"/>
              <a:t>("name");</a:t>
            </a:r>
            <a:endParaRPr lang="en-IN" dirty="0" smtClean="0"/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out.println</a:t>
            </a:r>
            <a:r>
              <a:rPr lang="en-US" dirty="0" smtClean="0"/>
              <a:t>("Hello " + name);</a:t>
            </a:r>
            <a:endParaRPr lang="en-IN" dirty="0" smtClean="0"/>
          </a:p>
          <a:p>
            <a:pPr lvl="1"/>
            <a:r>
              <a:rPr lang="en-US" dirty="0" smtClean="0"/>
              <a:t>%&gt;</a:t>
            </a:r>
            <a:endParaRPr lang="en-IN" dirty="0" smtClean="0"/>
          </a:p>
          <a:p>
            <a:r>
              <a:rPr lang="en-US" dirty="0" smtClean="0"/>
              <a:t> For the URL http://127.0.0.1:8080/net/getParameterDemo.jsp?name=Monali, it displays the following:</a:t>
            </a:r>
            <a:endParaRPr lang="en-IN" dirty="0" smtClean="0"/>
          </a:p>
          <a:p>
            <a:pPr lvl="1"/>
            <a:r>
              <a:rPr lang="en-US" dirty="0" smtClean="0"/>
              <a:t>Hello </a:t>
            </a:r>
            <a:r>
              <a:rPr lang="en-US" dirty="0" err="1" smtClean="0"/>
              <a:t>Monali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</a:t>
            </a:r>
            <a:endParaRPr lang="en-I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JSP page can retrieve parameters sent through an HTML form. Consider the following form:</a:t>
            </a:r>
            <a:endParaRPr lang="en-IN" dirty="0" smtClean="0"/>
          </a:p>
          <a:p>
            <a:pPr lvl="1"/>
            <a:r>
              <a:rPr lang="en-US" dirty="0" smtClean="0"/>
              <a:t>&lt;form method='post' action='</a:t>
            </a:r>
            <a:r>
              <a:rPr lang="en-US" dirty="0" err="1" smtClean="0"/>
              <a:t>jsp</a:t>
            </a:r>
            <a:r>
              <a:rPr lang="en-US" dirty="0" smtClean="0"/>
              <a:t>/add.jsp'&gt;</a:t>
            </a:r>
            <a:endParaRPr lang="en-IN" dirty="0" smtClean="0"/>
          </a:p>
          <a:p>
            <a:pPr lvl="1"/>
            <a:r>
              <a:rPr lang="en-US" dirty="0" smtClean="0"/>
              <a:t>&lt;input type='text' name='a' size='4'&gt;+</a:t>
            </a:r>
            <a:endParaRPr lang="en-IN" dirty="0" smtClean="0"/>
          </a:p>
          <a:p>
            <a:pPr lvl="1"/>
            <a:r>
              <a:rPr lang="en-US" dirty="0" smtClean="0"/>
              <a:t>&lt;input type='text' name='b' size='4'&gt;</a:t>
            </a:r>
            <a:endParaRPr lang="en-IN" dirty="0" smtClean="0"/>
          </a:p>
          <a:p>
            <a:pPr lvl="1"/>
            <a:r>
              <a:rPr lang="en-US" dirty="0" smtClean="0"/>
              <a:t>&lt;input type='submit' value='Add'&gt;</a:t>
            </a:r>
            <a:endParaRPr lang="en-IN" dirty="0" smtClean="0"/>
          </a:p>
          <a:p>
            <a:pPr lvl="1"/>
            <a:r>
              <a:rPr lang="en-US" dirty="0" smtClean="0"/>
              <a:t>&lt;/form&gt;</a:t>
            </a:r>
            <a:endParaRPr lang="en-IN" dirty="0" smtClean="0"/>
          </a:p>
          <a:p>
            <a:r>
              <a:rPr lang="en-US" dirty="0" smtClean="0"/>
              <a:t> Here is the code for the add.jsp file.</a:t>
            </a:r>
            <a:endParaRPr lang="en-IN" dirty="0" smtClean="0"/>
          </a:p>
          <a:p>
            <a:pPr lvl="1"/>
            <a:r>
              <a:rPr lang="en-US" dirty="0" smtClean="0"/>
              <a:t>&lt;%</a:t>
            </a:r>
            <a:endParaRPr lang="en-IN" dirty="0" smtClean="0"/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 = </a:t>
            </a:r>
            <a:r>
              <a:rPr lang="en-US" dirty="0" err="1" smtClean="0"/>
              <a:t>Integer.parseInt</a:t>
            </a:r>
            <a:r>
              <a:rPr lang="en-US" dirty="0" smtClean="0"/>
              <a:t>(</a:t>
            </a:r>
            <a:r>
              <a:rPr lang="en-US" dirty="0" err="1" smtClean="0"/>
              <a:t>request.getParameter</a:t>
            </a:r>
            <a:r>
              <a:rPr lang="en-US" dirty="0" smtClean="0"/>
              <a:t>("a"));</a:t>
            </a:r>
            <a:endParaRPr lang="en-IN" dirty="0" smtClean="0"/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b = </a:t>
            </a:r>
            <a:r>
              <a:rPr lang="en-US" dirty="0" err="1" smtClean="0"/>
              <a:t>Integer.parseInt</a:t>
            </a:r>
            <a:r>
              <a:rPr lang="en-US" dirty="0" smtClean="0"/>
              <a:t>(</a:t>
            </a:r>
            <a:r>
              <a:rPr lang="en-US" dirty="0" err="1" smtClean="0"/>
              <a:t>request.getParameter</a:t>
            </a:r>
            <a:r>
              <a:rPr lang="en-US" dirty="0" smtClean="0"/>
              <a:t>("b"));</a:t>
            </a:r>
            <a:endParaRPr lang="en-IN" dirty="0" smtClean="0"/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out.println</a:t>
            </a:r>
            <a:r>
              <a:rPr lang="en-US" dirty="0" smtClean="0"/>
              <a:t>(a + " + " + b + " = " + (a + b));</a:t>
            </a:r>
            <a:endParaRPr lang="en-IN" dirty="0" smtClean="0"/>
          </a:p>
          <a:p>
            <a:pPr lvl="1"/>
            <a:r>
              <a:rPr lang="en-US" dirty="0" smtClean="0"/>
              <a:t>%&gt;</a:t>
            </a: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process JSP pages, a web container that can understand JSP code is needed</a:t>
            </a:r>
          </a:p>
          <a:p>
            <a:r>
              <a:rPr lang="en-US" dirty="0" smtClean="0"/>
              <a:t>Sometimes referred to as JSP engine</a:t>
            </a:r>
          </a:p>
          <a:p>
            <a:r>
              <a:rPr lang="en-US" dirty="0" smtClean="0"/>
              <a:t>Nothing but a specialized </a:t>
            </a:r>
            <a:r>
              <a:rPr lang="en-US" dirty="0" err="1" smtClean="0"/>
              <a:t>servlet</a:t>
            </a:r>
            <a:endParaRPr lang="en-US" dirty="0" smtClean="0"/>
          </a:p>
          <a:p>
            <a:r>
              <a:rPr lang="en-US" dirty="0" smtClean="0"/>
              <a:t>Many such servers are freely available and can be downloaded for evaluation and/or development of web applications. </a:t>
            </a:r>
          </a:p>
          <a:p>
            <a:r>
              <a:rPr lang="en-US" dirty="0" smtClean="0"/>
              <a:t>Some of them are Tomcat, Java Web Server, </a:t>
            </a:r>
            <a:r>
              <a:rPr lang="en-US" dirty="0" err="1" smtClean="0"/>
              <a:t>WebLogic</a:t>
            </a:r>
            <a:r>
              <a:rPr lang="en-US" dirty="0" smtClean="0"/>
              <a:t>, and </a:t>
            </a:r>
            <a:r>
              <a:rPr lang="en-US" dirty="0" err="1" smtClean="0"/>
              <a:t>WebSphere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JSP Engines </a:t>
            </a:r>
            <a:endParaRPr lang="en-IN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response</a:t>
            </a:r>
          </a:p>
          <a:p>
            <a:pPr lvl="1"/>
            <a:r>
              <a:rPr lang="en-US" dirty="0" smtClean="0"/>
              <a:t>This object refers to the </a:t>
            </a:r>
            <a:r>
              <a:rPr lang="en-US" dirty="0" err="1" smtClean="0"/>
              <a:t>javax.servlet.http.HttpServletResponse</a:t>
            </a:r>
            <a:r>
              <a:rPr lang="en-US" dirty="0" smtClean="0"/>
              <a:t> type object that is passed to the _</a:t>
            </a:r>
            <a:r>
              <a:rPr lang="en-US" dirty="0" err="1" smtClean="0"/>
              <a:t>jspService</a:t>
            </a:r>
            <a:r>
              <a:rPr lang="en-US" dirty="0" smtClean="0"/>
              <a:t>() method of the generated </a:t>
            </a:r>
            <a:r>
              <a:rPr lang="en-US" dirty="0" err="1" smtClean="0"/>
              <a:t>servlet</a:t>
            </a:r>
            <a:endParaRPr lang="en-US" dirty="0" smtClean="0"/>
          </a:p>
          <a:p>
            <a:r>
              <a:rPr lang="en-US" dirty="0" err="1" smtClean="0"/>
              <a:t>pageContext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 err="1" smtClean="0"/>
              <a:t>javax.servlet.jsp.PageContext</a:t>
            </a:r>
            <a:r>
              <a:rPr lang="en-US" dirty="0" smtClean="0"/>
              <a:t> type object refers to the current JSP page context.</a:t>
            </a:r>
          </a:p>
          <a:p>
            <a:r>
              <a:rPr lang="en-US" dirty="0" smtClean="0"/>
              <a:t>session</a:t>
            </a:r>
          </a:p>
          <a:p>
            <a:pPr lvl="1"/>
            <a:r>
              <a:rPr lang="en-US" dirty="0" smtClean="0"/>
              <a:t>This </a:t>
            </a:r>
            <a:r>
              <a:rPr lang="en-US" dirty="0" err="1" smtClean="0"/>
              <a:t>javax.servlet.http.HttpSession</a:t>
            </a:r>
            <a:r>
              <a:rPr lang="en-US" dirty="0" smtClean="0"/>
              <a:t> type object refers to the session (if any) used by the JSP page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Objects</a:t>
            </a:r>
            <a:endParaRPr lang="en-I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IN" dirty="0" smtClean="0"/>
          </a:p>
          <a:p>
            <a:pPr lvl="1"/>
            <a:r>
              <a:rPr lang="en-US" dirty="0" smtClean="0"/>
              <a:t>This </a:t>
            </a:r>
            <a:r>
              <a:rPr lang="en-US" dirty="0" err="1" smtClean="0"/>
              <a:t>javax.servlet.ServletContext</a:t>
            </a:r>
            <a:r>
              <a:rPr lang="en-US" dirty="0" smtClean="0"/>
              <a:t> object refers to the underlying application and is used to share data among all pages under this application. </a:t>
            </a:r>
          </a:p>
          <a:p>
            <a:r>
              <a:rPr lang="en-US" dirty="0" smtClean="0"/>
              <a:t>out</a:t>
            </a:r>
            <a:endParaRPr lang="en-IN" dirty="0" smtClean="0"/>
          </a:p>
          <a:p>
            <a:pPr lvl="1"/>
            <a:r>
              <a:rPr lang="en-US" dirty="0" smtClean="0"/>
              <a:t>It denotes the character output stream that is used to send data back to the client. </a:t>
            </a:r>
          </a:p>
          <a:p>
            <a:r>
              <a:rPr lang="en-US" sz="2800" dirty="0" err="1" smtClean="0"/>
              <a:t>config</a:t>
            </a:r>
            <a:endParaRPr lang="en-IN" sz="2800" dirty="0" smtClean="0"/>
          </a:p>
          <a:p>
            <a:pPr lvl="1"/>
            <a:r>
              <a:rPr lang="en-US" sz="2400" dirty="0" smtClean="0"/>
              <a:t>This </a:t>
            </a:r>
            <a:r>
              <a:rPr lang="en-US" sz="1000" dirty="0" err="1" smtClean="0"/>
              <a:t>javax.servlet.ServletConfig</a:t>
            </a:r>
            <a:r>
              <a:rPr lang="en-US" sz="2400" dirty="0" smtClean="0"/>
              <a:t> type object refers to the configuration of the underlying </a:t>
            </a:r>
            <a:r>
              <a:rPr lang="en-US" sz="2400" dirty="0" err="1" smtClean="0"/>
              <a:t>servlet</a:t>
            </a:r>
            <a:r>
              <a:rPr lang="en-US" sz="2400" dirty="0" smtClean="0"/>
              <a:t>.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Objects</a:t>
            </a:r>
            <a:endParaRPr lang="en-IN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</a:t>
            </a:r>
            <a:endParaRPr lang="en-IN" dirty="0" smtClean="0"/>
          </a:p>
          <a:p>
            <a:pPr lvl="1"/>
            <a:r>
              <a:rPr lang="en-US" dirty="0" smtClean="0"/>
              <a:t>This object refers to the JSP page itself. It can be used to call any instance of the JSP page’s </a:t>
            </a:r>
            <a:r>
              <a:rPr lang="en-US" dirty="0" err="1" smtClean="0"/>
              <a:t>servlet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This implicit object has page scope.</a:t>
            </a:r>
            <a:endParaRPr lang="en-IN" dirty="0" smtClean="0"/>
          </a:p>
          <a:p>
            <a:r>
              <a:rPr lang="en-US" dirty="0" smtClean="0"/>
              <a:t>exception</a:t>
            </a:r>
            <a:endParaRPr lang="en-IN" dirty="0" smtClean="0"/>
          </a:p>
          <a:p>
            <a:pPr lvl="1"/>
            <a:r>
              <a:rPr lang="en-US" dirty="0" smtClean="0"/>
              <a:t>This represents an uncaught exception, which causes an error page to be called. </a:t>
            </a:r>
          </a:p>
          <a:p>
            <a:pPr lvl="1"/>
            <a:r>
              <a:rPr lang="en-US" dirty="0" smtClean="0"/>
              <a:t>This object is available in the JSP page for which the </a:t>
            </a:r>
            <a:r>
              <a:rPr lang="en-US" dirty="0" err="1" smtClean="0"/>
              <a:t>isErrorPage</a:t>
            </a:r>
            <a:r>
              <a:rPr lang="en-US" dirty="0" smtClean="0"/>
              <a:t> attribute of the page directive is set to true. This implicit object has page scope.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Objects</a:t>
            </a:r>
            <a:endParaRPr lang="en-IN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Variables, methods, and classes can be declared in a JSP page.</a:t>
            </a:r>
          </a:p>
          <a:p>
            <a:r>
              <a:rPr lang="en-US" dirty="0" smtClean="0"/>
              <a:t>If they are declared in the declaration section, they become part of the underlying </a:t>
            </a:r>
            <a:r>
              <a:rPr lang="en-US" dirty="0" err="1" smtClean="0"/>
              <a:t>servlet</a:t>
            </a:r>
            <a:r>
              <a:rPr lang="en-US" dirty="0" smtClean="0"/>
              <a:t> class.</a:t>
            </a:r>
          </a:p>
          <a:p>
            <a:r>
              <a:rPr lang="en-US" dirty="0" smtClean="0"/>
              <a:t>Consider the following variable declaration:</a:t>
            </a:r>
            <a:endParaRPr lang="en-IN" dirty="0" smtClean="0"/>
          </a:p>
          <a:p>
            <a:pPr lvl="1"/>
            <a:r>
              <a:rPr lang="en-US" dirty="0" smtClean="0"/>
              <a:t>&lt;%! double PI = 22/7.0; %&gt;</a:t>
            </a:r>
            <a:endParaRPr lang="en-IN" dirty="0" smtClean="0"/>
          </a:p>
          <a:p>
            <a:r>
              <a:rPr lang="en-US" dirty="0" smtClean="0"/>
              <a:t> The resultant </a:t>
            </a:r>
            <a:r>
              <a:rPr lang="en-US" dirty="0" err="1" smtClean="0"/>
              <a:t>servlet</a:t>
            </a:r>
            <a:r>
              <a:rPr lang="en-US" dirty="0" smtClean="0"/>
              <a:t> code will look like this:</a:t>
            </a:r>
            <a:endParaRPr lang="en-IN" dirty="0" smtClean="0"/>
          </a:p>
          <a:p>
            <a:pPr lvl="1"/>
            <a:r>
              <a:rPr lang="en-US" dirty="0" smtClean="0"/>
              <a:t>…</a:t>
            </a:r>
            <a:endParaRPr lang="en-IN" dirty="0" smtClean="0"/>
          </a:p>
          <a:p>
            <a:pPr lvl="1"/>
            <a:r>
              <a:rPr lang="en-US" dirty="0" smtClean="0"/>
              <a:t>public final class </a:t>
            </a:r>
            <a:r>
              <a:rPr lang="en-US" dirty="0" err="1" smtClean="0"/>
              <a:t>method_jsp</a:t>
            </a:r>
            <a:r>
              <a:rPr lang="en-US" dirty="0" smtClean="0"/>
              <a:t> extends </a:t>
            </a:r>
            <a:r>
              <a:rPr lang="en-US" dirty="0" err="1" smtClean="0"/>
              <a:t>org.apache.jasper.runtime.HttpJspBase</a:t>
            </a:r>
            <a:endParaRPr lang="en-IN" dirty="0" smtClean="0"/>
          </a:p>
          <a:p>
            <a:pPr lvl="1"/>
            <a:r>
              <a:rPr lang="en-US" dirty="0" smtClean="0"/>
              <a:t>    implements </a:t>
            </a:r>
            <a:r>
              <a:rPr lang="en-US" dirty="0" err="1" smtClean="0"/>
              <a:t>org.apache.jasper.runtime.JspSourceDependent</a:t>
            </a:r>
            <a:r>
              <a:rPr lang="en-US" dirty="0" smtClean="0"/>
              <a:t> {</a:t>
            </a:r>
            <a:endParaRPr lang="en-IN" dirty="0" smtClean="0"/>
          </a:p>
          <a:p>
            <a:pPr lvl="1"/>
            <a:r>
              <a:rPr lang="en-US" b="1" dirty="0" smtClean="0"/>
              <a:t>double PI = 22/7.0;</a:t>
            </a:r>
            <a:endParaRPr lang="en-IN" dirty="0" smtClean="0"/>
          </a:p>
          <a:p>
            <a:pPr lvl="1"/>
            <a:r>
              <a:rPr lang="en-US" dirty="0" smtClean="0"/>
              <a:t>…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Variables, Methods, and Classes </a:t>
            </a:r>
            <a:endParaRPr lang="en-I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JSP allows us to declare variables and classes, but not methods, in the </a:t>
            </a:r>
            <a:r>
              <a:rPr lang="en-US" dirty="0" err="1" smtClean="0"/>
              <a:t>scriptlet</a:t>
            </a:r>
            <a:r>
              <a:rPr lang="en-US" dirty="0" smtClean="0"/>
              <a:t> section. </a:t>
            </a:r>
          </a:p>
          <a:p>
            <a:r>
              <a:rPr lang="en-US" dirty="0" smtClean="0"/>
              <a:t>Consider the following code:</a:t>
            </a:r>
            <a:endParaRPr lang="en-IN" dirty="0" smtClean="0"/>
          </a:p>
          <a:p>
            <a:pPr lvl="1"/>
            <a:r>
              <a:rPr lang="en-US" dirty="0" smtClean="0"/>
              <a:t>&lt;%</a:t>
            </a:r>
            <a:endParaRPr lang="en-IN" dirty="0" smtClean="0"/>
          </a:p>
          <a:p>
            <a:pPr lvl="1"/>
            <a:r>
              <a:rPr lang="en-US" dirty="0" smtClean="0"/>
              <a:t>double temp = 0;</a:t>
            </a:r>
            <a:endParaRPr lang="en-IN" dirty="0" smtClean="0"/>
          </a:p>
          <a:p>
            <a:pPr lvl="1"/>
            <a:r>
              <a:rPr lang="en-US" dirty="0" smtClean="0"/>
              <a:t>class </a:t>
            </a:r>
            <a:r>
              <a:rPr lang="en-US" dirty="0" err="1" smtClean="0"/>
              <a:t>TempClass</a:t>
            </a:r>
            <a:r>
              <a:rPr lang="en-US" dirty="0" smtClean="0"/>
              <a:t> {</a:t>
            </a:r>
            <a:endParaRPr lang="en-IN" dirty="0" smtClean="0"/>
          </a:p>
          <a:p>
            <a:pPr lvl="1"/>
            <a:r>
              <a:rPr lang="en-US" dirty="0" smtClean="0"/>
              <a:t>}</a:t>
            </a:r>
            <a:endParaRPr lang="en-IN" dirty="0" smtClean="0"/>
          </a:p>
          <a:p>
            <a:pPr lvl="1"/>
            <a:r>
              <a:rPr lang="en-US" dirty="0" smtClean="0"/>
              <a:t>%&gt;</a:t>
            </a:r>
            <a:endParaRPr lang="en-IN" dirty="0" smtClean="0"/>
          </a:p>
          <a:p>
            <a:r>
              <a:rPr lang="en-US" dirty="0" smtClean="0"/>
              <a:t> The resultant </a:t>
            </a:r>
            <a:r>
              <a:rPr lang="en-US" dirty="0" err="1" smtClean="0"/>
              <a:t>servlet</a:t>
            </a:r>
            <a:r>
              <a:rPr lang="en-US" dirty="0" smtClean="0"/>
              <a:t> code looks like this:</a:t>
            </a:r>
            <a:endParaRPr lang="en-IN" dirty="0" smtClean="0"/>
          </a:p>
          <a:p>
            <a:pPr lvl="1"/>
            <a:r>
              <a:rPr lang="en-US" dirty="0" smtClean="0"/>
              <a:t>…</a:t>
            </a:r>
            <a:endParaRPr lang="en-IN" dirty="0" smtClean="0"/>
          </a:p>
          <a:p>
            <a:pPr lvl="1"/>
            <a:r>
              <a:rPr lang="en-US" dirty="0" smtClean="0"/>
              <a:t>public final class </a:t>
            </a:r>
            <a:r>
              <a:rPr lang="en-US" dirty="0" err="1" smtClean="0"/>
              <a:t>method_jsp</a:t>
            </a:r>
            <a:r>
              <a:rPr lang="en-US" dirty="0" smtClean="0"/>
              <a:t> extends </a:t>
            </a:r>
            <a:r>
              <a:rPr lang="en-US" dirty="0" err="1" smtClean="0"/>
              <a:t>org.apache.jasper.runtime.HttpJspBase</a:t>
            </a:r>
            <a:endParaRPr lang="en-IN" dirty="0" smtClean="0"/>
          </a:p>
          <a:p>
            <a:pPr lvl="1"/>
            <a:r>
              <a:rPr lang="en-US" dirty="0" smtClean="0"/>
              <a:t>    implements </a:t>
            </a:r>
            <a:r>
              <a:rPr lang="en-US" dirty="0" err="1" smtClean="0"/>
              <a:t>org.apache.jasper.runtime.JspSourceDependent</a:t>
            </a:r>
            <a:r>
              <a:rPr lang="en-US" dirty="0" smtClean="0"/>
              <a:t> {</a:t>
            </a:r>
            <a:endParaRPr lang="en-IN" dirty="0" smtClean="0"/>
          </a:p>
          <a:p>
            <a:pPr lvl="1"/>
            <a:r>
              <a:rPr lang="en-US" dirty="0" smtClean="0"/>
              <a:t>…</a:t>
            </a:r>
            <a:endParaRPr lang="en-IN" dirty="0" smtClean="0"/>
          </a:p>
          <a:p>
            <a:pPr lvl="1"/>
            <a:r>
              <a:rPr lang="en-US" dirty="0" smtClean="0"/>
              <a:t>  public void _</a:t>
            </a:r>
            <a:r>
              <a:rPr lang="en-US" dirty="0" err="1" smtClean="0"/>
              <a:t>jspService</a:t>
            </a:r>
            <a:r>
              <a:rPr lang="en-US" dirty="0" smtClean="0"/>
              <a:t>(final </a:t>
            </a:r>
            <a:r>
              <a:rPr lang="en-US" dirty="0" err="1" smtClean="0"/>
              <a:t>javax.servlet.http.HttpServletRequest</a:t>
            </a:r>
            <a:r>
              <a:rPr lang="en-US" dirty="0" smtClean="0"/>
              <a:t> request, final </a:t>
            </a:r>
            <a:r>
              <a:rPr lang="en-US" dirty="0" err="1" smtClean="0"/>
              <a:t>javax.servlet.http.HttpServletResponse</a:t>
            </a:r>
            <a:r>
              <a:rPr lang="en-US" dirty="0" smtClean="0"/>
              <a:t> response)</a:t>
            </a:r>
            <a:endParaRPr lang="en-IN" dirty="0" smtClean="0"/>
          </a:p>
          <a:p>
            <a:pPr lvl="1"/>
            <a:r>
              <a:rPr lang="en-US" dirty="0" smtClean="0"/>
              <a:t>        throws </a:t>
            </a:r>
            <a:r>
              <a:rPr lang="en-US" dirty="0" err="1" smtClean="0"/>
              <a:t>java.io.IOException</a:t>
            </a:r>
            <a:r>
              <a:rPr lang="en-US" dirty="0" smtClean="0"/>
              <a:t>, </a:t>
            </a:r>
            <a:r>
              <a:rPr lang="en-US" dirty="0" err="1" smtClean="0"/>
              <a:t>javax.servlet.ServletException</a:t>
            </a:r>
            <a:r>
              <a:rPr lang="en-US" dirty="0" smtClean="0"/>
              <a:t> {</a:t>
            </a:r>
            <a:endParaRPr lang="en-IN" dirty="0" smtClean="0"/>
          </a:p>
          <a:p>
            <a:pPr lvl="1"/>
            <a:r>
              <a:rPr lang="en-US" dirty="0" smtClean="0"/>
              <a:t>…</a:t>
            </a:r>
            <a:endParaRPr lang="en-IN" dirty="0" smtClean="0"/>
          </a:p>
          <a:p>
            <a:pPr lvl="1"/>
            <a:r>
              <a:rPr lang="en-US" b="1" dirty="0" smtClean="0"/>
              <a:t>double temp = 0;</a:t>
            </a:r>
            <a:endParaRPr lang="en-IN" dirty="0" smtClean="0"/>
          </a:p>
          <a:p>
            <a:pPr lvl="1"/>
            <a:r>
              <a:rPr lang="en-US" b="1" dirty="0" smtClean="0"/>
              <a:t>class </a:t>
            </a:r>
            <a:r>
              <a:rPr lang="en-US" b="1" dirty="0" err="1" smtClean="0"/>
              <a:t>TempClass</a:t>
            </a:r>
            <a:r>
              <a:rPr lang="en-US" b="1" dirty="0" smtClean="0"/>
              <a:t> {</a:t>
            </a:r>
            <a:endParaRPr lang="en-IN" dirty="0" smtClean="0"/>
          </a:p>
          <a:p>
            <a:pPr lvl="1"/>
            <a:r>
              <a:rPr lang="en-US" b="1" dirty="0" smtClean="0"/>
              <a:t>}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Variables, Methods, and Classes </a:t>
            </a:r>
            <a:endParaRPr lang="en-IN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Note that variables declared in the declaration section become instance variables. </a:t>
            </a:r>
          </a:p>
          <a:p>
            <a:r>
              <a:rPr lang="en-US" dirty="0" smtClean="0"/>
              <a:t>Instance variables become shared automatically among all request handling threads. </a:t>
            </a:r>
          </a:p>
          <a:p>
            <a:r>
              <a:rPr lang="en-US" dirty="0" smtClean="0"/>
              <a:t>You must handle synchronization issue to access these variables.  </a:t>
            </a:r>
          </a:p>
          <a:p>
            <a:r>
              <a:rPr lang="en-US" dirty="0" smtClean="0"/>
              <a:t>Consider the following piece of code:</a:t>
            </a:r>
            <a:endParaRPr lang="en-IN" dirty="0" smtClean="0"/>
          </a:p>
          <a:p>
            <a:pPr lvl="1"/>
            <a:r>
              <a:rPr lang="en-US" dirty="0" smtClean="0"/>
              <a:t>&lt;%!</a:t>
            </a:r>
            <a:r>
              <a:rPr lang="en-US" dirty="0" err="1" smtClean="0"/>
              <a:t>int</a:t>
            </a:r>
            <a:r>
              <a:rPr lang="en-US" dirty="0" smtClean="0"/>
              <a:t> n = 1;%&gt;</a:t>
            </a:r>
            <a:endParaRPr lang="en-IN" dirty="0" smtClean="0"/>
          </a:p>
          <a:p>
            <a:pPr lvl="1"/>
            <a:r>
              <a:rPr lang="en-US" dirty="0" smtClean="0"/>
              <a:t>&lt;%</a:t>
            </a:r>
            <a:endParaRPr lang="en-IN" dirty="0" smtClean="0"/>
          </a:p>
          <a:p>
            <a:pPr lvl="1"/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5;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  <a:endParaRPr lang="en-IN" dirty="0" smtClean="0"/>
          </a:p>
          <a:p>
            <a:pPr lvl="1"/>
            <a:r>
              <a:rPr lang="en-US" dirty="0" smtClean="0"/>
              <a:t>  	</a:t>
            </a:r>
            <a:r>
              <a:rPr lang="en-US" dirty="0" err="1" smtClean="0"/>
              <a:t>out.println</a:t>
            </a:r>
            <a:r>
              <a:rPr lang="en-US" dirty="0" smtClean="0"/>
              <a:t>("Next integer: " + n++ + "&lt;</a:t>
            </a:r>
            <a:r>
              <a:rPr lang="en-US" dirty="0" err="1" smtClean="0"/>
              <a:t>br</a:t>
            </a:r>
            <a:r>
              <a:rPr lang="en-US" dirty="0" smtClean="0"/>
              <a:t>&gt;");  </a:t>
            </a:r>
            <a:endParaRPr lang="en-IN" dirty="0" smtClean="0"/>
          </a:p>
          <a:p>
            <a:pPr lvl="1"/>
            <a:r>
              <a:rPr lang="en-US" dirty="0" smtClean="0"/>
              <a:t>  	</a:t>
            </a:r>
            <a:r>
              <a:rPr lang="en-US" dirty="0" err="1" smtClean="0"/>
              <a:t>Thread.sleep</a:t>
            </a:r>
            <a:r>
              <a:rPr lang="en-US" dirty="0" smtClean="0"/>
              <a:t>(500);</a:t>
            </a:r>
            <a:endParaRPr lang="en-IN" dirty="0" smtClean="0"/>
          </a:p>
          <a:p>
            <a:pPr lvl="1"/>
            <a:r>
              <a:rPr lang="en-US" dirty="0" smtClean="0"/>
              <a:t>}</a:t>
            </a:r>
            <a:endParaRPr lang="en-IN" dirty="0" smtClean="0"/>
          </a:p>
          <a:p>
            <a:pPr lvl="1"/>
            <a:r>
              <a:rPr lang="en-US" dirty="0" smtClean="0"/>
              <a:t>%&gt;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Synchronization</a:t>
            </a:r>
            <a:endParaRPr lang="en-IN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code is intended to print five consecutive integers. </a:t>
            </a:r>
          </a:p>
          <a:p>
            <a:r>
              <a:rPr lang="en-US" dirty="0" smtClean="0"/>
              <a:t>Each time this JSP page is invoked, it increments the instance variable n five times and displays the value. </a:t>
            </a:r>
          </a:p>
          <a:p>
            <a:r>
              <a:rPr lang="en-US" dirty="0" smtClean="0"/>
              <a:t>If two or more requests are sent to this JSP page, the result is not displayed correctly.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IN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One of the solutions of this problem is to make the for  loop atomic so that only one request can access it at a time.</a:t>
            </a:r>
            <a:endParaRPr lang="en-IN" dirty="0" smtClean="0"/>
          </a:p>
          <a:p>
            <a:pPr lvl="1"/>
            <a:r>
              <a:rPr lang="en-US" dirty="0" smtClean="0"/>
              <a:t>&lt;%!</a:t>
            </a:r>
            <a:endParaRPr lang="en-IN" dirty="0" smtClean="0"/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n = 1;</a:t>
            </a:r>
            <a:endParaRPr lang="en-IN" dirty="0" smtClean="0"/>
          </a:p>
          <a:p>
            <a:pPr lvl="1"/>
            <a:r>
              <a:rPr lang="en-US" dirty="0" smtClean="0"/>
              <a:t>	</a:t>
            </a:r>
            <a:r>
              <a:rPr lang="en-US" b="1" dirty="0" smtClean="0"/>
              <a:t>Object o = new Object();</a:t>
            </a:r>
            <a:endParaRPr lang="en-IN" dirty="0" smtClean="0"/>
          </a:p>
          <a:p>
            <a:pPr lvl="1"/>
            <a:r>
              <a:rPr lang="en-US" dirty="0" smtClean="0"/>
              <a:t>%&gt;</a:t>
            </a:r>
            <a:endParaRPr lang="en-IN" dirty="0" smtClean="0"/>
          </a:p>
          <a:p>
            <a:pPr lvl="1"/>
            <a:r>
              <a:rPr lang="en-US" dirty="0" smtClean="0"/>
              <a:t>&lt;%</a:t>
            </a:r>
            <a:endParaRPr lang="en-IN" dirty="0" smtClean="0"/>
          </a:p>
          <a:p>
            <a:pPr lvl="1"/>
            <a:r>
              <a:rPr lang="en-US" b="1" dirty="0" smtClean="0"/>
              <a:t>synchronized(o) {</a:t>
            </a:r>
            <a:endParaRPr lang="en-IN" dirty="0" smtClean="0"/>
          </a:p>
          <a:p>
            <a:pPr lvl="1"/>
            <a:r>
              <a:rPr lang="en-US" dirty="0" smtClean="0"/>
              <a:t>	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5;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  <a:endParaRPr lang="en-IN" dirty="0" smtClean="0"/>
          </a:p>
          <a:p>
            <a:pPr lvl="1"/>
            <a:r>
              <a:rPr lang="en-US" dirty="0" smtClean="0"/>
              <a:t>  		</a:t>
            </a:r>
            <a:r>
              <a:rPr lang="en-US" dirty="0" err="1" smtClean="0"/>
              <a:t>out.println</a:t>
            </a:r>
            <a:r>
              <a:rPr lang="en-US" dirty="0" smtClean="0"/>
              <a:t>("Next integer: " + n++ + "&lt;</a:t>
            </a:r>
            <a:r>
              <a:rPr lang="en-US" dirty="0" err="1" smtClean="0"/>
              <a:t>br</a:t>
            </a:r>
            <a:r>
              <a:rPr lang="en-US" dirty="0" smtClean="0"/>
              <a:t>&gt;");  </a:t>
            </a:r>
            <a:endParaRPr lang="en-IN" dirty="0" smtClean="0"/>
          </a:p>
          <a:p>
            <a:pPr lvl="1"/>
            <a:r>
              <a:rPr lang="en-US" dirty="0" smtClean="0"/>
              <a:t>  		</a:t>
            </a:r>
            <a:r>
              <a:rPr lang="en-US" dirty="0" err="1" smtClean="0"/>
              <a:t>Thread.sleep</a:t>
            </a:r>
            <a:r>
              <a:rPr lang="en-US" dirty="0" smtClean="0"/>
              <a:t>(500);</a:t>
            </a:r>
            <a:endParaRPr lang="en-IN" dirty="0" smtClean="0"/>
          </a:p>
          <a:p>
            <a:pPr lvl="1"/>
            <a:r>
              <a:rPr lang="en-US" dirty="0" smtClean="0"/>
              <a:t>	}</a:t>
            </a:r>
            <a:endParaRPr lang="en-IN" dirty="0" smtClean="0"/>
          </a:p>
          <a:p>
            <a:pPr lvl="1"/>
            <a:r>
              <a:rPr lang="en-US" b="1" dirty="0" smtClean="0"/>
              <a:t>}</a:t>
            </a:r>
            <a:endParaRPr lang="en-IN" dirty="0" smtClean="0"/>
          </a:p>
          <a:p>
            <a:pPr lvl="1"/>
            <a:r>
              <a:rPr lang="en-US" dirty="0" smtClean="0"/>
              <a:t>%&gt;</a:t>
            </a: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IN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Another way to solve this problem is to inform the JSP container that this page is not thread-safe, so that the container dispatches requests one by one. </a:t>
            </a:r>
            <a:endParaRPr lang="en-IN" dirty="0" smtClean="0"/>
          </a:p>
          <a:p>
            <a:pPr lvl="1"/>
            <a:r>
              <a:rPr lang="en-US" dirty="0" smtClean="0"/>
              <a:t>&lt;%@ page </a:t>
            </a:r>
            <a:r>
              <a:rPr lang="en-US" b="1" dirty="0" err="1" smtClean="0"/>
              <a:t>isThreadSafe</a:t>
            </a:r>
            <a:r>
              <a:rPr lang="en-US" b="1" dirty="0" smtClean="0"/>
              <a:t>="false"</a:t>
            </a:r>
            <a:r>
              <a:rPr lang="en-US" dirty="0" smtClean="0"/>
              <a:t> %&gt;</a:t>
            </a:r>
            <a:endParaRPr lang="en-IN" dirty="0" smtClean="0"/>
          </a:p>
          <a:p>
            <a:pPr lvl="1"/>
            <a:r>
              <a:rPr lang="en-US" dirty="0" smtClean="0"/>
              <a:t>&lt;%!</a:t>
            </a:r>
            <a:r>
              <a:rPr lang="en-US" dirty="0" err="1" smtClean="0"/>
              <a:t>int</a:t>
            </a:r>
            <a:r>
              <a:rPr lang="en-US" dirty="0" smtClean="0"/>
              <a:t> n = 1; %&gt;</a:t>
            </a:r>
            <a:endParaRPr lang="en-IN" dirty="0" smtClean="0"/>
          </a:p>
          <a:p>
            <a:pPr lvl="1"/>
            <a:r>
              <a:rPr lang="en-US" dirty="0" smtClean="0"/>
              <a:t>&lt;%</a:t>
            </a:r>
            <a:endParaRPr lang="en-IN" dirty="0" smtClean="0"/>
          </a:p>
          <a:p>
            <a:pPr lvl="1"/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5;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  <a:endParaRPr lang="en-IN" dirty="0" smtClean="0"/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out.println</a:t>
            </a:r>
            <a:r>
              <a:rPr lang="en-US" dirty="0" smtClean="0"/>
              <a:t>("Next integer: " + n++ + "&lt;</a:t>
            </a:r>
            <a:r>
              <a:rPr lang="en-US" dirty="0" err="1" smtClean="0"/>
              <a:t>br</a:t>
            </a:r>
            <a:r>
              <a:rPr lang="en-US" dirty="0" smtClean="0"/>
              <a:t>&gt;");  </a:t>
            </a:r>
            <a:endParaRPr lang="en-IN" dirty="0" smtClean="0"/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Thread.sleep</a:t>
            </a:r>
            <a:r>
              <a:rPr lang="en-US" dirty="0" smtClean="0"/>
              <a:t>(500);</a:t>
            </a:r>
            <a:endParaRPr lang="en-IN" dirty="0" smtClean="0"/>
          </a:p>
          <a:p>
            <a:pPr lvl="1"/>
            <a:r>
              <a:rPr lang="en-US" dirty="0" smtClean="0"/>
              <a:t>}</a:t>
            </a:r>
            <a:endParaRPr lang="en-IN" dirty="0" smtClean="0"/>
          </a:p>
          <a:p>
            <a:pPr lvl="1"/>
            <a:r>
              <a:rPr lang="en-US" dirty="0" smtClean="0"/>
              <a:t>%&gt;</a:t>
            </a:r>
            <a:endParaRPr lang="en-IN" dirty="0" smtClean="0"/>
          </a:p>
          <a:p>
            <a:r>
              <a:rPr lang="en-US" dirty="0" smtClean="0"/>
              <a:t> </a:t>
            </a:r>
            <a:endParaRPr lang="en-IN" dirty="0" smtClean="0"/>
          </a:p>
          <a:p>
            <a:r>
              <a:rPr lang="en-US" dirty="0" smtClean="0"/>
              <a:t>In either case, the result will be correct.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IN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JSP engine provides many built-in sophisticated functions to the programmers for easy development of the web applications. </a:t>
            </a:r>
          </a:p>
          <a:p>
            <a:r>
              <a:rPr lang="en-US" dirty="0" smtClean="0"/>
              <a:t>Nothing but XML tags that can be used in a JSP page to use these functions. </a:t>
            </a:r>
          </a:p>
          <a:p>
            <a:pPr lvl="1"/>
            <a:r>
              <a:rPr lang="en-US" dirty="0" smtClean="0"/>
              <a:t>include</a:t>
            </a:r>
          </a:p>
          <a:p>
            <a:pPr lvl="1"/>
            <a:r>
              <a:rPr lang="en-US" dirty="0" err="1" smtClean="0"/>
              <a:t>param</a:t>
            </a:r>
            <a:endParaRPr lang="en-US" dirty="0" smtClean="0"/>
          </a:p>
          <a:p>
            <a:pPr lvl="1"/>
            <a:r>
              <a:rPr lang="en-US" dirty="0" smtClean="0"/>
              <a:t>Forward</a:t>
            </a:r>
          </a:p>
          <a:p>
            <a:pPr lvl="1"/>
            <a:r>
              <a:rPr lang="en-US" dirty="0" err="1" smtClean="0"/>
              <a:t>plugin</a:t>
            </a:r>
            <a:endParaRPr lang="en-US" dirty="0" smtClean="0"/>
          </a:p>
          <a:p>
            <a:pPr lvl="1"/>
            <a:r>
              <a:rPr lang="en-US" dirty="0" err="1" smtClean="0"/>
              <a:t>useBean</a:t>
            </a:r>
            <a:endParaRPr lang="en-US" dirty="0" smtClean="0"/>
          </a:p>
          <a:p>
            <a:pPr lvl="1"/>
            <a:r>
              <a:rPr lang="en-US" dirty="0" err="1" smtClean="0"/>
              <a:t>setProperty</a:t>
            </a:r>
            <a:endParaRPr lang="en-US" dirty="0" smtClean="0"/>
          </a:p>
          <a:p>
            <a:pPr lvl="1"/>
            <a:r>
              <a:rPr lang="en-US" dirty="0" err="1" smtClean="0"/>
              <a:t>getProperty</a:t>
            </a:r>
            <a:endParaRPr lang="en-US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Actions 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easy to install and can be used as a small stand-alone server for developing and testing </a:t>
            </a:r>
            <a:r>
              <a:rPr lang="en-US" dirty="0" err="1" smtClean="0"/>
              <a:t>servlets</a:t>
            </a:r>
            <a:r>
              <a:rPr lang="en-US" dirty="0" smtClean="0"/>
              <a:t> and JSP pages</a:t>
            </a:r>
          </a:p>
          <a:p>
            <a:r>
              <a:rPr lang="en-US" dirty="0" smtClean="0"/>
              <a:t>See </a:t>
            </a:r>
            <a:r>
              <a:rPr lang="en-US" dirty="0" err="1" smtClean="0"/>
              <a:t>Servlet</a:t>
            </a:r>
            <a:r>
              <a:rPr lang="en-US" dirty="0" smtClean="0"/>
              <a:t> chapter to know how to install Tomcat</a:t>
            </a:r>
          </a:p>
          <a:p>
            <a:r>
              <a:rPr lang="en-US" dirty="0" smtClean="0"/>
              <a:t>Tomcat by default runs on port 8080 by default.</a:t>
            </a:r>
          </a:p>
          <a:p>
            <a:r>
              <a:rPr lang="en-US" dirty="0" smtClean="0"/>
              <a:t>You can test it by using the URL  http://127.0.0.1:8080/ 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Tomcat</a:t>
            </a:r>
            <a:endParaRPr lang="en-IN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This action tag provides an alternative way to include a file in a JSP page. The general syntax of the include action tag is </a:t>
            </a:r>
            <a:endParaRPr lang="en-IN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jsp:include</a:t>
            </a:r>
            <a:r>
              <a:rPr lang="en-US" dirty="0" smtClean="0"/>
              <a:t> page="</a:t>
            </a:r>
            <a:r>
              <a:rPr lang="en-US" dirty="0" err="1" smtClean="0"/>
              <a:t>relativeURL</a:t>
            </a:r>
            <a:r>
              <a:rPr lang="en-US" dirty="0" smtClean="0"/>
              <a:t> | &lt;%=expression%&gt;" flush="true" /&gt;</a:t>
            </a:r>
            <a:endParaRPr lang="en-IN" dirty="0" smtClean="0"/>
          </a:p>
          <a:p>
            <a:pPr lvl="1"/>
            <a:r>
              <a:rPr lang="en-US" dirty="0" smtClean="0"/>
              <a:t> For example, the following code includes the file header.jsp in the current page:</a:t>
            </a:r>
            <a:endParaRPr lang="en-IN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jsp:include</a:t>
            </a:r>
            <a:r>
              <a:rPr lang="en-US" dirty="0" smtClean="0"/>
              <a:t> page="header.jsp" /&gt; </a:t>
            </a:r>
          </a:p>
          <a:p>
            <a:pPr lvl="1"/>
            <a:r>
              <a:rPr lang="en-US" dirty="0" smtClean="0"/>
              <a:t>It is similar to the include directive but instead of inserting the text of the included file in the original file at compilation time, it actually includes the target at run-time.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</a:t>
            </a:r>
            <a:endParaRPr lang="en-IN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Let us illustrate with an example. Suppose the content of date.jsp is as follows:</a:t>
            </a:r>
            <a:endParaRPr lang="en-IN" dirty="0" smtClean="0"/>
          </a:p>
          <a:p>
            <a:pPr lvl="1"/>
            <a:r>
              <a:rPr lang="en-US" dirty="0" smtClean="0"/>
              <a:t>Date and time: &lt;%= new </a:t>
            </a:r>
            <a:r>
              <a:rPr lang="en-US" dirty="0" err="1" smtClean="0"/>
              <a:t>java.util.Date</a:t>
            </a:r>
            <a:r>
              <a:rPr lang="en-US" dirty="0" smtClean="0"/>
              <a:t>() %&gt;</a:t>
            </a:r>
            <a:endParaRPr lang="en-IN" dirty="0" smtClean="0"/>
          </a:p>
          <a:p>
            <a:r>
              <a:rPr lang="en-US" dirty="0" smtClean="0"/>
              <a:t> Now, consider the file include.jsp, which has included the date.jsp file using the &lt;</a:t>
            </a:r>
            <a:r>
              <a:rPr lang="en-US" dirty="0" err="1" smtClean="0"/>
              <a:t>jsp:include</a:t>
            </a:r>
            <a:r>
              <a:rPr lang="en-US" dirty="0" smtClean="0"/>
              <a:t>&gt; action tag as follows:</a:t>
            </a:r>
            <a:endParaRPr lang="en-IN" dirty="0" smtClean="0"/>
          </a:p>
          <a:p>
            <a:pPr lvl="1"/>
            <a:r>
              <a:rPr lang="en-US" dirty="0" smtClean="0"/>
              <a:t>Before&lt;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endParaRPr lang="en-IN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jsp:include</a:t>
            </a:r>
            <a:r>
              <a:rPr lang="en-US" dirty="0" smtClean="0"/>
              <a:t> page="date.jsp" /&gt;</a:t>
            </a:r>
            <a:endParaRPr lang="en-IN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&gt;After</a:t>
            </a:r>
            <a:endParaRPr lang="en-IN" dirty="0" smtClean="0"/>
          </a:p>
          <a:p>
            <a:r>
              <a:rPr lang="en-US" dirty="0" smtClean="0"/>
              <a:t> This generates the following result:</a:t>
            </a:r>
            <a:endParaRPr lang="en-IN" dirty="0" smtClean="0"/>
          </a:p>
          <a:p>
            <a:pPr lvl="1"/>
            <a:r>
              <a:rPr lang="en-US" dirty="0" smtClean="0"/>
              <a:t>Before</a:t>
            </a:r>
            <a:br>
              <a:rPr lang="en-US" dirty="0" smtClean="0"/>
            </a:br>
            <a:r>
              <a:rPr lang="en-US" dirty="0" smtClean="0"/>
              <a:t>Date and time: Wed Dec 02 19:56:54 IST 2009 </a:t>
            </a:r>
            <a:br>
              <a:rPr lang="en-US" dirty="0" smtClean="0"/>
            </a:br>
            <a:r>
              <a:rPr lang="en-US" dirty="0" smtClean="0"/>
              <a:t>After</a:t>
            </a: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</a:t>
            </a:r>
            <a:endParaRPr lang="en-IN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JSP &lt;</a:t>
            </a:r>
            <a:r>
              <a:rPr lang="en-US" dirty="0" err="1" smtClean="0"/>
              <a:t>jsp:param</a:t>
            </a:r>
            <a:r>
              <a:rPr lang="en-US" dirty="0" smtClean="0"/>
              <a:t>&gt; action allows us to append additional parameters to the current request. The general syntax is as follows:</a:t>
            </a:r>
            <a:endParaRPr lang="en-IN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jsp:param</a:t>
            </a:r>
            <a:r>
              <a:rPr lang="en-US" dirty="0" smtClean="0"/>
              <a:t> name="</a:t>
            </a:r>
            <a:r>
              <a:rPr lang="en-US" dirty="0" err="1" smtClean="0"/>
              <a:t>parameterName</a:t>
            </a:r>
            <a:r>
              <a:rPr lang="en-US" dirty="0" smtClean="0"/>
              <a:t>" value="</a:t>
            </a:r>
            <a:r>
              <a:rPr lang="en-US" dirty="0" err="1" smtClean="0"/>
              <a:t>parameterValue</a:t>
            </a:r>
            <a:r>
              <a:rPr lang="en-US" dirty="0" smtClean="0"/>
              <a:t> | &lt;%=expression%&gt;" /&gt;</a:t>
            </a:r>
            <a:endParaRPr lang="en-IN" dirty="0" smtClean="0"/>
          </a:p>
          <a:p>
            <a:r>
              <a:rPr lang="en-US" dirty="0" smtClean="0"/>
              <a:t> The name and value attributes of the &lt;</a:t>
            </a:r>
            <a:r>
              <a:rPr lang="en-US" dirty="0" err="1" smtClean="0"/>
              <a:t>jsp:param</a:t>
            </a:r>
            <a:r>
              <a:rPr lang="en-US" dirty="0" smtClean="0"/>
              <a:t>&gt; tag specify the case sensitive name and value of the parameter, respectively.</a:t>
            </a:r>
            <a:endParaRPr lang="en-IN" dirty="0" smtClean="0"/>
          </a:p>
          <a:p>
            <a:r>
              <a:rPr lang="en-US" dirty="0" smtClean="0"/>
              <a:t>It is typically used with the &lt;</a:t>
            </a:r>
            <a:r>
              <a:rPr lang="en-US" dirty="0" err="1" smtClean="0"/>
              <a:t>jsp:include</a:t>
            </a:r>
            <a:r>
              <a:rPr lang="en-US" dirty="0" smtClean="0"/>
              <a:t>&gt; and &lt;</a:t>
            </a:r>
            <a:r>
              <a:rPr lang="en-US" dirty="0" err="1" smtClean="0"/>
              <a:t>jsp:forward</a:t>
            </a:r>
            <a:r>
              <a:rPr lang="en-US" dirty="0" smtClean="0"/>
              <a:t>&gt; action tags.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8864" y="-27384"/>
            <a:ext cx="8229600" cy="1143000"/>
          </a:xfrm>
        </p:spPr>
        <p:txBody>
          <a:bodyPr/>
          <a:lstStyle/>
          <a:p>
            <a:r>
              <a:rPr lang="en-US" dirty="0" err="1" smtClean="0"/>
              <a:t>param</a:t>
            </a:r>
            <a:endParaRPr lang="en-IN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following code passes the control to the JSP page process.jsp temporarily, with two additional parameters, user and </a:t>
            </a:r>
            <a:r>
              <a:rPr lang="en-US" dirty="0" err="1" smtClean="0"/>
              <a:t>sessionId</a:t>
            </a:r>
            <a:r>
              <a:rPr lang="en-US" dirty="0" smtClean="0"/>
              <a:t>. </a:t>
            </a:r>
            <a:endParaRPr lang="en-IN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jsp:include</a:t>
            </a:r>
            <a:r>
              <a:rPr lang="en-US" dirty="0" smtClean="0"/>
              <a:t> page="process.jsp"&gt;</a:t>
            </a:r>
            <a:endParaRPr lang="en-IN" dirty="0" smtClean="0"/>
          </a:p>
          <a:p>
            <a:pPr lvl="1"/>
            <a:r>
              <a:rPr lang="en-US" b="1" dirty="0" smtClean="0"/>
              <a:t>	&lt;</a:t>
            </a:r>
            <a:r>
              <a:rPr lang="en-US" b="1" dirty="0" err="1" smtClean="0"/>
              <a:t>jsp:param</a:t>
            </a:r>
            <a:r>
              <a:rPr lang="en-US" b="1" dirty="0" smtClean="0"/>
              <a:t> name="user" value="</a:t>
            </a:r>
            <a:r>
              <a:rPr lang="en-US" b="1" dirty="0" err="1" smtClean="0"/>
              <a:t>monali</a:t>
            </a:r>
            <a:r>
              <a:rPr lang="en-US" b="1" dirty="0" smtClean="0"/>
              <a:t>" /&gt;</a:t>
            </a:r>
            <a:endParaRPr lang="en-IN" dirty="0" smtClean="0"/>
          </a:p>
          <a:p>
            <a:pPr lvl="1"/>
            <a:r>
              <a:rPr lang="en-US" b="1" dirty="0" smtClean="0"/>
              <a:t>	&lt;</a:t>
            </a:r>
            <a:r>
              <a:rPr lang="en-US" b="1" dirty="0" err="1" smtClean="0"/>
              <a:t>jsp:param</a:t>
            </a:r>
            <a:r>
              <a:rPr lang="en-US" b="1" dirty="0" smtClean="0"/>
              <a:t> name="</a:t>
            </a:r>
            <a:r>
              <a:rPr lang="en-US" b="1" dirty="0" err="1" smtClean="0"/>
              <a:t>sessionId</a:t>
            </a:r>
            <a:r>
              <a:rPr lang="en-US" b="1" dirty="0" smtClean="0"/>
              <a:t>" value="12D43F3Q436N43" /&gt;</a:t>
            </a:r>
            <a:br>
              <a:rPr lang="en-US" b="1" dirty="0" smtClean="0"/>
            </a:br>
            <a:r>
              <a:rPr lang="en-US" dirty="0" smtClean="0"/>
              <a:t>&lt;/</a:t>
            </a:r>
            <a:r>
              <a:rPr lang="en-US" dirty="0" err="1" smtClean="0"/>
              <a:t>jsp:include</a:t>
            </a:r>
            <a:r>
              <a:rPr lang="en-US" dirty="0" smtClean="0"/>
              <a:t>&gt;</a:t>
            </a:r>
            <a:endParaRPr lang="en-IN" dirty="0" smtClean="0"/>
          </a:p>
          <a:p>
            <a:r>
              <a:rPr lang="en-US" dirty="0" smtClean="0"/>
              <a:t> </a:t>
            </a:r>
            <a:r>
              <a:rPr lang="en-US" sz="2800" dirty="0" smtClean="0"/>
              <a:t>The value of the </a:t>
            </a:r>
            <a:r>
              <a:rPr lang="en-US" sz="2000" dirty="0" smtClean="0"/>
              <a:t>value</a:t>
            </a:r>
            <a:r>
              <a:rPr lang="en-US" sz="2800" dirty="0" smtClean="0"/>
              <a:t> attribute may be a dynamic value, but the value of the </a:t>
            </a:r>
            <a:r>
              <a:rPr lang="en-US" sz="2000" dirty="0" smtClean="0"/>
              <a:t>name</a:t>
            </a:r>
            <a:r>
              <a:rPr lang="en-US" sz="2800" dirty="0" smtClean="0"/>
              <a:t> attribute must be static. The following example illustrates this:</a:t>
            </a:r>
            <a:endParaRPr lang="en-IN" sz="2800" dirty="0" smtClean="0"/>
          </a:p>
          <a:p>
            <a:pPr lvl="1"/>
            <a:r>
              <a:rPr lang="en-US" sz="2400" dirty="0" smtClean="0"/>
              <a:t>&lt;% String user = </a:t>
            </a:r>
            <a:r>
              <a:rPr lang="en-US" sz="2400" dirty="0" err="1" smtClean="0"/>
              <a:t>request.getParameter</a:t>
            </a:r>
            <a:r>
              <a:rPr lang="en-US" sz="2400" dirty="0" smtClean="0"/>
              <a:t>("user"); %&gt;</a:t>
            </a:r>
            <a:endParaRPr lang="en-IN" sz="2400" dirty="0" smtClean="0"/>
          </a:p>
          <a:p>
            <a:pPr lvl="1"/>
            <a:r>
              <a:rPr lang="en-US" sz="2400" dirty="0" smtClean="0"/>
              <a:t>&lt;</a:t>
            </a:r>
            <a:r>
              <a:rPr lang="en-US" sz="2400" dirty="0" err="1" smtClean="0"/>
              <a:t>jsp:include</a:t>
            </a:r>
            <a:r>
              <a:rPr lang="en-US" sz="2400" dirty="0" smtClean="0"/>
              <a:t> page="process.jsp"&gt;</a:t>
            </a:r>
            <a:endParaRPr lang="en-IN" sz="2400" dirty="0" smtClean="0"/>
          </a:p>
          <a:p>
            <a:pPr lvl="1"/>
            <a:r>
              <a:rPr lang="en-US" sz="2400" dirty="0" smtClean="0"/>
              <a:t>	&lt;</a:t>
            </a:r>
            <a:r>
              <a:rPr lang="en-US" sz="2400" dirty="0" err="1" smtClean="0"/>
              <a:t>jsp:param</a:t>
            </a:r>
            <a:r>
              <a:rPr lang="en-US" sz="2400" dirty="0" smtClean="0"/>
              <a:t> name="user" value="</a:t>
            </a:r>
            <a:r>
              <a:rPr lang="en-US" sz="2400" b="1" dirty="0" smtClean="0"/>
              <a:t>&lt;%=user%&gt;</a:t>
            </a:r>
            <a:r>
              <a:rPr lang="en-US" sz="2400" dirty="0" smtClean="0"/>
              <a:t>" /&gt;</a:t>
            </a:r>
            <a:endParaRPr lang="en-IN" sz="2400" dirty="0" smtClean="0"/>
          </a:p>
          <a:p>
            <a:pPr lvl="1"/>
            <a:r>
              <a:rPr lang="en-US" sz="2400" dirty="0" smtClean="0"/>
              <a:t>	&lt;</a:t>
            </a:r>
            <a:r>
              <a:rPr lang="en-US" sz="2400" dirty="0" err="1" smtClean="0"/>
              <a:t>jsp:param</a:t>
            </a:r>
            <a:r>
              <a:rPr lang="en-US" sz="2400" dirty="0" smtClean="0"/>
              <a:t> name="</a:t>
            </a:r>
            <a:r>
              <a:rPr lang="en-US" sz="2400" dirty="0" err="1" smtClean="0"/>
              <a:t>sessionId</a:t>
            </a:r>
            <a:r>
              <a:rPr lang="en-US" sz="2400" dirty="0" smtClean="0"/>
              <a:t>" value="</a:t>
            </a:r>
            <a:r>
              <a:rPr lang="en-US" sz="2400" b="1" dirty="0" smtClean="0"/>
              <a:t>&lt;%=</a:t>
            </a:r>
            <a:r>
              <a:rPr lang="en-US" sz="2400" b="1" dirty="0" err="1" smtClean="0"/>
              <a:t>System.currentTimeMillis</a:t>
            </a:r>
            <a:r>
              <a:rPr lang="en-US" sz="2400" b="1" dirty="0" smtClean="0"/>
              <a:t>()%&gt;</a:t>
            </a:r>
            <a:r>
              <a:rPr lang="en-US" sz="2400" dirty="0" smtClean="0"/>
              <a:t>" /&gt;</a:t>
            </a:r>
            <a:endParaRPr lang="en-IN" sz="2400" dirty="0" smtClean="0"/>
          </a:p>
          <a:p>
            <a:pPr lvl="1"/>
            <a:r>
              <a:rPr lang="en-US" sz="2400" dirty="0" smtClean="0"/>
              <a:t>&lt;/</a:t>
            </a:r>
            <a:r>
              <a:rPr lang="en-US" sz="2400" dirty="0" err="1" smtClean="0"/>
              <a:t>jsp:include</a:t>
            </a:r>
            <a:r>
              <a:rPr lang="en-US" sz="2400" dirty="0" smtClean="0"/>
              <a:t>&gt;</a:t>
            </a:r>
            <a:endParaRPr lang="en-IN" sz="2400" dirty="0" smtClean="0"/>
          </a:p>
          <a:p>
            <a:pPr lvl="1"/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param</a:t>
            </a:r>
            <a:endParaRPr lang="en-IN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action tag hands over the current request to the specified page internally at the server side. </a:t>
            </a:r>
          </a:p>
          <a:p>
            <a:r>
              <a:rPr lang="en-US" dirty="0" smtClean="0"/>
              <a:t>The general syntax of the JSP forward action tag is</a:t>
            </a:r>
            <a:endParaRPr lang="en-IN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jsp:forward</a:t>
            </a:r>
            <a:r>
              <a:rPr lang="en-US" dirty="0" smtClean="0"/>
              <a:t> page="</a:t>
            </a:r>
            <a:r>
              <a:rPr lang="en-US" dirty="0" err="1" smtClean="0"/>
              <a:t>relativeURL</a:t>
            </a:r>
            <a:r>
              <a:rPr lang="en-US" dirty="0" smtClean="0"/>
              <a:t> | &lt;%=expression%&gt;" /&gt;</a:t>
            </a:r>
            <a:endParaRPr lang="en-IN" dirty="0" smtClean="0"/>
          </a:p>
          <a:p>
            <a:r>
              <a:rPr lang="en-US" dirty="0" smtClean="0"/>
              <a:t>Consider the forward.jsp file, which forwards the current request to the date.jsp file using the &lt;</a:t>
            </a:r>
            <a:r>
              <a:rPr lang="en-US" dirty="0" err="1" smtClean="0"/>
              <a:t>jsp:forward</a:t>
            </a:r>
            <a:r>
              <a:rPr lang="en-US" dirty="0" smtClean="0"/>
              <a:t>&gt; action as follows:</a:t>
            </a:r>
            <a:endParaRPr lang="en-IN" dirty="0" smtClean="0"/>
          </a:p>
          <a:p>
            <a:pPr lvl="1"/>
            <a:r>
              <a:rPr lang="en-US" dirty="0" smtClean="0"/>
              <a:t>Before&lt;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endParaRPr lang="en-IN" dirty="0" smtClean="0"/>
          </a:p>
          <a:p>
            <a:pPr lvl="1"/>
            <a:r>
              <a:rPr lang="en-US" b="1" dirty="0" smtClean="0"/>
              <a:t>&lt;</a:t>
            </a:r>
            <a:r>
              <a:rPr lang="en-US" b="1" dirty="0" err="1" smtClean="0"/>
              <a:t>jsp:forward</a:t>
            </a:r>
            <a:r>
              <a:rPr lang="en-US" b="1" dirty="0" smtClean="0"/>
              <a:t> page="date.jsp" /&gt;</a:t>
            </a:r>
            <a:endParaRPr lang="en-IN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&gt;After</a:t>
            </a:r>
            <a:endParaRPr lang="en-IN" dirty="0" smtClean="0"/>
          </a:p>
          <a:p>
            <a:r>
              <a:rPr lang="en-US" dirty="0" smtClean="0"/>
              <a:t> This transfers the control to the date.jsp page. The result the file forward.jsp has generated so far (Before&lt;</a:t>
            </a:r>
            <a:r>
              <a:rPr lang="en-US" dirty="0" err="1" smtClean="0"/>
              <a:t>br</a:t>
            </a:r>
            <a:r>
              <a:rPr lang="en-US" dirty="0" smtClean="0"/>
              <a:t>&gt; in our case) is cleared.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</a:t>
            </a:r>
            <a:endParaRPr lang="en-IN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Like the &lt;</a:t>
            </a:r>
            <a:r>
              <a:rPr lang="en-US" dirty="0" err="1" smtClean="0"/>
              <a:t>jsp:include</a:t>
            </a:r>
            <a:r>
              <a:rPr lang="en-US" dirty="0" smtClean="0"/>
              <a:t>&gt; action tag, the value of the page attribute of &lt;</a:t>
            </a:r>
            <a:r>
              <a:rPr lang="en-US" dirty="0" err="1" smtClean="0"/>
              <a:t>jsp:forward</a:t>
            </a:r>
            <a:r>
              <a:rPr lang="en-US" dirty="0" smtClean="0"/>
              <a:t>&gt; may be a dynamic file name. The following example illustrates this:</a:t>
            </a:r>
            <a:endParaRPr lang="en-IN" dirty="0" smtClean="0"/>
          </a:p>
          <a:p>
            <a:pPr lvl="1"/>
            <a:r>
              <a:rPr lang="en-US" dirty="0" smtClean="0"/>
              <a:t>&lt;% String mailbox = </a:t>
            </a:r>
            <a:r>
              <a:rPr lang="en-US" dirty="0" err="1" smtClean="0"/>
              <a:t>request.getParameter</a:t>
            </a:r>
            <a:r>
              <a:rPr lang="en-US" dirty="0" smtClean="0"/>
              <a:t>("mailbox") + ".</a:t>
            </a:r>
            <a:r>
              <a:rPr lang="en-US" dirty="0" err="1" smtClean="0"/>
              <a:t>jsp</a:t>
            </a:r>
            <a:r>
              <a:rPr lang="en-US" dirty="0" smtClean="0"/>
              <a:t>";%&gt;</a:t>
            </a:r>
            <a:endParaRPr lang="en-IN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jsp:forward</a:t>
            </a:r>
            <a:r>
              <a:rPr lang="en-US" dirty="0" smtClean="0"/>
              <a:t> page="</a:t>
            </a:r>
            <a:r>
              <a:rPr lang="en-US" b="1" dirty="0" smtClean="0"/>
              <a:t>&lt;%=</a:t>
            </a:r>
            <a:r>
              <a:rPr lang="en-US" b="1" dirty="0" err="1" smtClean="0"/>
              <a:t>fileName</a:t>
            </a:r>
            <a:r>
              <a:rPr lang="en-US" b="1" dirty="0" smtClean="0"/>
              <a:t>%&gt;</a:t>
            </a:r>
            <a:r>
              <a:rPr lang="en-US" dirty="0" smtClean="0"/>
              <a:t>" /&gt;</a:t>
            </a:r>
            <a:endParaRPr lang="en-IN" dirty="0" smtClean="0"/>
          </a:p>
          <a:p>
            <a:r>
              <a:rPr lang="en-US" dirty="0" smtClean="0"/>
              <a:t> Additional parameters may be specified using the &lt;</a:t>
            </a:r>
            <a:r>
              <a:rPr lang="en-US" dirty="0" err="1" smtClean="0"/>
              <a:t>jsp:param</a:t>
            </a:r>
            <a:r>
              <a:rPr lang="en-US" dirty="0" smtClean="0"/>
              <a:t>&gt; action as follows:</a:t>
            </a:r>
            <a:endParaRPr lang="en-IN" dirty="0" smtClean="0"/>
          </a:p>
          <a:p>
            <a:pPr lvl="1"/>
            <a:r>
              <a:rPr lang="en-US" dirty="0" smtClean="0"/>
              <a:t>&lt;% </a:t>
            </a:r>
            <a:endParaRPr lang="en-IN" dirty="0" smtClean="0"/>
          </a:p>
          <a:p>
            <a:pPr lvl="1"/>
            <a:r>
              <a:rPr lang="en-US" dirty="0" smtClean="0"/>
              <a:t>	String mailbox = </a:t>
            </a:r>
            <a:r>
              <a:rPr lang="en-US" dirty="0" err="1" smtClean="0"/>
              <a:t>request.getParameter</a:t>
            </a:r>
            <a:r>
              <a:rPr lang="en-US" dirty="0" smtClean="0"/>
              <a:t>("mailbox") + ".</a:t>
            </a:r>
            <a:r>
              <a:rPr lang="en-US" dirty="0" err="1" smtClean="0"/>
              <a:t>jsp</a:t>
            </a:r>
            <a:r>
              <a:rPr lang="en-US" dirty="0" smtClean="0"/>
              <a:t>";</a:t>
            </a:r>
            <a:endParaRPr lang="en-IN" dirty="0" smtClean="0"/>
          </a:p>
          <a:p>
            <a:pPr lvl="1"/>
            <a:r>
              <a:rPr lang="en-US" dirty="0" smtClean="0"/>
              <a:t>	String user = </a:t>
            </a:r>
            <a:r>
              <a:rPr lang="en-US" dirty="0" err="1" smtClean="0"/>
              <a:t>request.getParameter</a:t>
            </a:r>
            <a:r>
              <a:rPr lang="en-US" dirty="0" smtClean="0"/>
              <a:t>("user");</a:t>
            </a:r>
            <a:endParaRPr lang="en-IN" dirty="0" smtClean="0"/>
          </a:p>
          <a:p>
            <a:pPr lvl="1"/>
            <a:r>
              <a:rPr lang="en-US" dirty="0" smtClean="0"/>
              <a:t>%&gt;</a:t>
            </a:r>
            <a:endParaRPr lang="en-IN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jsp:forward</a:t>
            </a:r>
            <a:r>
              <a:rPr lang="en-US" dirty="0" smtClean="0"/>
              <a:t> page="</a:t>
            </a:r>
            <a:r>
              <a:rPr lang="en-US" b="1" dirty="0" smtClean="0"/>
              <a:t>&lt;%=</a:t>
            </a:r>
            <a:r>
              <a:rPr lang="en-US" b="1" dirty="0" err="1" smtClean="0"/>
              <a:t>fileName</a:t>
            </a:r>
            <a:r>
              <a:rPr lang="en-US" b="1" dirty="0" smtClean="0"/>
              <a:t>%&gt;</a:t>
            </a:r>
            <a:r>
              <a:rPr lang="en-US" dirty="0" smtClean="0"/>
              <a:t>" &gt;</a:t>
            </a:r>
            <a:endParaRPr lang="en-IN" dirty="0" smtClean="0"/>
          </a:p>
          <a:p>
            <a:pPr lvl="1"/>
            <a:r>
              <a:rPr lang="en-US" dirty="0" smtClean="0"/>
              <a:t>	&lt;</a:t>
            </a:r>
            <a:r>
              <a:rPr lang="en-US" dirty="0" err="1" smtClean="0"/>
              <a:t>jsp:param</a:t>
            </a:r>
            <a:r>
              <a:rPr lang="en-US" dirty="0" smtClean="0"/>
              <a:t> name="user" value="</a:t>
            </a:r>
            <a:r>
              <a:rPr lang="en-US" b="1" dirty="0" smtClean="0"/>
              <a:t>&lt;%=user%&gt;</a:t>
            </a:r>
            <a:r>
              <a:rPr lang="en-US" dirty="0" smtClean="0"/>
              <a:t>" /&gt;</a:t>
            </a:r>
            <a:endParaRPr lang="en-IN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jsp:forward</a:t>
            </a:r>
            <a:r>
              <a:rPr lang="en-US" dirty="0" smtClean="0"/>
              <a:t>&gt;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</a:t>
            </a:r>
            <a:endParaRPr lang="en-IN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to generate an HTML file that can download the Java plug-in on demand and execute applets or JavaBeans</a:t>
            </a:r>
          </a:p>
          <a:p>
            <a:r>
              <a:rPr lang="en-US" dirty="0" smtClean="0"/>
              <a:t>The following code specifies an applet.</a:t>
            </a:r>
            <a:endParaRPr lang="en-IN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jsp:plugin</a:t>
            </a:r>
            <a:r>
              <a:rPr lang="en-US" dirty="0" smtClean="0"/>
              <a:t> type="applet" code="Message" &gt;</a:t>
            </a:r>
            <a:endParaRPr lang="en-IN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jsp:params</a:t>
            </a:r>
            <a:r>
              <a:rPr lang="en-US" dirty="0" smtClean="0"/>
              <a:t>&gt;</a:t>
            </a:r>
            <a:endParaRPr lang="en-IN" dirty="0" smtClean="0"/>
          </a:p>
          <a:p>
            <a:pPr lvl="1"/>
            <a:r>
              <a:rPr lang="en-US" dirty="0" smtClean="0"/>
              <a:t>    &lt;</a:t>
            </a:r>
            <a:r>
              <a:rPr lang="en-US" dirty="0" err="1" smtClean="0"/>
              <a:t>jsp:param</a:t>
            </a:r>
            <a:r>
              <a:rPr lang="en-US" dirty="0" smtClean="0"/>
              <a:t> name="message" value="Hello World!"/&gt; </a:t>
            </a:r>
            <a:endParaRPr lang="en-IN" dirty="0" smtClean="0"/>
          </a:p>
          <a:p>
            <a:pPr lvl="1"/>
            <a:r>
              <a:rPr lang="en-US" dirty="0" smtClean="0"/>
              <a:t>&lt;/</a:t>
            </a:r>
            <a:r>
              <a:rPr lang="en-US" dirty="0" err="1" smtClean="0"/>
              <a:t>jsp:params</a:t>
            </a:r>
            <a:r>
              <a:rPr lang="en-US" dirty="0" smtClean="0"/>
              <a:t>&gt;</a:t>
            </a:r>
            <a:endParaRPr lang="en-IN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jsp:fallback</a:t>
            </a:r>
            <a:r>
              <a:rPr lang="en-US" dirty="0" smtClean="0"/>
              <a:t>&gt;</a:t>
            </a:r>
            <a:endParaRPr lang="en-IN" dirty="0" smtClean="0"/>
          </a:p>
          <a:p>
            <a:pPr lvl="1"/>
            <a:r>
              <a:rPr lang="en-US" dirty="0" smtClean="0"/>
              <a:t>       &lt;p&gt; Unable to start Plug-in. </a:t>
            </a:r>
            <a:r>
              <a:rPr lang="en-IN" dirty="0" smtClean="0"/>
              <a:t>&lt;/p&gt;</a:t>
            </a:r>
          </a:p>
          <a:p>
            <a:pPr lvl="1"/>
            <a:r>
              <a:rPr lang="en-IN" dirty="0" smtClean="0"/>
              <a:t>&lt;/</a:t>
            </a:r>
            <a:r>
              <a:rPr lang="en-IN" dirty="0" err="1" smtClean="0"/>
              <a:t>jsp:fallback</a:t>
            </a:r>
            <a:r>
              <a:rPr lang="en-IN" dirty="0" smtClean="0"/>
              <a:t>&gt;</a:t>
            </a:r>
          </a:p>
          <a:p>
            <a:pPr lvl="1"/>
            <a:r>
              <a:rPr lang="en-IN" dirty="0" smtClean="0"/>
              <a:t>&lt;/</a:t>
            </a:r>
            <a:r>
              <a:rPr lang="en-IN" dirty="0" err="1" smtClean="0"/>
              <a:t>jsp:plugin</a:t>
            </a:r>
            <a:r>
              <a:rPr lang="en-IN" dirty="0" smtClean="0"/>
              <a:t>&gt;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plugin</a:t>
            </a:r>
            <a:endParaRPr lang="en-IN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us to define and use custom tags in a JSP page exactly like other HTML/XML tags, using Java code</a:t>
            </a:r>
          </a:p>
          <a:p>
            <a:r>
              <a:rPr lang="en-US" dirty="0" smtClean="0"/>
              <a:t>Though a similar functionality can be achieved using </a:t>
            </a:r>
            <a:r>
              <a:rPr lang="en-US" dirty="0" err="1" smtClean="0"/>
              <a:t>JavaBean</a:t>
            </a:r>
            <a:r>
              <a:rPr lang="en-US" dirty="0" smtClean="0"/>
              <a:t> technology, it lacks many features such as nesting, iteration, and cooperative actions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Tag Extensions </a:t>
            </a:r>
            <a:endParaRPr lang="en-IN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JSP specification defines the following tags, which we can create and use in a JSP file. </a:t>
            </a:r>
            <a:endParaRPr lang="en-IN" dirty="0" smtClean="0"/>
          </a:p>
          <a:p>
            <a:r>
              <a:rPr lang="en-US" b="1" dirty="0" smtClean="0"/>
              <a:t>Simple Tags</a:t>
            </a:r>
            <a:endParaRPr lang="en-IN" b="1" dirty="0" smtClean="0"/>
          </a:p>
          <a:p>
            <a:pPr lvl="1"/>
            <a:r>
              <a:rPr lang="en-US" dirty="0" smtClean="0"/>
              <a:t>Tags with no body or no attribute. Example:</a:t>
            </a:r>
            <a:endParaRPr lang="en-IN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ukr:copyright</a:t>
            </a:r>
            <a:r>
              <a:rPr lang="en-US" dirty="0" smtClean="0"/>
              <a:t>&gt;</a:t>
            </a:r>
            <a:endParaRPr lang="en-IN" dirty="0" smtClean="0"/>
          </a:p>
          <a:p>
            <a:r>
              <a:rPr lang="en-US" b="1" dirty="0" smtClean="0"/>
              <a:t>Tags with attributes</a:t>
            </a:r>
            <a:endParaRPr lang="en-IN" b="1" dirty="0" smtClean="0"/>
          </a:p>
          <a:p>
            <a:pPr lvl="1"/>
            <a:r>
              <a:rPr lang="en-US" dirty="0" smtClean="0"/>
              <a:t>Tags that have attributes but no body. Example:</a:t>
            </a:r>
            <a:endParaRPr lang="en-IN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ukr:hello</a:t>
            </a:r>
            <a:r>
              <a:rPr lang="en-US" dirty="0" smtClean="0"/>
              <a:t> name="</a:t>
            </a:r>
            <a:r>
              <a:rPr lang="en-US" dirty="0" err="1" smtClean="0"/>
              <a:t>Monali</a:t>
            </a:r>
            <a:r>
              <a:rPr lang="en-US" dirty="0" smtClean="0"/>
              <a:t>" /&gt;</a:t>
            </a:r>
            <a:endParaRPr lang="en-IN" dirty="0" smtClean="0"/>
          </a:p>
          <a:p>
            <a:r>
              <a:rPr lang="en-US" b="1" dirty="0" smtClean="0"/>
              <a:t>Tags with body</a:t>
            </a:r>
            <a:endParaRPr lang="en-IN" b="1" dirty="0" smtClean="0"/>
          </a:p>
          <a:p>
            <a:pPr lvl="1"/>
            <a:r>
              <a:rPr lang="en-US" dirty="0" smtClean="0"/>
              <a:t>Tags that can contain other tags, scripting elements, and text between the start and end tags. Example:</a:t>
            </a:r>
            <a:endParaRPr lang="en-IN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ukr:hello</a:t>
            </a:r>
            <a:r>
              <a:rPr lang="en-US" dirty="0" smtClean="0"/>
              <a:t>&gt;</a:t>
            </a:r>
            <a:endParaRPr lang="en-IN" dirty="0" smtClean="0"/>
          </a:p>
          <a:p>
            <a:pPr lvl="1"/>
            <a:r>
              <a:rPr lang="en-US" dirty="0" smtClean="0"/>
              <a:t>	&lt;%= name%&gt;</a:t>
            </a:r>
            <a:endParaRPr lang="en-IN" dirty="0" smtClean="0"/>
          </a:p>
          <a:p>
            <a:pPr lvl="1"/>
            <a:r>
              <a:rPr lang="en-US" dirty="0" smtClean="0"/>
              <a:t>&lt;/</a:t>
            </a:r>
            <a:r>
              <a:rPr lang="en-US" dirty="0" err="1" smtClean="0"/>
              <a:t>ukr:hello</a:t>
            </a:r>
            <a:r>
              <a:rPr lang="en-US" dirty="0" smtClean="0"/>
              <a:t>&gt;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Tag Type </a:t>
            </a:r>
            <a:endParaRPr lang="en-IN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Tags Defining Scripting Variables</a:t>
            </a:r>
            <a:endParaRPr lang="en-IN" b="1" dirty="0" smtClean="0"/>
          </a:p>
          <a:p>
            <a:pPr lvl="1"/>
            <a:r>
              <a:rPr lang="en-US" dirty="0" smtClean="0"/>
              <a:t>Tags that can define scripting variables, which can be used in the scripts within the page. Example:</a:t>
            </a:r>
            <a:endParaRPr lang="en-IN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ukr:animation</a:t>
            </a:r>
            <a:r>
              <a:rPr lang="en-US" dirty="0" smtClean="0"/>
              <a:t> id="logo" /&gt;</a:t>
            </a:r>
            <a:endParaRPr lang="en-IN" dirty="0" smtClean="0"/>
          </a:p>
          <a:p>
            <a:pPr lvl="1"/>
            <a:r>
              <a:rPr lang="en-US" dirty="0" smtClean="0"/>
              <a:t>&lt;% </a:t>
            </a:r>
            <a:r>
              <a:rPr lang="en-US" dirty="0" err="1" smtClean="0"/>
              <a:t>logo.start</a:t>
            </a:r>
            <a:r>
              <a:rPr lang="en-US" dirty="0" smtClean="0"/>
              <a:t>(); %&gt;</a:t>
            </a:r>
            <a:endParaRPr lang="en-IN" dirty="0" smtClean="0"/>
          </a:p>
          <a:p>
            <a:r>
              <a:rPr lang="en-US" b="1" dirty="0" smtClean="0"/>
              <a:t>Cooperating Tags</a:t>
            </a:r>
            <a:endParaRPr lang="en-IN" b="1" dirty="0" smtClean="0"/>
          </a:p>
          <a:p>
            <a:pPr lvl="1"/>
            <a:r>
              <a:rPr lang="en-US" dirty="0" smtClean="0"/>
              <a:t>Tags that cooperate with each other by means of named shared objects. Example:</a:t>
            </a:r>
            <a:endParaRPr lang="en-IN" dirty="0" smtClean="0"/>
          </a:p>
          <a:p>
            <a:pPr lvl="1"/>
            <a:r>
              <a:rPr lang="en-US" dirty="0" smtClean="0"/>
              <a:t>&lt;ukr:tag1 id="obj1" /&gt;</a:t>
            </a:r>
            <a:endParaRPr lang="en-IN" dirty="0" smtClean="0"/>
          </a:p>
          <a:p>
            <a:pPr lvl="1"/>
            <a:r>
              <a:rPr lang="en-US" dirty="0" smtClean="0"/>
              <a:t>&lt;ukr:tag2 name="obj1" /&gt;</a:t>
            </a:r>
            <a:endParaRPr lang="en-IN" dirty="0" smtClean="0"/>
          </a:p>
          <a:p>
            <a:r>
              <a:rPr lang="en-US" dirty="0" smtClean="0"/>
              <a:t> 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Type 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Tomcat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96752"/>
            <a:ext cx="8280920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steps:</a:t>
            </a:r>
            <a:endParaRPr lang="en-IN" dirty="0" smtClean="0"/>
          </a:p>
          <a:p>
            <a:pPr lvl="1"/>
            <a:r>
              <a:rPr lang="en-US" dirty="0" smtClean="0"/>
              <a:t>Tag Definition</a:t>
            </a:r>
            <a:endParaRPr lang="en-IN" dirty="0" smtClean="0"/>
          </a:p>
          <a:p>
            <a:pPr lvl="1"/>
            <a:r>
              <a:rPr lang="en-US" dirty="0" smtClean="0"/>
              <a:t>Provide Tag Handler</a:t>
            </a:r>
            <a:endParaRPr lang="en-IN" dirty="0" smtClean="0"/>
          </a:p>
          <a:p>
            <a:pPr lvl="1"/>
            <a:r>
              <a:rPr lang="en-US" dirty="0" smtClean="0"/>
              <a:t>Deploy the tag</a:t>
            </a:r>
            <a:endParaRPr lang="en-IN" dirty="0" smtClean="0"/>
          </a:p>
          <a:p>
            <a:pPr lvl="1"/>
            <a:r>
              <a:rPr lang="en-US" dirty="0" smtClean="0"/>
              <a:t>Use the tag in the JSP file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tags</a:t>
            </a:r>
            <a:endParaRPr lang="en-IN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Before writing the functionality of a tag, you need to consider the following points:</a:t>
            </a:r>
            <a:endParaRPr lang="en-IN" dirty="0" smtClean="0"/>
          </a:p>
          <a:p>
            <a:pPr lvl="1"/>
            <a:r>
              <a:rPr lang="en-US" dirty="0" smtClean="0"/>
              <a:t>Tag Name—The name (and prefix) that will be used for the tag we are going to write</a:t>
            </a:r>
            <a:endParaRPr lang="en-IN" dirty="0" smtClean="0"/>
          </a:p>
          <a:p>
            <a:pPr lvl="1"/>
            <a:r>
              <a:rPr lang="en-US" dirty="0" smtClean="0"/>
              <a:t>Attributes—Whether the tag has any attribute and whether it is mandatory </a:t>
            </a:r>
            <a:endParaRPr lang="en-IN" dirty="0" smtClean="0"/>
          </a:p>
          <a:p>
            <a:pPr lvl="1"/>
            <a:r>
              <a:rPr lang="en-US" dirty="0" smtClean="0"/>
              <a:t>Nesting—Whether the tag contains any other child tag. A tag directly enclosing another tag is called the </a:t>
            </a:r>
            <a:r>
              <a:rPr lang="en-US" i="1" dirty="0" smtClean="0"/>
              <a:t>parent</a:t>
            </a:r>
            <a:r>
              <a:rPr lang="en-US" dirty="0" smtClean="0"/>
              <a:t> of the tag it encloses</a:t>
            </a:r>
            <a:endParaRPr lang="en-IN" dirty="0" smtClean="0"/>
          </a:p>
          <a:p>
            <a:pPr lvl="1"/>
            <a:r>
              <a:rPr lang="en-US" dirty="0" smtClean="0"/>
              <a:t>Body Content—Whether the tag contains anything (such as text) other than child tags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Tag Definition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Every tag handler must be created by directly or indirectly implementing the </a:t>
            </a:r>
            <a:r>
              <a:rPr lang="en-US" dirty="0" err="1" smtClean="0"/>
              <a:t>javax.servlet.jsp.tagext.Tag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we shall develop a simple tag named &lt;</a:t>
            </a:r>
            <a:r>
              <a:rPr lang="en-US" dirty="0" err="1" smtClean="0"/>
              <a:t>ukr:hello</a:t>
            </a:r>
            <a:r>
              <a:rPr lang="en-US" dirty="0" smtClean="0"/>
              <a:t>&gt;, which has a single optional attribute, name. </a:t>
            </a:r>
          </a:p>
          <a:p>
            <a:r>
              <a:rPr lang="en-US" dirty="0" smtClean="0"/>
              <a:t>The &lt;</a:t>
            </a:r>
            <a:r>
              <a:rPr lang="en-US" dirty="0" err="1" smtClean="0"/>
              <a:t>ukr:hello</a:t>
            </a:r>
            <a:r>
              <a:rPr lang="en-US" dirty="0" smtClean="0"/>
              <a:t>&gt; tag prints “Hello &lt;name&gt;” or “Hello World!” depending upon whether the attribute name is specified or not.</a:t>
            </a:r>
          </a:p>
          <a:p>
            <a:r>
              <a:rPr lang="en-US" dirty="0" smtClean="0"/>
              <a:t>It is used in either of the following ways:</a:t>
            </a:r>
            <a:endParaRPr lang="en-IN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ukr:hello</a:t>
            </a:r>
            <a:r>
              <a:rPr lang="en-US" dirty="0" smtClean="0"/>
              <a:t> name="</a:t>
            </a:r>
            <a:r>
              <a:rPr lang="en-US" dirty="0" err="1" smtClean="0"/>
              <a:t>Monali</a:t>
            </a:r>
            <a:r>
              <a:rPr lang="en-US" dirty="0" smtClean="0"/>
              <a:t>" /&gt;</a:t>
            </a:r>
            <a:endParaRPr lang="en-IN" dirty="0" smtClean="0"/>
          </a:p>
          <a:p>
            <a:r>
              <a:rPr lang="en-US" dirty="0" smtClean="0"/>
              <a:t> This prints “Hello </a:t>
            </a:r>
            <a:r>
              <a:rPr lang="en-US" dirty="0" err="1" smtClean="0"/>
              <a:t>Monali</a:t>
            </a:r>
            <a:r>
              <a:rPr lang="en-US" dirty="0" smtClean="0"/>
              <a:t>”.</a:t>
            </a:r>
            <a:endParaRPr lang="en-IN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ukr:hello</a:t>
            </a:r>
            <a:r>
              <a:rPr lang="en-US" dirty="0" smtClean="0"/>
              <a:t>  /&gt;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 Tag Handler</a:t>
            </a:r>
            <a:endParaRPr lang="en-IN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Here is the complete source code for the hello tag handler (HelloTag.java).</a:t>
            </a:r>
            <a:endParaRPr lang="en-IN" dirty="0" smtClean="0"/>
          </a:p>
          <a:p>
            <a:pPr lvl="1"/>
            <a:r>
              <a:rPr lang="en-US" dirty="0" smtClean="0"/>
              <a:t>package tag;</a:t>
            </a:r>
            <a:endParaRPr lang="en-IN" dirty="0" smtClean="0"/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javax.servlet.jsp.tagext.SimpleTagSupport</a:t>
            </a:r>
            <a:r>
              <a:rPr lang="en-US" dirty="0" smtClean="0"/>
              <a:t>;</a:t>
            </a:r>
            <a:endParaRPr lang="en-IN" dirty="0" smtClean="0"/>
          </a:p>
          <a:p>
            <a:pPr lvl="1"/>
            <a:r>
              <a:rPr lang="fr-FR" dirty="0" smtClean="0"/>
              <a:t>import </a:t>
            </a:r>
            <a:r>
              <a:rPr lang="fr-FR" dirty="0" err="1" smtClean="0"/>
              <a:t>javax.servlet.jsp.JspException</a:t>
            </a:r>
            <a:r>
              <a:rPr lang="fr-FR" dirty="0" smtClean="0"/>
              <a:t>;</a:t>
            </a:r>
            <a:endParaRPr lang="en-IN" dirty="0" smtClean="0"/>
          </a:p>
          <a:p>
            <a:pPr lvl="1"/>
            <a:r>
              <a:rPr lang="fr-FR" dirty="0" smtClean="0"/>
              <a:t>import </a:t>
            </a:r>
            <a:r>
              <a:rPr lang="fr-FR" dirty="0" err="1" smtClean="0"/>
              <a:t>javax.servlet.jsp.JspWriter</a:t>
            </a:r>
            <a:r>
              <a:rPr lang="fr-FR" dirty="0" smtClean="0"/>
              <a:t>;</a:t>
            </a:r>
            <a:endParaRPr lang="en-IN" dirty="0" smtClean="0"/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java.io.IOException</a:t>
            </a:r>
            <a:r>
              <a:rPr lang="en-US" dirty="0" smtClean="0"/>
              <a:t>;</a:t>
            </a:r>
            <a:endParaRPr lang="en-IN" dirty="0" smtClean="0"/>
          </a:p>
          <a:p>
            <a:pPr lvl="1"/>
            <a:r>
              <a:rPr lang="en-US" dirty="0" smtClean="0"/>
              <a:t>public class </a:t>
            </a:r>
            <a:r>
              <a:rPr lang="en-US" dirty="0" err="1" smtClean="0"/>
              <a:t>HelloTag</a:t>
            </a:r>
            <a:r>
              <a:rPr lang="en-US" dirty="0" smtClean="0"/>
              <a:t> extends </a:t>
            </a:r>
            <a:r>
              <a:rPr lang="en-US" dirty="0" err="1" smtClean="0"/>
              <a:t>SimpleTagSupport</a:t>
            </a:r>
            <a:r>
              <a:rPr lang="en-US" dirty="0" smtClean="0"/>
              <a:t> {</a:t>
            </a:r>
            <a:endParaRPr lang="en-IN" dirty="0" smtClean="0"/>
          </a:p>
          <a:p>
            <a:pPr lvl="1"/>
            <a:r>
              <a:rPr lang="en-US" dirty="0" smtClean="0"/>
              <a:t>	String name = "World!" ;</a:t>
            </a:r>
            <a:endParaRPr lang="en-IN" dirty="0" smtClean="0"/>
          </a:p>
          <a:p>
            <a:pPr lvl="1"/>
            <a:r>
              <a:rPr lang="en-US" dirty="0" smtClean="0"/>
              <a:t>	public void </a:t>
            </a:r>
            <a:r>
              <a:rPr lang="en-US" dirty="0" err="1" smtClean="0"/>
              <a:t>doTag</a:t>
            </a:r>
            <a:r>
              <a:rPr lang="en-US" dirty="0" smtClean="0"/>
              <a:t>() throws </a:t>
            </a:r>
            <a:r>
              <a:rPr lang="en-US" dirty="0" err="1" smtClean="0"/>
              <a:t>JspException</a:t>
            </a:r>
            <a:r>
              <a:rPr lang="en-US" dirty="0" smtClean="0"/>
              <a:t>, </a:t>
            </a:r>
            <a:r>
              <a:rPr lang="en-US" dirty="0" err="1" smtClean="0"/>
              <a:t>IOException</a:t>
            </a:r>
            <a:r>
              <a:rPr lang="en-US" dirty="0" smtClean="0"/>
              <a:t> {</a:t>
            </a:r>
            <a:endParaRPr lang="en-IN" dirty="0" smtClean="0"/>
          </a:p>
          <a:p>
            <a:pPr lvl="1"/>
            <a:r>
              <a:rPr lang="en-US" dirty="0" smtClean="0"/>
              <a:t>		</a:t>
            </a:r>
            <a:r>
              <a:rPr lang="en-US" dirty="0" err="1" smtClean="0"/>
              <a:t>JspWriter</a:t>
            </a:r>
            <a:r>
              <a:rPr lang="en-US" dirty="0" smtClean="0"/>
              <a:t> out = </a:t>
            </a:r>
            <a:r>
              <a:rPr lang="en-US" dirty="0" err="1" smtClean="0"/>
              <a:t>getJspContext</a:t>
            </a:r>
            <a:r>
              <a:rPr lang="en-US" dirty="0" smtClean="0"/>
              <a:t>().</a:t>
            </a:r>
            <a:r>
              <a:rPr lang="en-US" dirty="0" err="1" smtClean="0"/>
              <a:t>getOut</a:t>
            </a:r>
            <a:r>
              <a:rPr lang="en-US" dirty="0" smtClean="0"/>
              <a:t>();</a:t>
            </a:r>
            <a:endParaRPr lang="en-IN" dirty="0" smtClean="0"/>
          </a:p>
          <a:p>
            <a:pPr lvl="1"/>
            <a:r>
              <a:rPr lang="en-US" dirty="0" smtClean="0"/>
              <a:t>		</a:t>
            </a:r>
            <a:r>
              <a:rPr lang="en-US" dirty="0" err="1" smtClean="0"/>
              <a:t>out.println</a:t>
            </a:r>
            <a:r>
              <a:rPr lang="en-US" dirty="0" smtClean="0"/>
              <a:t>("Hello " + name);</a:t>
            </a:r>
            <a:endParaRPr lang="en-IN" dirty="0" smtClean="0"/>
          </a:p>
          <a:p>
            <a:pPr lvl="1"/>
            <a:r>
              <a:rPr lang="en-US" dirty="0" smtClean="0"/>
              <a:t>	}</a:t>
            </a:r>
            <a:endParaRPr lang="en-IN" dirty="0" smtClean="0"/>
          </a:p>
          <a:p>
            <a:pPr lvl="1"/>
            <a:r>
              <a:rPr lang="en-US" dirty="0" smtClean="0"/>
              <a:t>	public void </a:t>
            </a:r>
            <a:r>
              <a:rPr lang="en-US" dirty="0" err="1" smtClean="0"/>
              <a:t>setName</a:t>
            </a:r>
            <a:r>
              <a:rPr lang="en-US" dirty="0" smtClean="0"/>
              <a:t>(String name) {</a:t>
            </a:r>
            <a:endParaRPr lang="en-IN" dirty="0" smtClean="0"/>
          </a:p>
          <a:p>
            <a:pPr lvl="1"/>
            <a:r>
              <a:rPr lang="en-US" dirty="0" smtClean="0"/>
              <a:t>		this.name = name;</a:t>
            </a:r>
            <a:endParaRPr lang="en-IN" dirty="0" smtClean="0"/>
          </a:p>
          <a:p>
            <a:pPr lvl="1"/>
            <a:r>
              <a:rPr lang="en-US" dirty="0" smtClean="0"/>
              <a:t>	}</a:t>
            </a:r>
            <a:endParaRPr lang="en-IN" dirty="0" smtClean="0"/>
          </a:p>
          <a:p>
            <a:pPr lvl="1"/>
            <a:r>
              <a:rPr lang="en-US" dirty="0" smtClean="0"/>
              <a:t>}</a:t>
            </a: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 Tag Handler</a:t>
            </a:r>
            <a:endParaRPr lang="en-IN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Save this code in file HelloTag.java and put it in the application’s /WEB-INF/classes/tag directory</a:t>
            </a:r>
          </a:p>
          <a:p>
            <a:r>
              <a:rPr lang="en-US" dirty="0" smtClean="0"/>
              <a:t>To compile this file, we need the necessary tag classes that are provided as the jar file jsp-api.jar. This jar file can be found in the lib directory of Tomcat’s installation directory. </a:t>
            </a:r>
          </a:p>
          <a:p>
            <a:r>
              <a:rPr lang="en-US" dirty="0" smtClean="0"/>
              <a:t>You can use the following command in the /WEB-INF/classes/tag directory to compile the HelloTag.java file.</a:t>
            </a:r>
            <a:endParaRPr lang="en-IN" dirty="0" smtClean="0"/>
          </a:p>
          <a:p>
            <a:pPr lvl="1"/>
            <a:r>
              <a:rPr lang="en-US" dirty="0" err="1" smtClean="0"/>
              <a:t>javac</a:t>
            </a:r>
            <a:r>
              <a:rPr lang="en-US" dirty="0" smtClean="0"/>
              <a:t> -</a:t>
            </a:r>
            <a:r>
              <a:rPr lang="en-US" dirty="0" err="1" smtClean="0"/>
              <a:t>classpath</a:t>
            </a:r>
            <a:r>
              <a:rPr lang="en-US" dirty="0" smtClean="0"/>
              <a:t> ../../../../../lib/jsp-api.jar HelloTag.java</a:t>
            </a:r>
            <a:endParaRPr lang="en-IN" dirty="0" smtClean="0"/>
          </a:p>
          <a:p>
            <a:r>
              <a:rPr lang="en-US" dirty="0" smtClean="0"/>
              <a:t>This will generate the </a:t>
            </a:r>
            <a:r>
              <a:rPr lang="en-US" dirty="0" err="1" smtClean="0"/>
              <a:t>HelloTag.class</a:t>
            </a:r>
            <a:r>
              <a:rPr lang="en-US" dirty="0" smtClean="0"/>
              <a:t> file in the  /WEB-INF/classes/tag directory.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the tag</a:t>
            </a:r>
            <a:endParaRPr lang="en-IN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Now, we have to map the tag hello with this tag handler class, </a:t>
            </a:r>
            <a:r>
              <a:rPr lang="en-US" dirty="0" err="1" smtClean="0"/>
              <a:t>HelloTag</a:t>
            </a:r>
            <a:r>
              <a:rPr lang="en-US" dirty="0" smtClean="0"/>
              <a:t>. </a:t>
            </a:r>
          </a:p>
          <a:p>
            <a:r>
              <a:rPr lang="en-US" dirty="0" smtClean="0"/>
              <a:t>We shall name our tag library file as tags.tld and put it in the application’s /</a:t>
            </a:r>
            <a:r>
              <a:rPr lang="en-US" dirty="0" err="1" smtClean="0"/>
              <a:t>taglib</a:t>
            </a:r>
            <a:r>
              <a:rPr lang="en-US" dirty="0" smtClean="0"/>
              <a:t> directory. For example, if the application’s root directory is net, put the tags.tld file in the /net/</a:t>
            </a:r>
            <a:r>
              <a:rPr lang="en-US" dirty="0" err="1" smtClean="0"/>
              <a:t>taglib</a:t>
            </a:r>
            <a:r>
              <a:rPr lang="en-US" dirty="0" smtClean="0"/>
              <a:t> directory. Make the following entry in the tags.tld file. </a:t>
            </a:r>
            <a:endParaRPr lang="en-IN" dirty="0" smtClean="0"/>
          </a:p>
          <a:p>
            <a:pPr lvl="1"/>
            <a:r>
              <a:rPr lang="en-US" dirty="0" smtClean="0"/>
              <a:t>&lt;?xml version="1.0"?&gt;</a:t>
            </a:r>
            <a:endParaRPr lang="en-IN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taglib</a:t>
            </a:r>
            <a:r>
              <a:rPr lang="en-US" dirty="0" smtClean="0"/>
              <a:t>&gt;</a:t>
            </a:r>
            <a:endParaRPr lang="en-IN" dirty="0" smtClean="0"/>
          </a:p>
          <a:p>
            <a:pPr lvl="1"/>
            <a:r>
              <a:rPr lang="en-US" dirty="0" smtClean="0"/>
              <a:t>	&lt;</a:t>
            </a:r>
            <a:r>
              <a:rPr lang="en-US" dirty="0" err="1" smtClean="0"/>
              <a:t>tlib</a:t>
            </a:r>
            <a:r>
              <a:rPr lang="en-US" dirty="0" smtClean="0"/>
              <a:t>-version&gt;1.0&lt;/</a:t>
            </a:r>
            <a:r>
              <a:rPr lang="en-US" dirty="0" err="1" smtClean="0"/>
              <a:t>tlib</a:t>
            </a:r>
            <a:r>
              <a:rPr lang="en-US" dirty="0" smtClean="0"/>
              <a:t>-version&gt;</a:t>
            </a:r>
            <a:endParaRPr lang="en-IN" dirty="0" smtClean="0"/>
          </a:p>
          <a:p>
            <a:pPr lvl="1"/>
            <a:r>
              <a:rPr lang="en-US" dirty="0" smtClean="0"/>
              <a:t>	&lt;</a:t>
            </a:r>
            <a:r>
              <a:rPr lang="en-US" dirty="0" err="1" smtClean="0"/>
              <a:t>jsp</a:t>
            </a:r>
            <a:r>
              <a:rPr lang="en-US" dirty="0" smtClean="0"/>
              <a:t>-version&gt;1.2&lt;/</a:t>
            </a:r>
            <a:r>
              <a:rPr lang="en-US" dirty="0" err="1" smtClean="0"/>
              <a:t>jsp</a:t>
            </a:r>
            <a:r>
              <a:rPr lang="en-US" dirty="0" smtClean="0"/>
              <a:t>-version&gt;</a:t>
            </a:r>
            <a:endParaRPr lang="en-IN" dirty="0" smtClean="0"/>
          </a:p>
          <a:p>
            <a:pPr lvl="1"/>
            <a:r>
              <a:rPr lang="en-US" dirty="0" smtClean="0"/>
              <a:t>	&lt;short-name&gt;Simple tag library&lt;/short-name&gt;</a:t>
            </a:r>
            <a:endParaRPr lang="en-IN" dirty="0" smtClean="0"/>
          </a:p>
          <a:p>
            <a:pPr lvl="1"/>
            <a:r>
              <a:rPr lang="en-US" dirty="0" smtClean="0"/>
              <a:t>	&lt;tag&gt;</a:t>
            </a:r>
            <a:endParaRPr lang="en-IN" dirty="0" smtClean="0"/>
          </a:p>
          <a:p>
            <a:pPr lvl="1"/>
            <a:r>
              <a:rPr lang="en-US" dirty="0" smtClean="0"/>
              <a:t>		&lt;description&gt;Prints Hello 'name'&lt;/description&gt;</a:t>
            </a:r>
            <a:endParaRPr lang="en-IN" dirty="0" smtClean="0"/>
          </a:p>
          <a:p>
            <a:pPr lvl="1"/>
            <a:r>
              <a:rPr lang="en-US" dirty="0" smtClean="0"/>
              <a:t>		&lt;name&gt;hello&lt;/name&gt;</a:t>
            </a:r>
            <a:endParaRPr lang="en-IN" dirty="0" smtClean="0"/>
          </a:p>
          <a:p>
            <a:pPr lvl="1"/>
            <a:r>
              <a:rPr lang="en-US" dirty="0" smtClean="0"/>
              <a:t>		&lt;tag-class&gt;</a:t>
            </a:r>
            <a:r>
              <a:rPr lang="en-US" dirty="0" err="1" smtClean="0"/>
              <a:t>tag.HelloTag</a:t>
            </a:r>
            <a:r>
              <a:rPr lang="en-US" dirty="0" smtClean="0"/>
              <a:t>&lt;/tag-class&gt;</a:t>
            </a:r>
            <a:endParaRPr lang="en-IN" dirty="0" smtClean="0"/>
          </a:p>
          <a:p>
            <a:pPr lvl="1"/>
            <a:r>
              <a:rPr lang="en-US" dirty="0" smtClean="0"/>
              <a:t>		&lt;body-content&gt;empty&lt;/body-content&gt;</a:t>
            </a:r>
            <a:endParaRPr lang="en-IN" dirty="0" smtClean="0"/>
          </a:p>
          <a:p>
            <a:pPr lvl="1"/>
            <a:r>
              <a:rPr lang="en-US" dirty="0" smtClean="0"/>
              <a:t>		&lt;attribute&gt;</a:t>
            </a:r>
            <a:endParaRPr lang="en-IN" dirty="0" smtClean="0"/>
          </a:p>
          <a:p>
            <a:pPr lvl="1"/>
            <a:r>
              <a:rPr lang="en-US" dirty="0" smtClean="0"/>
              <a:t>			&lt;name&gt;name&lt;/name&gt;</a:t>
            </a:r>
            <a:endParaRPr lang="en-IN" dirty="0" smtClean="0"/>
          </a:p>
          <a:p>
            <a:pPr lvl="1"/>
            <a:r>
              <a:rPr lang="en-US" dirty="0" smtClean="0"/>
              <a:t>			&lt;required&gt;false&lt;/required&gt;</a:t>
            </a:r>
            <a:endParaRPr lang="en-IN" dirty="0" smtClean="0"/>
          </a:p>
          <a:p>
            <a:pPr lvl="1"/>
            <a:r>
              <a:rPr lang="en-US" dirty="0" smtClean="0"/>
              <a:t>			&lt;</a:t>
            </a:r>
            <a:r>
              <a:rPr lang="en-US" dirty="0" err="1" smtClean="0"/>
              <a:t>rtexprvalue</a:t>
            </a:r>
            <a:r>
              <a:rPr lang="en-US" dirty="0" smtClean="0"/>
              <a:t>&gt;true&lt;/</a:t>
            </a:r>
            <a:r>
              <a:rPr lang="en-US" dirty="0" err="1" smtClean="0"/>
              <a:t>rtexprvalue</a:t>
            </a:r>
            <a:r>
              <a:rPr lang="en-US" dirty="0" smtClean="0"/>
              <a:t>&gt;</a:t>
            </a:r>
            <a:endParaRPr lang="en-IN" dirty="0" smtClean="0"/>
          </a:p>
          <a:p>
            <a:pPr lvl="1"/>
            <a:r>
              <a:rPr lang="en-US" dirty="0" smtClean="0"/>
              <a:t>		&lt;/attribute&gt;</a:t>
            </a:r>
            <a:endParaRPr lang="en-IN" dirty="0" smtClean="0"/>
          </a:p>
          <a:p>
            <a:pPr lvl="1"/>
            <a:r>
              <a:rPr lang="en-US" dirty="0" smtClean="0"/>
              <a:t>	&lt;/tag&gt;</a:t>
            </a:r>
            <a:endParaRPr lang="en-IN" dirty="0" smtClean="0"/>
          </a:p>
          <a:p>
            <a:pPr lvl="1"/>
            <a:r>
              <a:rPr lang="en-US" dirty="0" smtClean="0"/>
              <a:t>&lt;/</a:t>
            </a:r>
            <a:r>
              <a:rPr lang="en-US" dirty="0" err="1" smtClean="0"/>
              <a:t>taglib</a:t>
            </a:r>
            <a:r>
              <a:rPr lang="en-US" dirty="0" smtClean="0"/>
              <a:t>&gt;</a:t>
            </a: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Library Descriptor </a:t>
            </a:r>
            <a:endParaRPr lang="en-IN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tag hello is now ready to use. Use the following entry in the JSP page tag.jsp and put it in the applications root directory, i.e., /net  in our case.</a:t>
            </a:r>
            <a:endParaRPr lang="en-IN" dirty="0" smtClean="0"/>
          </a:p>
          <a:p>
            <a:pPr lvl="1"/>
            <a:r>
              <a:rPr lang="it-IT" dirty="0" smtClean="0"/>
              <a:t>&lt;%@ taglib prefix="ukr" uri="/taglib/tags.tld" %&gt;</a:t>
            </a:r>
            <a:endParaRPr lang="en-IN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ukr:hello</a:t>
            </a:r>
            <a:r>
              <a:rPr lang="en-US" dirty="0" smtClean="0"/>
              <a:t> name="</a:t>
            </a:r>
            <a:r>
              <a:rPr lang="en-US" dirty="0" err="1" smtClean="0"/>
              <a:t>Monali</a:t>
            </a:r>
            <a:r>
              <a:rPr lang="en-US" dirty="0" smtClean="0"/>
              <a:t>"/&gt;</a:t>
            </a:r>
            <a:endParaRPr lang="en-IN" dirty="0" smtClean="0"/>
          </a:p>
          <a:p>
            <a:pPr lvl="1"/>
            <a:r>
              <a:rPr lang="en-US" dirty="0" smtClean="0"/>
              <a:t>http://127.0.0.1:8080/net/tag.jsp</a:t>
            </a:r>
            <a:endParaRPr lang="en-IN" dirty="0" smtClean="0"/>
          </a:p>
          <a:p>
            <a:r>
              <a:rPr lang="en-US" dirty="0" smtClean="0"/>
              <a:t> It displays</a:t>
            </a:r>
            <a:endParaRPr lang="en-IN" dirty="0" smtClean="0"/>
          </a:p>
          <a:p>
            <a:pPr lvl="1"/>
            <a:r>
              <a:rPr lang="en-US" dirty="0" smtClean="0"/>
              <a:t>Hello </a:t>
            </a:r>
            <a:r>
              <a:rPr lang="en-US" dirty="0" err="1" smtClean="0"/>
              <a:t>Monali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tag</a:t>
            </a:r>
            <a:endParaRPr lang="en-IN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the following code </a:t>
            </a:r>
            <a:endParaRPr lang="en-IN" dirty="0" smtClean="0"/>
          </a:p>
          <a:p>
            <a:pPr lvl="1"/>
            <a:r>
              <a:rPr lang="it-IT" dirty="0" smtClean="0"/>
              <a:t>&lt;%@ taglib prefix="ukr" uri="/taglib/tags.tld" %&gt;</a:t>
            </a:r>
            <a:endParaRPr lang="en-IN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ukr:hello</a:t>
            </a:r>
            <a:r>
              <a:rPr lang="en-US" dirty="0" smtClean="0"/>
              <a:t> /&gt;</a:t>
            </a:r>
            <a:endParaRPr lang="en-IN" dirty="0" smtClean="0"/>
          </a:p>
          <a:p>
            <a:r>
              <a:rPr lang="en-US" dirty="0" smtClean="0"/>
              <a:t> Displays</a:t>
            </a:r>
            <a:endParaRPr lang="en-IN" dirty="0" smtClean="0"/>
          </a:p>
          <a:p>
            <a:pPr lvl="1"/>
            <a:r>
              <a:rPr lang="en-US" dirty="0" smtClean="0"/>
              <a:t>Hello World!</a:t>
            </a:r>
            <a:endParaRPr lang="en-IN" dirty="0" smtClean="0"/>
          </a:p>
          <a:p>
            <a:pPr lvl="1"/>
            <a:r>
              <a:rPr lang="en-US" dirty="0" smtClean="0"/>
              <a:t> </a:t>
            </a:r>
            <a:r>
              <a:rPr lang="it-IT" dirty="0" smtClean="0"/>
              <a:t>&lt;%@ taglib prefix="ukr" uri="/taglib/tags.tld" %&gt;</a:t>
            </a:r>
            <a:endParaRPr lang="en-IN" dirty="0" smtClean="0"/>
          </a:p>
          <a:p>
            <a:pPr lvl="1"/>
            <a:r>
              <a:rPr lang="en-US" dirty="0" smtClean="0"/>
              <a:t>&lt;%!String name="</a:t>
            </a:r>
            <a:r>
              <a:rPr lang="en-US" dirty="0" err="1" smtClean="0"/>
              <a:t>Kutu</a:t>
            </a:r>
            <a:r>
              <a:rPr lang="en-US" dirty="0" smtClean="0"/>
              <a:t>"; %&gt;</a:t>
            </a:r>
            <a:endParaRPr lang="en-IN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ukr:hello</a:t>
            </a:r>
            <a:r>
              <a:rPr lang="en-US" dirty="0" smtClean="0"/>
              <a:t> name="&lt;%=name%&gt;"/&gt;</a:t>
            </a:r>
            <a:endParaRPr lang="en-IN" dirty="0" smtClean="0"/>
          </a:p>
          <a:p>
            <a:pPr lvl="1"/>
            <a:r>
              <a:rPr lang="en-US" dirty="0" smtClean="0"/>
              <a:t> </a:t>
            </a:r>
            <a:endParaRPr lang="en-IN" dirty="0" smtClean="0"/>
          </a:p>
          <a:p>
            <a:r>
              <a:rPr lang="en-US" dirty="0" smtClean="0"/>
              <a:t>displays</a:t>
            </a:r>
            <a:endParaRPr lang="en-IN" dirty="0" smtClean="0"/>
          </a:p>
          <a:p>
            <a:pPr lvl="1"/>
            <a:r>
              <a:rPr lang="en-US" dirty="0" smtClean="0"/>
              <a:t>Hello </a:t>
            </a:r>
            <a:r>
              <a:rPr lang="en-US" dirty="0" err="1" smtClean="0"/>
              <a:t>Kutu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tag</a:t>
            </a:r>
            <a:endParaRPr lang="en-IN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write scripts to do this, as follows:</a:t>
            </a:r>
            <a:endParaRPr lang="en-IN" dirty="0" smtClean="0"/>
          </a:p>
          <a:p>
            <a:pPr lvl="1"/>
            <a:r>
              <a:rPr lang="en-US" dirty="0" smtClean="0"/>
              <a:t>&lt;%</a:t>
            </a:r>
            <a:endParaRPr lang="en-IN" dirty="0" smtClean="0"/>
          </a:p>
          <a:p>
            <a:pPr lvl="1"/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2; </a:t>
            </a:r>
            <a:r>
              <a:rPr lang="en-US" dirty="0" err="1" smtClean="0"/>
              <a:t>i</a:t>
            </a:r>
            <a:r>
              <a:rPr lang="en-US" dirty="0" smtClean="0"/>
              <a:t> &lt;= 6;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  <a:endParaRPr lang="en-IN" dirty="0" smtClean="0"/>
          </a:p>
          <a:p>
            <a:pPr lvl="1"/>
            <a:r>
              <a:rPr lang="en-US" dirty="0" smtClean="0"/>
              <a:t>%&gt;</a:t>
            </a:r>
            <a:endParaRPr lang="en-IN" dirty="0" smtClean="0"/>
          </a:p>
          <a:p>
            <a:pPr lvl="1"/>
            <a:r>
              <a:rPr lang="en-US" dirty="0" smtClean="0"/>
              <a:t>&lt;%=</a:t>
            </a:r>
            <a:r>
              <a:rPr lang="en-US" dirty="0" err="1" smtClean="0"/>
              <a:t>i</a:t>
            </a:r>
            <a:r>
              <a:rPr lang="en-US" dirty="0" smtClean="0"/>
              <a:t>%&gt;!=&lt;</a:t>
            </a:r>
            <a:r>
              <a:rPr lang="en-US" dirty="0" err="1" smtClean="0"/>
              <a:t>ukr:fact</a:t>
            </a:r>
            <a:r>
              <a:rPr lang="en-US" dirty="0" smtClean="0"/>
              <a:t> no="&lt;%=</a:t>
            </a:r>
            <a:r>
              <a:rPr lang="en-US" dirty="0" err="1" smtClean="0"/>
              <a:t>i</a:t>
            </a:r>
            <a:r>
              <a:rPr lang="en-US" dirty="0" smtClean="0"/>
              <a:t>%&gt;" /&gt;&lt;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endParaRPr lang="en-IN" dirty="0" smtClean="0"/>
          </a:p>
          <a:p>
            <a:pPr lvl="1"/>
            <a:r>
              <a:rPr lang="en-US" dirty="0" smtClean="0"/>
              <a:t>&lt;%</a:t>
            </a:r>
            <a:endParaRPr lang="en-IN" dirty="0" smtClean="0"/>
          </a:p>
          <a:p>
            <a:pPr lvl="1"/>
            <a:r>
              <a:rPr lang="en-US" dirty="0" smtClean="0"/>
              <a:t>}</a:t>
            </a:r>
            <a:endParaRPr lang="en-IN" dirty="0" smtClean="0"/>
          </a:p>
          <a:p>
            <a:pPr lvl="1"/>
            <a:r>
              <a:rPr lang="en-US" dirty="0" smtClean="0"/>
              <a:t>%&gt;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Iterating a tag body</a:t>
            </a:r>
            <a:endParaRPr lang="en-IN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We have assumed that there exists a tag handler for &lt;</a:t>
            </a:r>
            <a:r>
              <a:rPr lang="en-US" dirty="0" err="1" smtClean="0"/>
              <a:t>ukr:fact</a:t>
            </a:r>
            <a:r>
              <a:rPr lang="en-US" dirty="0" smtClean="0"/>
              <a:t>&gt; as follows:</a:t>
            </a:r>
            <a:endParaRPr lang="en-IN" dirty="0" smtClean="0"/>
          </a:p>
          <a:p>
            <a:pPr lvl="1"/>
            <a:r>
              <a:rPr lang="en-US" dirty="0" smtClean="0"/>
              <a:t>package tag;</a:t>
            </a:r>
            <a:endParaRPr lang="en-IN" dirty="0" smtClean="0"/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javax.servlet.jsp.tagext.SimpleTagSupport</a:t>
            </a:r>
            <a:r>
              <a:rPr lang="en-US" dirty="0" smtClean="0"/>
              <a:t>;</a:t>
            </a:r>
            <a:endParaRPr lang="en-IN" dirty="0" smtClean="0"/>
          </a:p>
          <a:p>
            <a:pPr lvl="1"/>
            <a:r>
              <a:rPr lang="fr-FR" dirty="0" smtClean="0"/>
              <a:t>import </a:t>
            </a:r>
            <a:r>
              <a:rPr lang="fr-FR" dirty="0" err="1" smtClean="0"/>
              <a:t>javax.servlet.jsp.JspException</a:t>
            </a:r>
            <a:r>
              <a:rPr lang="fr-FR" dirty="0" smtClean="0"/>
              <a:t>;</a:t>
            </a:r>
            <a:endParaRPr lang="en-IN" dirty="0" smtClean="0"/>
          </a:p>
          <a:p>
            <a:pPr lvl="1"/>
            <a:r>
              <a:rPr lang="fr-FR" dirty="0" smtClean="0"/>
              <a:t>import java.io.IOException;</a:t>
            </a:r>
            <a:endParaRPr lang="en-IN" dirty="0" smtClean="0"/>
          </a:p>
          <a:p>
            <a:pPr lvl="1"/>
            <a:r>
              <a:rPr lang="fr-FR" dirty="0" smtClean="0"/>
              <a:t>import </a:t>
            </a:r>
            <a:r>
              <a:rPr lang="fr-FR" dirty="0" err="1" smtClean="0"/>
              <a:t>javax.servlet.jsp.JspWriter</a:t>
            </a:r>
            <a:r>
              <a:rPr lang="fr-FR" dirty="0" smtClean="0"/>
              <a:t>;</a:t>
            </a:r>
            <a:endParaRPr lang="en-IN" dirty="0" smtClean="0"/>
          </a:p>
          <a:p>
            <a:pPr lvl="1"/>
            <a:r>
              <a:rPr lang="en-US" dirty="0" smtClean="0"/>
              <a:t>public class </a:t>
            </a:r>
            <a:r>
              <a:rPr lang="en-US" dirty="0" err="1" smtClean="0"/>
              <a:t>FactTag</a:t>
            </a:r>
            <a:r>
              <a:rPr lang="en-US" dirty="0" smtClean="0"/>
              <a:t> extends </a:t>
            </a:r>
            <a:r>
              <a:rPr lang="en-US" dirty="0" err="1" smtClean="0"/>
              <a:t>SimpleTagSupport</a:t>
            </a:r>
            <a:r>
              <a:rPr lang="en-US" dirty="0" smtClean="0"/>
              <a:t> {</a:t>
            </a:r>
            <a:endParaRPr lang="en-IN" dirty="0" smtClean="0"/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no;</a:t>
            </a:r>
            <a:endParaRPr lang="en-IN" dirty="0" smtClean="0"/>
          </a:p>
          <a:p>
            <a:pPr lvl="1"/>
            <a:r>
              <a:rPr lang="en-US" dirty="0" smtClean="0"/>
              <a:t>	public void </a:t>
            </a:r>
            <a:r>
              <a:rPr lang="en-US" dirty="0" err="1" smtClean="0"/>
              <a:t>doTag</a:t>
            </a:r>
            <a:r>
              <a:rPr lang="en-US" dirty="0" smtClean="0"/>
              <a:t>() throws </a:t>
            </a:r>
            <a:r>
              <a:rPr lang="en-US" dirty="0" err="1" smtClean="0"/>
              <a:t>JspException</a:t>
            </a:r>
            <a:r>
              <a:rPr lang="en-US" dirty="0" smtClean="0"/>
              <a:t>, </a:t>
            </a:r>
            <a:r>
              <a:rPr lang="en-US" dirty="0" err="1" smtClean="0"/>
              <a:t>IOException</a:t>
            </a:r>
            <a:r>
              <a:rPr lang="en-US" dirty="0" smtClean="0"/>
              <a:t>  {</a:t>
            </a:r>
            <a:endParaRPr lang="en-IN" dirty="0" smtClean="0"/>
          </a:p>
          <a:p>
            <a:pPr lvl="1"/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prod = 1;</a:t>
            </a:r>
            <a:endParaRPr lang="en-IN" dirty="0" smtClean="0"/>
          </a:p>
          <a:p>
            <a:pPr lvl="1"/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j = 1;j &lt;= no; j++)</a:t>
            </a:r>
            <a:endParaRPr lang="en-IN" dirty="0" smtClean="0"/>
          </a:p>
          <a:p>
            <a:pPr lvl="1"/>
            <a:r>
              <a:rPr lang="en-US" dirty="0" smtClean="0"/>
              <a:t>			prod *= j;</a:t>
            </a:r>
            <a:endParaRPr lang="en-IN" dirty="0" smtClean="0"/>
          </a:p>
          <a:p>
            <a:pPr lvl="1"/>
            <a:r>
              <a:rPr lang="en-US" dirty="0" smtClean="0"/>
              <a:t>		</a:t>
            </a:r>
            <a:r>
              <a:rPr lang="en-US" dirty="0" err="1" smtClean="0"/>
              <a:t>JspWriter</a:t>
            </a:r>
            <a:r>
              <a:rPr lang="en-US" dirty="0" smtClean="0"/>
              <a:t> out = </a:t>
            </a:r>
            <a:r>
              <a:rPr lang="en-US" dirty="0" err="1" smtClean="0"/>
              <a:t>getJspContext</a:t>
            </a:r>
            <a:r>
              <a:rPr lang="en-US" dirty="0" smtClean="0"/>
              <a:t>().</a:t>
            </a:r>
            <a:r>
              <a:rPr lang="en-US" dirty="0" err="1" smtClean="0"/>
              <a:t>getOut</a:t>
            </a:r>
            <a:r>
              <a:rPr lang="en-US" dirty="0" smtClean="0"/>
              <a:t>();</a:t>
            </a:r>
            <a:endParaRPr lang="en-IN" dirty="0" smtClean="0"/>
          </a:p>
          <a:p>
            <a:pPr lvl="1"/>
            <a:r>
              <a:rPr lang="en-US" dirty="0" smtClean="0"/>
              <a:t>		</a:t>
            </a:r>
            <a:r>
              <a:rPr lang="en-US" dirty="0" err="1" smtClean="0"/>
              <a:t>out.println</a:t>
            </a:r>
            <a:r>
              <a:rPr lang="en-US" dirty="0" smtClean="0"/>
              <a:t>(prod);</a:t>
            </a:r>
            <a:endParaRPr lang="en-IN" dirty="0" smtClean="0"/>
          </a:p>
          <a:p>
            <a:pPr lvl="1"/>
            <a:r>
              <a:rPr lang="en-US" dirty="0" smtClean="0"/>
              <a:t>	}</a:t>
            </a:r>
            <a:endParaRPr lang="en-IN" dirty="0" smtClean="0"/>
          </a:p>
          <a:p>
            <a:pPr lvl="1"/>
            <a:r>
              <a:rPr lang="en-US" dirty="0" smtClean="0"/>
              <a:t>	public void </a:t>
            </a:r>
            <a:r>
              <a:rPr lang="en-US" dirty="0" err="1" smtClean="0"/>
              <a:t>setNo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no) {</a:t>
            </a:r>
            <a:endParaRPr lang="en-IN" dirty="0" smtClean="0"/>
          </a:p>
          <a:p>
            <a:pPr lvl="1"/>
            <a:r>
              <a:rPr lang="en-US" dirty="0" smtClean="0"/>
              <a:t>		</a:t>
            </a:r>
            <a:r>
              <a:rPr lang="en-US" dirty="0" err="1" smtClean="0"/>
              <a:t>this.no</a:t>
            </a:r>
            <a:r>
              <a:rPr lang="en-US" dirty="0" smtClean="0"/>
              <a:t> = no;</a:t>
            </a:r>
            <a:endParaRPr lang="en-IN" dirty="0" smtClean="0"/>
          </a:p>
          <a:p>
            <a:pPr lvl="1"/>
            <a:r>
              <a:rPr lang="en-US" dirty="0" smtClean="0"/>
              <a:t>	}</a:t>
            </a:r>
            <a:endParaRPr lang="en-IN" dirty="0" smtClean="0"/>
          </a:p>
          <a:p>
            <a:pPr lvl="1"/>
            <a:r>
              <a:rPr lang="en-US" dirty="0" smtClean="0"/>
              <a:t>}</a:t>
            </a: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a tag body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web server identifies the .</a:t>
            </a:r>
            <a:r>
              <a:rPr lang="en-US" dirty="0" err="1" smtClean="0"/>
              <a:t>jsp</a:t>
            </a:r>
            <a:r>
              <a:rPr lang="en-US" dirty="0" smtClean="0"/>
              <a:t> file extension in the URL and figures out that the requested resource is a Java Server Page.</a:t>
            </a:r>
          </a:p>
          <a:p>
            <a:r>
              <a:rPr lang="en-US" dirty="0" smtClean="0"/>
              <a:t>The web server hands over the request to a special </a:t>
            </a:r>
            <a:r>
              <a:rPr lang="en-US" dirty="0" err="1" smtClean="0"/>
              <a:t>servlet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This </a:t>
            </a:r>
            <a:r>
              <a:rPr lang="en-US" dirty="0" err="1" smtClean="0"/>
              <a:t>servlet</a:t>
            </a:r>
            <a:r>
              <a:rPr lang="en-US" dirty="0" smtClean="0"/>
              <a:t> checks whether the </a:t>
            </a:r>
            <a:r>
              <a:rPr lang="en-US" dirty="0" err="1" smtClean="0"/>
              <a:t>servlet</a:t>
            </a:r>
            <a:r>
              <a:rPr lang="en-US" dirty="0" smtClean="0"/>
              <a:t> corresponding to this JSP page exists or not. </a:t>
            </a:r>
          </a:p>
          <a:p>
            <a:r>
              <a:rPr lang="en-US" dirty="0" smtClean="0"/>
              <a:t>If the </a:t>
            </a:r>
            <a:r>
              <a:rPr lang="en-US" dirty="0" err="1" smtClean="0"/>
              <a:t>servlet</a:t>
            </a:r>
            <a:r>
              <a:rPr lang="en-US" dirty="0" smtClean="0"/>
              <a:t> does not exist, or exists but it is older than the JSP page, it performs the following: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JSP Works</a:t>
            </a:r>
            <a:endParaRPr lang="en-IN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would be better, if the same table uses the following code:</a:t>
            </a:r>
            <a:endParaRPr lang="en-IN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ukr:FactTable</a:t>
            </a:r>
            <a:r>
              <a:rPr lang="en-US" dirty="0" smtClean="0"/>
              <a:t> start="2" end="6"&gt;</a:t>
            </a:r>
            <a:endParaRPr lang="en-IN" dirty="0" smtClean="0"/>
          </a:p>
          <a:p>
            <a:pPr lvl="1"/>
            <a:r>
              <a:rPr lang="en-US" dirty="0" smtClean="0"/>
              <a:t>	${count}! = ${fact}&lt;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endParaRPr lang="en-IN" dirty="0" smtClean="0"/>
          </a:p>
          <a:p>
            <a:pPr lvl="1"/>
            <a:r>
              <a:rPr lang="en-US" dirty="0" smtClean="0"/>
              <a:t>&lt;/</a:t>
            </a:r>
            <a:r>
              <a:rPr lang="en-US" dirty="0" err="1" smtClean="0"/>
              <a:t>ukr:FactTable</a:t>
            </a:r>
            <a:r>
              <a:rPr lang="en-US" dirty="0" smtClean="0"/>
              <a:t>&gt;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a tag body</a:t>
            </a:r>
            <a:endParaRPr lang="en-IN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Here is the handler for the iteration tag.</a:t>
            </a:r>
            <a:endParaRPr lang="en-IN" dirty="0" smtClean="0"/>
          </a:p>
          <a:p>
            <a:pPr lvl="1"/>
            <a:r>
              <a:rPr lang="en-US" dirty="0" smtClean="0"/>
              <a:t>package tag;</a:t>
            </a:r>
            <a:endParaRPr lang="en-IN" dirty="0" smtClean="0"/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javax.servlet.jsp.tagext.SimpleTagSupport</a:t>
            </a:r>
            <a:r>
              <a:rPr lang="en-US" dirty="0" smtClean="0"/>
              <a:t>;</a:t>
            </a:r>
            <a:endParaRPr lang="en-IN" dirty="0" smtClean="0"/>
          </a:p>
          <a:p>
            <a:pPr lvl="1"/>
            <a:r>
              <a:rPr lang="fr-FR" dirty="0" smtClean="0"/>
              <a:t>import </a:t>
            </a:r>
            <a:r>
              <a:rPr lang="fr-FR" dirty="0" err="1" smtClean="0"/>
              <a:t>javax.servlet.jsp.JspException</a:t>
            </a:r>
            <a:r>
              <a:rPr lang="fr-FR" dirty="0" smtClean="0"/>
              <a:t>;</a:t>
            </a:r>
            <a:endParaRPr lang="en-IN" dirty="0" smtClean="0"/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java.io.IOException</a:t>
            </a:r>
            <a:r>
              <a:rPr lang="en-US" dirty="0" smtClean="0"/>
              <a:t>;</a:t>
            </a:r>
            <a:endParaRPr lang="en-IN" dirty="0" smtClean="0"/>
          </a:p>
          <a:p>
            <a:pPr lvl="1"/>
            <a:r>
              <a:rPr lang="en-US" dirty="0" smtClean="0"/>
              <a:t>public class </a:t>
            </a:r>
            <a:r>
              <a:rPr lang="en-US" dirty="0" err="1" smtClean="0"/>
              <a:t>FactorialTag</a:t>
            </a:r>
            <a:r>
              <a:rPr lang="en-US" dirty="0" smtClean="0"/>
              <a:t> extends </a:t>
            </a:r>
            <a:r>
              <a:rPr lang="en-US" dirty="0" err="1" smtClean="0"/>
              <a:t>SimpleTagSupport</a:t>
            </a:r>
            <a:r>
              <a:rPr lang="en-US" dirty="0" smtClean="0"/>
              <a:t> {</a:t>
            </a:r>
            <a:endParaRPr lang="en-IN" dirty="0" smtClean="0"/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start, end;</a:t>
            </a:r>
            <a:endParaRPr lang="en-IN" dirty="0" smtClean="0"/>
          </a:p>
          <a:p>
            <a:pPr lvl="1"/>
            <a:r>
              <a:rPr lang="en-US" dirty="0" smtClean="0"/>
              <a:t>	public void </a:t>
            </a:r>
            <a:r>
              <a:rPr lang="en-US" dirty="0" err="1" smtClean="0"/>
              <a:t>doTag</a:t>
            </a:r>
            <a:r>
              <a:rPr lang="en-US" dirty="0" smtClean="0"/>
              <a:t>() throws </a:t>
            </a:r>
            <a:r>
              <a:rPr lang="en-US" dirty="0" err="1" smtClean="0"/>
              <a:t>JspException</a:t>
            </a:r>
            <a:r>
              <a:rPr lang="en-US" dirty="0" smtClean="0"/>
              <a:t>, </a:t>
            </a:r>
            <a:r>
              <a:rPr lang="en-US" dirty="0" err="1" smtClean="0"/>
              <a:t>IOException</a:t>
            </a:r>
            <a:r>
              <a:rPr lang="en-US" dirty="0" smtClean="0"/>
              <a:t>  {</a:t>
            </a:r>
            <a:endParaRPr lang="en-IN" dirty="0" smtClean="0"/>
          </a:p>
          <a:p>
            <a:pPr lvl="1"/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start; </a:t>
            </a:r>
            <a:r>
              <a:rPr lang="en-US" dirty="0" err="1" smtClean="0"/>
              <a:t>i</a:t>
            </a:r>
            <a:r>
              <a:rPr lang="en-US" dirty="0" smtClean="0"/>
              <a:t> &lt;= end;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  <a:endParaRPr lang="en-IN" dirty="0" smtClean="0"/>
          </a:p>
          <a:p>
            <a:pPr lvl="1"/>
            <a:r>
              <a:rPr lang="en-US" dirty="0" smtClean="0"/>
              <a:t>			</a:t>
            </a:r>
            <a:r>
              <a:rPr lang="en-US" dirty="0" err="1" smtClean="0"/>
              <a:t>int</a:t>
            </a:r>
            <a:r>
              <a:rPr lang="en-US" dirty="0" smtClean="0"/>
              <a:t> prod = 1;</a:t>
            </a:r>
            <a:endParaRPr lang="en-IN" dirty="0" smtClean="0"/>
          </a:p>
          <a:p>
            <a:pPr lvl="1"/>
            <a:r>
              <a:rPr lang="en-US" dirty="0" smtClean="0"/>
              <a:t>			for(</a:t>
            </a:r>
            <a:r>
              <a:rPr lang="en-US" dirty="0" err="1" smtClean="0"/>
              <a:t>int</a:t>
            </a:r>
            <a:r>
              <a:rPr lang="en-US" dirty="0" smtClean="0"/>
              <a:t> j = 1; j &lt;= </a:t>
            </a:r>
            <a:r>
              <a:rPr lang="en-US" dirty="0" err="1" smtClean="0"/>
              <a:t>i</a:t>
            </a:r>
            <a:r>
              <a:rPr lang="en-US" dirty="0" smtClean="0"/>
              <a:t>; j++)</a:t>
            </a:r>
            <a:endParaRPr lang="en-IN" dirty="0" smtClean="0"/>
          </a:p>
          <a:p>
            <a:pPr lvl="1"/>
            <a:r>
              <a:rPr lang="en-US" dirty="0" smtClean="0"/>
              <a:t>				prod *= j;</a:t>
            </a:r>
            <a:endParaRPr lang="en-IN" dirty="0" smtClean="0"/>
          </a:p>
          <a:p>
            <a:pPr lvl="1"/>
            <a:r>
              <a:rPr lang="en-US" dirty="0" smtClean="0"/>
              <a:t>			</a:t>
            </a:r>
            <a:r>
              <a:rPr lang="en-US" dirty="0" err="1" smtClean="0"/>
              <a:t>getJspContext</a:t>
            </a:r>
            <a:r>
              <a:rPr lang="en-US" dirty="0" smtClean="0"/>
              <a:t>().</a:t>
            </a:r>
            <a:r>
              <a:rPr lang="en-US" dirty="0" err="1" smtClean="0"/>
              <a:t>setAttribute</a:t>
            </a:r>
            <a:r>
              <a:rPr lang="en-US" dirty="0" smtClean="0"/>
              <a:t>("count", </a:t>
            </a:r>
            <a:r>
              <a:rPr lang="en-US" dirty="0" err="1" smtClean="0"/>
              <a:t>String.valueOf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);</a:t>
            </a:r>
            <a:endParaRPr lang="en-IN" dirty="0" smtClean="0"/>
          </a:p>
          <a:p>
            <a:pPr lvl="1"/>
            <a:r>
              <a:rPr lang="en-US" dirty="0" smtClean="0"/>
              <a:t>			</a:t>
            </a:r>
            <a:r>
              <a:rPr lang="en-US" dirty="0" err="1" smtClean="0"/>
              <a:t>getJspContext</a:t>
            </a:r>
            <a:r>
              <a:rPr lang="en-US" dirty="0" smtClean="0"/>
              <a:t>().</a:t>
            </a:r>
            <a:r>
              <a:rPr lang="en-US" dirty="0" err="1" smtClean="0"/>
              <a:t>setAttribute</a:t>
            </a:r>
            <a:r>
              <a:rPr lang="en-US" dirty="0" smtClean="0"/>
              <a:t>("fact", </a:t>
            </a:r>
            <a:r>
              <a:rPr lang="en-US" dirty="0" err="1" smtClean="0"/>
              <a:t>String.valueOf</a:t>
            </a:r>
            <a:r>
              <a:rPr lang="en-US" dirty="0" smtClean="0"/>
              <a:t>(prod) );</a:t>
            </a:r>
            <a:endParaRPr lang="en-IN" dirty="0" smtClean="0"/>
          </a:p>
          <a:p>
            <a:pPr lvl="1"/>
            <a:r>
              <a:rPr lang="en-US" dirty="0" smtClean="0"/>
              <a:t>			</a:t>
            </a:r>
            <a:r>
              <a:rPr lang="en-US" dirty="0" err="1" smtClean="0"/>
              <a:t>getJspBody</a:t>
            </a:r>
            <a:r>
              <a:rPr lang="en-US" dirty="0" smtClean="0"/>
              <a:t>().invoke(null);</a:t>
            </a:r>
            <a:endParaRPr lang="en-IN" dirty="0" smtClean="0"/>
          </a:p>
          <a:p>
            <a:pPr lvl="1"/>
            <a:r>
              <a:rPr lang="en-US" dirty="0" smtClean="0"/>
              <a:t>		}</a:t>
            </a:r>
            <a:endParaRPr lang="en-IN" dirty="0" smtClean="0"/>
          </a:p>
          <a:p>
            <a:pPr lvl="1"/>
            <a:r>
              <a:rPr lang="en-US" dirty="0" smtClean="0"/>
              <a:t>	}</a:t>
            </a:r>
            <a:endParaRPr lang="en-IN" dirty="0" smtClean="0"/>
          </a:p>
          <a:p>
            <a:pPr lvl="1"/>
            <a:r>
              <a:rPr lang="en-US" dirty="0" smtClean="0"/>
              <a:t>	public void </a:t>
            </a:r>
            <a:r>
              <a:rPr lang="en-US" dirty="0" err="1" smtClean="0"/>
              <a:t>setStart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start) {</a:t>
            </a:r>
            <a:endParaRPr lang="en-IN" dirty="0" smtClean="0"/>
          </a:p>
          <a:p>
            <a:pPr lvl="1"/>
            <a:r>
              <a:rPr lang="en-US" dirty="0" smtClean="0"/>
              <a:t>		</a:t>
            </a:r>
            <a:r>
              <a:rPr lang="en-US" dirty="0" err="1" smtClean="0"/>
              <a:t>this.start</a:t>
            </a:r>
            <a:r>
              <a:rPr lang="en-US" dirty="0" smtClean="0"/>
              <a:t> = start;</a:t>
            </a:r>
            <a:endParaRPr lang="en-IN" dirty="0" smtClean="0"/>
          </a:p>
          <a:p>
            <a:pPr lvl="1"/>
            <a:r>
              <a:rPr lang="en-US" dirty="0" smtClean="0"/>
              <a:t>	}</a:t>
            </a:r>
            <a:endParaRPr lang="en-IN" dirty="0" smtClean="0"/>
          </a:p>
          <a:p>
            <a:pPr lvl="1"/>
            <a:r>
              <a:rPr lang="en-US" dirty="0" smtClean="0"/>
              <a:t>	public void </a:t>
            </a:r>
            <a:r>
              <a:rPr lang="en-US" dirty="0" err="1" smtClean="0"/>
              <a:t>setEnd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end) {</a:t>
            </a:r>
            <a:endParaRPr lang="en-IN" dirty="0" smtClean="0"/>
          </a:p>
          <a:p>
            <a:pPr lvl="1"/>
            <a:r>
              <a:rPr lang="en-US" dirty="0" smtClean="0"/>
              <a:t>		</a:t>
            </a:r>
            <a:r>
              <a:rPr lang="en-US" dirty="0" err="1" smtClean="0"/>
              <a:t>this.end</a:t>
            </a:r>
            <a:r>
              <a:rPr lang="en-US" dirty="0" smtClean="0"/>
              <a:t> = end;</a:t>
            </a:r>
            <a:endParaRPr lang="en-IN" dirty="0" smtClean="0"/>
          </a:p>
          <a:p>
            <a:pPr lvl="1"/>
            <a:r>
              <a:rPr lang="en-US" dirty="0" smtClean="0"/>
              <a:t>	}</a:t>
            </a:r>
            <a:endParaRPr lang="en-IN" dirty="0" smtClean="0"/>
          </a:p>
          <a:p>
            <a:pPr lvl="1"/>
            <a:r>
              <a:rPr lang="en-US" dirty="0" smtClean="0"/>
              <a:t>}</a:t>
            </a: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a tag body</a:t>
            </a:r>
            <a:endParaRPr lang="en-IN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JavaBeans are reusable Java components that allow us to separate business logic from presentation logic. </a:t>
            </a:r>
          </a:p>
          <a:p>
            <a:r>
              <a:rPr lang="en-US" dirty="0" smtClean="0"/>
              <a:t>Technically, a </a:t>
            </a:r>
            <a:r>
              <a:rPr lang="en-US" dirty="0" err="1" smtClean="0"/>
              <a:t>JavaBean</a:t>
            </a:r>
            <a:r>
              <a:rPr lang="en-US" dirty="0" smtClean="0"/>
              <a:t> class is a Java class that meets the following requirements:</a:t>
            </a:r>
            <a:endParaRPr lang="en-IN" dirty="0" smtClean="0"/>
          </a:p>
          <a:p>
            <a:pPr lvl="1"/>
            <a:r>
              <a:rPr lang="en-US" dirty="0" smtClean="0"/>
              <a:t>It has a public, no argument constructor.</a:t>
            </a:r>
            <a:endParaRPr lang="en-IN" dirty="0" smtClean="0"/>
          </a:p>
          <a:p>
            <a:pPr lvl="1"/>
            <a:r>
              <a:rPr lang="en-US" dirty="0" smtClean="0"/>
              <a:t>It implements the </a:t>
            </a:r>
            <a:r>
              <a:rPr lang="en-US" dirty="0" err="1" smtClean="0"/>
              <a:t>java.io.Serializable</a:t>
            </a:r>
            <a:r>
              <a:rPr lang="en-US" dirty="0" smtClean="0"/>
              <a:t> or </a:t>
            </a:r>
            <a:r>
              <a:rPr lang="en-US" dirty="0" err="1" smtClean="0"/>
              <a:t>java.io.Externalizable</a:t>
            </a:r>
            <a:r>
              <a:rPr lang="en-US" dirty="0" smtClean="0"/>
              <a:t> interface.</a:t>
            </a:r>
            <a:endParaRPr lang="en-IN" dirty="0" smtClean="0"/>
          </a:p>
          <a:p>
            <a:pPr lvl="1"/>
            <a:r>
              <a:rPr lang="en-US" dirty="0" smtClean="0"/>
              <a:t>Its properties are accessible using methods that are written following a standard naming convention.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Beans</a:t>
            </a:r>
            <a:endParaRPr lang="en-IN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following is a sample class declaration for </a:t>
            </a:r>
            <a:r>
              <a:rPr lang="en-US" dirty="0" err="1" smtClean="0"/>
              <a:t>JavaBean</a:t>
            </a:r>
            <a:r>
              <a:rPr lang="en-US" dirty="0" smtClean="0"/>
              <a:t> Factorial:</a:t>
            </a:r>
            <a:endParaRPr lang="en-IN" dirty="0" smtClean="0"/>
          </a:p>
          <a:p>
            <a:pPr lvl="1"/>
            <a:r>
              <a:rPr lang="en-US" dirty="0" smtClean="0"/>
              <a:t>package bean;</a:t>
            </a:r>
            <a:endParaRPr lang="en-IN" dirty="0" smtClean="0"/>
          </a:p>
          <a:p>
            <a:pPr lvl="1"/>
            <a:r>
              <a:rPr lang="en-US" dirty="0" smtClean="0"/>
              <a:t>public class Factorial implements </a:t>
            </a:r>
            <a:r>
              <a:rPr lang="en-US" dirty="0" err="1" smtClean="0"/>
              <a:t>java.io.Serializable</a:t>
            </a:r>
            <a:r>
              <a:rPr lang="en-US" dirty="0" smtClean="0"/>
              <a:t> {</a:t>
            </a:r>
            <a:endParaRPr lang="en-IN" dirty="0" smtClean="0"/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n;</a:t>
            </a:r>
            <a:endParaRPr lang="en-IN" dirty="0" smtClean="0"/>
          </a:p>
          <a:p>
            <a:pPr lvl="1"/>
            <a:r>
              <a:rPr lang="en-US" dirty="0" smtClean="0"/>
              <a:t>	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getValue</a:t>
            </a:r>
            <a:r>
              <a:rPr lang="en-US" dirty="0" smtClean="0"/>
              <a:t>() {</a:t>
            </a:r>
            <a:endParaRPr lang="en-IN" dirty="0" smtClean="0"/>
          </a:p>
          <a:p>
            <a:pPr lvl="1"/>
            <a:r>
              <a:rPr lang="en-US" dirty="0" smtClean="0"/>
              <a:t>		</a:t>
            </a:r>
            <a:r>
              <a:rPr lang="en-IN" dirty="0" err="1" smtClean="0"/>
              <a:t>int</a:t>
            </a:r>
            <a:r>
              <a:rPr lang="en-IN" dirty="0" smtClean="0"/>
              <a:t> prod = 1;</a:t>
            </a:r>
          </a:p>
          <a:p>
            <a:pPr lvl="1"/>
            <a:r>
              <a:rPr lang="en-IN" dirty="0" smtClean="0"/>
              <a:t>		for(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= 2; </a:t>
            </a:r>
            <a:r>
              <a:rPr lang="en-IN" dirty="0" err="1" smtClean="0"/>
              <a:t>i</a:t>
            </a:r>
            <a:r>
              <a:rPr lang="en-IN" dirty="0" smtClean="0"/>
              <a:t> &lt;= n; </a:t>
            </a:r>
            <a:r>
              <a:rPr lang="en-IN" dirty="0" err="1" smtClean="0"/>
              <a:t>i</a:t>
            </a:r>
            <a:r>
              <a:rPr lang="en-IN" dirty="0" smtClean="0"/>
              <a:t>++)</a:t>
            </a:r>
          </a:p>
          <a:p>
            <a:pPr lvl="1"/>
            <a:r>
              <a:rPr lang="en-IN" dirty="0" smtClean="0"/>
              <a:t>			</a:t>
            </a:r>
            <a:r>
              <a:rPr lang="en-US" dirty="0" smtClean="0"/>
              <a:t>prod *=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  <a:endParaRPr lang="en-IN" dirty="0" smtClean="0"/>
          </a:p>
          <a:p>
            <a:pPr lvl="1"/>
            <a:r>
              <a:rPr lang="en-US" dirty="0" smtClean="0"/>
              <a:t>		return prod;</a:t>
            </a:r>
            <a:endParaRPr lang="en-IN" dirty="0" smtClean="0"/>
          </a:p>
          <a:p>
            <a:pPr lvl="1"/>
            <a:r>
              <a:rPr lang="en-US" dirty="0" smtClean="0"/>
              <a:t>	}</a:t>
            </a:r>
            <a:endParaRPr lang="en-IN" dirty="0" smtClean="0"/>
          </a:p>
          <a:p>
            <a:pPr lvl="1"/>
            <a:r>
              <a:rPr lang="en-US" dirty="0" smtClean="0"/>
              <a:t>	public void </a:t>
            </a:r>
            <a:r>
              <a:rPr lang="en-US" dirty="0" err="1" smtClean="0"/>
              <a:t>setValue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v) {</a:t>
            </a:r>
            <a:endParaRPr lang="en-IN" dirty="0" smtClean="0"/>
          </a:p>
          <a:p>
            <a:pPr lvl="1"/>
            <a:r>
              <a:rPr lang="en-US" dirty="0" smtClean="0"/>
              <a:t>		n = v;</a:t>
            </a:r>
            <a:endParaRPr lang="en-IN" dirty="0" smtClean="0"/>
          </a:p>
          <a:p>
            <a:pPr lvl="1"/>
            <a:r>
              <a:rPr lang="en-US" dirty="0" smtClean="0"/>
              <a:t>	}</a:t>
            </a:r>
            <a:endParaRPr lang="en-IN" dirty="0" smtClean="0"/>
          </a:p>
          <a:p>
            <a:pPr lvl="1"/>
            <a:r>
              <a:rPr lang="en-US" dirty="0" smtClean="0"/>
              <a:t>}</a:t>
            </a: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Beans</a:t>
            </a:r>
            <a:endParaRPr lang="en-IN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this code in the file Factorial.java and store it in the application’s /WEB-INF/classes/bean directory. </a:t>
            </a:r>
          </a:p>
          <a:p>
            <a:r>
              <a:rPr lang="en-US" dirty="0" smtClean="0"/>
              <a:t>Compile the class exactly like other Java classes. Use the following command in the /WEB-INF/classes/bean directory. </a:t>
            </a:r>
            <a:endParaRPr lang="en-IN" dirty="0" smtClean="0"/>
          </a:p>
          <a:p>
            <a:pPr lvl="1"/>
            <a:r>
              <a:rPr lang="en-US" dirty="0" err="1" smtClean="0"/>
              <a:t>javac</a:t>
            </a:r>
            <a:r>
              <a:rPr lang="en-US" dirty="0" smtClean="0"/>
              <a:t> Factorial.java</a:t>
            </a:r>
            <a:endParaRPr lang="en-IN" dirty="0" smtClean="0"/>
          </a:p>
          <a:p>
            <a:r>
              <a:rPr lang="en-US" dirty="0" smtClean="0"/>
              <a:t>This generates a class file, </a:t>
            </a:r>
            <a:r>
              <a:rPr lang="en-US" dirty="0" err="1" smtClean="0"/>
              <a:t>Factorial.class</a:t>
            </a:r>
            <a:r>
              <a:rPr lang="en-US" dirty="0" smtClean="0"/>
              <a:t>. If everything goes fine, restart the tomcat web server.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Beans</a:t>
            </a:r>
            <a:endParaRPr lang="en-IN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JSP action element &lt;</a:t>
            </a:r>
            <a:r>
              <a:rPr lang="en-US" dirty="0" err="1" smtClean="0"/>
              <a:t>jsp:useBean</a:t>
            </a:r>
            <a:r>
              <a:rPr lang="en-US" dirty="0" smtClean="0"/>
              <a:t>&gt; instantiates a </a:t>
            </a:r>
            <a:r>
              <a:rPr lang="en-US" dirty="0" err="1" smtClean="0"/>
              <a:t>JavaBean</a:t>
            </a:r>
            <a:r>
              <a:rPr lang="en-US" dirty="0" smtClean="0"/>
              <a:t> object into the JSP page. The syntax is</a:t>
            </a:r>
            <a:endParaRPr lang="en-IN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jsp:useBean</a:t>
            </a:r>
            <a:r>
              <a:rPr lang="en-US" dirty="0" smtClean="0"/>
              <a:t> id="</a:t>
            </a:r>
            <a:r>
              <a:rPr lang="en-US" i="1" dirty="0" err="1" smtClean="0"/>
              <a:t>object_name</a:t>
            </a:r>
            <a:r>
              <a:rPr lang="en-US" dirty="0" smtClean="0"/>
              <a:t>" class="</a:t>
            </a:r>
            <a:r>
              <a:rPr lang="en-US" i="1" dirty="0" err="1" smtClean="0"/>
              <a:t>class_name</a:t>
            </a:r>
            <a:r>
              <a:rPr lang="en-US" dirty="0" smtClean="0"/>
              <a:t>" scope="page | request | session |application" /&gt;</a:t>
            </a:r>
          </a:p>
          <a:p>
            <a:r>
              <a:rPr lang="en-US" sz="2800" dirty="0" smtClean="0"/>
              <a:t>The effect of the </a:t>
            </a:r>
            <a:r>
              <a:rPr lang="en-US" sz="2000" dirty="0" smtClean="0"/>
              <a:t>&lt;</a:t>
            </a:r>
            <a:r>
              <a:rPr lang="en-US" sz="2000" dirty="0" err="1" smtClean="0"/>
              <a:t>jsp:useBean</a:t>
            </a:r>
            <a:r>
              <a:rPr lang="en-US" sz="2000" dirty="0" smtClean="0"/>
              <a:t>&gt;</a:t>
            </a:r>
            <a:r>
              <a:rPr lang="en-US" sz="2800" dirty="0" smtClean="0"/>
              <a:t> element is equivalent to instantiating an object as follows:</a:t>
            </a:r>
            <a:endParaRPr lang="en-IN" sz="2800" dirty="0" smtClean="0"/>
          </a:p>
          <a:p>
            <a:pPr lvl="1"/>
            <a:r>
              <a:rPr lang="en-US" sz="2400" dirty="0" smtClean="0"/>
              <a:t>&lt;% </a:t>
            </a:r>
            <a:r>
              <a:rPr lang="en-US" sz="2400" dirty="0" err="1" smtClean="0"/>
              <a:t>class_name</a:t>
            </a:r>
            <a:r>
              <a:rPr lang="en-US" sz="2400" dirty="0" smtClean="0"/>
              <a:t> </a:t>
            </a:r>
            <a:r>
              <a:rPr lang="en-US" sz="2400" dirty="0" err="1" smtClean="0"/>
              <a:t>object_name</a:t>
            </a:r>
            <a:r>
              <a:rPr lang="en-US" sz="2400" dirty="0" smtClean="0"/>
              <a:t> = new </a:t>
            </a:r>
            <a:r>
              <a:rPr lang="en-US" sz="2400" dirty="0" err="1" smtClean="0"/>
              <a:t>class_name</a:t>
            </a:r>
            <a:r>
              <a:rPr lang="en-US" sz="2400" dirty="0" smtClean="0"/>
              <a:t>(); %&gt;</a:t>
            </a:r>
            <a:endParaRPr lang="en-IN" sz="2400" dirty="0" smtClean="0"/>
          </a:p>
          <a:p>
            <a:r>
              <a:rPr lang="en-US" dirty="0" smtClean="0"/>
              <a:t>Example:</a:t>
            </a:r>
          </a:p>
          <a:p>
            <a:r>
              <a:rPr lang="en-US" dirty="0" smtClean="0"/>
              <a:t>For example, to instantiate a Factorial bean in a JSP page, the following action is used:</a:t>
            </a:r>
            <a:endParaRPr lang="en-IN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jsp:useBean</a:t>
            </a:r>
            <a:r>
              <a:rPr lang="en-US" dirty="0" smtClean="0"/>
              <a:t> id="fact" scope="page" class="</a:t>
            </a:r>
            <a:r>
              <a:rPr lang="en-US" dirty="0" err="1" smtClean="0"/>
              <a:t>bean.Factorial</a:t>
            </a:r>
            <a:r>
              <a:rPr lang="en-US" dirty="0" smtClean="0"/>
              <a:t>" /&gt;</a:t>
            </a:r>
            <a:endParaRPr lang="en-IN" dirty="0" smtClean="0"/>
          </a:p>
          <a:p>
            <a:r>
              <a:rPr lang="en-US" dirty="0" smtClean="0"/>
              <a:t> This is equivalent to the following </a:t>
            </a:r>
            <a:r>
              <a:rPr lang="en-US" dirty="0" err="1" smtClean="0"/>
              <a:t>scriptlet</a:t>
            </a:r>
            <a:r>
              <a:rPr lang="en-US" dirty="0" smtClean="0"/>
              <a:t>:</a:t>
            </a:r>
            <a:endParaRPr lang="en-IN" dirty="0" smtClean="0"/>
          </a:p>
          <a:p>
            <a:pPr lvl="1"/>
            <a:r>
              <a:rPr lang="en-US" dirty="0" smtClean="0"/>
              <a:t>&lt;% </a:t>
            </a:r>
            <a:r>
              <a:rPr lang="en-US" dirty="0" err="1" smtClean="0"/>
              <a:t>bean.Factorial</a:t>
            </a:r>
            <a:r>
              <a:rPr lang="en-US" dirty="0" smtClean="0"/>
              <a:t> fact = new </a:t>
            </a:r>
            <a:r>
              <a:rPr lang="en-US" dirty="0" err="1" smtClean="0"/>
              <a:t>bean.Factorial</a:t>
            </a:r>
            <a:r>
              <a:rPr lang="en-US" dirty="0" smtClean="0"/>
              <a:t>(); %&gt;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useBean</a:t>
            </a:r>
            <a:endParaRPr lang="en-IN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&lt;</a:t>
            </a:r>
            <a:r>
              <a:rPr lang="en-US" dirty="0" err="1" smtClean="0"/>
              <a:t>jsp:setProperty</a:t>
            </a:r>
            <a:r>
              <a:rPr lang="en-US" dirty="0" smtClean="0"/>
              <a:t>&gt; action tag assigns a new value to the specified property of the specified bean object. </a:t>
            </a:r>
          </a:p>
          <a:p>
            <a:r>
              <a:rPr lang="en-US" dirty="0" smtClean="0"/>
              <a:t>It takes the following form:</a:t>
            </a:r>
            <a:endParaRPr lang="en-IN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jsp:setProperty</a:t>
            </a:r>
            <a:r>
              <a:rPr lang="en-US" dirty="0" smtClean="0"/>
              <a:t> name="</a:t>
            </a:r>
            <a:r>
              <a:rPr lang="en-US" dirty="0" err="1" smtClean="0"/>
              <a:t>obj_name</a:t>
            </a:r>
            <a:r>
              <a:rPr lang="en-US" dirty="0" smtClean="0"/>
              <a:t>" property="</a:t>
            </a:r>
            <a:r>
              <a:rPr lang="en-US" dirty="0" err="1" smtClean="0"/>
              <a:t>prop_name</a:t>
            </a:r>
            <a:r>
              <a:rPr lang="en-US" dirty="0" smtClean="0"/>
              <a:t>" value="</a:t>
            </a:r>
            <a:r>
              <a:rPr lang="en-US" dirty="0" err="1" smtClean="0"/>
              <a:t>prop_value</a:t>
            </a:r>
            <a:r>
              <a:rPr lang="en-US" dirty="0" smtClean="0"/>
              <a:t>"/&gt;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&lt;% </a:t>
            </a:r>
            <a:r>
              <a:rPr lang="en-US" sz="2400" dirty="0" err="1" smtClean="0"/>
              <a:t>obj_name.setProp_name</a:t>
            </a:r>
            <a:r>
              <a:rPr lang="en-US" sz="2400" dirty="0" smtClean="0"/>
              <a:t>(</a:t>
            </a:r>
            <a:r>
              <a:rPr lang="en-US" sz="2400" dirty="0" err="1" smtClean="0"/>
              <a:t>prop_value</a:t>
            </a:r>
            <a:r>
              <a:rPr lang="en-US" sz="2400" dirty="0" smtClean="0"/>
              <a:t>); %&gt;</a:t>
            </a:r>
            <a:endParaRPr lang="en-IN" sz="2400" dirty="0" smtClean="0"/>
          </a:p>
          <a:p>
            <a:r>
              <a:rPr lang="en-US" sz="2800" dirty="0" smtClean="0"/>
              <a:t>To set a property of our bean object </a:t>
            </a:r>
            <a:r>
              <a:rPr lang="en-US" sz="2000" dirty="0" smtClean="0"/>
              <a:t>fact</a:t>
            </a:r>
            <a:r>
              <a:rPr lang="en-US" sz="2800" dirty="0" smtClean="0"/>
              <a:t>, we use the following:</a:t>
            </a:r>
            <a:endParaRPr lang="en-IN" sz="2800" dirty="0" smtClean="0"/>
          </a:p>
          <a:p>
            <a:pPr lvl="1"/>
            <a:r>
              <a:rPr lang="en-US" sz="2400" dirty="0" smtClean="0"/>
              <a:t>&lt;</a:t>
            </a:r>
            <a:r>
              <a:rPr lang="en-US" sz="2400" dirty="0" err="1" smtClean="0"/>
              <a:t>jsp:setProperty</a:t>
            </a:r>
            <a:r>
              <a:rPr lang="en-US" sz="2400" dirty="0" smtClean="0"/>
              <a:t> name="fact" property="value" value="5" /&gt;</a:t>
            </a:r>
            <a:endParaRPr lang="en-IN" sz="2400" dirty="0" smtClean="0"/>
          </a:p>
          <a:p>
            <a:r>
              <a:rPr lang="en-US" sz="2800" dirty="0" smtClean="0"/>
              <a:t> The equivalent </a:t>
            </a:r>
            <a:r>
              <a:rPr lang="en-US" sz="2800" dirty="0" err="1" smtClean="0"/>
              <a:t>scriptlet</a:t>
            </a:r>
            <a:r>
              <a:rPr lang="en-US" sz="2800" dirty="0" smtClean="0"/>
              <a:t> is as follows:</a:t>
            </a:r>
            <a:endParaRPr lang="en-IN" sz="2800" dirty="0" smtClean="0"/>
          </a:p>
          <a:p>
            <a:pPr lvl="1"/>
            <a:r>
              <a:rPr lang="en-US" sz="2400" dirty="0" smtClean="0"/>
              <a:t>&lt;% </a:t>
            </a:r>
            <a:r>
              <a:rPr lang="en-US" sz="2400" dirty="0" err="1" smtClean="0"/>
              <a:t>fact.setValue</a:t>
            </a:r>
            <a:r>
              <a:rPr lang="en-US" sz="2400" dirty="0" smtClean="0"/>
              <a:t>(5); %&gt;</a:t>
            </a:r>
            <a:endParaRPr lang="en-IN" sz="2400" dirty="0" smtClean="0"/>
          </a:p>
          <a:p>
            <a:pPr lvl="1"/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setProperty</a:t>
            </a:r>
            <a:endParaRPr lang="en-IN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&lt;</a:t>
            </a:r>
            <a:r>
              <a:rPr lang="en-US" dirty="0" err="1" smtClean="0"/>
              <a:t>jsp:getProperty</a:t>
            </a:r>
            <a:r>
              <a:rPr lang="en-US" dirty="0" smtClean="0"/>
              <a:t>&gt; action element retrieves the value of the specified property of the specified bean object. The value is converted to a string. </a:t>
            </a:r>
          </a:p>
          <a:p>
            <a:r>
              <a:rPr lang="en-US" dirty="0" smtClean="0"/>
              <a:t>It takes the following form:</a:t>
            </a:r>
            <a:endParaRPr lang="en-IN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jsp:getProperty</a:t>
            </a:r>
            <a:r>
              <a:rPr lang="en-US" dirty="0" smtClean="0"/>
              <a:t> name="</a:t>
            </a:r>
            <a:r>
              <a:rPr lang="en-US" dirty="0" err="1" smtClean="0"/>
              <a:t>obj_name</a:t>
            </a:r>
            <a:r>
              <a:rPr lang="en-US" dirty="0" smtClean="0"/>
              <a:t>" property="</a:t>
            </a:r>
            <a:r>
              <a:rPr lang="en-US" dirty="0" err="1" smtClean="0"/>
              <a:t>prop_name</a:t>
            </a:r>
            <a:r>
              <a:rPr lang="en-US" dirty="0" smtClean="0"/>
              <a:t>"/&gt;</a:t>
            </a:r>
            <a:endParaRPr lang="en-IN" dirty="0" smtClean="0"/>
          </a:p>
          <a:p>
            <a:r>
              <a:rPr lang="en-US" dirty="0" smtClean="0"/>
              <a:t> The object name and its property name are specified by the name and property attributes, respectively. </a:t>
            </a:r>
          </a:p>
          <a:p>
            <a:r>
              <a:rPr lang="en-US" dirty="0" smtClean="0"/>
              <a:t>This is equivalent to calling the </a:t>
            </a:r>
            <a:r>
              <a:rPr lang="en-US" dirty="0" err="1" smtClean="0"/>
              <a:t>getProp_name</a:t>
            </a:r>
            <a:r>
              <a:rPr lang="en-US" dirty="0" smtClean="0"/>
              <a:t>() method on the specified object </a:t>
            </a:r>
            <a:r>
              <a:rPr lang="en-US" dirty="0" err="1" smtClean="0"/>
              <a:t>obj_name</a:t>
            </a:r>
            <a:r>
              <a:rPr lang="en-US" dirty="0" smtClean="0"/>
              <a:t> as follows:</a:t>
            </a:r>
            <a:endParaRPr lang="en-IN" dirty="0" smtClean="0"/>
          </a:p>
          <a:p>
            <a:pPr lvl="1"/>
            <a:r>
              <a:rPr lang="en-US" dirty="0" smtClean="0"/>
              <a:t>&lt;%= </a:t>
            </a:r>
            <a:r>
              <a:rPr lang="en-US" dirty="0" err="1" smtClean="0"/>
              <a:t>obj_name.getProp_name</a:t>
            </a:r>
            <a:r>
              <a:rPr lang="en-US" dirty="0" smtClean="0"/>
              <a:t>() %&gt;</a:t>
            </a:r>
            <a:endParaRPr lang="en-IN" dirty="0" smtClean="0"/>
          </a:p>
          <a:p>
            <a:r>
              <a:rPr lang="en-US" dirty="0" smtClean="0"/>
              <a:t> To get the value of the property value of our fact bean object, we use the following:</a:t>
            </a:r>
            <a:endParaRPr lang="en-IN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jsp:getProperty</a:t>
            </a:r>
            <a:r>
              <a:rPr lang="en-US" dirty="0" smtClean="0"/>
              <a:t> name="fact" property="value" /&gt;</a:t>
            </a:r>
            <a:endParaRPr lang="en-IN" dirty="0" smtClean="0"/>
          </a:p>
          <a:p>
            <a:r>
              <a:rPr lang="en-US" dirty="0" smtClean="0"/>
              <a:t> The equivalent </a:t>
            </a:r>
            <a:r>
              <a:rPr lang="en-US" dirty="0" err="1" smtClean="0"/>
              <a:t>scriptlet</a:t>
            </a:r>
            <a:r>
              <a:rPr lang="en-US" dirty="0" smtClean="0"/>
              <a:t> is as follows:</a:t>
            </a:r>
            <a:endParaRPr lang="en-IN" dirty="0" smtClean="0"/>
          </a:p>
          <a:p>
            <a:pPr lvl="1"/>
            <a:r>
              <a:rPr lang="en-US" dirty="0" smtClean="0"/>
              <a:t>&lt;%= </a:t>
            </a:r>
            <a:r>
              <a:rPr lang="en-US" dirty="0" err="1" smtClean="0"/>
              <a:t>fact.getValue</a:t>
            </a:r>
            <a:r>
              <a:rPr lang="en-US" dirty="0" smtClean="0"/>
              <a:t>() %&gt;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getProperty</a:t>
            </a:r>
            <a:r>
              <a:rPr lang="en-US" dirty="0" smtClean="0"/>
              <a:t> </a:t>
            </a:r>
            <a:endParaRPr lang="en-IN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following is a complete JSP page:</a:t>
            </a:r>
            <a:endParaRPr lang="en-IN" dirty="0" smtClean="0"/>
          </a:p>
          <a:p>
            <a:pPr lvl="1"/>
            <a:r>
              <a:rPr lang="en-US" dirty="0" smtClean="0"/>
              <a:t>&lt;table border="1"&gt;</a:t>
            </a:r>
            <a:endParaRPr lang="en-IN" dirty="0" smtClean="0"/>
          </a:p>
          <a:p>
            <a:pPr lvl="1"/>
            <a:r>
              <a:rPr lang="en-US" dirty="0" smtClean="0"/>
              <a:t>	&lt;caption&gt;Factorial table&lt;/caption&gt;</a:t>
            </a:r>
            <a:endParaRPr lang="en-IN" dirty="0" smtClean="0"/>
          </a:p>
          <a:p>
            <a:pPr lvl="1"/>
            <a:r>
              <a:rPr lang="en-US" dirty="0" smtClean="0"/>
              <a:t>	&lt;</a:t>
            </a:r>
            <a:r>
              <a:rPr lang="en-US" dirty="0" err="1" smtClean="0"/>
              <a:t>tr</a:t>
            </a:r>
            <a:r>
              <a:rPr lang="en-US" dirty="0" smtClean="0"/>
              <a:t>&gt;&lt;</a:t>
            </a:r>
            <a:r>
              <a:rPr lang="en-US" dirty="0" err="1" smtClean="0"/>
              <a:t>th</a:t>
            </a:r>
            <a:r>
              <a:rPr lang="en-US" dirty="0" smtClean="0"/>
              <a:t> width="50"&gt;n&lt;/</a:t>
            </a:r>
            <a:r>
              <a:rPr lang="en-US" dirty="0" err="1" smtClean="0"/>
              <a:t>th</a:t>
            </a:r>
            <a:r>
              <a:rPr lang="en-US" dirty="0" smtClean="0"/>
              <a:t>&gt;&lt;</a:t>
            </a:r>
            <a:r>
              <a:rPr lang="en-US" dirty="0" err="1" smtClean="0"/>
              <a:t>th</a:t>
            </a:r>
            <a:r>
              <a:rPr lang="en-US" dirty="0" smtClean="0"/>
              <a:t> width="100"&gt;n!&lt;/</a:t>
            </a:r>
            <a:r>
              <a:rPr lang="en-US" dirty="0" err="1" smtClean="0"/>
              <a:t>th</a:t>
            </a:r>
            <a:r>
              <a:rPr lang="en-US" dirty="0" smtClean="0"/>
              <a:t>&gt;&lt;/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endParaRPr lang="en-IN" dirty="0" smtClean="0"/>
          </a:p>
          <a:p>
            <a:pPr lvl="1"/>
            <a:r>
              <a:rPr lang="en-US" dirty="0" smtClean="0"/>
              <a:t>	</a:t>
            </a:r>
            <a:r>
              <a:rPr lang="en-US" b="1" dirty="0" smtClean="0"/>
              <a:t>&lt;</a:t>
            </a:r>
            <a:r>
              <a:rPr lang="en-US" b="1" dirty="0" err="1" smtClean="0"/>
              <a:t>jsp:useBean</a:t>
            </a:r>
            <a:r>
              <a:rPr lang="en-US" b="1" dirty="0" smtClean="0"/>
              <a:t> id="fact" scope="page" class="</a:t>
            </a:r>
            <a:r>
              <a:rPr lang="en-US" b="1" dirty="0" err="1" smtClean="0"/>
              <a:t>bean.Factorial</a:t>
            </a:r>
            <a:r>
              <a:rPr lang="en-US" b="1" dirty="0" smtClean="0"/>
              <a:t>" /&gt;</a:t>
            </a:r>
            <a:endParaRPr lang="en-IN" dirty="0" smtClean="0"/>
          </a:p>
          <a:p>
            <a:pPr lvl="1"/>
            <a:r>
              <a:rPr lang="en-US" dirty="0" smtClean="0"/>
              <a:t>	&lt;%</a:t>
            </a:r>
            <a:endParaRPr lang="en-IN" dirty="0" smtClean="0"/>
          </a:p>
          <a:p>
            <a:pPr lvl="1"/>
            <a:r>
              <a:rPr lang="en-US" dirty="0" smtClean="0"/>
              <a:t>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2; </a:t>
            </a:r>
            <a:r>
              <a:rPr lang="en-US" dirty="0" err="1" smtClean="0"/>
              <a:t>i</a:t>
            </a:r>
            <a:r>
              <a:rPr lang="en-US" dirty="0" smtClean="0"/>
              <a:t> &lt; 6;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  <a:endParaRPr lang="en-IN" dirty="0" smtClean="0"/>
          </a:p>
          <a:p>
            <a:pPr lvl="1"/>
            <a:r>
              <a:rPr lang="en-US" dirty="0" smtClean="0"/>
              <a:t>	%&gt;</a:t>
            </a:r>
            <a:endParaRPr lang="en-IN" dirty="0" smtClean="0"/>
          </a:p>
          <a:p>
            <a:pPr lvl="1"/>
            <a:r>
              <a:rPr lang="en-US" dirty="0" smtClean="0"/>
              <a:t>	</a:t>
            </a:r>
            <a:r>
              <a:rPr lang="en-US" b="1" dirty="0" smtClean="0"/>
              <a:t>&lt;</a:t>
            </a:r>
            <a:r>
              <a:rPr lang="en-US" b="1" dirty="0" err="1" smtClean="0"/>
              <a:t>jsp:setProperty</a:t>
            </a:r>
            <a:r>
              <a:rPr lang="en-US" b="1" dirty="0" smtClean="0"/>
              <a:t> name="fact" property="value" value="&lt;%=</a:t>
            </a:r>
            <a:r>
              <a:rPr lang="en-US" b="1" dirty="0" err="1" smtClean="0"/>
              <a:t>i</a:t>
            </a:r>
            <a:r>
              <a:rPr lang="en-US" b="1" dirty="0" smtClean="0"/>
              <a:t>%&gt;" /&gt;</a:t>
            </a:r>
            <a:endParaRPr lang="en-IN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&gt;&lt;td&gt;&lt;%=</a:t>
            </a:r>
            <a:r>
              <a:rPr lang="en-US" dirty="0" err="1" smtClean="0"/>
              <a:t>i</a:t>
            </a:r>
            <a:r>
              <a:rPr lang="en-US" dirty="0" smtClean="0"/>
              <a:t>%&gt;&lt;/td&gt;&lt;td&gt;</a:t>
            </a:r>
            <a:r>
              <a:rPr lang="en-US" b="1" dirty="0" smtClean="0"/>
              <a:t>&lt;</a:t>
            </a:r>
            <a:r>
              <a:rPr lang="en-US" b="1" dirty="0" err="1" smtClean="0"/>
              <a:t>jsp:getProperty</a:t>
            </a:r>
            <a:r>
              <a:rPr lang="en-US" b="1" dirty="0" smtClean="0"/>
              <a:t> name="fact" property="value" /&gt;</a:t>
            </a:r>
            <a:r>
              <a:rPr lang="en-US" dirty="0" smtClean="0"/>
              <a:t>&lt;/td&gt;&lt;/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endParaRPr lang="en-IN" dirty="0" smtClean="0"/>
          </a:p>
          <a:p>
            <a:pPr lvl="1"/>
            <a:r>
              <a:rPr lang="en-US" dirty="0" smtClean="0"/>
              <a:t>	&lt;%</a:t>
            </a:r>
            <a:endParaRPr lang="en-IN" dirty="0" smtClean="0"/>
          </a:p>
          <a:p>
            <a:pPr lvl="1"/>
            <a:r>
              <a:rPr lang="en-US" dirty="0" smtClean="0"/>
              <a:t>	}</a:t>
            </a:r>
            <a:endParaRPr lang="en-IN" dirty="0" smtClean="0"/>
          </a:p>
          <a:p>
            <a:pPr lvl="1"/>
            <a:r>
              <a:rPr lang="en-US" dirty="0" smtClean="0"/>
              <a:t>	%&gt;</a:t>
            </a:r>
            <a:endParaRPr lang="en-IN" dirty="0" smtClean="0"/>
          </a:p>
          <a:p>
            <a:pPr lvl="1"/>
            <a:r>
              <a:rPr lang="en-US" dirty="0" smtClean="0"/>
              <a:t>&lt;/table&gt;</a:t>
            </a: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Complete example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268760"/>
            <a:ext cx="5904656" cy="5256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 smtClean="0"/>
              <a:t>Translates the JSP source code into an equivalent </a:t>
            </a:r>
            <a:r>
              <a:rPr lang="en-US" dirty="0" err="1" smtClean="0"/>
              <a:t>servlet</a:t>
            </a:r>
            <a:r>
              <a:rPr lang="en-US" dirty="0" smtClean="0"/>
              <a:t> source code</a:t>
            </a:r>
            <a:endParaRPr lang="en-IN" dirty="0" smtClean="0"/>
          </a:p>
          <a:p>
            <a:pPr lvl="1"/>
            <a:r>
              <a:rPr lang="en-US" dirty="0" smtClean="0"/>
              <a:t>Compiles the </a:t>
            </a:r>
            <a:r>
              <a:rPr lang="en-US" dirty="0" err="1" smtClean="0"/>
              <a:t>servlet</a:t>
            </a:r>
            <a:r>
              <a:rPr lang="en-US" dirty="0" smtClean="0"/>
              <a:t> source code to generate a class file</a:t>
            </a:r>
            <a:endParaRPr lang="en-IN" dirty="0" smtClean="0"/>
          </a:p>
          <a:p>
            <a:pPr lvl="1"/>
            <a:r>
              <a:rPr lang="en-US" dirty="0" smtClean="0"/>
              <a:t>Loads the </a:t>
            </a:r>
            <a:r>
              <a:rPr lang="en-US" dirty="0" err="1" smtClean="0"/>
              <a:t>servlet</a:t>
            </a:r>
            <a:r>
              <a:rPr lang="en-US" dirty="0" smtClean="0"/>
              <a:t> class file and creates an instance of this </a:t>
            </a:r>
            <a:r>
              <a:rPr lang="en-US" dirty="0" err="1" smtClean="0"/>
              <a:t>servlet</a:t>
            </a:r>
            <a:endParaRPr lang="en-IN" dirty="0" smtClean="0"/>
          </a:p>
          <a:p>
            <a:pPr lvl="1"/>
            <a:r>
              <a:rPr lang="en-US" dirty="0" smtClean="0"/>
              <a:t>Initializes the </a:t>
            </a:r>
            <a:r>
              <a:rPr lang="en-US" dirty="0" err="1" smtClean="0"/>
              <a:t>servlet</a:t>
            </a:r>
            <a:r>
              <a:rPr lang="en-US" dirty="0" smtClean="0"/>
              <a:t> instance by calling the </a:t>
            </a:r>
            <a:r>
              <a:rPr lang="en-US" dirty="0" err="1" smtClean="0"/>
              <a:t>jspInit</a:t>
            </a:r>
            <a:r>
              <a:rPr lang="en-US" dirty="0" smtClean="0"/>
              <a:t>() method</a:t>
            </a:r>
            <a:endParaRPr lang="en-IN" dirty="0" smtClean="0"/>
          </a:p>
          <a:p>
            <a:pPr lvl="1"/>
            <a:r>
              <a:rPr lang="en-US" dirty="0" smtClean="0"/>
              <a:t>Invokes the _</a:t>
            </a:r>
            <a:r>
              <a:rPr lang="en-US" dirty="0" err="1" smtClean="0"/>
              <a:t>jspService</a:t>
            </a:r>
            <a:r>
              <a:rPr lang="en-US" dirty="0" smtClean="0"/>
              <a:t>() method, passing request and response objects</a:t>
            </a:r>
          </a:p>
          <a:p>
            <a:r>
              <a:rPr lang="en-US" sz="2800" dirty="0" smtClean="0"/>
              <a:t>If the </a:t>
            </a:r>
            <a:r>
              <a:rPr lang="en-US" sz="2800" dirty="0" err="1" smtClean="0"/>
              <a:t>servlet</a:t>
            </a:r>
            <a:r>
              <a:rPr lang="en-US" sz="2800" dirty="0" smtClean="0"/>
              <a:t> exists and is not older than the corresponding JSP page requested, it does the following:</a:t>
            </a:r>
            <a:endParaRPr lang="en-IN" sz="2800" dirty="0" smtClean="0"/>
          </a:p>
          <a:p>
            <a:pPr lvl="1"/>
            <a:r>
              <a:rPr lang="en-US" sz="2400" dirty="0" smtClean="0"/>
              <a:t>If an instance is already running, it simply forwards the request to this instance.</a:t>
            </a:r>
            <a:endParaRPr lang="en-IN" sz="2400" dirty="0" smtClean="0"/>
          </a:p>
          <a:p>
            <a:pPr lvl="1"/>
            <a:r>
              <a:rPr lang="en-US" sz="2400" dirty="0" smtClean="0"/>
              <a:t>Otherwise, it loads the class file, creates an instance, initializes it, and forwards the request to this instance.</a:t>
            </a:r>
            <a:endParaRPr lang="en-IN" sz="2400" dirty="0" smtClean="0"/>
          </a:p>
          <a:p>
            <a:pPr lvl="2"/>
            <a:endParaRPr lang="en-IN" dirty="0" smtClean="0"/>
          </a:p>
          <a:p>
            <a:pPr lvl="2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JSP Works</a:t>
            </a:r>
            <a:endParaRPr lang="en-IN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Since HTTP is a stateless protocol, the web server cannot remember previous requests</a:t>
            </a:r>
          </a:p>
          <a:p>
            <a:r>
              <a:rPr lang="en-US" dirty="0" smtClean="0"/>
              <a:t>Consequently, the web server cannot relate the current request with the previous one</a:t>
            </a:r>
          </a:p>
          <a:p>
            <a:r>
              <a:rPr lang="en-US" dirty="0" smtClean="0"/>
              <a:t>We shall use a simple application to demonstrate session tracking using different methods. </a:t>
            </a:r>
          </a:p>
          <a:p>
            <a:r>
              <a:rPr lang="en-US" dirty="0" smtClean="0"/>
              <a:t>In this application, the server initially dynamically generates an HTML file to display the integer 0, with two buttons captioned “</a:t>
            </a:r>
            <a:r>
              <a:rPr lang="en-US" dirty="0" err="1" smtClean="0"/>
              <a:t>prev</a:t>
            </a:r>
            <a:r>
              <a:rPr lang="en-US" dirty="0" smtClean="0"/>
              <a:t>” and “next”. </a:t>
            </a:r>
          </a:p>
          <a:p>
            <a:r>
              <a:rPr lang="en-US" dirty="0" smtClean="0"/>
              <a:t>If the user clicks on the </a:t>
            </a:r>
            <a:r>
              <a:rPr lang="en-US" i="1" dirty="0" smtClean="0"/>
              <a:t>next</a:t>
            </a:r>
            <a:r>
              <a:rPr lang="en-US" dirty="0" smtClean="0"/>
              <a:t> button, the server sends the integer next to the one displayed. </a:t>
            </a:r>
          </a:p>
          <a:p>
            <a:r>
              <a:rPr lang="en-US" dirty="0" smtClean="0"/>
              <a:t>Similarly, when </a:t>
            </a:r>
            <a:r>
              <a:rPr lang="en-US" i="1" dirty="0" err="1" smtClean="0"/>
              <a:t>prev</a:t>
            </a:r>
            <a:r>
              <a:rPr lang="en-US" dirty="0" smtClean="0"/>
              <a:t> button is clicked, the server sends the integer previous to the one displayed. 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 Tracking</a:t>
            </a:r>
            <a:endParaRPr lang="en-IN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Let us now implement the application mentioned, using hidden fields. </a:t>
            </a:r>
            <a:endParaRPr lang="en-IN" dirty="0" smtClean="0"/>
          </a:p>
          <a:p>
            <a:r>
              <a:rPr lang="en-US" dirty="0" smtClean="0"/>
              <a:t>&lt;%@page import="</a:t>
            </a:r>
            <a:r>
              <a:rPr lang="en-US" dirty="0" err="1" smtClean="0"/>
              <a:t>java.util</a:t>
            </a:r>
            <a:r>
              <a:rPr lang="en-US" dirty="0" smtClean="0"/>
              <a:t>.*"%&gt;</a:t>
            </a:r>
            <a:endParaRPr lang="en-IN" dirty="0" smtClean="0"/>
          </a:p>
          <a:p>
            <a:pPr lvl="1"/>
            <a:r>
              <a:rPr lang="en-US" dirty="0" smtClean="0"/>
              <a:t>&lt;html&gt;</a:t>
            </a:r>
            <a:endParaRPr lang="en-IN" dirty="0" smtClean="0"/>
          </a:p>
          <a:p>
            <a:pPr lvl="1"/>
            <a:r>
              <a:rPr lang="en-US" dirty="0" smtClean="0"/>
              <a:t>	&lt;head&gt;&lt;title&gt;Hidden field demo&lt;/title&gt;&lt;/head&gt;</a:t>
            </a:r>
            <a:endParaRPr lang="en-IN" dirty="0" smtClean="0"/>
          </a:p>
          <a:p>
            <a:pPr lvl="1"/>
            <a:r>
              <a:rPr lang="en-US" dirty="0" smtClean="0"/>
              <a:t>	&lt;body&gt;</a:t>
            </a:r>
            <a:endParaRPr lang="en-IN" dirty="0" smtClean="0"/>
          </a:p>
          <a:p>
            <a:pPr lvl="1"/>
            <a:r>
              <a:rPr lang="en-US" dirty="0" smtClean="0"/>
              <a:t>		&lt;%</a:t>
            </a:r>
            <a:endParaRPr lang="en-IN" dirty="0" smtClean="0"/>
          </a:p>
          <a:p>
            <a:pPr lvl="1"/>
            <a:r>
              <a:rPr lang="en-US" dirty="0" smtClean="0"/>
              <a:t>			</a:t>
            </a:r>
            <a:r>
              <a:rPr lang="en-US" dirty="0" err="1" smtClean="0"/>
              <a:t>int</a:t>
            </a:r>
            <a:r>
              <a:rPr lang="en-US" dirty="0" smtClean="0"/>
              <a:t> current = 0;</a:t>
            </a:r>
            <a:endParaRPr lang="en-IN" dirty="0" smtClean="0"/>
          </a:p>
          <a:p>
            <a:pPr lvl="1"/>
            <a:r>
              <a:rPr lang="en-US" dirty="0" smtClean="0"/>
              <a:t>			String last = </a:t>
            </a:r>
            <a:r>
              <a:rPr lang="en-US" dirty="0" err="1" smtClean="0"/>
              <a:t>request.getParameter</a:t>
            </a:r>
            <a:r>
              <a:rPr lang="en-US" dirty="0" smtClean="0"/>
              <a:t>("</a:t>
            </a:r>
            <a:r>
              <a:rPr lang="en-US" dirty="0" err="1" smtClean="0"/>
              <a:t>int</a:t>
            </a:r>
            <a:r>
              <a:rPr lang="en-US" dirty="0" smtClean="0"/>
              <a:t>");</a:t>
            </a:r>
            <a:endParaRPr lang="en-IN" dirty="0" smtClean="0"/>
          </a:p>
          <a:p>
            <a:pPr lvl="1"/>
            <a:r>
              <a:rPr lang="en-US" dirty="0" smtClean="0"/>
              <a:t>			String button = </a:t>
            </a:r>
            <a:r>
              <a:rPr lang="en-US" dirty="0" err="1" smtClean="0"/>
              <a:t>request.getParameter</a:t>
            </a:r>
            <a:r>
              <a:rPr lang="en-US" dirty="0" smtClean="0"/>
              <a:t>("button");</a:t>
            </a:r>
            <a:endParaRPr lang="en-IN" dirty="0" smtClean="0"/>
          </a:p>
          <a:p>
            <a:pPr lvl="1"/>
            <a:r>
              <a:rPr lang="en-US" dirty="0" smtClean="0"/>
              <a:t>			if(button != null) {</a:t>
            </a:r>
            <a:endParaRPr lang="en-IN" dirty="0" smtClean="0"/>
          </a:p>
          <a:p>
            <a:pPr lvl="1"/>
            <a:r>
              <a:rPr lang="en-US" dirty="0" smtClean="0"/>
              <a:t>				if(</a:t>
            </a:r>
            <a:r>
              <a:rPr lang="en-US" dirty="0" err="1" smtClean="0"/>
              <a:t>button.equals</a:t>
            </a:r>
            <a:r>
              <a:rPr lang="en-US" dirty="0" smtClean="0"/>
              <a:t>("next"))</a:t>
            </a:r>
            <a:endParaRPr lang="en-IN" dirty="0" smtClean="0"/>
          </a:p>
          <a:p>
            <a:pPr lvl="1"/>
            <a:r>
              <a:rPr lang="en-US" dirty="0" smtClean="0"/>
              <a:t>					current = </a:t>
            </a:r>
            <a:r>
              <a:rPr lang="en-US" dirty="0" err="1" smtClean="0"/>
              <a:t>Integer.parseInt</a:t>
            </a:r>
            <a:r>
              <a:rPr lang="en-US" dirty="0" smtClean="0"/>
              <a:t>(last) + 1;</a:t>
            </a:r>
            <a:endParaRPr lang="en-IN" dirty="0" smtClean="0"/>
          </a:p>
          <a:p>
            <a:pPr lvl="1"/>
            <a:r>
              <a:rPr lang="en-US" dirty="0" smtClean="0"/>
              <a:t>				else </a:t>
            </a:r>
            <a:endParaRPr lang="en-IN" dirty="0" smtClean="0"/>
          </a:p>
          <a:p>
            <a:pPr lvl="1"/>
            <a:r>
              <a:rPr lang="en-US" dirty="0" smtClean="0"/>
              <a:t>					current = </a:t>
            </a:r>
            <a:r>
              <a:rPr lang="en-US" dirty="0" err="1" smtClean="0"/>
              <a:t>Integer.parseInt</a:t>
            </a:r>
            <a:r>
              <a:rPr lang="en-US" dirty="0" smtClean="0"/>
              <a:t>(last) - 1;</a:t>
            </a:r>
            <a:endParaRPr lang="en-IN" dirty="0" smtClean="0"/>
          </a:p>
          <a:p>
            <a:pPr lvl="1"/>
            <a:r>
              <a:rPr lang="en-US" dirty="0" smtClean="0"/>
              <a:t>			}</a:t>
            </a:r>
            <a:endParaRPr lang="en-IN" dirty="0" smtClean="0"/>
          </a:p>
          <a:p>
            <a:pPr lvl="1"/>
            <a:r>
              <a:rPr lang="en-US" dirty="0" smtClean="0"/>
              <a:t>			</a:t>
            </a:r>
            <a:r>
              <a:rPr lang="en-US" dirty="0" err="1" smtClean="0"/>
              <a:t>out.println</a:t>
            </a:r>
            <a:r>
              <a:rPr lang="en-US" dirty="0" smtClean="0"/>
              <a:t>(current);</a:t>
            </a:r>
            <a:endParaRPr lang="en-IN" dirty="0" smtClean="0"/>
          </a:p>
          <a:p>
            <a:pPr lvl="1"/>
            <a:r>
              <a:rPr lang="en-US" dirty="0" smtClean="0"/>
              <a:t>		%&gt;</a:t>
            </a:r>
            <a:endParaRPr lang="en-IN" dirty="0" smtClean="0"/>
          </a:p>
          <a:p>
            <a:pPr lvl="1"/>
            <a:r>
              <a:rPr lang="en-US" dirty="0" smtClean="0"/>
              <a:t>		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endParaRPr lang="en-IN" dirty="0" smtClean="0"/>
          </a:p>
          <a:p>
            <a:pPr lvl="1"/>
            <a:r>
              <a:rPr lang="en-US" dirty="0" smtClean="0"/>
              <a:t>		&lt;form name="</a:t>
            </a:r>
            <a:r>
              <a:rPr lang="en-US" dirty="0" err="1" smtClean="0"/>
              <a:t>myForm</a:t>
            </a:r>
            <a:r>
              <a:rPr lang="en-US" dirty="0" smtClean="0"/>
              <a:t>" method="post"&gt;</a:t>
            </a:r>
            <a:endParaRPr lang="en-IN" dirty="0" smtClean="0"/>
          </a:p>
          <a:p>
            <a:pPr lvl="1"/>
            <a:r>
              <a:rPr lang="en-US" b="1" dirty="0" smtClean="0"/>
              <a:t>			&lt;input type="hidden" name="</a:t>
            </a:r>
            <a:r>
              <a:rPr lang="en-US" b="1" dirty="0" err="1" smtClean="0"/>
              <a:t>int</a:t>
            </a:r>
            <a:r>
              <a:rPr lang="en-US" b="1" dirty="0" smtClean="0"/>
              <a:t>" value="&lt;%=current%&gt;"&gt;</a:t>
            </a:r>
            <a:endParaRPr lang="en-IN" dirty="0" smtClean="0"/>
          </a:p>
          <a:p>
            <a:pPr lvl="1"/>
            <a:r>
              <a:rPr lang="en-US" dirty="0" smtClean="0"/>
              <a:t>			&lt;input type="submit" name="button" value="</a:t>
            </a:r>
            <a:r>
              <a:rPr lang="en-US" dirty="0" err="1" smtClean="0"/>
              <a:t>prev</a:t>
            </a:r>
            <a:r>
              <a:rPr lang="en-US" dirty="0" smtClean="0"/>
              <a:t>"&gt;</a:t>
            </a:r>
            <a:endParaRPr lang="en-IN" dirty="0" smtClean="0"/>
          </a:p>
          <a:p>
            <a:pPr lvl="1"/>
            <a:r>
              <a:rPr lang="en-US" dirty="0" smtClean="0"/>
              <a:t>			&lt;input type="submit" name="button" value="next"&gt;</a:t>
            </a:r>
            <a:endParaRPr lang="en-IN" dirty="0" smtClean="0"/>
          </a:p>
          <a:p>
            <a:pPr lvl="1"/>
            <a:r>
              <a:rPr lang="en-US" dirty="0" smtClean="0"/>
              <a:t>		&lt;/form&gt;</a:t>
            </a:r>
            <a:endParaRPr lang="en-IN" dirty="0" smtClean="0"/>
          </a:p>
          <a:p>
            <a:pPr lvl="1"/>
            <a:r>
              <a:rPr lang="en-US" dirty="0" smtClean="0"/>
              <a:t>		&lt;/body&gt;</a:t>
            </a:r>
            <a:endParaRPr lang="en-IN" dirty="0" smtClean="0"/>
          </a:p>
          <a:p>
            <a:pPr lvl="1"/>
            <a:r>
              <a:rPr lang="en-US" dirty="0" smtClean="0"/>
              <a:t>&lt;/html&gt;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Hidden fields </a:t>
            </a:r>
            <a:endParaRPr lang="en-IN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HTML file like this:</a:t>
            </a:r>
            <a:endParaRPr lang="en-IN" dirty="0" smtClean="0"/>
          </a:p>
          <a:p>
            <a:pPr lvl="1"/>
            <a:r>
              <a:rPr lang="en-US" dirty="0" smtClean="0"/>
              <a:t>&lt;html&gt;</a:t>
            </a:r>
            <a:endParaRPr lang="en-IN" dirty="0" smtClean="0"/>
          </a:p>
          <a:p>
            <a:pPr lvl="1"/>
            <a:r>
              <a:rPr lang="en-US" dirty="0" smtClean="0"/>
              <a:t>	&lt;head&gt;&lt;title&gt;Hidden field demo&lt;/title&gt;&lt;/head&gt;</a:t>
            </a:r>
            <a:endParaRPr lang="en-IN" dirty="0" smtClean="0"/>
          </a:p>
          <a:p>
            <a:pPr lvl="1"/>
            <a:r>
              <a:rPr lang="en-US" dirty="0" smtClean="0"/>
              <a:t>    &lt;body&gt;</a:t>
            </a:r>
            <a:endParaRPr lang="en-IN" dirty="0" smtClean="0"/>
          </a:p>
          <a:p>
            <a:pPr lvl="1"/>
            <a:r>
              <a:rPr lang="en-US" dirty="0" smtClean="0"/>
              <a:t>        </a:t>
            </a:r>
            <a:endParaRPr lang="en-IN" dirty="0" smtClean="0"/>
          </a:p>
          <a:p>
            <a:pPr lvl="1"/>
            <a:r>
              <a:rPr lang="en-US" dirty="0" smtClean="0"/>
              <a:t>        0</a:t>
            </a:r>
            <a:endParaRPr lang="en-IN" dirty="0" smtClean="0"/>
          </a:p>
          <a:p>
            <a:pPr lvl="1"/>
            <a:r>
              <a:rPr lang="en-US" dirty="0" smtClean="0"/>
              <a:t> </a:t>
            </a:r>
            <a:endParaRPr lang="en-IN" dirty="0" smtClean="0"/>
          </a:p>
          <a:p>
            <a:pPr lvl="1"/>
            <a:r>
              <a:rPr lang="en-US" dirty="0" smtClean="0"/>
              <a:t>        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endParaRPr lang="en-IN" dirty="0" smtClean="0"/>
          </a:p>
          <a:p>
            <a:pPr lvl="1"/>
            <a:r>
              <a:rPr lang="en-US" dirty="0" smtClean="0"/>
              <a:t>        &lt;form name="</a:t>
            </a:r>
            <a:r>
              <a:rPr lang="en-US" dirty="0" err="1" smtClean="0"/>
              <a:t>myForm</a:t>
            </a:r>
            <a:r>
              <a:rPr lang="en-US" dirty="0" smtClean="0"/>
              <a:t>" method="post"&gt;</a:t>
            </a:r>
            <a:endParaRPr lang="en-IN" dirty="0" smtClean="0"/>
          </a:p>
          <a:p>
            <a:pPr lvl="1"/>
            <a:r>
              <a:rPr lang="en-US" dirty="0" smtClean="0"/>
              <a:t>            &lt;input type="hidden" name="</a:t>
            </a:r>
            <a:r>
              <a:rPr lang="en-US" dirty="0" err="1" smtClean="0"/>
              <a:t>int</a:t>
            </a:r>
            <a:r>
              <a:rPr lang="en-US" dirty="0" smtClean="0"/>
              <a:t>" value="0"&gt;</a:t>
            </a:r>
            <a:endParaRPr lang="en-IN" dirty="0" smtClean="0"/>
          </a:p>
          <a:p>
            <a:pPr lvl="1"/>
            <a:r>
              <a:rPr lang="en-US" dirty="0" smtClean="0"/>
              <a:t>            &lt;input type="submit" name="button" value="</a:t>
            </a:r>
            <a:r>
              <a:rPr lang="en-US" dirty="0" err="1" smtClean="0"/>
              <a:t>prev</a:t>
            </a:r>
            <a:r>
              <a:rPr lang="en-US" dirty="0" smtClean="0"/>
              <a:t>"&gt;</a:t>
            </a:r>
            <a:endParaRPr lang="en-IN" dirty="0" smtClean="0"/>
          </a:p>
          <a:p>
            <a:pPr lvl="1"/>
            <a:r>
              <a:rPr lang="en-US" dirty="0" smtClean="0"/>
              <a:t>            &lt;input type="submit" name="button" value="next"&gt;</a:t>
            </a:r>
            <a:endParaRPr lang="en-IN" dirty="0" smtClean="0"/>
          </a:p>
          <a:p>
            <a:pPr lvl="1"/>
            <a:r>
              <a:rPr lang="en-US" dirty="0" smtClean="0"/>
              <a:t>        &lt;/form&gt;</a:t>
            </a:r>
            <a:endParaRPr lang="en-IN" dirty="0" smtClean="0"/>
          </a:p>
          <a:p>
            <a:pPr lvl="1"/>
            <a:r>
              <a:rPr lang="en-US" dirty="0" smtClean="0"/>
              <a:t>    &lt;/body&gt;</a:t>
            </a:r>
            <a:endParaRPr lang="en-IN" dirty="0" smtClean="0"/>
          </a:p>
          <a:p>
            <a:pPr lvl="1"/>
            <a:r>
              <a:rPr lang="en-US" dirty="0" smtClean="0"/>
              <a:t>&lt;/html&gt;</a:t>
            </a: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fields </a:t>
            </a:r>
            <a:endParaRPr lang="en-IN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Here is the solution using URL rewriting.</a:t>
            </a:r>
            <a:endParaRPr lang="en-IN" dirty="0" smtClean="0"/>
          </a:p>
          <a:p>
            <a:pPr lvl="1"/>
            <a:r>
              <a:rPr lang="en-US" dirty="0" smtClean="0"/>
              <a:t>&lt;%@page import="</a:t>
            </a:r>
            <a:r>
              <a:rPr lang="en-US" dirty="0" err="1" smtClean="0"/>
              <a:t>java.util</a:t>
            </a:r>
            <a:r>
              <a:rPr lang="en-US" dirty="0" smtClean="0"/>
              <a:t>.*"%&gt;</a:t>
            </a:r>
            <a:endParaRPr lang="en-IN" dirty="0" smtClean="0"/>
          </a:p>
          <a:p>
            <a:pPr lvl="1"/>
            <a:r>
              <a:rPr lang="en-US" dirty="0" smtClean="0"/>
              <a:t>&lt;html&gt;</a:t>
            </a:r>
            <a:endParaRPr lang="en-IN" dirty="0" smtClean="0"/>
          </a:p>
          <a:p>
            <a:pPr lvl="1"/>
            <a:r>
              <a:rPr lang="en-US" dirty="0" smtClean="0"/>
              <a:t>	&lt;head&gt;&lt;title&gt;URL rewriting demo&lt;/title&gt;&lt;/head&gt;</a:t>
            </a:r>
            <a:endParaRPr lang="en-IN" dirty="0" smtClean="0"/>
          </a:p>
          <a:p>
            <a:pPr lvl="1"/>
            <a:r>
              <a:rPr lang="en-US" dirty="0" smtClean="0"/>
              <a:t>	&lt;body&gt;</a:t>
            </a:r>
            <a:endParaRPr lang="en-IN" dirty="0" smtClean="0"/>
          </a:p>
          <a:p>
            <a:pPr lvl="1"/>
            <a:r>
              <a:rPr lang="en-US" dirty="0" smtClean="0"/>
              <a:t>		&lt;%</a:t>
            </a:r>
            <a:endParaRPr lang="en-IN" dirty="0" smtClean="0"/>
          </a:p>
          <a:p>
            <a:pPr lvl="1"/>
            <a:r>
              <a:rPr lang="en-US" dirty="0" smtClean="0"/>
              <a:t>			</a:t>
            </a:r>
            <a:r>
              <a:rPr lang="en-US" dirty="0" err="1" smtClean="0"/>
              <a:t>int</a:t>
            </a:r>
            <a:r>
              <a:rPr lang="en-US" dirty="0" smtClean="0"/>
              <a:t> last = 0;  </a:t>
            </a:r>
            <a:endParaRPr lang="en-IN" dirty="0" smtClean="0"/>
          </a:p>
          <a:p>
            <a:pPr lvl="1"/>
            <a:r>
              <a:rPr lang="en-US" dirty="0" smtClean="0"/>
              <a:t>			String </a:t>
            </a:r>
            <a:r>
              <a:rPr lang="en-US" dirty="0" err="1" smtClean="0"/>
              <a:t>param</a:t>
            </a:r>
            <a:r>
              <a:rPr lang="en-US" dirty="0" smtClean="0"/>
              <a:t> = </a:t>
            </a:r>
            <a:r>
              <a:rPr lang="en-US" dirty="0" err="1" smtClean="0"/>
              <a:t>request.getParameter</a:t>
            </a:r>
            <a:r>
              <a:rPr lang="en-US" dirty="0" smtClean="0"/>
              <a:t>("</a:t>
            </a:r>
            <a:r>
              <a:rPr lang="en-US" dirty="0" err="1" smtClean="0"/>
              <a:t>int</a:t>
            </a:r>
            <a:r>
              <a:rPr lang="en-US" dirty="0" smtClean="0"/>
              <a:t>");</a:t>
            </a:r>
            <a:endParaRPr lang="en-IN" dirty="0" smtClean="0"/>
          </a:p>
          <a:p>
            <a:pPr lvl="1"/>
            <a:r>
              <a:rPr lang="en-US" dirty="0" smtClean="0"/>
              <a:t>			if(</a:t>
            </a:r>
            <a:r>
              <a:rPr lang="en-US" dirty="0" err="1" smtClean="0"/>
              <a:t>param</a:t>
            </a:r>
            <a:r>
              <a:rPr lang="en-US" dirty="0" smtClean="0"/>
              <a:t> != null) last = </a:t>
            </a:r>
            <a:r>
              <a:rPr lang="en-US" dirty="0" err="1" smtClean="0"/>
              <a:t>Integer.parseInt</a:t>
            </a:r>
            <a:r>
              <a:rPr lang="en-US" dirty="0" smtClean="0"/>
              <a:t>(</a:t>
            </a:r>
            <a:r>
              <a:rPr lang="en-US" dirty="0" err="1" smtClean="0"/>
              <a:t>param</a:t>
            </a:r>
            <a:r>
              <a:rPr lang="en-US" dirty="0" smtClean="0"/>
              <a:t>);</a:t>
            </a:r>
            <a:endParaRPr lang="en-IN" dirty="0" smtClean="0"/>
          </a:p>
          <a:p>
            <a:pPr lvl="1"/>
            <a:r>
              <a:rPr lang="en-US" dirty="0" smtClean="0"/>
              <a:t>				</a:t>
            </a:r>
            <a:r>
              <a:rPr lang="en-US" dirty="0" err="1" smtClean="0"/>
              <a:t>out.println</a:t>
            </a:r>
            <a:r>
              <a:rPr lang="en-US" dirty="0" smtClean="0"/>
              <a:t>(last);  </a:t>
            </a:r>
            <a:endParaRPr lang="en-IN" dirty="0" smtClean="0"/>
          </a:p>
          <a:p>
            <a:pPr lvl="1"/>
            <a:r>
              <a:rPr lang="en-US" dirty="0" smtClean="0"/>
              <a:t>		%&gt;</a:t>
            </a:r>
            <a:endParaRPr lang="en-IN" dirty="0" smtClean="0"/>
          </a:p>
          <a:p>
            <a:pPr lvl="1"/>
            <a:r>
              <a:rPr lang="en-US" dirty="0" smtClean="0"/>
              <a:t>		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endParaRPr lang="en-IN" dirty="0" smtClean="0"/>
          </a:p>
          <a:p>
            <a:pPr lvl="1"/>
            <a:r>
              <a:rPr lang="en-US" dirty="0" smtClean="0"/>
              <a:t>		&lt;a </a:t>
            </a:r>
            <a:r>
              <a:rPr lang="en-US" dirty="0" err="1" smtClean="0"/>
              <a:t>href</a:t>
            </a:r>
            <a:r>
              <a:rPr lang="en-US" dirty="0" smtClean="0"/>
              <a:t>="</a:t>
            </a:r>
            <a:r>
              <a:rPr lang="en-US" dirty="0" err="1" smtClean="0"/>
              <a:t>intUrl.jsp?int</a:t>
            </a:r>
            <a:r>
              <a:rPr lang="en-US" dirty="0" smtClean="0"/>
              <a:t>=&lt;%=last-1%&gt;"&gt;</a:t>
            </a:r>
            <a:r>
              <a:rPr lang="en-US" dirty="0" err="1" smtClean="0"/>
              <a:t>prev</a:t>
            </a:r>
            <a:r>
              <a:rPr lang="en-US" dirty="0" smtClean="0"/>
              <a:t>&lt;/a&gt;</a:t>
            </a:r>
            <a:endParaRPr lang="en-IN" dirty="0" smtClean="0"/>
          </a:p>
          <a:p>
            <a:pPr lvl="1"/>
            <a:r>
              <a:rPr lang="en-US" dirty="0" smtClean="0"/>
              <a:t>		&lt;a </a:t>
            </a:r>
            <a:r>
              <a:rPr lang="en-US" dirty="0" err="1" smtClean="0"/>
              <a:t>href</a:t>
            </a:r>
            <a:r>
              <a:rPr lang="en-US" dirty="0" smtClean="0"/>
              <a:t>="</a:t>
            </a:r>
            <a:r>
              <a:rPr lang="en-US" dirty="0" err="1" smtClean="0"/>
              <a:t>intUrl.jsp?int</a:t>
            </a:r>
            <a:r>
              <a:rPr lang="en-US" dirty="0" smtClean="0"/>
              <a:t>=&lt;%=last+1%&gt;"&gt;next&lt;/a&gt;</a:t>
            </a:r>
            <a:endParaRPr lang="en-IN" dirty="0" smtClean="0"/>
          </a:p>
          <a:p>
            <a:pPr lvl="1"/>
            <a:r>
              <a:rPr lang="en-US" dirty="0" smtClean="0"/>
              <a:t>	&lt;/body&gt;</a:t>
            </a:r>
            <a:endParaRPr lang="en-IN" dirty="0" smtClean="0"/>
          </a:p>
          <a:p>
            <a:pPr lvl="1"/>
            <a:r>
              <a:rPr lang="en-US" dirty="0" smtClean="0"/>
              <a:t>&lt;/html&gt;</a:t>
            </a: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URL Rewriting</a:t>
            </a:r>
            <a:endParaRPr lang="en-IN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HTML page for the first time:</a:t>
            </a:r>
            <a:endParaRPr lang="en-IN" dirty="0" smtClean="0"/>
          </a:p>
          <a:p>
            <a:pPr lvl="1"/>
            <a:r>
              <a:rPr lang="en-US" dirty="0" smtClean="0"/>
              <a:t>&lt;html&gt;</a:t>
            </a:r>
            <a:endParaRPr lang="en-IN" dirty="0" smtClean="0"/>
          </a:p>
          <a:p>
            <a:pPr lvl="1"/>
            <a:r>
              <a:rPr lang="en-US" dirty="0" smtClean="0"/>
              <a:t>	&lt;head&gt;&lt;title&gt;URL rewriting demo&lt;/title&gt;&lt;/head&gt;</a:t>
            </a:r>
            <a:endParaRPr lang="en-IN" dirty="0" smtClean="0"/>
          </a:p>
          <a:p>
            <a:pPr lvl="1"/>
            <a:r>
              <a:rPr lang="en-US" dirty="0" smtClean="0"/>
              <a:t>   &lt;body&gt;</a:t>
            </a:r>
            <a:endParaRPr lang="en-IN" dirty="0" smtClean="0"/>
          </a:p>
          <a:p>
            <a:pPr lvl="1"/>
            <a:r>
              <a:rPr lang="en-US" dirty="0" smtClean="0"/>
              <a:t> </a:t>
            </a:r>
            <a:endParaRPr lang="en-IN" dirty="0" smtClean="0"/>
          </a:p>
          <a:p>
            <a:pPr lvl="1"/>
            <a:r>
              <a:rPr lang="en-US" dirty="0" smtClean="0"/>
              <a:t>0</a:t>
            </a:r>
            <a:endParaRPr lang="en-IN" dirty="0" smtClean="0"/>
          </a:p>
          <a:p>
            <a:pPr lvl="1"/>
            <a:r>
              <a:rPr lang="en-US" dirty="0" smtClean="0"/>
              <a:t> </a:t>
            </a:r>
            <a:endParaRPr lang="en-IN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endParaRPr lang="en-IN" dirty="0" smtClean="0"/>
          </a:p>
          <a:p>
            <a:pPr lvl="1"/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</a:t>
            </a:r>
            <a:r>
              <a:rPr lang="en-US" dirty="0" err="1" smtClean="0"/>
              <a:t>intUrl.jsp?int</a:t>
            </a:r>
            <a:r>
              <a:rPr lang="en-US" dirty="0" smtClean="0"/>
              <a:t>=-1"&gt;</a:t>
            </a:r>
            <a:r>
              <a:rPr lang="en-US" dirty="0" err="1" smtClean="0"/>
              <a:t>prev</a:t>
            </a:r>
            <a:r>
              <a:rPr lang="en-US" dirty="0" smtClean="0"/>
              <a:t>&lt;/a&gt;</a:t>
            </a:r>
            <a:endParaRPr lang="en-IN" dirty="0" smtClean="0"/>
          </a:p>
          <a:p>
            <a:pPr lvl="1"/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</a:t>
            </a:r>
            <a:r>
              <a:rPr lang="en-US" dirty="0" err="1" smtClean="0"/>
              <a:t>intUrl.jsp?int</a:t>
            </a:r>
            <a:r>
              <a:rPr lang="en-US" dirty="0" smtClean="0"/>
              <a:t>=1"&gt;next&lt;/a&gt;</a:t>
            </a:r>
            <a:endParaRPr lang="en-IN" dirty="0" smtClean="0"/>
          </a:p>
          <a:p>
            <a:pPr lvl="1"/>
            <a:r>
              <a:rPr lang="en-US" dirty="0" smtClean="0"/>
              <a:t>   &lt;/body&gt;</a:t>
            </a:r>
            <a:endParaRPr lang="en-IN" dirty="0" smtClean="0"/>
          </a:p>
          <a:p>
            <a:pPr lvl="1"/>
            <a:r>
              <a:rPr lang="en-US" dirty="0" smtClean="0"/>
              <a:t>&lt;/html&gt;</a:t>
            </a: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lvl="1"/>
            <a:r>
              <a:rPr lang="en-US" dirty="0" smtClean="0"/>
              <a:t>&lt;html&gt;</a:t>
            </a:r>
            <a:endParaRPr lang="en-IN" dirty="0" smtClean="0"/>
          </a:p>
          <a:p>
            <a:pPr lvl="1"/>
            <a:r>
              <a:rPr lang="en-US" dirty="0" smtClean="0"/>
              <a:t>	&lt;head&gt;&lt;title&gt;Cookie demo&lt;/title&gt;&lt;/head&gt;</a:t>
            </a:r>
            <a:endParaRPr lang="en-IN" dirty="0" smtClean="0"/>
          </a:p>
          <a:p>
            <a:pPr lvl="1"/>
            <a:r>
              <a:rPr lang="en-US" dirty="0" smtClean="0"/>
              <a:t>	&lt;body&gt;</a:t>
            </a:r>
            <a:endParaRPr lang="en-IN" dirty="0" smtClean="0"/>
          </a:p>
          <a:p>
            <a:pPr lvl="1"/>
            <a:r>
              <a:rPr lang="en-US" dirty="0" smtClean="0"/>
              <a:t>		&lt;%</a:t>
            </a:r>
            <a:endParaRPr lang="en-IN" dirty="0" smtClean="0"/>
          </a:p>
          <a:p>
            <a:pPr lvl="1"/>
            <a:r>
              <a:rPr lang="en-US" dirty="0" smtClean="0"/>
              <a:t>			</a:t>
            </a:r>
            <a:r>
              <a:rPr lang="en-US" dirty="0" err="1" smtClean="0"/>
              <a:t>int</a:t>
            </a:r>
            <a:r>
              <a:rPr lang="en-US" dirty="0" smtClean="0"/>
              <a:t> current = 0;</a:t>
            </a:r>
            <a:endParaRPr lang="en-IN" dirty="0" smtClean="0"/>
          </a:p>
          <a:p>
            <a:pPr lvl="1"/>
            <a:r>
              <a:rPr lang="en-US" dirty="0" smtClean="0"/>
              <a:t>			Cookie </a:t>
            </a:r>
            <a:r>
              <a:rPr lang="en-US" dirty="0" err="1" smtClean="0"/>
              <a:t>cookie</a:t>
            </a:r>
            <a:r>
              <a:rPr lang="en-US" dirty="0" smtClean="0"/>
              <a:t> = null;</a:t>
            </a:r>
            <a:endParaRPr lang="en-IN" dirty="0" smtClean="0"/>
          </a:p>
          <a:p>
            <a:pPr lvl="1"/>
            <a:r>
              <a:rPr lang="en-US" dirty="0" smtClean="0"/>
              <a:t>			Cookie[]  cookies = </a:t>
            </a:r>
            <a:r>
              <a:rPr lang="en-US" dirty="0" err="1" smtClean="0"/>
              <a:t>request.getCookies</a:t>
            </a:r>
            <a:r>
              <a:rPr lang="en-US" dirty="0" smtClean="0"/>
              <a:t>();</a:t>
            </a:r>
            <a:endParaRPr lang="en-IN" dirty="0" smtClean="0"/>
          </a:p>
          <a:p>
            <a:pPr lvl="1"/>
            <a:r>
              <a:rPr lang="en-US" dirty="0" smtClean="0"/>
              <a:t>			if(cookies != null) </a:t>
            </a:r>
            <a:endParaRPr lang="en-IN" dirty="0" smtClean="0"/>
          </a:p>
          <a:p>
            <a:pPr lvl="1"/>
            <a:r>
              <a:rPr lang="en-US" dirty="0" smtClean="0"/>
              <a:t>			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cookies.length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  <a:endParaRPr lang="en-IN" dirty="0" smtClean="0"/>
          </a:p>
          <a:p>
            <a:pPr lvl="1"/>
            <a:r>
              <a:rPr lang="en-US" dirty="0" smtClean="0"/>
              <a:t>					if(cookies[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getName</a:t>
            </a:r>
            <a:r>
              <a:rPr lang="en-US" dirty="0" smtClean="0"/>
              <a:t>().equals("last")) </a:t>
            </a:r>
            <a:endParaRPr lang="en-IN" dirty="0" smtClean="0"/>
          </a:p>
          <a:p>
            <a:pPr lvl="1"/>
            <a:r>
              <a:rPr lang="en-US" dirty="0" smtClean="0"/>
              <a:t>						cookie = cookies[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  <a:endParaRPr lang="en-IN" dirty="0" smtClean="0"/>
          </a:p>
          <a:p>
            <a:pPr lvl="1"/>
            <a:r>
              <a:rPr lang="en-US" dirty="0" smtClean="0"/>
              <a:t>			if(cookie != null) {</a:t>
            </a:r>
            <a:endParaRPr lang="en-IN" dirty="0" smtClean="0"/>
          </a:p>
          <a:p>
            <a:pPr lvl="1"/>
            <a:r>
              <a:rPr lang="en-US" dirty="0" smtClean="0"/>
              <a:t>				String button = </a:t>
            </a:r>
            <a:r>
              <a:rPr lang="en-US" dirty="0" err="1" smtClean="0"/>
              <a:t>request.getParameter</a:t>
            </a:r>
            <a:r>
              <a:rPr lang="en-US" dirty="0" smtClean="0"/>
              <a:t>("button");</a:t>
            </a:r>
            <a:endParaRPr lang="en-IN" dirty="0" smtClean="0"/>
          </a:p>
          <a:p>
            <a:pPr lvl="1"/>
            <a:r>
              <a:rPr lang="en-US" dirty="0" smtClean="0"/>
              <a:t>				if(button != null) {</a:t>
            </a:r>
            <a:endParaRPr lang="en-IN" dirty="0" smtClean="0"/>
          </a:p>
          <a:p>
            <a:pPr lvl="1"/>
            <a:r>
              <a:rPr lang="en-US" dirty="0" smtClean="0"/>
              <a:t>					if(</a:t>
            </a:r>
            <a:r>
              <a:rPr lang="en-US" dirty="0" err="1" smtClean="0"/>
              <a:t>button.equals</a:t>
            </a:r>
            <a:r>
              <a:rPr lang="en-US" dirty="0" smtClean="0"/>
              <a:t>("next"))</a:t>
            </a:r>
            <a:endParaRPr lang="en-IN" dirty="0" smtClean="0"/>
          </a:p>
          <a:p>
            <a:pPr lvl="1"/>
            <a:r>
              <a:rPr lang="en-US" dirty="0" smtClean="0"/>
              <a:t>						current = </a:t>
            </a:r>
            <a:r>
              <a:rPr lang="en-US" dirty="0" err="1" smtClean="0"/>
              <a:t>Integer.parseInt</a:t>
            </a:r>
            <a:r>
              <a:rPr lang="en-US" dirty="0" smtClean="0"/>
              <a:t>(</a:t>
            </a:r>
            <a:r>
              <a:rPr lang="en-US" dirty="0" err="1" smtClean="0"/>
              <a:t>cookie.getValue</a:t>
            </a:r>
            <a:r>
              <a:rPr lang="en-US" dirty="0" smtClean="0"/>
              <a:t>()) + 1;</a:t>
            </a:r>
            <a:endParaRPr lang="en-IN" dirty="0" smtClean="0"/>
          </a:p>
          <a:p>
            <a:pPr lvl="1"/>
            <a:r>
              <a:rPr lang="en-US" dirty="0" smtClean="0"/>
              <a:t>					else </a:t>
            </a:r>
            <a:endParaRPr lang="en-IN" dirty="0" smtClean="0"/>
          </a:p>
          <a:p>
            <a:pPr lvl="1"/>
            <a:r>
              <a:rPr lang="en-US" dirty="0" smtClean="0"/>
              <a:t>						current = </a:t>
            </a:r>
            <a:r>
              <a:rPr lang="en-US" dirty="0" err="1" smtClean="0"/>
              <a:t>Integer.parseInt</a:t>
            </a:r>
            <a:r>
              <a:rPr lang="en-US" dirty="0" smtClean="0"/>
              <a:t>(</a:t>
            </a:r>
            <a:r>
              <a:rPr lang="en-US" dirty="0" err="1" smtClean="0"/>
              <a:t>cookie.getValue</a:t>
            </a:r>
            <a:r>
              <a:rPr lang="en-US" dirty="0" smtClean="0"/>
              <a:t>()) - 1;</a:t>
            </a:r>
            <a:endParaRPr lang="en-IN" dirty="0" smtClean="0"/>
          </a:p>
          <a:p>
            <a:pPr lvl="1"/>
            <a:r>
              <a:rPr lang="en-US" dirty="0" smtClean="0"/>
              <a:t>				}</a:t>
            </a:r>
            <a:endParaRPr lang="en-IN" dirty="0" smtClean="0"/>
          </a:p>
          <a:p>
            <a:pPr lvl="1"/>
            <a:r>
              <a:rPr lang="en-US" dirty="0" smtClean="0"/>
              <a:t>			}</a:t>
            </a:r>
            <a:endParaRPr lang="en-IN" dirty="0" smtClean="0"/>
          </a:p>
          <a:p>
            <a:pPr lvl="1"/>
            <a:r>
              <a:rPr lang="en-US" dirty="0" smtClean="0"/>
              <a:t>			</a:t>
            </a:r>
            <a:r>
              <a:rPr lang="en-US" dirty="0" err="1" smtClean="0"/>
              <a:t>response.addCookie</a:t>
            </a:r>
            <a:r>
              <a:rPr lang="en-US" dirty="0" smtClean="0"/>
              <a:t>(new Cookie("last", </a:t>
            </a:r>
            <a:r>
              <a:rPr lang="en-US" dirty="0" err="1" smtClean="0"/>
              <a:t>String.valueOf</a:t>
            </a:r>
            <a:r>
              <a:rPr lang="en-US" dirty="0" smtClean="0"/>
              <a:t>(current)));</a:t>
            </a:r>
            <a:endParaRPr lang="en-IN" dirty="0" smtClean="0"/>
          </a:p>
          <a:p>
            <a:pPr lvl="1"/>
            <a:r>
              <a:rPr lang="en-US" dirty="0" smtClean="0"/>
              <a:t>			</a:t>
            </a:r>
            <a:r>
              <a:rPr lang="en-US" dirty="0" err="1" smtClean="0"/>
              <a:t>out.println</a:t>
            </a:r>
            <a:r>
              <a:rPr lang="en-US" dirty="0" smtClean="0"/>
              <a:t>(current);</a:t>
            </a:r>
            <a:endParaRPr lang="en-IN" dirty="0" smtClean="0"/>
          </a:p>
          <a:p>
            <a:pPr lvl="1"/>
            <a:r>
              <a:rPr lang="en-US" dirty="0" smtClean="0"/>
              <a:t>		%&gt;</a:t>
            </a:r>
            <a:endParaRPr lang="en-IN" dirty="0" smtClean="0"/>
          </a:p>
          <a:p>
            <a:pPr lvl="1"/>
            <a:r>
              <a:rPr lang="en-US" dirty="0" smtClean="0"/>
              <a:t>		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endParaRPr lang="en-IN" dirty="0" smtClean="0"/>
          </a:p>
          <a:p>
            <a:pPr lvl="1"/>
            <a:r>
              <a:rPr lang="en-US" dirty="0" smtClean="0"/>
              <a:t>		&lt;form name="</a:t>
            </a:r>
            <a:r>
              <a:rPr lang="en-US" dirty="0" err="1" smtClean="0"/>
              <a:t>myForm</a:t>
            </a:r>
            <a:r>
              <a:rPr lang="en-US" dirty="0" smtClean="0"/>
              <a:t>" method="post"&gt;</a:t>
            </a:r>
            <a:endParaRPr lang="en-IN" dirty="0" smtClean="0"/>
          </a:p>
          <a:p>
            <a:pPr lvl="1"/>
            <a:r>
              <a:rPr lang="en-US" dirty="0" smtClean="0"/>
              <a:t>			&lt;input type="submit" name="button" value="</a:t>
            </a:r>
            <a:r>
              <a:rPr lang="en-US" dirty="0" err="1" smtClean="0"/>
              <a:t>prev</a:t>
            </a:r>
            <a:r>
              <a:rPr lang="en-US" dirty="0" smtClean="0"/>
              <a:t>"&gt;</a:t>
            </a:r>
            <a:endParaRPr lang="en-IN" dirty="0" smtClean="0"/>
          </a:p>
          <a:p>
            <a:pPr lvl="1"/>
            <a:r>
              <a:rPr lang="en-US" dirty="0" smtClean="0"/>
              <a:t>			&lt;input type="submit" name="button" value="next"&gt;</a:t>
            </a:r>
            <a:endParaRPr lang="en-IN" dirty="0" smtClean="0"/>
          </a:p>
          <a:p>
            <a:pPr lvl="1"/>
            <a:r>
              <a:rPr lang="en-US" dirty="0" smtClean="0"/>
              <a:t>		&lt;/form&gt;</a:t>
            </a:r>
            <a:endParaRPr lang="en-IN" dirty="0" smtClean="0"/>
          </a:p>
          <a:p>
            <a:pPr lvl="1"/>
            <a:r>
              <a:rPr lang="en-US" dirty="0" smtClean="0"/>
              <a:t>	&lt;/body&gt;</a:t>
            </a:r>
            <a:endParaRPr lang="en-IN" dirty="0" smtClean="0"/>
          </a:p>
          <a:p>
            <a:pPr lvl="1"/>
            <a:r>
              <a:rPr lang="en-US" dirty="0" smtClean="0"/>
              <a:t>&lt;/html&gt;</a:t>
            </a:r>
            <a:endParaRPr lang="en-IN" dirty="0" smtClean="0"/>
          </a:p>
          <a:p>
            <a:pPr lvl="1"/>
            <a:r>
              <a:rPr lang="en-US" dirty="0" smtClean="0"/>
              <a:t> </a:t>
            </a: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Cookies 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JSP technology (and its underlying </a:t>
            </a:r>
            <a:r>
              <a:rPr lang="en-US" dirty="0" err="1" smtClean="0"/>
              <a:t>servlet</a:t>
            </a:r>
            <a:r>
              <a:rPr lang="en-US" dirty="0" smtClean="0"/>
              <a:t> technology) provides a higher level approach for session tracking. </a:t>
            </a:r>
          </a:p>
          <a:p>
            <a:r>
              <a:rPr lang="en-US" dirty="0" smtClean="0"/>
              <a:t>The basic building block of this session API is the </a:t>
            </a:r>
            <a:r>
              <a:rPr lang="en-US" dirty="0" err="1" smtClean="0"/>
              <a:t>javax.servlet.http.HttpSession</a:t>
            </a:r>
            <a:r>
              <a:rPr lang="en-US" dirty="0" smtClean="0"/>
              <a:t> interface.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HttpSession</a:t>
            </a:r>
            <a:r>
              <a:rPr lang="en-US" dirty="0" smtClean="0"/>
              <a:t> objects are automatically associated with the client by the cookie mechanism. </a:t>
            </a:r>
          </a:p>
          <a:p>
            <a:r>
              <a:rPr lang="en-US" dirty="0" smtClean="0"/>
              <a:t>In a JSP page, an HTTP session is created by default if it is not suppressed by setting the session attribute of the page directive to false as follows.</a:t>
            </a:r>
            <a:endParaRPr lang="en-IN" dirty="0" smtClean="0"/>
          </a:p>
          <a:p>
            <a:pPr lvl="1"/>
            <a:r>
              <a:rPr lang="en-US" dirty="0" smtClean="0"/>
              <a:t>&lt;%@ page session="false" %&gt;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 API 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session can be accessed by the implicit object session. A JSP page may also create an </a:t>
            </a:r>
            <a:r>
              <a:rPr lang="en-US" dirty="0" err="1" smtClean="0"/>
              <a:t>HttpSession</a:t>
            </a:r>
            <a:r>
              <a:rPr lang="en-US" dirty="0" smtClean="0"/>
              <a:t> object explicitly, using the following method in </a:t>
            </a:r>
            <a:r>
              <a:rPr lang="en-US" dirty="0" err="1" smtClean="0"/>
              <a:t>HttpServletRequest</a:t>
            </a:r>
            <a:r>
              <a:rPr lang="en-US" dirty="0" smtClean="0"/>
              <a:t>.</a:t>
            </a:r>
            <a:endParaRPr lang="en-IN" dirty="0" smtClean="0"/>
          </a:p>
          <a:p>
            <a:pPr lvl="1"/>
            <a:r>
              <a:rPr lang="en-US" dirty="0" err="1" smtClean="0"/>
              <a:t>HttpSession</a:t>
            </a:r>
            <a:r>
              <a:rPr lang="en-US" dirty="0" smtClean="0"/>
              <a:t> </a:t>
            </a:r>
            <a:r>
              <a:rPr lang="en-US" dirty="0" err="1" smtClean="0"/>
              <a:t>getSession</a:t>
            </a:r>
            <a:r>
              <a:rPr lang="en-US" dirty="0" smtClean="0"/>
              <a:t>(</a:t>
            </a:r>
            <a:r>
              <a:rPr lang="en-US" dirty="0" err="1" smtClean="0"/>
              <a:t>boolean</a:t>
            </a:r>
            <a:r>
              <a:rPr lang="en-US" dirty="0" smtClean="0"/>
              <a:t> create);</a:t>
            </a:r>
            <a:endParaRPr lang="en-IN" dirty="0" smtClean="0"/>
          </a:p>
          <a:p>
            <a:pPr lvl="1"/>
            <a:r>
              <a:rPr lang="en-US" dirty="0" err="1" smtClean="0"/>
              <a:t>HttpSession</a:t>
            </a:r>
            <a:r>
              <a:rPr lang="en-US" dirty="0" smtClean="0"/>
              <a:t> </a:t>
            </a:r>
            <a:r>
              <a:rPr lang="en-US" dirty="0" err="1" smtClean="0"/>
              <a:t>getSession</a:t>
            </a:r>
            <a:r>
              <a:rPr lang="en-US" dirty="0" smtClean="0"/>
              <a:t>();</a:t>
            </a:r>
          </a:p>
          <a:p>
            <a:r>
              <a:rPr lang="en-US" sz="2800" dirty="0" smtClean="0"/>
              <a:t>In the </a:t>
            </a:r>
            <a:r>
              <a:rPr lang="en-US" sz="2000" dirty="0" err="1" smtClean="0"/>
              <a:t>HttpSession</a:t>
            </a:r>
            <a:r>
              <a:rPr lang="en-US" sz="2800" dirty="0" smtClean="0"/>
              <a:t> object, we can store and retrieve key–value pair using </a:t>
            </a:r>
            <a:r>
              <a:rPr lang="en-US" sz="2000" dirty="0" err="1" smtClean="0"/>
              <a:t>setAttribute</a:t>
            </a:r>
            <a:r>
              <a:rPr lang="en-US" sz="2000" dirty="0" smtClean="0"/>
              <a:t>()</a:t>
            </a:r>
            <a:r>
              <a:rPr lang="en-US" sz="2800" dirty="0" smtClean="0"/>
              <a:t>,  </a:t>
            </a:r>
            <a:r>
              <a:rPr lang="en-US" sz="2000" dirty="0" err="1" smtClean="0"/>
              <a:t>getAttribute</a:t>
            </a:r>
            <a:r>
              <a:rPr lang="en-US" sz="2000" dirty="0" smtClean="0"/>
              <a:t>()</a:t>
            </a:r>
            <a:r>
              <a:rPr lang="en-US" sz="2800" dirty="0" smtClean="0"/>
              <a:t>, and </a:t>
            </a:r>
            <a:r>
              <a:rPr lang="en-US" sz="2000" dirty="0" err="1" smtClean="0"/>
              <a:t>getAttributes</a:t>
            </a:r>
            <a:r>
              <a:rPr lang="en-US" sz="2000" dirty="0" smtClean="0"/>
              <a:t>()</a:t>
            </a:r>
            <a:r>
              <a:rPr lang="en-US" sz="2800" dirty="0" smtClean="0"/>
              <a:t> methods.</a:t>
            </a:r>
            <a:endParaRPr lang="en-IN" sz="2800" dirty="0" smtClean="0"/>
          </a:p>
          <a:p>
            <a:pPr lvl="1"/>
            <a:r>
              <a:rPr lang="en-US" sz="2400" dirty="0" smtClean="0"/>
              <a:t>Object </a:t>
            </a:r>
            <a:r>
              <a:rPr lang="en-US" sz="2400" dirty="0" err="1" smtClean="0"/>
              <a:t>getAttribute</a:t>
            </a:r>
            <a:r>
              <a:rPr lang="en-US" sz="2400" dirty="0" smtClean="0"/>
              <a:t>(String key);</a:t>
            </a:r>
            <a:endParaRPr lang="en-IN" sz="2400" dirty="0" smtClean="0"/>
          </a:p>
          <a:p>
            <a:pPr lvl="1"/>
            <a:r>
              <a:rPr lang="en-US" sz="2400" dirty="0" smtClean="0"/>
              <a:t>Enumeration </a:t>
            </a:r>
            <a:r>
              <a:rPr lang="en-US" sz="2400" dirty="0" err="1" smtClean="0"/>
              <a:t>getAttributeNames</a:t>
            </a:r>
            <a:r>
              <a:rPr lang="en-US" sz="2400" dirty="0" smtClean="0"/>
              <a:t>();</a:t>
            </a:r>
            <a:endParaRPr lang="en-IN" sz="2400" dirty="0" smtClean="0"/>
          </a:p>
          <a:p>
            <a:pPr lvl="1"/>
            <a:r>
              <a:rPr lang="en-US" sz="2400" dirty="0" smtClean="0"/>
              <a:t>void </a:t>
            </a:r>
            <a:r>
              <a:rPr lang="en-US" sz="2400" dirty="0" err="1" smtClean="0"/>
              <a:t>setAttribute</a:t>
            </a:r>
            <a:r>
              <a:rPr lang="en-US" sz="2400" dirty="0" smtClean="0"/>
              <a:t>(String key, Object value);</a:t>
            </a:r>
            <a:endParaRPr lang="en-IN" sz="2400" dirty="0" smtClean="0"/>
          </a:p>
          <a:p>
            <a:pPr lvl="1"/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API 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Here is the solution of our application using </a:t>
            </a:r>
            <a:r>
              <a:rPr lang="en-US" dirty="0" err="1" smtClean="0"/>
              <a:t>HttpSession</a:t>
            </a:r>
            <a:r>
              <a:rPr lang="en-US" dirty="0" smtClean="0"/>
              <a:t> API:</a:t>
            </a:r>
            <a:endParaRPr lang="en-IN" dirty="0" smtClean="0"/>
          </a:p>
          <a:p>
            <a:pPr lvl="1"/>
            <a:r>
              <a:rPr lang="en-US" dirty="0" smtClean="0"/>
              <a:t>&lt;%@page import="</a:t>
            </a:r>
            <a:r>
              <a:rPr lang="en-US" dirty="0" err="1" smtClean="0"/>
              <a:t>java.util</a:t>
            </a:r>
            <a:r>
              <a:rPr lang="en-US" dirty="0" smtClean="0"/>
              <a:t>.*"%&gt;</a:t>
            </a:r>
            <a:endParaRPr lang="en-IN" dirty="0" smtClean="0"/>
          </a:p>
          <a:p>
            <a:pPr lvl="1"/>
            <a:r>
              <a:rPr lang="en-US" dirty="0" smtClean="0"/>
              <a:t>&lt;html&gt;</a:t>
            </a:r>
            <a:endParaRPr lang="en-IN" dirty="0" smtClean="0"/>
          </a:p>
          <a:p>
            <a:pPr lvl="1"/>
            <a:r>
              <a:rPr lang="en-US" dirty="0" smtClean="0"/>
              <a:t>	&lt;head&gt;&lt;title&gt;Hidden field demo&lt;/title&gt;&lt;/head&gt;</a:t>
            </a:r>
            <a:endParaRPr lang="en-IN" dirty="0" smtClean="0"/>
          </a:p>
          <a:p>
            <a:pPr lvl="1"/>
            <a:r>
              <a:rPr lang="en-US" dirty="0" smtClean="0"/>
              <a:t>	&lt;body&gt;</a:t>
            </a:r>
            <a:endParaRPr lang="en-IN" dirty="0" smtClean="0"/>
          </a:p>
          <a:p>
            <a:pPr lvl="1"/>
            <a:r>
              <a:rPr lang="en-US" dirty="0" smtClean="0"/>
              <a:t>		&lt;%</a:t>
            </a:r>
            <a:endParaRPr lang="en-IN" dirty="0" smtClean="0"/>
          </a:p>
          <a:p>
            <a:pPr lvl="1"/>
            <a:r>
              <a:rPr lang="en-US" dirty="0" smtClean="0"/>
              <a:t>        	</a:t>
            </a:r>
            <a:r>
              <a:rPr lang="en-US" dirty="0" err="1" smtClean="0"/>
              <a:t>int</a:t>
            </a:r>
            <a:r>
              <a:rPr lang="en-US" dirty="0" smtClean="0"/>
              <a:t> current = 0;</a:t>
            </a:r>
            <a:endParaRPr lang="en-IN" dirty="0" smtClean="0"/>
          </a:p>
          <a:p>
            <a:pPr lvl="1"/>
            <a:r>
              <a:rPr lang="en-US" dirty="0" smtClean="0"/>
              <a:t>			String last = (String)</a:t>
            </a:r>
            <a:r>
              <a:rPr lang="en-US" dirty="0" err="1" smtClean="0"/>
              <a:t>session.getAttribute</a:t>
            </a:r>
            <a:r>
              <a:rPr lang="en-US" dirty="0" smtClean="0"/>
              <a:t>("last");</a:t>
            </a:r>
            <a:endParaRPr lang="en-IN" dirty="0" smtClean="0"/>
          </a:p>
          <a:p>
            <a:pPr lvl="1"/>
            <a:r>
              <a:rPr lang="en-US" dirty="0" smtClean="0"/>
              <a:t>			if(last != null) {</a:t>
            </a:r>
            <a:endParaRPr lang="en-IN" dirty="0" smtClean="0"/>
          </a:p>
          <a:p>
            <a:pPr lvl="1"/>
            <a:r>
              <a:rPr lang="en-US" dirty="0" smtClean="0"/>
              <a:t>				String button = </a:t>
            </a:r>
            <a:r>
              <a:rPr lang="en-US" dirty="0" err="1" smtClean="0"/>
              <a:t>request.getParameter</a:t>
            </a:r>
            <a:r>
              <a:rPr lang="en-US" dirty="0" smtClean="0"/>
              <a:t>("button");</a:t>
            </a:r>
            <a:endParaRPr lang="en-IN" dirty="0" smtClean="0"/>
          </a:p>
          <a:p>
            <a:pPr lvl="1"/>
            <a:r>
              <a:rPr lang="en-US" dirty="0" smtClean="0"/>
              <a:t>					if(button != null) {</a:t>
            </a:r>
            <a:endParaRPr lang="en-IN" dirty="0" smtClean="0"/>
          </a:p>
          <a:p>
            <a:pPr lvl="1"/>
            <a:r>
              <a:rPr lang="en-US" dirty="0" smtClean="0"/>
              <a:t>						if(</a:t>
            </a:r>
            <a:r>
              <a:rPr lang="en-US" dirty="0" err="1" smtClean="0"/>
              <a:t>button.equals</a:t>
            </a:r>
            <a:r>
              <a:rPr lang="en-US" dirty="0" smtClean="0"/>
              <a:t>("next"))</a:t>
            </a:r>
            <a:endParaRPr lang="en-IN" dirty="0" smtClean="0"/>
          </a:p>
          <a:p>
            <a:pPr lvl="1"/>
            <a:r>
              <a:rPr lang="en-US" dirty="0" smtClean="0"/>
              <a:t>							current = </a:t>
            </a:r>
            <a:r>
              <a:rPr lang="en-US" dirty="0" err="1" smtClean="0"/>
              <a:t>Integer.parseInt</a:t>
            </a:r>
            <a:r>
              <a:rPr lang="en-US" dirty="0" smtClean="0"/>
              <a:t>(last) + 1;</a:t>
            </a:r>
            <a:endParaRPr lang="en-IN" dirty="0" smtClean="0"/>
          </a:p>
          <a:p>
            <a:pPr lvl="1"/>
            <a:r>
              <a:rPr lang="en-US" dirty="0" smtClean="0"/>
              <a:t>						else </a:t>
            </a:r>
            <a:endParaRPr lang="en-IN" dirty="0" smtClean="0"/>
          </a:p>
          <a:p>
            <a:pPr lvl="1"/>
            <a:r>
              <a:rPr lang="en-US" dirty="0" smtClean="0"/>
              <a:t>							current = </a:t>
            </a:r>
            <a:r>
              <a:rPr lang="en-US" dirty="0" err="1" smtClean="0"/>
              <a:t>Integer.parseInt</a:t>
            </a:r>
            <a:r>
              <a:rPr lang="en-US" dirty="0" smtClean="0"/>
              <a:t>(last) - 1;</a:t>
            </a:r>
            <a:endParaRPr lang="en-IN" dirty="0" smtClean="0"/>
          </a:p>
          <a:p>
            <a:pPr lvl="1"/>
            <a:r>
              <a:rPr lang="en-US" dirty="0" smtClean="0"/>
              <a:t>					}</a:t>
            </a:r>
            <a:endParaRPr lang="en-IN" dirty="0" smtClean="0"/>
          </a:p>
          <a:p>
            <a:pPr lvl="1"/>
            <a:r>
              <a:rPr lang="en-US" dirty="0" smtClean="0"/>
              <a:t>			}</a:t>
            </a:r>
            <a:endParaRPr lang="en-IN" dirty="0" smtClean="0"/>
          </a:p>
          <a:p>
            <a:pPr lvl="1"/>
            <a:r>
              <a:rPr lang="en-US" dirty="0" smtClean="0"/>
              <a:t>			</a:t>
            </a:r>
            <a:r>
              <a:rPr lang="en-US" dirty="0" err="1" smtClean="0"/>
              <a:t>session.setAttribute</a:t>
            </a:r>
            <a:r>
              <a:rPr lang="en-US" dirty="0" smtClean="0"/>
              <a:t>("last", </a:t>
            </a:r>
            <a:r>
              <a:rPr lang="en-US" dirty="0" err="1" smtClean="0"/>
              <a:t>String.valueOf</a:t>
            </a:r>
            <a:r>
              <a:rPr lang="en-US" dirty="0" smtClean="0"/>
              <a:t>(current));</a:t>
            </a:r>
            <a:endParaRPr lang="en-IN" dirty="0" smtClean="0"/>
          </a:p>
          <a:p>
            <a:pPr lvl="1"/>
            <a:r>
              <a:rPr lang="en-US" dirty="0" smtClean="0"/>
              <a:t>			</a:t>
            </a:r>
            <a:r>
              <a:rPr lang="en-US" dirty="0" err="1" smtClean="0"/>
              <a:t>out.println</a:t>
            </a:r>
            <a:r>
              <a:rPr lang="en-US" dirty="0" smtClean="0"/>
              <a:t>(current);</a:t>
            </a:r>
            <a:endParaRPr lang="en-IN" dirty="0" smtClean="0"/>
          </a:p>
          <a:p>
            <a:pPr lvl="1"/>
            <a:r>
              <a:rPr lang="en-US" dirty="0" smtClean="0"/>
              <a:t>			%&gt;</a:t>
            </a:r>
            <a:endParaRPr lang="en-IN" dirty="0" smtClean="0"/>
          </a:p>
          <a:p>
            <a:pPr lvl="1"/>
            <a:r>
              <a:rPr lang="en-US" dirty="0" smtClean="0"/>
              <a:t>		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endParaRPr lang="en-IN" dirty="0" smtClean="0"/>
          </a:p>
          <a:p>
            <a:pPr lvl="1"/>
            <a:r>
              <a:rPr lang="en-US" dirty="0" smtClean="0"/>
              <a:t>		&lt;form name="</a:t>
            </a:r>
            <a:r>
              <a:rPr lang="en-US" dirty="0" err="1" smtClean="0"/>
              <a:t>myForm</a:t>
            </a:r>
            <a:r>
              <a:rPr lang="en-US" dirty="0" smtClean="0"/>
              <a:t>" method="post"&gt;</a:t>
            </a:r>
            <a:endParaRPr lang="en-IN" dirty="0" smtClean="0"/>
          </a:p>
          <a:p>
            <a:pPr lvl="1"/>
            <a:r>
              <a:rPr lang="en-US" dirty="0" smtClean="0"/>
              <a:t>			&lt;input type="submit" name="button" value="</a:t>
            </a:r>
            <a:r>
              <a:rPr lang="en-US" dirty="0" err="1" smtClean="0"/>
              <a:t>prev</a:t>
            </a:r>
            <a:r>
              <a:rPr lang="en-US" dirty="0" smtClean="0"/>
              <a:t>"&gt;</a:t>
            </a:r>
            <a:endParaRPr lang="en-IN" dirty="0" smtClean="0"/>
          </a:p>
          <a:p>
            <a:pPr lvl="1"/>
            <a:r>
              <a:rPr lang="en-US" dirty="0" smtClean="0"/>
              <a:t>			&lt;input type="submit" name="button" value="next"&gt;</a:t>
            </a:r>
            <a:endParaRPr lang="en-IN" dirty="0" smtClean="0"/>
          </a:p>
          <a:p>
            <a:pPr lvl="1"/>
            <a:r>
              <a:rPr lang="en-US" dirty="0" smtClean="0"/>
              <a:t>		&lt;/form&gt;</a:t>
            </a:r>
            <a:endParaRPr lang="en-IN" dirty="0" smtClean="0"/>
          </a:p>
          <a:p>
            <a:pPr lvl="1"/>
            <a:r>
              <a:rPr lang="en-US" dirty="0" smtClean="0"/>
              <a:t>	&lt;/body&gt;</a:t>
            </a:r>
            <a:endParaRPr lang="en-IN" dirty="0" smtClean="0"/>
          </a:p>
          <a:p>
            <a:pPr lvl="1"/>
            <a:r>
              <a:rPr lang="en-US" dirty="0" smtClean="0"/>
              <a:t>&lt;/html&gt;</a:t>
            </a: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927</TotalTime>
  <Words>4836</Words>
  <Application>Microsoft Office PowerPoint</Application>
  <PresentationFormat>On-screen Show (4:3)</PresentationFormat>
  <Paragraphs>969</Paragraphs>
  <Slides>98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8" baseType="lpstr">
      <vt:lpstr>ＭＳ Ｐゴシック</vt:lpstr>
      <vt:lpstr>Arial</vt:lpstr>
      <vt:lpstr>Courier New</vt:lpstr>
      <vt:lpstr>Lucida Sans Unicode</vt:lpstr>
      <vt:lpstr>MS Mincho</vt:lpstr>
      <vt:lpstr>Times New Roman</vt:lpstr>
      <vt:lpstr>Verdana</vt:lpstr>
      <vt:lpstr>Wingdings 2</vt:lpstr>
      <vt:lpstr>Wingdings 3</vt:lpstr>
      <vt:lpstr>Concourse</vt:lpstr>
      <vt:lpstr>Java Server Pages</vt:lpstr>
      <vt:lpstr>Introduction</vt:lpstr>
      <vt:lpstr>Features</vt:lpstr>
      <vt:lpstr>JSP and HTTP</vt:lpstr>
      <vt:lpstr>JSP Engines </vt:lpstr>
      <vt:lpstr>Tomcat</vt:lpstr>
      <vt:lpstr>Tomcat</vt:lpstr>
      <vt:lpstr>How JSP Works</vt:lpstr>
      <vt:lpstr>How JSP Works</vt:lpstr>
      <vt:lpstr>JSP and Servlet </vt:lpstr>
      <vt:lpstr>JSP and Servlet </vt:lpstr>
      <vt:lpstr>Translation and Compilation </vt:lpstr>
      <vt:lpstr>Translation and Compilation </vt:lpstr>
      <vt:lpstr>Translation and Compilation </vt:lpstr>
      <vt:lpstr>Life cycle of JSP’s servlet</vt:lpstr>
      <vt:lpstr>Anatomy of a JSP Page</vt:lpstr>
      <vt:lpstr>Scripting elements</vt:lpstr>
      <vt:lpstr>JSP Syntax</vt:lpstr>
      <vt:lpstr>JSP Components</vt:lpstr>
      <vt:lpstr>JSP Tags</vt:lpstr>
      <vt:lpstr>Directives</vt:lpstr>
      <vt:lpstr>page directive </vt:lpstr>
      <vt:lpstr>Page directive attributes</vt:lpstr>
      <vt:lpstr>import</vt:lpstr>
      <vt:lpstr>Page directive attributes</vt:lpstr>
      <vt:lpstr>Page directive attributes</vt:lpstr>
      <vt:lpstr>Page directive attributes</vt:lpstr>
      <vt:lpstr>Page directive attributes</vt:lpstr>
      <vt:lpstr>Page directive attributes</vt:lpstr>
      <vt:lpstr>include directive</vt:lpstr>
      <vt:lpstr>Comments</vt:lpstr>
      <vt:lpstr>Comments</vt:lpstr>
      <vt:lpstr>Comments</vt:lpstr>
      <vt:lpstr>Expressions </vt:lpstr>
      <vt:lpstr>Expressions </vt:lpstr>
      <vt:lpstr>Expressions </vt:lpstr>
      <vt:lpstr>Expressions </vt:lpstr>
      <vt:lpstr>Scriptlets</vt:lpstr>
      <vt:lpstr>Scriptlets</vt:lpstr>
      <vt:lpstr>Conditional Processing</vt:lpstr>
      <vt:lpstr>Declarations</vt:lpstr>
      <vt:lpstr>Declarations</vt:lpstr>
      <vt:lpstr>Declarations</vt:lpstr>
      <vt:lpstr>Scope of JSP Objects </vt:lpstr>
      <vt:lpstr>Scope of JSP Objects </vt:lpstr>
      <vt:lpstr>Implicit Objects </vt:lpstr>
      <vt:lpstr>Implicit Objects </vt:lpstr>
      <vt:lpstr>request</vt:lpstr>
      <vt:lpstr>request</vt:lpstr>
      <vt:lpstr>Implicit Objects</vt:lpstr>
      <vt:lpstr>Implicit Objects</vt:lpstr>
      <vt:lpstr>Implicit Objects</vt:lpstr>
      <vt:lpstr>Variables, Methods, and Classes </vt:lpstr>
      <vt:lpstr>Variables, Methods, and Classes </vt:lpstr>
      <vt:lpstr>Synchronization</vt:lpstr>
      <vt:lpstr>Synchronization</vt:lpstr>
      <vt:lpstr>Solution</vt:lpstr>
      <vt:lpstr>Solution</vt:lpstr>
      <vt:lpstr>Standard Actions </vt:lpstr>
      <vt:lpstr>include</vt:lpstr>
      <vt:lpstr>include</vt:lpstr>
      <vt:lpstr>param</vt:lpstr>
      <vt:lpstr>param</vt:lpstr>
      <vt:lpstr>forward</vt:lpstr>
      <vt:lpstr>forward</vt:lpstr>
      <vt:lpstr>plugin</vt:lpstr>
      <vt:lpstr>Tag Extensions </vt:lpstr>
      <vt:lpstr>Tag Type </vt:lpstr>
      <vt:lpstr>Tag Type </vt:lpstr>
      <vt:lpstr>Writing tags</vt:lpstr>
      <vt:lpstr>Tag Definition </vt:lpstr>
      <vt:lpstr>Provide Tag Handler</vt:lpstr>
      <vt:lpstr>Provide Tag Handler</vt:lpstr>
      <vt:lpstr>Deploy the tag</vt:lpstr>
      <vt:lpstr>Tag Library Descriptor </vt:lpstr>
      <vt:lpstr>Using tag</vt:lpstr>
      <vt:lpstr>Using tag</vt:lpstr>
      <vt:lpstr>Iterating a tag body</vt:lpstr>
      <vt:lpstr>Iterating a tag body</vt:lpstr>
      <vt:lpstr>Iterating a tag body</vt:lpstr>
      <vt:lpstr>Iterating a tag body</vt:lpstr>
      <vt:lpstr>Beans</vt:lpstr>
      <vt:lpstr>Beans</vt:lpstr>
      <vt:lpstr>Beans</vt:lpstr>
      <vt:lpstr>useBean</vt:lpstr>
      <vt:lpstr>setProperty</vt:lpstr>
      <vt:lpstr>getProperty </vt:lpstr>
      <vt:lpstr>Complete example</vt:lpstr>
      <vt:lpstr>Result</vt:lpstr>
      <vt:lpstr>Session Tracking</vt:lpstr>
      <vt:lpstr>Hidden fields </vt:lpstr>
      <vt:lpstr>Hidden fields </vt:lpstr>
      <vt:lpstr>URL Rewriting</vt:lpstr>
      <vt:lpstr>PowerPoint Presentation</vt:lpstr>
      <vt:lpstr>Cookies </vt:lpstr>
      <vt:lpstr>Session API </vt:lpstr>
      <vt:lpstr>Session API 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XML-RPC</dc:title>
  <dc:creator>root</dc:creator>
  <cp:lastModifiedBy>gopal</cp:lastModifiedBy>
  <cp:revision>263</cp:revision>
  <dcterms:created xsi:type="dcterms:W3CDTF">2015-03-17T03:58:19Z</dcterms:created>
  <dcterms:modified xsi:type="dcterms:W3CDTF">2017-03-04T06:28:48Z</dcterms:modified>
</cp:coreProperties>
</file>