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>
            <a:lvl1pPr>
              <a:spcBef>
                <a:spcPts val="900"/>
              </a:spcBef>
              <a:spcAft>
                <a:spcPts val="400"/>
              </a:spcAft>
              <a:defRPr/>
            </a:lvl1pPr>
            <a:lvl2pPr>
              <a:defRPr>
                <a:solidFill>
                  <a:srgbClr val="FF0000"/>
                </a:solidFill>
              </a:defRPr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rtlCol="0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836712"/>
            <a:ext cx="828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10D52-A2C6-441B-BDC7-5385E17A86A5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8D40BF-143F-467A-B901-62DBA41D2F4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90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small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Java Database Connectivity (</a:t>
            </a:r>
            <a:r>
              <a:rPr lang="en-US" cap="small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JDBC)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 </a:t>
            </a:r>
            <a:endParaRPr lang="en-IN" dirty="0"/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5537" name="Group 1"/>
          <p:cNvGrpSpPr>
            <a:grpSpLocks noChangeAspect="1"/>
          </p:cNvGrpSpPr>
          <p:nvPr/>
        </p:nvGrpSpPr>
        <p:grpSpPr bwMode="auto">
          <a:xfrm>
            <a:off x="395536" y="1052736"/>
            <a:ext cx="8994688" cy="5328592"/>
            <a:chOff x="2448" y="72"/>
            <a:chExt cx="7318" cy="4336"/>
          </a:xfrm>
        </p:grpSpPr>
        <p:sp>
          <p:nvSpPr>
            <p:cNvPr id="65563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448" y="72"/>
              <a:ext cx="7318" cy="433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600"/>
            </a:p>
          </p:txBody>
        </p:sp>
        <p:grpSp>
          <p:nvGrpSpPr>
            <p:cNvPr id="65549" name="Group 13"/>
            <p:cNvGrpSpPr>
              <a:grpSpLocks/>
            </p:cNvGrpSpPr>
            <p:nvPr/>
          </p:nvGrpSpPr>
          <p:grpSpPr bwMode="auto">
            <a:xfrm>
              <a:off x="6716" y="80"/>
              <a:ext cx="3050" cy="4320"/>
              <a:chOff x="4500" y="7020"/>
              <a:chExt cx="3050" cy="4320"/>
            </a:xfrm>
          </p:grpSpPr>
          <p:sp>
            <p:nvSpPr>
              <p:cNvPr id="65562" name="Text Box 26"/>
              <p:cNvSpPr txBox="1">
                <a:spLocks noChangeArrowheads="1"/>
              </p:cNvSpPr>
              <p:nvPr/>
            </p:nvSpPr>
            <p:spPr bwMode="auto">
              <a:xfrm>
                <a:off x="5990" y="10043"/>
                <a:ext cx="1560" cy="43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Database 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Proprietary Protocol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61" name="AutoShape 25"/>
              <p:cNvSpPr>
                <a:spLocks noChangeArrowheads="1"/>
              </p:cNvSpPr>
              <p:nvPr/>
            </p:nvSpPr>
            <p:spPr bwMode="auto">
              <a:xfrm>
                <a:off x="5309" y="7740"/>
                <a:ext cx="360" cy="900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600"/>
              </a:p>
            </p:txBody>
          </p:sp>
          <p:sp>
            <p:nvSpPr>
              <p:cNvPr id="65560" name="Line 24"/>
              <p:cNvSpPr>
                <a:spLocks noChangeShapeType="1"/>
              </p:cNvSpPr>
              <p:nvPr/>
            </p:nvSpPr>
            <p:spPr bwMode="auto">
              <a:xfrm>
                <a:off x="5118" y="9534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600"/>
              </a:p>
            </p:txBody>
          </p:sp>
          <p:sp>
            <p:nvSpPr>
              <p:cNvPr id="65559" name="Line 23"/>
              <p:cNvSpPr>
                <a:spLocks noChangeShapeType="1"/>
              </p:cNvSpPr>
              <p:nvPr/>
            </p:nvSpPr>
            <p:spPr bwMode="auto">
              <a:xfrm flipH="1" flipV="1">
                <a:off x="5838" y="9540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600"/>
              </a:p>
            </p:txBody>
          </p:sp>
          <p:sp>
            <p:nvSpPr>
              <p:cNvPr id="65558" name="Text Box 22"/>
              <p:cNvSpPr txBox="1">
                <a:spLocks noChangeArrowheads="1"/>
              </p:cNvSpPr>
              <p:nvPr/>
            </p:nvSpPr>
            <p:spPr bwMode="auto">
              <a:xfrm>
                <a:off x="5940" y="8280"/>
                <a:ext cx="1365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HTTP, CORBA, 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RMI or other calls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7" name="Rectangle 21"/>
              <p:cNvSpPr>
                <a:spLocks noChangeArrowheads="1"/>
              </p:cNvSpPr>
              <p:nvPr/>
            </p:nvSpPr>
            <p:spPr bwMode="auto">
              <a:xfrm>
                <a:off x="4500" y="10440"/>
                <a:ext cx="19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Database Server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6" name="Rectangle 20"/>
              <p:cNvSpPr>
                <a:spLocks noChangeArrowheads="1"/>
              </p:cNvSpPr>
              <p:nvPr/>
            </p:nvSpPr>
            <p:spPr bwMode="auto">
              <a:xfrm>
                <a:off x="4500" y="7020"/>
                <a:ext cx="19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Client computer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5" name="Rectangle 19"/>
              <p:cNvSpPr>
                <a:spLocks noChangeArrowheads="1"/>
              </p:cNvSpPr>
              <p:nvPr/>
            </p:nvSpPr>
            <p:spPr bwMode="auto">
              <a:xfrm>
                <a:off x="4904" y="7380"/>
                <a:ext cx="1164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45720" tIns="18288" rIns="45720" bIns="1828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Application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4" name="AutoShape 18"/>
              <p:cNvSpPr>
                <a:spLocks noChangeArrowheads="1"/>
              </p:cNvSpPr>
              <p:nvPr/>
            </p:nvSpPr>
            <p:spPr bwMode="auto">
              <a:xfrm>
                <a:off x="4860" y="10440"/>
                <a:ext cx="1260" cy="54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DBMS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3" name="AutoShape 17"/>
              <p:cNvSpPr>
                <a:spLocks noChangeAspect="1" noEditPoints="1" noChangeArrowheads="1"/>
              </p:cNvSpPr>
              <p:nvPr/>
            </p:nvSpPr>
            <p:spPr bwMode="auto">
              <a:xfrm>
                <a:off x="4860" y="7972"/>
                <a:ext cx="1116" cy="449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4706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Network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2" name="Rectangle 16"/>
              <p:cNvSpPr>
                <a:spLocks noChangeArrowheads="1"/>
              </p:cNvSpPr>
              <p:nvPr/>
            </p:nvSpPr>
            <p:spPr bwMode="auto">
              <a:xfrm>
                <a:off x="4500" y="8640"/>
                <a:ext cx="19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Java Application Server(middle-tier)</a:t>
                </a:r>
                <a:endParaRPr kumimoji="0" lang="fr-FR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1" name="Rectangle 15"/>
              <p:cNvSpPr>
                <a:spLocks noChangeArrowheads="1"/>
              </p:cNvSpPr>
              <p:nvPr/>
            </p:nvSpPr>
            <p:spPr bwMode="auto">
              <a:xfrm>
                <a:off x="4704" y="9180"/>
                <a:ext cx="1616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45720" tIns="18288" rIns="45720" bIns="1828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JDBC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50" name="AutoShape 14"/>
              <p:cNvSpPr>
                <a:spLocks noChangeAspect="1" noEditPoints="1" noChangeArrowheads="1"/>
              </p:cNvSpPr>
              <p:nvPr/>
            </p:nvSpPr>
            <p:spPr bwMode="auto">
              <a:xfrm>
                <a:off x="4938" y="9720"/>
                <a:ext cx="1116" cy="449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4706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Network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5538" name="Group 2"/>
            <p:cNvGrpSpPr>
              <a:grpSpLocks/>
            </p:cNvGrpSpPr>
            <p:nvPr/>
          </p:nvGrpSpPr>
          <p:grpSpPr bwMode="auto">
            <a:xfrm>
              <a:off x="2600" y="1511"/>
              <a:ext cx="2315" cy="2881"/>
              <a:chOff x="2514" y="3382"/>
              <a:chExt cx="2315" cy="2880"/>
            </a:xfrm>
          </p:grpSpPr>
          <p:sp>
            <p:nvSpPr>
              <p:cNvPr id="65548" name="Text Box 12"/>
              <p:cNvSpPr txBox="1">
                <a:spLocks noChangeArrowheads="1"/>
              </p:cNvSpPr>
              <p:nvPr/>
            </p:nvSpPr>
            <p:spPr bwMode="auto">
              <a:xfrm>
                <a:off x="2514" y="5002"/>
                <a:ext cx="735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Request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7" name="Text Box 11"/>
              <p:cNvSpPr txBox="1">
                <a:spLocks noChangeArrowheads="1"/>
              </p:cNvSpPr>
              <p:nvPr/>
            </p:nvSpPr>
            <p:spPr bwMode="auto">
              <a:xfrm>
                <a:off x="3928" y="5041"/>
                <a:ext cx="901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Response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6" name="Line 10"/>
              <p:cNvSpPr>
                <a:spLocks noChangeShapeType="1"/>
              </p:cNvSpPr>
              <p:nvPr/>
            </p:nvSpPr>
            <p:spPr bwMode="auto">
              <a:xfrm>
                <a:off x="3336" y="4456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600"/>
              </a:p>
            </p:txBody>
          </p:sp>
          <p:sp>
            <p:nvSpPr>
              <p:cNvPr id="65545" name="Line 9"/>
              <p:cNvSpPr>
                <a:spLocks noChangeShapeType="1"/>
              </p:cNvSpPr>
              <p:nvPr/>
            </p:nvSpPr>
            <p:spPr bwMode="auto">
              <a:xfrm flipH="1" flipV="1">
                <a:off x="3876" y="4462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600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2616" y="5362"/>
                <a:ext cx="198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Database Server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2616" y="3382"/>
                <a:ext cx="1980" cy="10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Client computer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2" name="Rectangle 6"/>
              <p:cNvSpPr>
                <a:spLocks noChangeArrowheads="1"/>
              </p:cNvSpPr>
              <p:nvPr/>
            </p:nvSpPr>
            <p:spPr bwMode="auto">
              <a:xfrm>
                <a:off x="2796" y="3742"/>
                <a:ext cx="1644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45720" tIns="18288" rIns="45720" bIns="1828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Java Application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2796" y="4102"/>
                <a:ext cx="1616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45720" tIns="18288" rIns="45720" bIns="1828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JDBC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40" name="AutoShape 4"/>
              <p:cNvSpPr>
                <a:spLocks noChangeArrowheads="1"/>
              </p:cNvSpPr>
              <p:nvPr/>
            </p:nvSpPr>
            <p:spPr bwMode="auto">
              <a:xfrm>
                <a:off x="2976" y="5362"/>
                <a:ext cx="1260" cy="54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DBMS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39" name="AutoShape 3"/>
              <p:cNvSpPr>
                <a:spLocks noChangeAspect="1" noEditPoints="1" noChangeArrowheads="1"/>
              </p:cNvSpPr>
              <p:nvPr/>
            </p:nvSpPr>
            <p:spPr bwMode="auto">
              <a:xfrm>
                <a:off x="2976" y="4627"/>
                <a:ext cx="1116" cy="449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4706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MS Mincho" pitchFamily="49" charset="-128"/>
                    <a:cs typeface="Arial" pitchFamily="34" charset="0"/>
                  </a:rPr>
                  <a:t>Network</a:t>
                </a:r>
                <a:endParaRPr kumimoji="0" lang="en-US" altLang="ja-JP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an API for accessing and processing data stored in a data source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Classes and Interfaces 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2197996"/>
          <a:ext cx="8568952" cy="4543372"/>
        </p:xfrm>
        <a:graphic>
          <a:graphicData uri="http://schemas.openxmlformats.org/drawingml/2006/table">
            <a:tbl>
              <a:tblPr/>
              <a:tblGrid>
                <a:gridCol w="2160240"/>
                <a:gridCol w="6408712"/>
              </a:tblGrid>
              <a:tr h="37204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latin typeface="Arial"/>
                          <a:ea typeface="MS Mincho"/>
                        </a:rPr>
                        <a:t>Class/Interface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latin typeface="Arial"/>
                          <a:ea typeface="MS Mincho"/>
                        </a:rPr>
                        <a:t>Description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DriverManager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The basic service for managing a set of JDBC drivers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Connection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A connection (session) with a specific database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Statement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latin typeface="Arial"/>
                          <a:ea typeface="MS Mincho"/>
                        </a:rPr>
                        <a:t>The object used for executing a static SQL statement and returning the results it produces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ResultSet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A table of data representing a database result set, which is usually generated by executing a statement that queries the database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PreparedStatement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An object that represents a precompiled SQL statement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CallableStatement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The interface used to execute SQL stored procedures.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41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DatabaseMetaData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Comprehensive information about the database as a whole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083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latin typeface="Arial"/>
                          <a:ea typeface="MS Mincho"/>
                        </a:rPr>
                        <a:t>ResultSetMetaData</a:t>
                      </a:r>
                      <a:endParaRPr lang="en-IN" sz="180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latin typeface="Arial"/>
                          <a:ea typeface="MS Mincho"/>
                        </a:rPr>
                        <a:t>An object that can be used to get information about the types and properties of the columns in a </a:t>
                      </a:r>
                      <a:r>
                        <a:rPr lang="en-US" sz="1800" dirty="0" err="1">
                          <a:latin typeface="Arial"/>
                          <a:ea typeface="MS Mincho"/>
                        </a:rPr>
                        <a:t>ResultSet</a:t>
                      </a:r>
                      <a:r>
                        <a:rPr lang="en-US" sz="1800" dirty="0">
                          <a:latin typeface="Arial"/>
                          <a:ea typeface="MS Mincho"/>
                        </a:rPr>
                        <a:t> object.</a:t>
                      </a:r>
                      <a:endParaRPr lang="en-IN" sz="18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basic steps are followed to work with JDBC:</a:t>
            </a:r>
            <a:endParaRPr lang="en-IN" dirty="0" smtClean="0"/>
          </a:p>
          <a:p>
            <a:pPr lvl="1"/>
            <a:r>
              <a:rPr lang="en-US" dirty="0" smtClean="0"/>
              <a:t>Loading a Driver</a:t>
            </a:r>
            <a:endParaRPr lang="en-IN" dirty="0" smtClean="0"/>
          </a:p>
          <a:p>
            <a:pPr lvl="1"/>
            <a:r>
              <a:rPr lang="en-US" dirty="0" smtClean="0"/>
              <a:t>Making a connection</a:t>
            </a:r>
            <a:endParaRPr lang="en-IN" dirty="0" smtClean="0"/>
          </a:p>
          <a:p>
            <a:pPr lvl="1"/>
            <a:r>
              <a:rPr lang="en-US" dirty="0" smtClean="0"/>
              <a:t>Executing an SQL statement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Steps 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smtClean="0"/>
              <a:t>an appropriate driver depending upon the database you want to connect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latest version, Type 4 </a:t>
            </a:r>
            <a:r>
              <a:rPr lang="en-US" dirty="0" err="1" smtClean="0"/>
              <a:t>MySQL</a:t>
            </a:r>
            <a:r>
              <a:rPr lang="en-US" dirty="0" smtClean="0"/>
              <a:t> JDBC driver, can be downloaded from the following site:</a:t>
            </a:r>
            <a:endParaRPr lang="en-IN" dirty="0" smtClean="0"/>
          </a:p>
          <a:p>
            <a:pPr lvl="1"/>
            <a:r>
              <a:rPr lang="en-US" dirty="0" smtClean="0">
                <a:hlinkClick r:id="rId2"/>
              </a:rPr>
              <a:t>http://dev.mysql.com/downloads/connector/j/#</a:t>
            </a:r>
            <a:r>
              <a:rPr lang="en-US" dirty="0" smtClean="0">
                <a:hlinkClick r:id="rId2"/>
              </a:rPr>
              <a:t>downloads</a:t>
            </a:r>
            <a:endParaRPr lang="en-US" dirty="0" smtClean="0"/>
          </a:p>
          <a:p>
            <a:r>
              <a:rPr lang="en-US" sz="2800" dirty="0" smtClean="0"/>
              <a:t>Download the </a:t>
            </a:r>
            <a:r>
              <a:rPr lang="en-US" sz="2000" dirty="0" smtClean="0"/>
              <a:t>.zip</a:t>
            </a:r>
            <a:r>
              <a:rPr lang="en-US" sz="2800" dirty="0" smtClean="0"/>
              <a:t> or </a:t>
            </a:r>
            <a:r>
              <a:rPr lang="en-US" sz="2000" dirty="0" smtClean="0"/>
              <a:t>.</a:t>
            </a:r>
            <a:r>
              <a:rPr lang="en-US" sz="2000" dirty="0" err="1" smtClean="0"/>
              <a:t>tar.gz</a:t>
            </a:r>
            <a:r>
              <a:rPr lang="en-US" sz="2800" dirty="0" smtClean="0"/>
              <a:t> file containing the jar (</a:t>
            </a:r>
            <a:r>
              <a:rPr lang="en-US" sz="2800" b="1" dirty="0" smtClean="0"/>
              <a:t>j</a:t>
            </a:r>
            <a:r>
              <a:rPr lang="en-US" sz="2800" dirty="0" smtClean="0"/>
              <a:t>ava </a:t>
            </a:r>
            <a:r>
              <a:rPr lang="en-US" sz="2800" b="1" dirty="0" smtClean="0"/>
              <a:t>ar</a:t>
            </a:r>
            <a:r>
              <a:rPr lang="en-US" sz="2800" dirty="0" smtClean="0"/>
              <a:t>chive) file </a:t>
            </a:r>
            <a:r>
              <a:rPr lang="en-US" sz="2000" dirty="0" smtClean="0"/>
              <a:t>mysql-connector-java-5.1.26-bin.jar</a:t>
            </a:r>
            <a:r>
              <a:rPr lang="en-US" sz="2800" dirty="0" smtClean="0"/>
              <a:t>. </a:t>
            </a:r>
            <a:endParaRPr lang="en-IN" sz="2800" dirty="0" smtClean="0"/>
          </a:p>
          <a:p>
            <a:r>
              <a:rPr lang="en-US" sz="2800" dirty="0" smtClean="0"/>
              <a:t>The latest version Type 4 JDBC driver for Oracle can be downloaded from the following site:</a:t>
            </a:r>
            <a:endParaRPr lang="en-IN" sz="2800" dirty="0" smtClean="0"/>
          </a:p>
          <a:p>
            <a:pPr lvl="1"/>
            <a:r>
              <a:rPr lang="en-US" sz="2400" dirty="0" smtClean="0"/>
              <a:t>http://www.oracle.com/technology/software/tech/java/sqlj_jdbc/index.html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Loading a Driver 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downloaded the appropriate .jar file, put it in Tomcat’s lib directory and restart the web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are developing simple Java database applications, put this .jar file in the CLASSPATH environment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instance of the driver has to be created and registered with the </a:t>
            </a:r>
            <a:r>
              <a:rPr lang="en-US" dirty="0" err="1" smtClean="0"/>
              <a:t>DriverManager</a:t>
            </a:r>
            <a:r>
              <a:rPr lang="en-US" dirty="0" smtClean="0"/>
              <a:t> class so that it can translate the JDBC call to the appropriate database call.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Driver 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class </a:t>
            </a:r>
            <a:r>
              <a:rPr lang="en-US" dirty="0" err="1" smtClean="0"/>
              <a:t>DriverManager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Interfaces </a:t>
            </a:r>
            <a:r>
              <a:rPr lang="en-US" dirty="0" smtClean="0"/>
              <a:t>between the Java application and the JDBC driver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Manages </a:t>
            </a:r>
            <a:r>
              <a:rPr lang="en-US" dirty="0" smtClean="0"/>
              <a:t>the set of JDBC drivers installed on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Many different ways to load</a:t>
            </a:r>
          </a:p>
          <a:p>
            <a:r>
              <a:rPr lang="en-US" dirty="0" smtClean="0"/>
              <a:t>Use static </a:t>
            </a:r>
            <a:r>
              <a:rPr lang="en-US" dirty="0" err="1" smtClean="0"/>
              <a:t>forName</a:t>
            </a:r>
            <a:r>
              <a:rPr lang="en-US" dirty="0" smtClean="0"/>
              <a:t>() method of Class </a:t>
            </a:r>
            <a:r>
              <a:rPr lang="en-US" dirty="0" err="1" smtClean="0"/>
              <a:t>class</a:t>
            </a:r>
            <a:r>
              <a:rPr lang="en-US" dirty="0" smtClean="0"/>
              <a:t> </a:t>
            </a:r>
            <a:r>
              <a:rPr lang="en-US" dirty="0" smtClean="0"/>
              <a:t>with a driver class name as an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sun.jdbc.odbc.JdbcOdbcDriver</a:t>
            </a:r>
            <a:r>
              <a:rPr lang="en-US" dirty="0" smtClean="0"/>
              <a:t>");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Driver 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instance created in this fashion must register itself with the </a:t>
            </a:r>
            <a:r>
              <a:rPr lang="en-US" dirty="0" err="1" smtClean="0"/>
              <a:t>DriverManager</a:t>
            </a:r>
            <a:r>
              <a:rPr lang="en-US" dirty="0" smtClean="0"/>
              <a:t>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MySQl</a:t>
            </a:r>
            <a:r>
              <a:rPr lang="en-US" dirty="0" smtClean="0"/>
              <a:t> and Oracle</a:t>
            </a:r>
          </a:p>
          <a:p>
            <a:pPr lvl="1"/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</a:t>
            </a:r>
            <a:endParaRPr lang="en-IN" dirty="0" smtClean="0"/>
          </a:p>
          <a:p>
            <a:pPr lvl="1"/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org.gjt.mm.mysql.Driver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Registration </a:t>
            </a:r>
            <a:r>
              <a:rPr lang="en-US" dirty="0" smtClean="0"/>
              <a:t>procedure </a:t>
            </a:r>
            <a:r>
              <a:rPr lang="en-US" dirty="0" smtClean="0"/>
              <a:t>may be done by explicitly </a:t>
            </a:r>
            <a:r>
              <a:rPr lang="en-US" dirty="0" smtClean="0"/>
              <a:t>creating an instance and passing it to the static </a:t>
            </a:r>
            <a:r>
              <a:rPr lang="en-US" dirty="0" err="1" smtClean="0"/>
              <a:t>registerDriver</a:t>
            </a:r>
            <a:r>
              <a:rPr lang="en-US" dirty="0" smtClean="0"/>
              <a:t>() method of the </a:t>
            </a:r>
            <a:r>
              <a:rPr lang="en-US" dirty="0" err="1" smtClean="0"/>
              <a:t>DriverManager</a:t>
            </a:r>
            <a:r>
              <a:rPr lang="en-US" dirty="0" smtClean="0"/>
              <a:t> class. </a:t>
            </a:r>
            <a:endParaRPr lang="en-US" dirty="0" smtClean="0"/>
          </a:p>
          <a:p>
            <a:pPr lvl="1"/>
            <a:r>
              <a:rPr lang="en-US" dirty="0" err="1" smtClean="0"/>
              <a:t>DriverManager.registerDriver</a:t>
            </a:r>
            <a:r>
              <a:rPr lang="en-US" dirty="0" smtClean="0"/>
              <a:t>(new </a:t>
            </a:r>
            <a:r>
              <a:rPr lang="en-US" dirty="0" err="1" smtClean="0"/>
              <a:t>oracle.jdbc.driver.OracleDriver</a:t>
            </a:r>
            <a:r>
              <a:rPr lang="en-US" dirty="0" smtClean="0"/>
              <a:t>());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Driver 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connection to the database can be established using methods provided by the </a:t>
            </a:r>
            <a:r>
              <a:rPr lang="en-US" dirty="0" err="1" smtClean="0"/>
              <a:t>DriverManager</a:t>
            </a:r>
            <a:r>
              <a:rPr lang="en-US" dirty="0" smtClean="0"/>
              <a:t> class. </a:t>
            </a:r>
            <a:endParaRPr lang="en-US" dirty="0" smtClean="0"/>
          </a:p>
          <a:p>
            <a:r>
              <a:rPr lang="en-US" dirty="0" smtClean="0"/>
              <a:t>All methods return a Connection object on successful creation of the connection. </a:t>
            </a:r>
            <a:endParaRPr lang="en-IN" dirty="0" smtClean="0"/>
          </a:p>
          <a:p>
            <a:pPr lvl="1"/>
            <a:r>
              <a:rPr lang="en-US" dirty="0" smtClean="0"/>
              <a:t>public static Connection </a:t>
            </a:r>
            <a:r>
              <a:rPr lang="en-US" dirty="0" err="1" smtClean="0"/>
              <a:t>getConnection</a:t>
            </a:r>
            <a:r>
              <a:rPr lang="en-US" dirty="0" smtClean="0"/>
              <a:t>(String </a:t>
            </a:r>
            <a:r>
              <a:rPr lang="en-US" dirty="0" err="1" smtClean="0"/>
              <a:t>url</a:t>
            </a:r>
            <a:r>
              <a:rPr lang="en-US" dirty="0" smtClean="0"/>
              <a:t>, String login, String </a:t>
            </a:r>
            <a:r>
              <a:rPr lang="en-US" dirty="0" err="1" smtClean="0"/>
              <a:t>passwd</a:t>
            </a:r>
            <a:r>
              <a:rPr lang="en-US" dirty="0" smtClean="0"/>
              <a:t>)</a:t>
            </a:r>
            <a:endParaRPr lang="en-IN" dirty="0" smtClean="0"/>
          </a:p>
          <a:p>
            <a:pPr lvl="1"/>
            <a:r>
              <a:rPr lang="en-US" dirty="0" smtClean="0"/>
              <a:t>public static Connection </a:t>
            </a:r>
            <a:r>
              <a:rPr lang="en-US" dirty="0" err="1" smtClean="0"/>
              <a:t>getConnection</a:t>
            </a:r>
            <a:r>
              <a:rPr lang="en-US" dirty="0" smtClean="0"/>
              <a:t>(String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  <a:endParaRPr lang="en-IN" dirty="0" smtClean="0"/>
          </a:p>
          <a:p>
            <a:pPr lvl="1"/>
            <a:r>
              <a:rPr lang="en-US" dirty="0" smtClean="0"/>
              <a:t>public static Connection </a:t>
            </a:r>
            <a:r>
              <a:rPr lang="en-US" dirty="0" err="1" smtClean="0"/>
              <a:t>getConnection</a:t>
            </a:r>
            <a:r>
              <a:rPr lang="en-US" dirty="0" smtClean="0"/>
              <a:t>(String </a:t>
            </a:r>
            <a:r>
              <a:rPr lang="en-US" dirty="0" err="1" smtClean="0"/>
              <a:t>url</a:t>
            </a:r>
            <a:r>
              <a:rPr lang="en-US" dirty="0" smtClean="0"/>
              <a:t>, Properties) 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 connection 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Connection object encapsulates the session/connection to a specific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is used to fire SQL statements as well as commit or roll back database transactions.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also allows us to collect useful information about the database dynamically and to write custom applications. </a:t>
            </a:r>
            <a:endParaRPr lang="en-US" dirty="0" smtClean="0"/>
          </a:p>
          <a:p>
            <a:r>
              <a:rPr lang="en-US" dirty="0" err="1" smtClean="0"/>
              <a:t>getConnection</a:t>
            </a:r>
            <a:r>
              <a:rPr lang="en-US" dirty="0" smtClean="0"/>
              <a:t>() method takes is a database </a:t>
            </a:r>
            <a:r>
              <a:rPr lang="en-US" dirty="0" smtClean="0"/>
              <a:t>URL</a:t>
            </a:r>
          </a:p>
          <a:p>
            <a:r>
              <a:rPr lang="en-US" dirty="0" smtClean="0"/>
              <a:t>URL always starts with </a:t>
            </a:r>
            <a:r>
              <a:rPr lang="en-US" dirty="0" err="1" smtClean="0"/>
              <a:t>jdbc</a:t>
            </a:r>
            <a:r>
              <a:rPr lang="en-US" dirty="0" smtClean="0"/>
              <a:t>:. The format of the rest of the JDBC URL varies widely for different databases.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r>
              <a:rPr lang="en-US" dirty="0" smtClean="0"/>
              <a:t> </a:t>
            </a:r>
            <a:r>
              <a:rPr lang="en-US" dirty="0" smtClean="0"/>
              <a:t>object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 format of the </a:t>
            </a:r>
            <a:r>
              <a:rPr lang="en-US" dirty="0" err="1" smtClean="0"/>
              <a:t>MySQL</a:t>
            </a:r>
            <a:r>
              <a:rPr lang="en-US" dirty="0" smtClean="0"/>
              <a:t> JDBC URL is as follows:</a:t>
            </a:r>
            <a:endParaRPr lang="en-IN" dirty="0" smtClean="0"/>
          </a:p>
          <a:p>
            <a:pPr lvl="1"/>
            <a:r>
              <a:rPr lang="fr-FR" dirty="0" smtClean="0"/>
              <a:t>jdbc:mysql://[host]:[port]/[database]</a:t>
            </a:r>
            <a:endParaRPr lang="en-IN" dirty="0" smtClean="0"/>
          </a:p>
          <a:p>
            <a:r>
              <a:rPr lang="en-US" dirty="0" smtClean="0"/>
              <a:t> Suppose a </a:t>
            </a:r>
            <a:r>
              <a:rPr lang="en-US" dirty="0" err="1" smtClean="0"/>
              <a:t>MySQL</a:t>
            </a:r>
            <a:r>
              <a:rPr lang="en-US" dirty="0" smtClean="0"/>
              <a:t> database, test, is running in a machine, </a:t>
            </a:r>
            <a:r>
              <a:rPr lang="en-US" dirty="0" err="1" smtClean="0"/>
              <a:t>uroy</a:t>
            </a:r>
            <a:r>
              <a:rPr lang="en-US" dirty="0" smtClean="0"/>
              <a:t>, at port 3306, the corresponding URL will be</a:t>
            </a:r>
            <a:endParaRPr lang="en-IN" dirty="0" smtClean="0"/>
          </a:p>
          <a:p>
            <a:pPr lvl="1"/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smtClean="0"/>
              <a:t>uroy:3306/test</a:t>
            </a:r>
          </a:p>
          <a:p>
            <a:r>
              <a:rPr lang="en-US" sz="2800" dirty="0" smtClean="0"/>
              <a:t>A database connection can be established using this URL as follows:</a:t>
            </a:r>
            <a:endParaRPr lang="en-IN" sz="2800" dirty="0" smtClean="0"/>
          </a:p>
          <a:p>
            <a:pPr lvl="1"/>
            <a:r>
              <a:rPr lang="en-US" sz="2400" dirty="0" smtClean="0"/>
              <a:t>Connection con = 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("</a:t>
            </a:r>
            <a:r>
              <a:rPr lang="en-US" sz="2400" dirty="0" err="1" smtClean="0"/>
              <a:t>jdbc:mysql</a:t>
            </a:r>
            <a:r>
              <a:rPr lang="en-US" sz="2400" dirty="0" smtClean="0"/>
              <a:t>://uroy:3306/test", "root", "</a:t>
            </a:r>
            <a:r>
              <a:rPr lang="en-US" sz="2400" dirty="0" err="1" smtClean="0"/>
              <a:t>nbuser</a:t>
            </a:r>
            <a:r>
              <a:rPr lang="en-US" sz="2400" dirty="0" smtClean="0"/>
              <a:t>");</a:t>
            </a:r>
            <a:endParaRPr lang="en-IN" sz="2400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connection 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err="1" smtClean="0"/>
              <a:t>D</a:t>
            </a:r>
            <a:r>
              <a:rPr lang="en-US" dirty="0" err="1" smtClean="0"/>
              <a:t>ata</a:t>
            </a:r>
            <a:r>
              <a:rPr lang="en-US" b="1" dirty="0" err="1" smtClean="0"/>
              <a:t>B</a:t>
            </a:r>
            <a:r>
              <a:rPr lang="en-US" dirty="0" err="1" smtClean="0"/>
              <a:t>ase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onnectivity (JDBC) allows us to access databases through Java programs.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provides Java classes and interfaces to fire SQL and PL/SQL statements, process results (if any), and perform other operations common to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It is also </a:t>
            </a:r>
            <a:r>
              <a:rPr lang="en-US" dirty="0" smtClean="0"/>
              <a:t>possible to access databases from Java Server Pages.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classes and interfaces for database connectivity are provided as a separate package, java.sql.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Similarly, the following code segment creates a database connection to the Oracle database </a:t>
            </a:r>
            <a:r>
              <a:rPr lang="en-US" dirty="0" err="1" smtClean="0"/>
              <a:t>mirora</a:t>
            </a:r>
            <a:r>
              <a:rPr lang="en-US" dirty="0" smtClean="0"/>
              <a:t> running in the machine </a:t>
            </a:r>
            <a:r>
              <a:rPr lang="en-US" dirty="0" err="1" smtClean="0"/>
              <a:t>miroracle</a:t>
            </a:r>
            <a:r>
              <a:rPr lang="en-US" dirty="0" smtClean="0"/>
              <a:t> at port 1521.</a:t>
            </a:r>
            <a:endParaRPr lang="en-IN" dirty="0" smtClean="0"/>
          </a:p>
          <a:p>
            <a:pPr lvl="1"/>
            <a:r>
              <a:rPr lang="en-US" dirty="0" smtClean="0"/>
              <a:t>Connection  con = 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("</a:t>
            </a:r>
            <a:r>
              <a:rPr lang="en-US" dirty="0" err="1" smtClean="0"/>
              <a:t>jdbc:oracle:thin</a:t>
            </a:r>
            <a:r>
              <a:rPr lang="en-US" dirty="0" smtClean="0"/>
              <a:t>:@miroracle:1521:mirora", "</a:t>
            </a:r>
            <a:r>
              <a:rPr lang="en-US" dirty="0" err="1" smtClean="0"/>
              <a:t>scott</a:t>
            </a:r>
            <a:r>
              <a:rPr lang="en-US" dirty="0" smtClean="0"/>
              <a:t>", "tiger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The second overloaded version of the </a:t>
            </a:r>
            <a:r>
              <a:rPr lang="en-US" dirty="0" err="1" smtClean="0"/>
              <a:t>getConnection</a:t>
            </a:r>
            <a:r>
              <a:rPr lang="en-US" dirty="0" smtClean="0"/>
              <a:t>() method takes only a string </a:t>
            </a:r>
            <a:r>
              <a:rPr lang="en-US" dirty="0" smtClean="0"/>
              <a:t>argument containing user </a:t>
            </a:r>
            <a:r>
              <a:rPr lang="en-US" dirty="0" smtClean="0"/>
              <a:t>name and password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basicURL?param1=value1&amp;param2=value2…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The </a:t>
            </a:r>
            <a:r>
              <a:rPr lang="en-US" dirty="0" smtClean="0"/>
              <a:t>following is an example of such a string argument for the </a:t>
            </a:r>
            <a:r>
              <a:rPr lang="en-US" dirty="0" err="1" smtClean="0"/>
              <a:t>MySQL</a:t>
            </a:r>
            <a:r>
              <a:rPr lang="en-US" dirty="0" smtClean="0"/>
              <a:t> database.</a:t>
            </a:r>
            <a:endParaRPr lang="en-IN" dirty="0" smtClean="0"/>
          </a:p>
          <a:p>
            <a:pPr lvl="1"/>
            <a:r>
              <a:rPr lang="en-US" dirty="0" err="1" smtClean="0"/>
              <a:t>jdbc:mysql</a:t>
            </a:r>
            <a:r>
              <a:rPr lang="en-US" dirty="0" smtClean="0"/>
              <a:t>://uroy:3306/</a:t>
            </a:r>
            <a:r>
              <a:rPr lang="en-US" dirty="0" err="1" smtClean="0"/>
              <a:t>test</a:t>
            </a:r>
            <a:r>
              <a:rPr lang="en-US" b="1" dirty="0" err="1" smtClean="0"/>
              <a:t>?user</a:t>
            </a:r>
            <a:r>
              <a:rPr lang="en-US" b="1" dirty="0" smtClean="0"/>
              <a:t>=</a:t>
            </a:r>
            <a:r>
              <a:rPr lang="en-US" b="1" dirty="0" err="1" smtClean="0"/>
              <a:t>root&amp;password</a:t>
            </a:r>
            <a:r>
              <a:rPr lang="en-US" b="1" dirty="0" smtClean="0"/>
              <a:t>=</a:t>
            </a:r>
            <a:r>
              <a:rPr lang="en-US" b="1" dirty="0" err="1" smtClean="0"/>
              <a:t>nbuser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connection 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Alternatively, parameters can be put in a </a:t>
            </a:r>
            <a:r>
              <a:rPr lang="en-US" dirty="0" err="1" smtClean="0"/>
              <a:t>java.util.Properties</a:t>
            </a:r>
            <a:r>
              <a:rPr lang="en-US" dirty="0" smtClean="0"/>
              <a:t> object and the object can be passed to the </a:t>
            </a:r>
            <a:r>
              <a:rPr lang="en-US" dirty="0" err="1" smtClean="0"/>
              <a:t>getConnection</a:t>
            </a:r>
            <a:r>
              <a:rPr lang="en-US" dirty="0" smtClean="0"/>
              <a:t>() method.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following is an example using Properties.</a:t>
            </a:r>
            <a:endParaRPr lang="en-IN" dirty="0" smtClean="0"/>
          </a:p>
          <a:p>
            <a:pPr lvl="1"/>
            <a:r>
              <a:rPr lang="en-US" dirty="0" smtClean="0"/>
              <a:t>  	String </a:t>
            </a:r>
            <a:r>
              <a:rPr lang="en-US" dirty="0" err="1" smtClean="0"/>
              <a:t>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://uroy:3306/test";    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java.util.</a:t>
            </a:r>
            <a:r>
              <a:rPr lang="en-US" b="1" dirty="0" err="1" smtClean="0"/>
              <a:t>Properties</a:t>
            </a:r>
            <a:r>
              <a:rPr lang="en-US" dirty="0" smtClean="0"/>
              <a:t> p = new </a:t>
            </a:r>
            <a:r>
              <a:rPr lang="en-US" dirty="0" err="1" smtClean="0"/>
              <a:t>java.util.</a:t>
            </a:r>
            <a:r>
              <a:rPr lang="en-US" b="1" dirty="0" err="1" smtClean="0"/>
              <a:t>Properties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p.setProperty</a:t>
            </a:r>
            <a:r>
              <a:rPr lang="en-US" dirty="0" smtClean="0"/>
              <a:t>("user", "root");</a:t>
            </a:r>
            <a:endParaRPr lang="en-IN" dirty="0" smtClean="0"/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p.setProperty</a:t>
            </a:r>
            <a:r>
              <a:rPr lang="en-US" dirty="0" smtClean="0"/>
              <a:t>("password", "</a:t>
            </a:r>
            <a:r>
              <a:rPr lang="en-US" dirty="0" err="1" smtClean="0"/>
              <a:t>nbuser</a:t>
            </a:r>
            <a:r>
              <a:rPr lang="en-US" dirty="0" smtClean="0"/>
              <a:t>");</a:t>
            </a:r>
            <a:endParaRPr lang="en-IN" dirty="0" smtClean="0"/>
          </a:p>
          <a:p>
            <a:pPr lvl="1"/>
            <a:r>
              <a:rPr lang="en-US" dirty="0" smtClean="0"/>
              <a:t>   Connection con = 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p);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connection 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Connection interface provides methods for obtaining different statement objects that are used to fire SQL statements via the established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The Connection object can be used for other purposes such as gathering database information, and committing or rolling back a transaction. </a:t>
            </a:r>
            <a:endParaRPr lang="en-US" dirty="0" smtClean="0"/>
          </a:p>
          <a:p>
            <a:r>
              <a:rPr lang="en-US" dirty="0" smtClean="0"/>
              <a:t>The JDBC Statement, </a:t>
            </a:r>
            <a:r>
              <a:rPr lang="en-US" dirty="0" err="1" smtClean="0"/>
              <a:t>CallableStatement</a:t>
            </a:r>
            <a:r>
              <a:rPr lang="en-US" dirty="0" smtClean="0"/>
              <a:t>, and </a:t>
            </a:r>
            <a:r>
              <a:rPr lang="en-US" dirty="0" err="1" smtClean="0"/>
              <a:t>PreparedStatement</a:t>
            </a:r>
            <a:r>
              <a:rPr lang="en-US" dirty="0" smtClean="0"/>
              <a:t> interfaces define the methods and properties that enable you to send SQL or PL/SQL commands and receive data from your database.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Execute SQL statement 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Statement object is instantiated using the </a:t>
            </a:r>
            <a:r>
              <a:rPr lang="en-US" dirty="0" err="1" smtClean="0"/>
              <a:t>createStatement</a:t>
            </a:r>
            <a:r>
              <a:rPr lang="en-US" dirty="0" smtClean="0"/>
              <a:t>() method on the Connection object as follows:</a:t>
            </a:r>
            <a:endParaRPr lang="en-IN" dirty="0" smtClean="0"/>
          </a:p>
          <a:p>
            <a:pPr lvl="1"/>
            <a:r>
              <a:rPr lang="en-US" dirty="0" smtClean="0"/>
              <a:t>Statement stmt = 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  <a:endParaRPr lang="en-IN" dirty="0" smtClean="0"/>
          </a:p>
          <a:p>
            <a:r>
              <a:rPr lang="en-US" dirty="0" smtClean="0"/>
              <a:t> The following code segment first creates a table named accounts.</a:t>
            </a:r>
            <a:endParaRPr lang="en-IN" dirty="0" smtClean="0"/>
          </a:p>
          <a:p>
            <a:pPr lvl="1"/>
            <a:r>
              <a:rPr lang="en-US" dirty="0" smtClean="0"/>
              <a:t>String create = 	"CREATE TABLE accounts (			    	</a:t>
            </a:r>
            <a:r>
              <a:rPr lang="en-US" dirty="0" smtClean="0"/>
              <a:t>“+</a:t>
            </a:r>
            <a:r>
              <a:rPr lang="en-US" dirty="0" smtClean="0"/>
              <a:t>	"  </a:t>
            </a:r>
            <a:r>
              <a:rPr lang="en-US" dirty="0" err="1" smtClean="0"/>
              <a:t>accNum</a:t>
            </a:r>
            <a:r>
              <a:rPr lang="en-US" dirty="0" smtClean="0"/>
              <a:t>	</a:t>
            </a:r>
            <a:r>
              <a:rPr lang="en-US" dirty="0" smtClean="0"/>
              <a:t>integer </a:t>
            </a:r>
            <a:r>
              <a:rPr lang="en-US" dirty="0" smtClean="0"/>
              <a:t>primary key,	</a:t>
            </a:r>
            <a:r>
              <a:rPr lang="en-US" dirty="0" smtClean="0"/>
              <a:t>		“+</a:t>
            </a:r>
            <a:r>
              <a:rPr lang="en-US" dirty="0" smtClean="0"/>
              <a:t>	"  </a:t>
            </a:r>
            <a:r>
              <a:rPr lang="en-US" dirty="0" err="1" smtClean="0"/>
              <a:t>holderName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(20),	    		</a:t>
            </a:r>
            <a:r>
              <a:rPr lang="en-US" dirty="0" smtClean="0"/>
              <a:t>“+</a:t>
            </a:r>
            <a:r>
              <a:rPr lang="en-US" dirty="0" smtClean="0"/>
              <a:t>	"  balance	</a:t>
            </a:r>
            <a:r>
              <a:rPr lang="en-US" dirty="0" smtClean="0"/>
              <a:t>integer</a:t>
            </a:r>
            <a:r>
              <a:rPr lang="en-US" dirty="0" smtClean="0"/>
              <a:t>				</a:t>
            </a:r>
            <a:r>
              <a:rPr lang="en-US" dirty="0" smtClean="0"/>
              <a:t>“+</a:t>
            </a:r>
            <a:r>
              <a:rPr lang="en-US" dirty="0" smtClean="0"/>
              <a:t>		      		")";</a:t>
            </a:r>
            <a:endParaRPr lang="en-IN" dirty="0" smtClean="0"/>
          </a:p>
          <a:p>
            <a:pPr lvl="1"/>
            <a:r>
              <a:rPr lang="en-US" dirty="0" err="1" smtClean="0"/>
              <a:t>stmt.</a:t>
            </a:r>
            <a:r>
              <a:rPr lang="en-US" b="1" dirty="0" err="1" smtClean="0"/>
              <a:t>executeUpdate</a:t>
            </a:r>
            <a:r>
              <a:rPr lang="en-US" dirty="0" smtClean="0"/>
              <a:t>(create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Once the table is created, data can be inserted into it using the following code segment.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 smtClean="0"/>
              <a:t>Statements 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String insert = "INSERT INTO accounts VALUES(1,'Uttam K. Roy', 10000)";</a:t>
            </a:r>
            <a:endParaRPr lang="en-IN" dirty="0" smtClean="0"/>
          </a:p>
          <a:p>
            <a:pPr lvl="1"/>
            <a:r>
              <a:rPr lang="en-US" dirty="0" err="1" smtClean="0"/>
              <a:t>stmt.</a:t>
            </a:r>
            <a:r>
              <a:rPr lang="en-US" b="1" dirty="0" err="1" smtClean="0"/>
              <a:t>executeUpdate</a:t>
            </a:r>
            <a:r>
              <a:rPr lang="en-US" dirty="0" smtClean="0"/>
              <a:t>(insert);</a:t>
            </a:r>
            <a:endParaRPr lang="en-IN" dirty="0" smtClean="0"/>
          </a:p>
          <a:p>
            <a:pPr lvl="1"/>
            <a:r>
              <a:rPr lang="en-US" dirty="0" smtClean="0"/>
              <a:t>	insert = "INSERT INTO accounts VALUES(2,'Bibhas Ch. </a:t>
            </a:r>
            <a:r>
              <a:rPr lang="en-US" dirty="0" err="1" smtClean="0"/>
              <a:t>Dhara</a:t>
            </a:r>
            <a:r>
              <a:rPr lang="en-US" dirty="0" smtClean="0"/>
              <a:t>', 20000)";</a:t>
            </a:r>
            <a:endParaRPr lang="en-IN" dirty="0" smtClean="0"/>
          </a:p>
          <a:p>
            <a:pPr lvl="1"/>
            <a:r>
              <a:rPr lang="en-US" dirty="0" err="1" smtClean="0"/>
              <a:t>stmt.</a:t>
            </a:r>
            <a:r>
              <a:rPr lang="en-US" b="1" dirty="0" err="1" smtClean="0"/>
              <a:t>executeUpdate</a:t>
            </a:r>
            <a:r>
              <a:rPr lang="en-US" dirty="0" smtClean="0"/>
              <a:t>(insert);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Statements 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read data from database</a:t>
            </a:r>
          </a:p>
          <a:p>
            <a:r>
              <a:rPr lang="en-US" dirty="0" smtClean="0"/>
              <a:t>Result </a:t>
            </a:r>
            <a:r>
              <a:rPr lang="en-US" dirty="0" smtClean="0"/>
              <a:t>of the </a:t>
            </a:r>
            <a:r>
              <a:rPr lang="en-US" dirty="0" err="1" smtClean="0"/>
              <a:t>executeQuery</a:t>
            </a:r>
            <a:r>
              <a:rPr lang="en-US" dirty="0" smtClean="0"/>
              <a:t> method is stored in an object of type </a:t>
            </a:r>
            <a:r>
              <a:rPr lang="en-US" dirty="0" err="1" smtClean="0"/>
              <a:t>ResultSet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To retrieve data from a column, methods of the form </a:t>
            </a:r>
            <a:r>
              <a:rPr lang="en-US" dirty="0" err="1" smtClean="0"/>
              <a:t>getX</a:t>
            </a:r>
            <a:r>
              <a:rPr lang="en-US" dirty="0" smtClean="0"/>
              <a:t>() are used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String query = "SELECT * FROM accounts";</a:t>
            </a:r>
            <a:endParaRPr lang="en-IN" dirty="0" smtClean="0"/>
          </a:p>
          <a:p>
            <a:pPr lvl="1"/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(query);</a:t>
            </a:r>
            <a:endParaRPr lang="en-IN" dirty="0" smtClean="0"/>
          </a:p>
          <a:p>
            <a:pPr lvl="1"/>
            <a:r>
              <a:rPr lang="en-US" dirty="0" smtClean="0"/>
              <a:t>while(</a:t>
            </a:r>
            <a:r>
              <a:rPr lang="en-US" dirty="0" err="1" smtClean="0"/>
              <a:t>rs.next</a:t>
            </a:r>
            <a:r>
              <a:rPr lang="en-US" dirty="0" smtClean="0"/>
              <a:t>()) {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accNum</a:t>
            </a:r>
            <a:r>
              <a:rPr lang="en-US" dirty="0" smtClean="0"/>
              <a:t>"));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rs.getString</a:t>
            </a:r>
            <a:r>
              <a:rPr lang="en-US" dirty="0" smtClean="0"/>
              <a:t>("</a:t>
            </a:r>
            <a:r>
              <a:rPr lang="en-US" dirty="0" err="1" smtClean="0"/>
              <a:t>holderName</a:t>
            </a:r>
            <a:r>
              <a:rPr lang="en-US" dirty="0" smtClean="0"/>
              <a:t>"));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rs.getString</a:t>
            </a:r>
            <a:r>
              <a:rPr lang="en-US" dirty="0" smtClean="0"/>
              <a:t>("balance"));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executeQuery</a:t>
            </a:r>
            <a:r>
              <a:rPr lang="en-US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if type of statements (DDL</a:t>
            </a:r>
            <a:r>
              <a:rPr lang="en-US" dirty="0" smtClean="0"/>
              <a:t>, DML, DCL, or DQL) is not known in </a:t>
            </a:r>
            <a:r>
              <a:rPr lang="en-US" dirty="0" smtClean="0"/>
              <a:t>advance</a:t>
            </a:r>
          </a:p>
          <a:p>
            <a:r>
              <a:rPr lang="en-US" dirty="0" smtClean="0"/>
              <a:t>Result </a:t>
            </a:r>
            <a:r>
              <a:rPr lang="en-US" dirty="0" smtClean="0"/>
              <a:t>can either be a </a:t>
            </a:r>
            <a:r>
              <a:rPr lang="en-US" dirty="0" err="1" smtClean="0"/>
              <a:t>ResultSet</a:t>
            </a:r>
            <a:r>
              <a:rPr lang="en-US" dirty="0" smtClean="0"/>
              <a:t> object or an integer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Returns </a:t>
            </a:r>
            <a:r>
              <a:rPr lang="en-US" dirty="0" smtClean="0"/>
              <a:t>a Boolean value, which indicates the return type.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return value true indicates that the result is a </a:t>
            </a:r>
            <a:r>
              <a:rPr lang="en-US" dirty="0" err="1" smtClean="0"/>
              <a:t>ResultSet</a:t>
            </a:r>
            <a:r>
              <a:rPr lang="en-US" dirty="0" smtClean="0"/>
              <a:t> object, which can be obtained by calling its </a:t>
            </a:r>
            <a:r>
              <a:rPr lang="en-US" dirty="0" err="1" smtClean="0"/>
              <a:t>getResultSet</a:t>
            </a:r>
            <a:r>
              <a:rPr lang="en-US" dirty="0" smtClean="0"/>
              <a:t>() method.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smtClean="0"/>
              <a:t>the other hand, if the return value is false, the result is an update count, which can be obtained by calling the </a:t>
            </a:r>
            <a:r>
              <a:rPr lang="en-US" dirty="0" err="1" smtClean="0"/>
              <a:t>getUpdateCount</a:t>
            </a:r>
            <a:r>
              <a:rPr lang="en-US" dirty="0" smtClean="0"/>
              <a:t>() method.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execute()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executeUpdate</a:t>
            </a:r>
            <a:r>
              <a:rPr lang="en-US" dirty="0" smtClean="0"/>
              <a:t>() method is committed automatically.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may lead to data inconsistency if a series of related statements are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This problem can be solved using the </a:t>
            </a:r>
            <a:r>
              <a:rPr lang="en-US" dirty="0" err="1" smtClean="0"/>
              <a:t>autoCommit</a:t>
            </a:r>
            <a:r>
              <a:rPr lang="en-US" dirty="0" smtClean="0"/>
              <a:t>() method available on the Connection object. </a:t>
            </a:r>
            <a:endParaRPr lang="en-US" dirty="0" smtClean="0"/>
          </a:p>
          <a:p>
            <a:r>
              <a:rPr lang="en-US" dirty="0" smtClean="0"/>
              <a:t>First the </a:t>
            </a:r>
            <a:r>
              <a:rPr lang="en-US" dirty="0" err="1" smtClean="0"/>
              <a:t>autoCommit</a:t>
            </a:r>
            <a:r>
              <a:rPr lang="en-US" dirty="0" smtClean="0"/>
              <a:t> flag of the Connection object is set to false.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/>
              <a:t>the end of execution of all related statements, the transaction is committed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 transaction 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as follows:</a:t>
            </a:r>
          </a:p>
          <a:p>
            <a:pPr lvl="1"/>
            <a:r>
              <a:rPr lang="en-US" b="1" dirty="0" err="1" smtClean="0"/>
              <a:t>con.setAutoCommit</a:t>
            </a:r>
            <a:r>
              <a:rPr lang="en-US" b="1" dirty="0" smtClean="0"/>
              <a:t>(false</a:t>
            </a:r>
            <a:r>
              <a:rPr lang="en-US" b="1" dirty="0" smtClean="0"/>
              <a:t>);</a:t>
            </a:r>
            <a:endParaRPr lang="en-IN" dirty="0" smtClean="0"/>
          </a:p>
          <a:p>
            <a:pPr lvl="1"/>
            <a:r>
              <a:rPr lang="en-US" dirty="0" smtClean="0"/>
              <a:t>//execute some statement</a:t>
            </a:r>
          </a:p>
          <a:p>
            <a:pPr lvl="1"/>
            <a:r>
              <a:rPr lang="en-US" dirty="0" smtClean="0"/>
              <a:t>//execute </a:t>
            </a:r>
            <a:r>
              <a:rPr lang="en-US" dirty="0" smtClean="0"/>
              <a:t>another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//execute </a:t>
            </a:r>
            <a:r>
              <a:rPr lang="en-US" dirty="0" smtClean="0"/>
              <a:t>other statement</a:t>
            </a:r>
          </a:p>
          <a:p>
            <a:pPr lvl="1"/>
            <a:r>
              <a:rPr lang="en-US" b="1" dirty="0" err="1" smtClean="0"/>
              <a:t>con.commit</a:t>
            </a:r>
            <a:r>
              <a:rPr lang="en-US" b="1" dirty="0" smtClean="0"/>
              <a:t>();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transaction 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 smtClean="0"/>
              <a:t>a set of related commands as a </a:t>
            </a:r>
            <a:r>
              <a:rPr lang="en-US" dirty="0" smtClean="0"/>
              <a:t>whole</a:t>
            </a:r>
          </a:p>
          <a:p>
            <a:r>
              <a:rPr lang="en-US" dirty="0" smtClean="0"/>
              <a:t>Safe </a:t>
            </a:r>
            <a:r>
              <a:rPr lang="en-US" dirty="0" smtClean="0"/>
              <a:t>to clear the Statement object using the method </a:t>
            </a:r>
            <a:r>
              <a:rPr lang="en-US" dirty="0" err="1" smtClean="0"/>
              <a:t>clearBatch</a:t>
            </a:r>
            <a:r>
              <a:rPr lang="en-US" dirty="0" smtClean="0"/>
              <a:t>() before adding any command </a:t>
            </a:r>
            <a:endParaRPr lang="en-US" dirty="0" smtClean="0"/>
          </a:p>
          <a:p>
            <a:r>
              <a:rPr lang="en-US" dirty="0" smtClean="0"/>
              <a:t>Once all commands are added, </a:t>
            </a:r>
            <a:r>
              <a:rPr lang="en-US" dirty="0" err="1" smtClean="0"/>
              <a:t>executeBatch</a:t>
            </a:r>
            <a:r>
              <a:rPr lang="en-US" dirty="0" smtClean="0"/>
              <a:t>() is called to send them as a unit to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DBMS executes the commands in the order in which they were added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executeBatch</a:t>
            </a:r>
            <a:r>
              <a:rPr lang="en-US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access almost all types of databases such as relational, </a:t>
            </a:r>
            <a:r>
              <a:rPr lang="en-US" dirty="0" smtClean="0"/>
              <a:t>object</a:t>
            </a:r>
            <a:r>
              <a:rPr lang="en-US" dirty="0" smtClean="0"/>
              <a:t>, and object-relational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Accomplished </a:t>
            </a:r>
            <a:r>
              <a:rPr lang="en-US" dirty="0" smtClean="0"/>
              <a:t>using a set of Java interfaces, each of which is implemented by different vendors </a:t>
            </a:r>
            <a:r>
              <a:rPr lang="en-US" dirty="0" smtClean="0"/>
              <a:t>differently</a:t>
            </a:r>
          </a:p>
          <a:p>
            <a:r>
              <a:rPr lang="en-US" dirty="0" smtClean="0"/>
              <a:t>A Java class that provides interfaces to a specific database is called JDBC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Each database has its own set of JDBC drivers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Those drivers are provided (generally freely) by database vendors.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</a:t>
            </a:r>
            <a:r>
              <a:rPr lang="en-US" dirty="0" smtClean="0"/>
              <a:t>Drivers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an SQL statement is fired to the database for execution using the Statement object the following steps get executed:</a:t>
            </a:r>
            <a:endParaRPr lang="en-IN" dirty="0" smtClean="0"/>
          </a:p>
          <a:p>
            <a:pPr lvl="1"/>
            <a:r>
              <a:rPr lang="en-US" dirty="0" smtClean="0"/>
              <a:t>DBMS checks the syntax of the statement being submitted.</a:t>
            </a:r>
            <a:endParaRPr lang="en-IN" dirty="0" smtClean="0"/>
          </a:p>
          <a:p>
            <a:pPr lvl="1"/>
            <a:r>
              <a:rPr lang="en-US" dirty="0" smtClean="0"/>
              <a:t>If the syntax is correct, it executes the statement.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DBMS </a:t>
            </a:r>
            <a:r>
              <a:rPr lang="en-US" dirty="0" smtClean="0"/>
              <a:t>compiles every statement unnecessarily, even if users want to execute the </a:t>
            </a:r>
            <a:r>
              <a:rPr lang="en-US" i="1" dirty="0" smtClean="0"/>
              <a:t>same</a:t>
            </a:r>
            <a:r>
              <a:rPr lang="en-US" dirty="0" smtClean="0"/>
              <a:t> SQL statement repeatedly with different data items.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creates significant overhead, which can be avoided using the </a:t>
            </a:r>
            <a:r>
              <a:rPr lang="en-US" dirty="0" err="1" smtClean="0"/>
              <a:t>PreparedStatement</a:t>
            </a:r>
            <a:r>
              <a:rPr lang="en-US" dirty="0" smtClean="0"/>
              <a:t> object.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Pre-compiled Statement 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PreparedStatement</a:t>
            </a:r>
            <a:r>
              <a:rPr lang="en-US" dirty="0" smtClean="0"/>
              <a:t> object is created using the </a:t>
            </a:r>
            <a:r>
              <a:rPr lang="en-US" dirty="0" err="1" smtClean="0"/>
              <a:t>prepareStatement</a:t>
            </a:r>
            <a:r>
              <a:rPr lang="en-US" dirty="0" smtClean="0"/>
              <a:t>() method of the Connection object. </a:t>
            </a:r>
            <a:endParaRPr lang="en-US" dirty="0" smtClean="0"/>
          </a:p>
          <a:p>
            <a:r>
              <a:rPr lang="en-US" dirty="0" smtClean="0"/>
              <a:t>An SQL statement with placeholders (?) is </a:t>
            </a:r>
            <a:r>
              <a:rPr lang="en-US" dirty="0" smtClean="0"/>
              <a:t>supplied</a:t>
            </a:r>
          </a:p>
          <a:p>
            <a:r>
              <a:rPr lang="en-US" dirty="0" smtClean="0"/>
              <a:t>This SQL statement, together with the placeholders is sent to the </a:t>
            </a:r>
            <a:r>
              <a:rPr lang="en-US" dirty="0" smtClean="0"/>
              <a:t>DBMS</a:t>
            </a:r>
          </a:p>
          <a:p>
            <a:r>
              <a:rPr lang="en-US" dirty="0" smtClean="0"/>
              <a:t>DMBS, in turn, compiles the statement and if everything is correct, a </a:t>
            </a:r>
            <a:r>
              <a:rPr lang="en-US" dirty="0" err="1" smtClean="0"/>
              <a:t>PreparedStatement</a:t>
            </a:r>
            <a:r>
              <a:rPr lang="en-US" dirty="0" smtClean="0"/>
              <a:t> object is created. </a:t>
            </a:r>
            <a:endParaRPr lang="en-US" dirty="0" smtClean="0"/>
          </a:p>
          <a:p>
            <a:r>
              <a:rPr lang="en-US" dirty="0" smtClean="0"/>
              <a:t>This SQL statement is then fired repeatedly, with placeholders substituted by different data items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Pre-compiled Statement 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b="1" dirty="0" err="1" smtClean="0"/>
              <a:t>PreparedStatement</a:t>
            </a:r>
            <a:r>
              <a:rPr lang="en-US" b="1" dirty="0" smtClean="0"/>
              <a:t> </a:t>
            </a:r>
            <a:r>
              <a:rPr lang="en-US" b="1" dirty="0" err="1" smtClean="0"/>
              <a:t>ps</a:t>
            </a:r>
            <a:r>
              <a:rPr lang="en-US" b="1" dirty="0" smtClean="0"/>
              <a:t> = </a:t>
            </a:r>
            <a:r>
              <a:rPr lang="en-US" b="1" dirty="0" err="1" smtClean="0"/>
              <a:t>con.prepareStatement</a:t>
            </a:r>
            <a:r>
              <a:rPr lang="en-US" b="1" dirty="0" smtClean="0"/>
              <a:t>("INSERT INTO questions values(?,?)");</a:t>
            </a:r>
            <a:endParaRPr lang="en-IN" dirty="0" smtClean="0"/>
          </a:p>
          <a:p>
            <a:pPr lvl="1"/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(new </a:t>
            </a:r>
            <a:r>
              <a:rPr lang="en-US" dirty="0" err="1" smtClean="0"/>
              <a:t>FileInputStream</a:t>
            </a:r>
            <a:r>
              <a:rPr lang="en-US" dirty="0" smtClean="0"/>
              <a:t>("question.txt")));</a:t>
            </a:r>
            <a:endParaRPr lang="en-IN" dirty="0" smtClean="0"/>
          </a:p>
          <a:p>
            <a:pPr lvl="1"/>
            <a:r>
              <a:rPr lang="en-US" dirty="0" smtClean="0"/>
              <a:t>String line 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while (line != null) {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StringTokenizer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= new </a:t>
            </a:r>
            <a:r>
              <a:rPr lang="en-US" dirty="0" err="1" smtClean="0"/>
              <a:t>StringTokenizer</a:t>
            </a:r>
            <a:r>
              <a:rPr lang="en-US" dirty="0" smtClean="0"/>
              <a:t>(line, ":");</a:t>
            </a:r>
            <a:endParaRPr lang="en-IN" dirty="0" smtClean="0"/>
          </a:p>
          <a:p>
            <a:pPr lvl="1"/>
            <a:r>
              <a:rPr lang="en-US" dirty="0" smtClean="0"/>
              <a:t>	String </a:t>
            </a:r>
            <a:r>
              <a:rPr lang="en-US" dirty="0" err="1" smtClean="0"/>
              <a:t>qno</a:t>
            </a:r>
            <a:r>
              <a:rPr lang="en-US" dirty="0" smtClean="0"/>
              <a:t> = </a:t>
            </a:r>
            <a:r>
              <a:rPr lang="en-US" dirty="0" err="1" smtClean="0"/>
              <a:t>st.nextToken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String question = </a:t>
            </a:r>
            <a:r>
              <a:rPr lang="en-US" dirty="0" err="1" smtClean="0"/>
              <a:t>st.nextToken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b="1" dirty="0" smtClean="0"/>
              <a:t>	</a:t>
            </a:r>
            <a:r>
              <a:rPr lang="en-IN" b="1" dirty="0" err="1" smtClean="0"/>
              <a:t>ps.setString</a:t>
            </a:r>
            <a:r>
              <a:rPr lang="en-IN" b="1" dirty="0" smtClean="0"/>
              <a:t>(1, </a:t>
            </a:r>
            <a:r>
              <a:rPr lang="en-IN" b="1" dirty="0" err="1" smtClean="0"/>
              <a:t>qno</a:t>
            </a:r>
            <a:r>
              <a:rPr lang="en-IN" b="1" dirty="0" smtClean="0"/>
              <a:t>);</a:t>
            </a:r>
            <a:endParaRPr lang="en-IN" dirty="0" smtClean="0"/>
          </a:p>
          <a:p>
            <a:pPr lvl="1"/>
            <a:r>
              <a:rPr lang="en-IN" b="1" dirty="0" smtClean="0"/>
              <a:t>	</a:t>
            </a:r>
            <a:r>
              <a:rPr lang="en-IN" b="1" dirty="0" err="1" smtClean="0"/>
              <a:t>ps.setString</a:t>
            </a:r>
            <a:r>
              <a:rPr lang="en-IN" b="1" dirty="0" smtClean="0"/>
              <a:t>(2, question);</a:t>
            </a:r>
            <a:endParaRPr lang="en-IN" dirty="0" smtClean="0"/>
          </a:p>
          <a:p>
            <a:pPr lvl="1"/>
            <a:r>
              <a:rPr lang="en-IN" b="1" dirty="0" smtClean="0"/>
              <a:t>	</a:t>
            </a:r>
            <a:r>
              <a:rPr lang="en-US" b="1" dirty="0" err="1" smtClean="0"/>
              <a:t>ps.executeUpdate</a:t>
            </a:r>
            <a:r>
              <a:rPr lang="en-US" b="1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line = </a:t>
            </a:r>
            <a:r>
              <a:rPr lang="en-US" dirty="0" err="1" smtClean="0"/>
              <a:t>br.readLine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PreparedStatement</a:t>
            </a:r>
            <a:r>
              <a:rPr lang="en-US" dirty="0" smtClean="0"/>
              <a:t> has another important role in executing parameterized SQL statements. 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smtClean="0"/>
              <a:t>query = "INSERT INTO questions values("+</a:t>
            </a:r>
            <a:r>
              <a:rPr lang="en-US" dirty="0" err="1" smtClean="0"/>
              <a:t>qno</a:t>
            </a:r>
            <a:r>
              <a:rPr lang="en-US" dirty="0" smtClean="0"/>
              <a:t>+",'"+question+"')";</a:t>
            </a:r>
            <a:endParaRPr lang="en-IN" dirty="0" smtClean="0"/>
          </a:p>
          <a:p>
            <a:r>
              <a:rPr lang="en-US" dirty="0" smtClean="0"/>
              <a:t>If question is “3:What’s </a:t>
            </a:r>
            <a:r>
              <a:rPr lang="en-US" dirty="0" smtClean="0"/>
              <a:t>JDBC</a:t>
            </a:r>
            <a:r>
              <a:rPr lang="en-US" dirty="0" smtClean="0"/>
              <a:t>?”, query will be “INSERT </a:t>
            </a:r>
            <a:r>
              <a:rPr lang="en-US" dirty="0" smtClean="0"/>
              <a:t>INTO questions values(3,'What</a:t>
            </a:r>
            <a:r>
              <a:rPr lang="en-US" b="1" dirty="0" smtClean="0"/>
              <a:t>'</a:t>
            </a:r>
            <a:r>
              <a:rPr lang="en-US" dirty="0" smtClean="0"/>
              <a:t>s JDBC</a:t>
            </a:r>
            <a:r>
              <a:rPr lang="en-US" dirty="0" smtClean="0"/>
              <a:t>?')”</a:t>
            </a:r>
          </a:p>
          <a:p>
            <a:r>
              <a:rPr lang="en-US" dirty="0" smtClean="0"/>
              <a:t>An invalid statement </a:t>
            </a:r>
            <a:r>
              <a:rPr lang="en-US" dirty="0" smtClean="0"/>
              <a:t>due the “’” character in the word </a:t>
            </a:r>
            <a:r>
              <a:rPr lang="en-US" dirty="0" smtClean="0"/>
              <a:t>“</a:t>
            </a:r>
            <a:r>
              <a:rPr lang="en-US" dirty="0" smtClean="0"/>
              <a:t>What’s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Pre-compiled statement can eliminate this problem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Pre-compiled Statement 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 smtClean="0"/>
              <a:t>the calling of stored procedures that are stored in the database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This is done using the </a:t>
            </a:r>
            <a:r>
              <a:rPr lang="en-US" dirty="0" err="1" smtClean="0"/>
              <a:t>CallableStatement</a:t>
            </a:r>
            <a:r>
              <a:rPr lang="en-US" dirty="0" smtClean="0"/>
              <a:t> object. </a:t>
            </a:r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 smtClean="0"/>
              <a:t>using the </a:t>
            </a:r>
            <a:r>
              <a:rPr lang="en-US" dirty="0" err="1" smtClean="0"/>
              <a:t>prepareCall</a:t>
            </a:r>
            <a:r>
              <a:rPr lang="en-US" dirty="0" smtClean="0"/>
              <a:t>() method on a Connection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is an example:</a:t>
            </a:r>
            <a:endParaRPr lang="en-IN" dirty="0" smtClean="0"/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proCall</a:t>
            </a:r>
            <a:r>
              <a:rPr lang="en-US" dirty="0" smtClean="0"/>
              <a:t> = "{call </a:t>
            </a:r>
            <a:r>
              <a:rPr lang="en-US" dirty="0" err="1" smtClean="0"/>
              <a:t>changePassword</a:t>
            </a:r>
            <a:r>
              <a:rPr lang="en-US" dirty="0" smtClean="0"/>
              <a:t>(?, ?, ?)}";</a:t>
            </a:r>
            <a:endParaRPr lang="en-IN" dirty="0" smtClean="0"/>
          </a:p>
          <a:p>
            <a:pPr lvl="1"/>
            <a:r>
              <a:rPr lang="en-US" dirty="0" err="1" smtClean="0"/>
              <a:t>CallableStatement</a:t>
            </a:r>
            <a:r>
              <a:rPr lang="en-US" dirty="0" smtClean="0"/>
              <a:t> </a:t>
            </a:r>
            <a:r>
              <a:rPr lang="en-US" dirty="0" err="1" smtClean="0"/>
              <a:t>cstmt</a:t>
            </a:r>
            <a:r>
              <a:rPr lang="en-US" dirty="0" smtClean="0"/>
              <a:t> = </a:t>
            </a:r>
            <a:r>
              <a:rPr lang="en-US" dirty="0" err="1" smtClean="0"/>
              <a:t>con.prepareCall</a:t>
            </a:r>
            <a:r>
              <a:rPr lang="en-US" dirty="0" smtClean="0"/>
              <a:t>(</a:t>
            </a:r>
            <a:r>
              <a:rPr lang="en-US" dirty="0" err="1" smtClean="0"/>
              <a:t>proCall</a:t>
            </a:r>
            <a:r>
              <a:rPr lang="en-US" dirty="0" smtClean="0"/>
              <a:t>);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Stored </a:t>
            </a:r>
            <a:r>
              <a:rPr lang="en-US" dirty="0" smtClean="0"/>
              <a:t>procedures 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table of data is represented in the JDBC by the </a:t>
            </a:r>
            <a:r>
              <a:rPr lang="en-US" dirty="0" err="1" smtClean="0"/>
              <a:t>ResultSet</a:t>
            </a:r>
            <a:r>
              <a:rPr lang="en-US" dirty="0" smtClean="0"/>
              <a:t>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pointer points to a particular row of the </a:t>
            </a:r>
            <a:r>
              <a:rPr lang="en-US" dirty="0" err="1" smtClean="0"/>
              <a:t>ResultSet</a:t>
            </a:r>
            <a:r>
              <a:rPr lang="en-US" dirty="0" smtClean="0"/>
              <a:t>  object at a time.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pointer is called </a:t>
            </a:r>
            <a:r>
              <a:rPr lang="en-US" i="1" dirty="0" smtClean="0"/>
              <a:t>cursor</a:t>
            </a:r>
            <a:r>
              <a:rPr lang="en-US" dirty="0" smtClean="0"/>
              <a:t>. The cursor is positioned before the first row when the </a:t>
            </a:r>
            <a:r>
              <a:rPr lang="en-US" dirty="0" err="1" smtClean="0"/>
              <a:t>ResultSet</a:t>
            </a:r>
            <a:r>
              <a:rPr lang="en-US" dirty="0" smtClean="0"/>
              <a:t>  object is generated.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retrieve data from a row of </a:t>
            </a:r>
            <a:r>
              <a:rPr lang="en-US" dirty="0" err="1" smtClean="0"/>
              <a:t>ResultSet</a:t>
            </a:r>
            <a:r>
              <a:rPr lang="en-US" dirty="0" smtClean="0"/>
              <a:t>, the cursor must be positioned at the row.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ResultSet</a:t>
            </a:r>
            <a:r>
              <a:rPr lang="en-US" dirty="0" smtClean="0"/>
              <a:t> interface provides methods to move this cursor. 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result 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next()</a:t>
            </a:r>
            <a:endParaRPr lang="en-IN" dirty="0" smtClean="0"/>
          </a:p>
          <a:p>
            <a:pPr lvl="1"/>
            <a:r>
              <a:rPr lang="en-US" dirty="0" smtClean="0"/>
              <a:t>This method on the </a:t>
            </a:r>
            <a:r>
              <a:rPr lang="en-US" dirty="0" err="1" smtClean="0"/>
              <a:t>ResultSet</a:t>
            </a:r>
            <a:r>
              <a:rPr lang="en-US" dirty="0" smtClean="0"/>
              <a:t> object moves the cursor to the next row of the result set.</a:t>
            </a:r>
            <a:endParaRPr lang="en-IN" dirty="0" smtClean="0"/>
          </a:p>
          <a:p>
            <a:pPr lvl="1"/>
            <a:r>
              <a:rPr lang="en-US" dirty="0" smtClean="0"/>
              <a:t>It returns true/false depending upon whether there are more rows in the result set.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Since </a:t>
            </a:r>
            <a:r>
              <a:rPr lang="en-US" dirty="0" smtClean="0"/>
              <a:t>the next() method returns false when there are no more rows in the </a:t>
            </a:r>
            <a:r>
              <a:rPr lang="en-US" dirty="0" err="1" smtClean="0"/>
              <a:t>ResultSet</a:t>
            </a:r>
            <a:r>
              <a:rPr lang="en-US" dirty="0" smtClean="0"/>
              <a:t> object, it can be used in a while loop to iterate through the result set as follows:</a:t>
            </a:r>
            <a:endParaRPr lang="en-IN" dirty="0" smtClean="0"/>
          </a:p>
          <a:p>
            <a:pPr lvl="1"/>
            <a:r>
              <a:rPr lang="en-US" dirty="0" smtClean="0"/>
              <a:t>	String query = "SELECT * from users";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(query);</a:t>
            </a:r>
            <a:endParaRPr lang="en-IN" dirty="0" smtClean="0"/>
          </a:p>
          <a:p>
            <a:pPr lvl="1"/>
            <a:r>
              <a:rPr lang="en-US" dirty="0" smtClean="0"/>
              <a:t>   while(</a:t>
            </a:r>
            <a:r>
              <a:rPr lang="en-US" dirty="0" err="1" smtClean="0"/>
              <a:t>rs.next</a:t>
            </a:r>
            <a:r>
              <a:rPr lang="en-US" dirty="0" smtClean="0"/>
              <a:t>()) {</a:t>
            </a:r>
            <a:endParaRPr lang="en-IN" dirty="0" smtClean="0"/>
          </a:p>
          <a:p>
            <a:pPr lvl="1"/>
            <a:r>
              <a:rPr lang="en-US" dirty="0" smtClean="0"/>
              <a:t>     	//process it</a:t>
            </a:r>
            <a:endParaRPr lang="en-IN" dirty="0" smtClean="0"/>
          </a:p>
          <a:p>
            <a:pPr lvl="1"/>
            <a:r>
              <a:rPr lang="en-US" dirty="0" smtClean="0"/>
              <a:t>   }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next()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Sometimes, it is necessary to know the capabilities of </a:t>
            </a:r>
            <a:r>
              <a:rPr lang="en-US" dirty="0" err="1" smtClean="0"/>
              <a:t>DataBase</a:t>
            </a:r>
            <a:r>
              <a:rPr lang="en-US" dirty="0" smtClean="0"/>
              <a:t> Management System (DBMS) before dealing with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DatabaseMetaData</a:t>
            </a:r>
            <a:r>
              <a:rPr lang="en-US" dirty="0" smtClean="0"/>
              <a:t> interface provides methods to collect comprehensive information about a DBMS.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discover features a DBMS supports and develop our application accordingly.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before creating a table, one may want to know what data types are supported by this DBMS.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may also want to know whether the underlying DBMS supports batch update.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Database information 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dirty="0" smtClean="0"/>
              <a:t>&lt;!--</a:t>
            </a:r>
            <a:r>
              <a:rPr lang="en-US" dirty="0" err="1" smtClean="0"/>
              <a:t>DBMetaData.jsp</a:t>
            </a:r>
            <a:r>
              <a:rPr lang="en-US" dirty="0" smtClean="0"/>
              <a:t>--&gt;</a:t>
            </a:r>
            <a:endParaRPr lang="en-IN" dirty="0" smtClean="0"/>
          </a:p>
          <a:p>
            <a:pPr lvl="1"/>
            <a:r>
              <a:rPr lang="en-US" dirty="0" smtClean="0"/>
              <a:t>&lt;%@page import="java.sql.*, </a:t>
            </a:r>
            <a:r>
              <a:rPr lang="en-US" dirty="0" err="1" smtClean="0"/>
              <a:t>java.lang.reflect</a:t>
            </a:r>
            <a:r>
              <a:rPr lang="en-US" dirty="0" smtClean="0"/>
              <a:t>.*"%&gt;</a:t>
            </a:r>
            <a:endParaRPr lang="en-IN" dirty="0" smtClean="0"/>
          </a:p>
          <a:p>
            <a:pPr lvl="1"/>
            <a:r>
              <a:rPr lang="en-US" dirty="0" smtClean="0"/>
              <a:t>&lt;%</a:t>
            </a:r>
            <a:endParaRPr lang="en-IN" dirty="0" smtClean="0"/>
          </a:p>
          <a:p>
            <a:pPr lvl="1"/>
            <a:r>
              <a:rPr lang="en-US" dirty="0" smtClean="0"/>
              <a:t>	new </a:t>
            </a:r>
            <a:r>
              <a:rPr lang="en-US" dirty="0" err="1" smtClean="0"/>
              <a:t>com.mysql.jdbc.Driver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String </a:t>
            </a:r>
            <a:r>
              <a:rPr lang="en-US" dirty="0" err="1" smtClean="0"/>
              <a:t>url</a:t>
            </a:r>
            <a:r>
              <a:rPr lang="en-US" dirty="0" smtClean="0"/>
              <a:t> = "</a:t>
            </a:r>
            <a:r>
              <a:rPr lang="en-US" dirty="0" err="1" smtClean="0"/>
              <a:t>jdbc:mysql</a:t>
            </a:r>
            <a:r>
              <a:rPr lang="en-US" dirty="0" smtClean="0"/>
              <a:t>://uroy:3306/test";</a:t>
            </a:r>
            <a:endParaRPr lang="en-IN" dirty="0" smtClean="0"/>
          </a:p>
          <a:p>
            <a:pPr lvl="1"/>
            <a:r>
              <a:rPr lang="en-US" dirty="0" smtClean="0"/>
              <a:t>	Connection con = 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"root", "</a:t>
            </a:r>
            <a:r>
              <a:rPr lang="en-US" dirty="0" err="1" smtClean="0"/>
              <a:t>nbuser</a:t>
            </a:r>
            <a:r>
              <a:rPr lang="en-US" dirty="0" smtClean="0"/>
              <a:t>");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DatabaseMetaData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= </a:t>
            </a:r>
            <a:r>
              <a:rPr lang="en-US" dirty="0" err="1" smtClean="0"/>
              <a:t>con.getMetaData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Method[] methods = </a:t>
            </a:r>
            <a:r>
              <a:rPr lang="en-US" dirty="0" err="1" smtClean="0"/>
              <a:t>md.getClass</a:t>
            </a:r>
            <a:r>
              <a:rPr lang="en-US" dirty="0" smtClean="0"/>
              <a:t>().</a:t>
            </a:r>
            <a:r>
              <a:rPr lang="en-US" dirty="0" err="1" smtClean="0"/>
              <a:t>getMethods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Object[] </a:t>
            </a:r>
            <a:r>
              <a:rPr lang="en-US" dirty="0" err="1" smtClean="0"/>
              <a:t>param</a:t>
            </a:r>
            <a:r>
              <a:rPr lang="en-US" dirty="0" smtClean="0"/>
              <a:t> = new Object[0];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("&lt;table border=\"1\"&gt;");</a:t>
            </a:r>
            <a:endParaRPr lang="en-IN" dirty="0" smtClean="0"/>
          </a:p>
          <a:p>
            <a:pPr lvl="1"/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methods.length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IN" dirty="0" smtClean="0"/>
          </a:p>
          <a:p>
            <a:pPr lvl="1"/>
            <a:r>
              <a:rPr lang="en-US" dirty="0" smtClean="0"/>
              <a:t>		if (methods[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getParameterTypes</a:t>
            </a:r>
            <a:r>
              <a:rPr lang="en-US" dirty="0" smtClean="0"/>
              <a:t>().length == 0) {</a:t>
            </a:r>
            <a:endParaRPr lang="en-IN" dirty="0" smtClean="0"/>
          </a:p>
          <a:p>
            <a:pPr lvl="1"/>
            <a:r>
              <a:rPr lang="en-US" dirty="0" smtClean="0"/>
              <a:t>			if (methods[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getReturnType</a:t>
            </a:r>
            <a:r>
              <a:rPr lang="en-US" dirty="0" smtClean="0"/>
              <a:t>() == </a:t>
            </a:r>
            <a:r>
              <a:rPr lang="en-US" dirty="0" err="1" smtClean="0"/>
              <a:t>Boolean.TYPE</a:t>
            </a:r>
            <a:r>
              <a:rPr lang="en-US" dirty="0" smtClean="0"/>
              <a:t> || methods[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getReturnType</a:t>
            </a:r>
            <a:r>
              <a:rPr lang="en-US" dirty="0" smtClean="0"/>
              <a:t>() == </a:t>
            </a:r>
            <a:r>
              <a:rPr lang="en-US" dirty="0" err="1" smtClean="0"/>
              <a:t>String.class</a:t>
            </a:r>
            <a:r>
              <a:rPr lang="en-US" dirty="0" smtClean="0"/>
              <a:t>) {</a:t>
            </a:r>
            <a:endParaRPr lang="en-IN" dirty="0" smtClean="0"/>
          </a:p>
          <a:p>
            <a:pPr lvl="1"/>
            <a:r>
              <a:rPr lang="en-US" dirty="0" smtClean="0"/>
              <a:t>				</a:t>
            </a:r>
            <a:r>
              <a:rPr lang="en-US" dirty="0" err="1" smtClean="0"/>
              <a:t>out.println</a:t>
            </a:r>
            <a:r>
              <a:rPr lang="en-US" dirty="0" smtClean="0"/>
              <a:t>("&lt;</a:t>
            </a:r>
            <a:r>
              <a:rPr lang="en-US" dirty="0" err="1" smtClean="0"/>
              <a:t>tr</a:t>
            </a:r>
            <a:r>
              <a:rPr lang="en-US" dirty="0" smtClean="0"/>
              <a:t>&gt;");</a:t>
            </a:r>
            <a:endParaRPr lang="en-IN" dirty="0" smtClean="0"/>
          </a:p>
          <a:p>
            <a:pPr lvl="1"/>
            <a:r>
              <a:rPr lang="en-US" dirty="0" smtClean="0"/>
              <a:t>				</a:t>
            </a:r>
            <a:r>
              <a:rPr lang="en-US" dirty="0" err="1" smtClean="0"/>
              <a:t>out.println</a:t>
            </a:r>
            <a:r>
              <a:rPr lang="en-US" dirty="0" smtClean="0"/>
              <a:t>("&lt;td&gt;"+methods[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getName</a:t>
            </a:r>
            <a:r>
              <a:rPr lang="en-US" dirty="0" smtClean="0"/>
              <a:t>() + "&lt;/td&gt;");</a:t>
            </a:r>
            <a:endParaRPr lang="en-IN" dirty="0" smtClean="0"/>
          </a:p>
          <a:p>
            <a:pPr lvl="1"/>
            <a:r>
              <a:rPr lang="en-US" dirty="0" smtClean="0"/>
              <a:t>				try {</a:t>
            </a:r>
            <a:endParaRPr lang="en-IN" dirty="0" smtClean="0"/>
          </a:p>
          <a:p>
            <a:pPr lvl="1"/>
            <a:r>
              <a:rPr lang="en-US" dirty="0" smtClean="0"/>
              <a:t>				  </a:t>
            </a:r>
            <a:r>
              <a:rPr lang="en-US" dirty="0" err="1" smtClean="0"/>
              <a:t>out.println</a:t>
            </a:r>
            <a:r>
              <a:rPr lang="en-US" dirty="0" smtClean="0"/>
              <a:t>("&lt;td&gt;" + methods[</a:t>
            </a:r>
            <a:r>
              <a:rPr lang="en-US" dirty="0" err="1" smtClean="0"/>
              <a:t>i</a:t>
            </a:r>
            <a:r>
              <a:rPr lang="en-US" dirty="0" smtClean="0"/>
              <a:t>].invoke(</a:t>
            </a:r>
            <a:r>
              <a:rPr lang="en-US" dirty="0" err="1" smtClean="0"/>
              <a:t>md</a:t>
            </a:r>
            <a:r>
              <a:rPr lang="en-US" dirty="0" smtClean="0"/>
              <a:t>, </a:t>
            </a:r>
            <a:r>
              <a:rPr lang="en-US" dirty="0" err="1" smtClean="0"/>
              <a:t>param</a:t>
            </a:r>
            <a:r>
              <a:rPr lang="en-US" dirty="0" smtClean="0"/>
              <a:t>)+"&lt;/td&gt;");</a:t>
            </a:r>
            <a:endParaRPr lang="en-IN" dirty="0" smtClean="0"/>
          </a:p>
          <a:p>
            <a:pPr lvl="1"/>
            <a:r>
              <a:rPr lang="en-US" dirty="0" smtClean="0"/>
              <a:t>				}catch(Exception e) {</a:t>
            </a:r>
            <a:r>
              <a:rPr lang="en-US" dirty="0" err="1" smtClean="0"/>
              <a:t>out.println</a:t>
            </a:r>
            <a:r>
              <a:rPr lang="en-US" dirty="0" smtClean="0"/>
              <a:t>("&lt;td&gt;" + e+"&lt;/td&gt;");}</a:t>
            </a:r>
            <a:endParaRPr lang="en-IN" dirty="0" smtClean="0"/>
          </a:p>
          <a:p>
            <a:pPr lvl="1"/>
            <a:r>
              <a:rPr lang="en-US" dirty="0" smtClean="0"/>
              <a:t>				</a:t>
            </a:r>
            <a:r>
              <a:rPr lang="en-US" dirty="0" err="1" smtClean="0"/>
              <a:t>out.println</a:t>
            </a:r>
            <a:r>
              <a:rPr lang="en-US" dirty="0" smtClean="0"/>
              <a:t>("&lt;/</a:t>
            </a:r>
            <a:r>
              <a:rPr lang="en-US" dirty="0" err="1" smtClean="0"/>
              <a:t>tr</a:t>
            </a:r>
            <a:r>
              <a:rPr lang="en-US" dirty="0" smtClean="0"/>
              <a:t>&gt;");</a:t>
            </a:r>
            <a:endParaRPr lang="en-IN" dirty="0" smtClean="0"/>
          </a:p>
          <a:p>
            <a:pPr lvl="1"/>
            <a:r>
              <a:rPr lang="en-US" dirty="0" smtClean="0"/>
              <a:t>			}</a:t>
            </a:r>
            <a:endParaRPr lang="en-IN" dirty="0" smtClean="0"/>
          </a:p>
          <a:p>
            <a:pPr lvl="1"/>
            <a:r>
              <a:rPr lang="en-US" dirty="0" smtClean="0"/>
              <a:t>		}</a:t>
            </a:r>
            <a:endParaRPr lang="en-IN" dirty="0" smtClean="0"/>
          </a:p>
          <a:p>
            <a:pPr lvl="1"/>
            <a:r>
              <a:rPr lang="en-US" dirty="0" smtClean="0"/>
              <a:t>	}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out.println</a:t>
            </a:r>
            <a:r>
              <a:rPr lang="en-US" dirty="0" smtClean="0"/>
              <a:t>("&lt;/table&gt;");</a:t>
            </a:r>
            <a:endParaRPr lang="en-IN" dirty="0" smtClean="0"/>
          </a:p>
          <a:p>
            <a:pPr lvl="1"/>
            <a:r>
              <a:rPr lang="en-US" dirty="0" smtClean="0"/>
              <a:t>%&gt;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 sets can be </a:t>
            </a:r>
            <a:r>
              <a:rPr lang="en-US" i="1" dirty="0" smtClean="0"/>
              <a:t>scrollable</a:t>
            </a:r>
            <a:r>
              <a:rPr lang="en-US" dirty="0" smtClean="0"/>
              <a:t> in the sense that the cursor can be moved backward and forward.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 smtClean="0"/>
              <a:t>, a result set can be </a:t>
            </a:r>
            <a:r>
              <a:rPr lang="en-US" i="1" dirty="0" smtClean="0"/>
              <a:t>updatable</a:t>
            </a:r>
            <a:r>
              <a:rPr lang="en-US" dirty="0" smtClean="0"/>
              <a:t>, such that any change to the result set reflects in the database immediately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createStatement</a:t>
            </a:r>
            <a:r>
              <a:rPr lang="en-US" dirty="0" smtClean="0"/>
              <a:t>() and </a:t>
            </a:r>
            <a:r>
              <a:rPr lang="en-US" dirty="0" err="1" smtClean="0"/>
              <a:t>prepareStatement</a:t>
            </a:r>
            <a:r>
              <a:rPr lang="en-US" dirty="0" smtClean="0"/>
              <a:t>() methods take extra parameters that specify the type of result returned by subsequent execution of SQL statements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Statement </a:t>
            </a:r>
            <a:r>
              <a:rPr lang="en-US" dirty="0" err="1" smtClean="0"/>
              <a:t>createStatement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resultSetType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resultSetConcurrency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Scrollable and Updatable </a:t>
            </a:r>
            <a:r>
              <a:rPr lang="en-US" dirty="0" err="1" smtClean="0"/>
              <a:t>ResultSet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drivers are classified into four categories depending upon the way they 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JDBC-ODBC bridge (Type 1) </a:t>
            </a:r>
            <a:endParaRPr lang="en-US" dirty="0" smtClean="0"/>
          </a:p>
          <a:p>
            <a:pPr lvl="1"/>
            <a:r>
              <a:rPr lang="en-US" dirty="0" smtClean="0"/>
              <a:t>Native-API, Partly Java (Type 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Middleware, Pure Java (Type 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Pure Java Driver (Type 4)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parameter </a:t>
            </a:r>
            <a:r>
              <a:rPr lang="en-US" dirty="0" err="1" smtClean="0"/>
              <a:t>resultSetType</a:t>
            </a:r>
            <a:r>
              <a:rPr lang="en-US" dirty="0" smtClean="0"/>
              <a:t> can assume the following static integer constants defined in </a:t>
            </a:r>
            <a:r>
              <a:rPr lang="en-US" dirty="0" err="1" smtClean="0"/>
              <a:t>ResultSet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 smtClean="0"/>
              <a:t>meaning is as follows:</a:t>
            </a:r>
            <a:endParaRPr lang="en-IN" dirty="0" smtClean="0"/>
          </a:p>
          <a:p>
            <a:pPr lvl="0"/>
            <a:r>
              <a:rPr lang="en-US" dirty="0" smtClean="0"/>
              <a:t>TYPE_FORWARD_ONLY</a:t>
            </a:r>
            <a:endParaRPr lang="en-IN" dirty="0" smtClean="0"/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If this constant is used, the cursor starts at the first row and can only move forward.</a:t>
            </a:r>
            <a:endParaRPr lang="en-IN" dirty="0" smtClean="0"/>
          </a:p>
          <a:p>
            <a:pPr lvl="0"/>
            <a:r>
              <a:rPr lang="en-US" dirty="0" smtClean="0"/>
              <a:t>TYPE_SCROLL_INSENSITIVE</a:t>
            </a:r>
            <a:endParaRPr lang="en-IN" dirty="0" smtClean="0"/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All cursor positioning methods are enabled; the result set does not reflect changes made by others in the underlying table.</a:t>
            </a:r>
            <a:endParaRPr lang="en-IN" dirty="0" smtClean="0"/>
          </a:p>
          <a:p>
            <a:pPr lvl="0"/>
            <a:r>
              <a:rPr lang="en-US" dirty="0" smtClean="0"/>
              <a:t>TYPE_SCROLL_SENSITIVE</a:t>
            </a:r>
            <a:endParaRPr lang="en-IN" dirty="0" smtClean="0"/>
          </a:p>
          <a:p>
            <a:pPr lvl="1"/>
            <a:r>
              <a:rPr lang="en-US" dirty="0" smtClean="0"/>
              <a:t>All cursor positioning methods are enabled; the result set reflects changes made by others in the underlying table.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Scrollability</a:t>
            </a:r>
            <a:r>
              <a:rPr lang="en-US" dirty="0" smtClean="0"/>
              <a:t> type 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5" y="1052734"/>
          <a:ext cx="8208910" cy="5328591"/>
        </p:xfrm>
        <a:graphic>
          <a:graphicData uri="http://schemas.openxmlformats.org/drawingml/2006/table">
            <a:tbl>
              <a:tblPr/>
              <a:tblGrid>
                <a:gridCol w="1563602"/>
                <a:gridCol w="1759052"/>
                <a:gridCol w="1759052"/>
                <a:gridCol w="1563602"/>
                <a:gridCol w="1563602"/>
              </a:tblGrid>
              <a:tr h="1332147">
                <a:tc grid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Arial"/>
                          <a:ea typeface="MS Mincho"/>
                        </a:rPr>
                        <a:t>Scroll Type</a:t>
                      </a:r>
                      <a:endParaRPr lang="en-IN" sz="16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TYPE_FORWARD_ONLY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TYPE_SCROLL_SENSITIVE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TYPE_SCROLL_INSENSITIVE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 row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Internal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DELETE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Yes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Yes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UPDATE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Yes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Yes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Yes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INSERT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 row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External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DELETE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UPDATE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Yes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INSERT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latin typeface="Arial"/>
                          <a:ea typeface="MS Mincho"/>
                        </a:rPr>
                        <a:t>No</a:t>
                      </a:r>
                      <a:endParaRPr lang="en-IN" sz="160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latin typeface="Arial"/>
                          <a:ea typeface="MS Mincho"/>
                        </a:rPr>
                        <a:t>No</a:t>
                      </a:r>
                      <a:endParaRPr lang="en-IN" sz="1600" dirty="0">
                        <a:latin typeface="Arial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Scrollability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parameter </a:t>
            </a:r>
            <a:r>
              <a:rPr lang="en-US" dirty="0" err="1" smtClean="0"/>
              <a:t>resultSetConcurrency</a:t>
            </a:r>
            <a:r>
              <a:rPr lang="en-US" dirty="0" smtClean="0"/>
              <a:t> can assume the following static integer constants defined in </a:t>
            </a:r>
            <a:r>
              <a:rPr lang="en-US" dirty="0" err="1" smtClean="0"/>
              <a:t>ResultSet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following is a brief description:</a:t>
            </a:r>
            <a:endParaRPr lang="en-IN" dirty="0" smtClean="0"/>
          </a:p>
          <a:p>
            <a:pPr lvl="0"/>
            <a:r>
              <a:rPr lang="en-US" dirty="0" smtClean="0"/>
              <a:t>CONCUR_READ_ONLY 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result set is not updatable.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CONCUR_UPDATABLE</a:t>
            </a:r>
            <a:endParaRPr lang="en-IN" dirty="0" smtClean="0"/>
          </a:p>
          <a:p>
            <a:pPr lvl="1"/>
            <a:r>
              <a:rPr lang="en-US" dirty="0" smtClean="0"/>
              <a:t>Rows can be added and deleted; columns can be updated and are visible to others.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Type 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example creates a Statement object, whose methods will return scrollable, update insensitive, and read-only result sets.</a:t>
            </a:r>
            <a:endParaRPr lang="en-IN" dirty="0" smtClean="0"/>
          </a:p>
          <a:p>
            <a:pPr lvl="1"/>
            <a:r>
              <a:rPr lang="en-US" dirty="0" smtClean="0"/>
              <a:t>Statement stmt = </a:t>
            </a:r>
            <a:r>
              <a:rPr lang="en-US" dirty="0" err="1" smtClean="0"/>
              <a:t>conn.createStatement</a:t>
            </a:r>
            <a:r>
              <a:rPr lang="en-US" dirty="0" smtClean="0"/>
              <a:t>(</a:t>
            </a:r>
            <a:r>
              <a:rPr lang="en-US" dirty="0" err="1" smtClean="0"/>
              <a:t>ResultSet.TYPE_SCROLL_INSENSITIVE</a:t>
            </a:r>
            <a:r>
              <a:rPr lang="en-US" dirty="0" smtClean="0"/>
              <a:t>, </a:t>
            </a:r>
            <a:r>
              <a:rPr lang="en-US" dirty="0" err="1" smtClean="0"/>
              <a:t>ResultSet.CONCUR_READ_ONLY</a:t>
            </a:r>
            <a:r>
              <a:rPr lang="en-US" dirty="0" smtClean="0"/>
              <a:t>); </a:t>
            </a:r>
            <a:endParaRPr lang="en-IN" dirty="0" smtClean="0"/>
          </a:p>
          <a:p>
            <a:pPr lvl="1"/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questions");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The </a:t>
            </a:r>
            <a:r>
              <a:rPr lang="en-US" dirty="0" err="1" smtClean="0"/>
              <a:t>ResultSet</a:t>
            </a:r>
            <a:r>
              <a:rPr lang="en-US" dirty="0" smtClean="0"/>
              <a:t> object </a:t>
            </a:r>
            <a:r>
              <a:rPr lang="en-US" dirty="0" err="1" smtClean="0"/>
              <a:t>rs</a:t>
            </a:r>
            <a:r>
              <a:rPr lang="en-US" dirty="0" smtClean="0"/>
              <a:t> is now scrollable, but update insensitive.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Move the cursor forward by one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rs.next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//or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rs.relative</a:t>
            </a:r>
            <a:r>
              <a:rPr lang="en-US" dirty="0" smtClean="0"/>
              <a:t>(1);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Move </a:t>
            </a:r>
            <a:r>
              <a:rPr lang="en-US" dirty="0" smtClean="0"/>
              <a:t>the cursor backward by one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rs.previous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//or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rs.relative</a:t>
            </a:r>
            <a:r>
              <a:rPr lang="en-US" dirty="0" smtClean="0"/>
              <a:t>(-1);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Set </a:t>
            </a:r>
            <a:r>
              <a:rPr lang="en-US" dirty="0" smtClean="0"/>
              <a:t>the cursor before the first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rs.beforeFirst</a:t>
            </a:r>
            <a:r>
              <a:rPr lang="en-US" dirty="0" smtClean="0"/>
              <a:t>();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Set </a:t>
            </a:r>
            <a:r>
              <a:rPr lang="en-US" dirty="0" smtClean="0"/>
              <a:t>the cursor after the last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rs.afterLast</a:t>
            </a:r>
            <a:r>
              <a:rPr lang="en-US" dirty="0" smtClean="0"/>
              <a:t>();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Set </a:t>
            </a:r>
            <a:r>
              <a:rPr lang="en-US" dirty="0" smtClean="0"/>
              <a:t>the cursor at the first row (row 1).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rs.first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//or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rs.absolute</a:t>
            </a:r>
            <a:r>
              <a:rPr lang="en-US" dirty="0" smtClean="0"/>
              <a:t>(1);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Set the cursor at the last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rs.last</a:t>
            </a:r>
            <a:r>
              <a:rPr lang="en-US" dirty="0" smtClean="0"/>
              <a:t>();</a:t>
            </a:r>
            <a:endParaRPr lang="en-IN" dirty="0" smtClean="0"/>
          </a:p>
          <a:p>
            <a:pPr lvl="1"/>
            <a:r>
              <a:rPr lang="en-US" dirty="0" smtClean="0"/>
              <a:t>	//or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rs.absolute</a:t>
            </a:r>
            <a:r>
              <a:rPr lang="en-US" dirty="0" smtClean="0"/>
              <a:t>(-1);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Set </a:t>
            </a:r>
            <a:r>
              <a:rPr lang="en-US" dirty="0" smtClean="0"/>
              <a:t>the cursor at the second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rs.absolute</a:t>
            </a:r>
            <a:r>
              <a:rPr lang="en-US" dirty="0" smtClean="0"/>
              <a:t>(2);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Set </a:t>
            </a:r>
            <a:r>
              <a:rPr lang="en-US" dirty="0" smtClean="0"/>
              <a:t>the cursor at the second last row.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rs.absolute</a:t>
            </a:r>
            <a:r>
              <a:rPr lang="en-US" dirty="0" smtClean="0"/>
              <a:t>(-2);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Move </a:t>
            </a:r>
            <a:r>
              <a:rPr lang="en-US" dirty="0" smtClean="0"/>
              <a:t>the cursor forward six rows from the current position.  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rs.relative</a:t>
            </a:r>
            <a:r>
              <a:rPr lang="en-US" dirty="0" smtClean="0"/>
              <a:t>(6);</a:t>
            </a:r>
            <a:endParaRPr lang="en-IN" dirty="0" smtClean="0"/>
          </a:p>
          <a:p>
            <a:pPr lvl="1"/>
            <a:r>
              <a:rPr lang="en-US" dirty="0" smtClean="0"/>
              <a:t>	//Sets the cursor after the last row, if it goes beyond the last row</a:t>
            </a:r>
            <a:endParaRPr lang="en-IN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Move </a:t>
            </a:r>
            <a:r>
              <a:rPr lang="en-US" dirty="0" smtClean="0"/>
              <a:t>the cursor backward four rows from the current position.  </a:t>
            </a:r>
            <a:endParaRPr lang="en-IN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rs.relative</a:t>
            </a:r>
            <a:r>
              <a:rPr lang="en-US" dirty="0" smtClean="0"/>
              <a:t>(-4);</a:t>
            </a:r>
            <a:endParaRPr lang="en-IN" dirty="0" smtClean="0"/>
          </a:p>
          <a:p>
            <a:pPr lvl="1"/>
            <a:r>
              <a:rPr lang="en-US" dirty="0" smtClean="0"/>
              <a:t>	//Sets the cursor before the first row, if it goes before the first </a:t>
            </a:r>
            <a:r>
              <a:rPr lang="en-US" dirty="0" smtClean="0"/>
              <a:t>row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ResultSetMetaData</a:t>
            </a:r>
            <a:r>
              <a:rPr lang="en-US" dirty="0" smtClean="0"/>
              <a:t> object is used to retrieve information about the types and properties of the columns and other meta information about a </a:t>
            </a:r>
            <a:r>
              <a:rPr lang="en-US" dirty="0" err="1" smtClean="0"/>
              <a:t>ResultSet</a:t>
            </a:r>
            <a:r>
              <a:rPr lang="en-US" dirty="0" smtClean="0"/>
              <a:t> object. </a:t>
            </a:r>
            <a:endParaRPr lang="en-US" dirty="0" smtClean="0"/>
          </a:p>
          <a:p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stmt.executeQuery</a:t>
            </a:r>
            <a:r>
              <a:rPr lang="en-US" dirty="0" smtClean="0"/>
              <a:t>("SELECT * FROM questions");</a:t>
            </a:r>
            <a:endParaRPr lang="en-IN" dirty="0" smtClean="0"/>
          </a:p>
          <a:p>
            <a:pPr lvl="1"/>
            <a:r>
              <a:rPr lang="en-US" dirty="0" err="1" smtClean="0"/>
              <a:t>ResultSetMetaData</a:t>
            </a:r>
            <a:r>
              <a:rPr lang="en-US" dirty="0" smtClean="0"/>
              <a:t> </a:t>
            </a:r>
            <a:r>
              <a:rPr lang="en-US" dirty="0" err="1" smtClean="0"/>
              <a:t>rsmd</a:t>
            </a:r>
            <a:r>
              <a:rPr lang="en-US" dirty="0" smtClean="0"/>
              <a:t> = </a:t>
            </a:r>
            <a:r>
              <a:rPr lang="en-US" dirty="0" err="1" smtClean="0"/>
              <a:t>rs.getMetaData</a:t>
            </a:r>
            <a:r>
              <a:rPr lang="en-US" dirty="0" smtClean="0"/>
              <a:t>();</a:t>
            </a:r>
            <a:endParaRPr lang="en-IN" dirty="0" smtClean="0"/>
          </a:p>
          <a:p>
            <a:r>
              <a:rPr lang="en-US" dirty="0" smtClean="0"/>
              <a:t>It can be used to get some useful information such as number of rows, number of columns, column names, and their type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 Set </a:t>
            </a:r>
            <a:r>
              <a:rPr lang="en-US" dirty="0" smtClean="0"/>
              <a:t>Metadata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</a:t>
            </a:r>
            <a:r>
              <a:rPr lang="en-US" dirty="0" smtClean="0"/>
              <a:t>talk to the database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Needs </a:t>
            </a:r>
            <a:r>
              <a:rPr lang="en-US" dirty="0" smtClean="0"/>
              <a:t>an intermediate ODBC (</a:t>
            </a:r>
            <a:r>
              <a:rPr lang="en-US" b="1" dirty="0" smtClean="0"/>
              <a:t>O</a:t>
            </a:r>
            <a:r>
              <a:rPr lang="en-US" dirty="0" smtClean="0"/>
              <a:t>pen </a:t>
            </a:r>
            <a:r>
              <a:rPr lang="en-US" b="1" dirty="0" err="1" smtClean="0"/>
              <a:t>D</a:t>
            </a:r>
            <a:r>
              <a:rPr lang="en-US" dirty="0" err="1" smtClean="0"/>
              <a:t>ata</a:t>
            </a:r>
            <a:r>
              <a:rPr lang="en-US" b="1" dirty="0" err="1" smtClean="0"/>
              <a:t>B</a:t>
            </a:r>
            <a:r>
              <a:rPr lang="en-US" dirty="0" err="1" smtClean="0"/>
              <a:t>ase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onnectivity) driver, with which it forms a kind of </a:t>
            </a:r>
            <a:r>
              <a:rPr lang="en-US" dirty="0" smtClean="0"/>
              <a:t>bridge</a:t>
            </a:r>
          </a:p>
          <a:p>
            <a:r>
              <a:rPr lang="en-US" dirty="0" smtClean="0"/>
              <a:t>The driver translates JDBC function calls to ODBC method calls. ODBC makes use of native libraries of the operating system and is hence </a:t>
            </a:r>
            <a:r>
              <a:rPr lang="en-US" dirty="0" smtClean="0"/>
              <a:t>platform-dependent</a:t>
            </a:r>
          </a:p>
          <a:p>
            <a:r>
              <a:rPr lang="en-US" dirty="0" smtClean="0"/>
              <a:t>Type 1 driver is used for experimental purposes or when no other JDBC driver is available.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JDBC-ODBC bridge (Type 1) 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 smtClean="0"/>
              <a:t>to the Type 1 </a:t>
            </a:r>
            <a:endParaRPr lang="en-US" dirty="0" smtClean="0"/>
          </a:p>
          <a:p>
            <a:r>
              <a:rPr lang="en-US" dirty="0" smtClean="0"/>
              <a:t>Translates </a:t>
            </a:r>
            <a:r>
              <a:rPr lang="en-US" dirty="0" smtClean="0"/>
              <a:t>JDBC calls to database-specific native API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 pure Java driver, as it interfaces with non-Java APIs that communicate with the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Little </a:t>
            </a:r>
            <a:r>
              <a:rPr lang="en-US" dirty="0" smtClean="0"/>
              <a:t>bit faster than the earlier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Has </a:t>
            </a:r>
            <a:r>
              <a:rPr lang="en-US" dirty="0" smtClean="0"/>
              <a:t>limitations similar to the previous one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Native-API, Partly Java (Type 2) 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driver forwards the JDBC calls to some middleware server 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smtClean="0"/>
              <a:t>acts as a </a:t>
            </a:r>
            <a:r>
              <a:rPr lang="en-US" i="1" dirty="0" smtClean="0"/>
              <a:t>gateway</a:t>
            </a:r>
            <a:r>
              <a:rPr lang="en-US" dirty="0" smtClean="0"/>
              <a:t> for multiple (possibly different) database servers and can use different database-specific protocols to connect to different database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Hides </a:t>
            </a:r>
            <a:r>
              <a:rPr lang="en-US" dirty="0" smtClean="0"/>
              <a:t>the details of connections to the database servers and makes it possible to change the database servers without affecting the client.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Middleware, Pure Java (Type 3) 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Communicate </a:t>
            </a:r>
            <a:r>
              <a:rPr lang="en-US" dirty="0" smtClean="0"/>
              <a:t>with the database directly by making socket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Has distinct </a:t>
            </a:r>
            <a:r>
              <a:rPr lang="en-US" dirty="0" smtClean="0"/>
              <a:t>advantages over other mechanisms, in terms of performance and development time. 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dirty="0" smtClean="0"/>
              <a:t>, it talks with the database server directly, no other subsidiary driver is needed. In this book, we shall use only the Type 4 driver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Java Driver (Type 4) 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JDBC architecture is sometimes classified as: </a:t>
            </a:r>
            <a:endParaRPr lang="en-US" dirty="0" smtClean="0"/>
          </a:p>
          <a:p>
            <a:pPr lvl="1"/>
            <a:r>
              <a:rPr lang="en-US" dirty="0" smtClean="0"/>
              <a:t>two-tier </a:t>
            </a:r>
            <a:r>
              <a:rPr lang="en-US" dirty="0" smtClean="0"/>
              <a:t>and </a:t>
            </a:r>
            <a:endParaRPr lang="en-US" dirty="0" smtClean="0"/>
          </a:p>
          <a:p>
            <a:pPr lvl="2"/>
            <a:r>
              <a:rPr lang="en-US" dirty="0" smtClean="0"/>
              <a:t>Type  2 and 4 drivers use two-tier</a:t>
            </a:r>
            <a:endParaRPr lang="en-US" dirty="0" smtClean="0"/>
          </a:p>
          <a:p>
            <a:pPr lvl="1"/>
            <a:r>
              <a:rPr lang="en-US" dirty="0" smtClean="0"/>
              <a:t>three-tier</a:t>
            </a:r>
            <a:r>
              <a:rPr lang="en-US" dirty="0" smtClean="0"/>
              <a:t>. </a:t>
            </a:r>
            <a:endParaRPr lang="en-US" dirty="0" smtClean="0"/>
          </a:p>
          <a:p>
            <a:pPr lvl="2"/>
            <a:r>
              <a:rPr lang="en-US" dirty="0" smtClean="0"/>
              <a:t>Type 1 and 3 use three-tier architecture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Architecture 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789</TotalTime>
  <Words>2287</Words>
  <Application>Microsoft Office PowerPoint</Application>
  <PresentationFormat>On-screen Show (4:3)</PresentationFormat>
  <Paragraphs>379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Java Database Connectivity (JDBC)</vt:lpstr>
      <vt:lpstr>Introduction</vt:lpstr>
      <vt:lpstr>JDBC Drivers</vt:lpstr>
      <vt:lpstr>JDBC Drivers</vt:lpstr>
      <vt:lpstr>JDBC-ODBC bridge (Type 1) </vt:lpstr>
      <vt:lpstr>Native-API, Partly Java (Type 2) </vt:lpstr>
      <vt:lpstr>Middleware, Pure Java (Type 3) </vt:lpstr>
      <vt:lpstr>Pure Java Driver (Type 4) </vt:lpstr>
      <vt:lpstr>JDBC Architecture </vt:lpstr>
      <vt:lpstr>JDBC Architecture </vt:lpstr>
      <vt:lpstr>JDBC Classes and Interfaces </vt:lpstr>
      <vt:lpstr>Basic Steps </vt:lpstr>
      <vt:lpstr>Loading a Driver </vt:lpstr>
      <vt:lpstr>Loading a Driver </vt:lpstr>
      <vt:lpstr>Loading a Driver </vt:lpstr>
      <vt:lpstr>Loading a Driver </vt:lpstr>
      <vt:lpstr>Making a connection </vt:lpstr>
      <vt:lpstr>Connection object</vt:lpstr>
      <vt:lpstr>Making a connection </vt:lpstr>
      <vt:lpstr>Making a connection </vt:lpstr>
      <vt:lpstr>Making a connection </vt:lpstr>
      <vt:lpstr>Execute SQL statement </vt:lpstr>
      <vt:lpstr>Simple Statements </vt:lpstr>
      <vt:lpstr>Simple Statements </vt:lpstr>
      <vt:lpstr>executeQuery()</vt:lpstr>
      <vt:lpstr>execute()</vt:lpstr>
      <vt:lpstr>Atomic transaction </vt:lpstr>
      <vt:lpstr>Atomic transaction </vt:lpstr>
      <vt:lpstr>executeBatch()</vt:lpstr>
      <vt:lpstr>Pre-compiled Statement </vt:lpstr>
      <vt:lpstr>Pre-compiled Statement </vt:lpstr>
      <vt:lpstr>Example</vt:lpstr>
      <vt:lpstr>Pre-compiled Statement </vt:lpstr>
      <vt:lpstr>Stored procedures </vt:lpstr>
      <vt:lpstr>Retrieving result </vt:lpstr>
      <vt:lpstr>next()</vt:lpstr>
      <vt:lpstr>Getting Database information </vt:lpstr>
      <vt:lpstr>Example</vt:lpstr>
      <vt:lpstr>Scrollable and Updatable ResultSet</vt:lpstr>
      <vt:lpstr>Scrollability type </vt:lpstr>
      <vt:lpstr>Scrollability</vt:lpstr>
      <vt:lpstr>Concurrency Type </vt:lpstr>
      <vt:lpstr>Examples</vt:lpstr>
      <vt:lpstr>More examples</vt:lpstr>
      <vt:lpstr>More examples</vt:lpstr>
      <vt:lpstr>Result Set Metadata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XML-RPC</dc:title>
  <dc:creator>root</dc:creator>
  <cp:lastModifiedBy>Uttam K. Roy</cp:lastModifiedBy>
  <cp:revision>265</cp:revision>
  <dcterms:created xsi:type="dcterms:W3CDTF">2015-03-17T03:58:19Z</dcterms:created>
  <dcterms:modified xsi:type="dcterms:W3CDTF">2015-06-09T15:36:45Z</dcterms:modified>
</cp:coreProperties>
</file>