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notesMasterIdLst>
    <p:notesMasterId r:id="rId32"/>
  </p:notesMasterIdLst>
  <p:sldIdLst>
    <p:sldId id="2147469221" r:id="rId4"/>
    <p:sldId id="2147469222" r:id="rId5"/>
    <p:sldId id="1829" r:id="rId6"/>
    <p:sldId id="1819" r:id="rId7"/>
    <p:sldId id="1820" r:id="rId8"/>
    <p:sldId id="2147469223" r:id="rId9"/>
    <p:sldId id="1840" r:id="rId10"/>
    <p:sldId id="1859" r:id="rId11"/>
    <p:sldId id="1822" r:id="rId12"/>
    <p:sldId id="593" r:id="rId13"/>
    <p:sldId id="594" r:id="rId14"/>
    <p:sldId id="1839" r:id="rId15"/>
    <p:sldId id="1858" r:id="rId16"/>
    <p:sldId id="369" r:id="rId17"/>
    <p:sldId id="377" r:id="rId18"/>
    <p:sldId id="378" r:id="rId19"/>
    <p:sldId id="370" r:id="rId20"/>
    <p:sldId id="371" r:id="rId21"/>
    <p:sldId id="372" r:id="rId22"/>
    <p:sldId id="373" r:id="rId23"/>
    <p:sldId id="374" r:id="rId24"/>
    <p:sldId id="375" r:id="rId25"/>
    <p:sldId id="376" r:id="rId26"/>
    <p:sldId id="1861" r:id="rId27"/>
    <p:sldId id="1863" r:id="rId28"/>
    <p:sldId id="1862" r:id="rId29"/>
    <p:sldId id="1860" r:id="rId30"/>
    <p:sldId id="186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76223" autoAdjust="0"/>
  </p:normalViewPr>
  <p:slideViewPr>
    <p:cSldViewPr snapToGrid="0">
      <p:cViewPr varScale="1">
        <p:scale>
          <a:sx n="60" d="100"/>
          <a:sy n="60" d="100"/>
        </p:scale>
        <p:origin x="155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uel MARCIAS" userId="96ef861f-cae5-4512-8753-9499246100b8" providerId="ADAL" clId="{0C72D5F7-0361-4CB5-A9AD-6DE1AA492668}"/>
    <pc:docChg chg="custSel modSld">
      <pc:chgData name="Manuel MARCIAS" userId="96ef861f-cae5-4512-8753-9499246100b8" providerId="ADAL" clId="{0C72D5F7-0361-4CB5-A9AD-6DE1AA492668}" dt="2023-09-02T21:38:26.681" v="2" actId="478"/>
      <pc:docMkLst>
        <pc:docMk/>
      </pc:docMkLst>
      <pc:sldChg chg="delSp mod">
        <pc:chgData name="Manuel MARCIAS" userId="96ef861f-cae5-4512-8753-9499246100b8" providerId="ADAL" clId="{0C72D5F7-0361-4CB5-A9AD-6DE1AA492668}" dt="2023-09-02T21:38:26.681" v="2" actId="478"/>
        <pc:sldMkLst>
          <pc:docMk/>
          <pc:sldMk cId="1900781237" sldId="1866"/>
        </pc:sldMkLst>
        <pc:spChg chg="del">
          <ac:chgData name="Manuel MARCIAS" userId="96ef861f-cae5-4512-8753-9499246100b8" providerId="ADAL" clId="{0C72D5F7-0361-4CB5-A9AD-6DE1AA492668}" dt="2023-09-02T21:38:26.681" v="2" actId="478"/>
          <ac:spMkLst>
            <pc:docMk/>
            <pc:sldMk cId="1900781237" sldId="1866"/>
            <ac:spMk id="4" creationId="{FBB0D969-12BD-31B0-2C04-2E2B64B7A4D8}"/>
          </ac:spMkLst>
        </pc:spChg>
      </pc:sldChg>
      <pc:sldChg chg="addSp delSp modSp mod">
        <pc:chgData name="Manuel MARCIAS" userId="96ef861f-cae5-4512-8753-9499246100b8" providerId="ADAL" clId="{0C72D5F7-0361-4CB5-A9AD-6DE1AA492668}" dt="2023-09-02T21:37:58.454" v="1"/>
        <pc:sldMkLst>
          <pc:docMk/>
          <pc:sldMk cId="3706451583" sldId="2147469221"/>
        </pc:sldMkLst>
        <pc:picChg chg="del">
          <ac:chgData name="Manuel MARCIAS" userId="96ef861f-cae5-4512-8753-9499246100b8" providerId="ADAL" clId="{0C72D5F7-0361-4CB5-A9AD-6DE1AA492668}" dt="2023-09-02T21:37:58.085" v="0" actId="478"/>
          <ac:picMkLst>
            <pc:docMk/>
            <pc:sldMk cId="3706451583" sldId="2147469221"/>
            <ac:picMk id="2" creationId="{803173E9-369F-5674-875B-E6DCD663C05B}"/>
          </ac:picMkLst>
        </pc:picChg>
        <pc:picChg chg="add mod">
          <ac:chgData name="Manuel MARCIAS" userId="96ef861f-cae5-4512-8753-9499246100b8" providerId="ADAL" clId="{0C72D5F7-0361-4CB5-A9AD-6DE1AA492668}" dt="2023-09-02T21:37:58.454" v="1"/>
          <ac:picMkLst>
            <pc:docMk/>
            <pc:sldMk cId="3706451583" sldId="2147469221"/>
            <ac:picMk id="3" creationId="{FA7876F3-2B15-5F34-9D45-3903C75BA4DE}"/>
          </ac:picMkLst>
        </pc:picChg>
      </pc:sldChg>
    </pc:docChg>
  </pc:docChgLst>
  <pc:docChgLst>
    <pc:chgData name="Manuel MARCIAS" userId="96ef861f-cae5-4512-8753-9499246100b8" providerId="ADAL" clId="{DBE801EC-2903-4A2D-B8A0-21FF2087DAF5}"/>
    <pc:docChg chg="custSel modSld">
      <pc:chgData name="Manuel MARCIAS" userId="96ef861f-cae5-4512-8753-9499246100b8" providerId="ADAL" clId="{DBE801EC-2903-4A2D-B8A0-21FF2087DAF5}" dt="2023-09-07T16:40:52.381" v="383" actId="20577"/>
      <pc:docMkLst>
        <pc:docMk/>
      </pc:docMkLst>
      <pc:sldChg chg="modNotesTx">
        <pc:chgData name="Manuel MARCIAS" userId="96ef861f-cae5-4512-8753-9499246100b8" providerId="ADAL" clId="{DBE801EC-2903-4A2D-B8A0-21FF2087DAF5}" dt="2023-09-07T16:32:26.956" v="55" actId="20577"/>
        <pc:sldMkLst>
          <pc:docMk/>
          <pc:sldMk cId="3104364501" sldId="1819"/>
        </pc:sldMkLst>
      </pc:sldChg>
      <pc:sldChg chg="modNotesTx">
        <pc:chgData name="Manuel MARCIAS" userId="96ef861f-cae5-4512-8753-9499246100b8" providerId="ADAL" clId="{DBE801EC-2903-4A2D-B8A0-21FF2087DAF5}" dt="2023-09-07T16:33:25.896" v="112" actId="20577"/>
        <pc:sldMkLst>
          <pc:docMk/>
          <pc:sldMk cId="936312226" sldId="1820"/>
        </pc:sldMkLst>
      </pc:sldChg>
      <pc:sldChg chg="modNotesTx">
        <pc:chgData name="Manuel MARCIAS" userId="96ef861f-cae5-4512-8753-9499246100b8" providerId="ADAL" clId="{DBE801EC-2903-4A2D-B8A0-21FF2087DAF5}" dt="2023-09-07T16:37:29.909" v="358" actId="20577"/>
        <pc:sldMkLst>
          <pc:docMk/>
          <pc:sldMk cId="3191494436" sldId="1822"/>
        </pc:sldMkLst>
      </pc:sldChg>
      <pc:sldChg chg="modNotesTx">
        <pc:chgData name="Manuel MARCIAS" userId="96ef861f-cae5-4512-8753-9499246100b8" providerId="ADAL" clId="{DBE801EC-2903-4A2D-B8A0-21FF2087DAF5}" dt="2023-09-07T16:35:16.779" v="264" actId="20577"/>
        <pc:sldMkLst>
          <pc:docMk/>
          <pc:sldMk cId="3387062785" sldId="1840"/>
        </pc:sldMkLst>
      </pc:sldChg>
      <pc:sldChg chg="modSp mod">
        <pc:chgData name="Manuel MARCIAS" userId="96ef861f-cae5-4512-8753-9499246100b8" providerId="ADAL" clId="{DBE801EC-2903-4A2D-B8A0-21FF2087DAF5}" dt="2023-09-07T16:40:52.381" v="383" actId="20577"/>
        <pc:sldMkLst>
          <pc:docMk/>
          <pc:sldMk cId="1361214387" sldId="1858"/>
        </pc:sldMkLst>
        <pc:spChg chg="mod">
          <ac:chgData name="Manuel MARCIAS" userId="96ef861f-cae5-4512-8753-9499246100b8" providerId="ADAL" clId="{DBE801EC-2903-4A2D-B8A0-21FF2087DAF5}" dt="2023-09-07T16:40:52.381" v="383" actId="20577"/>
          <ac:spMkLst>
            <pc:docMk/>
            <pc:sldMk cId="1361214387" sldId="1858"/>
            <ac:spMk id="2" creationId="{E24061DE-18B0-6995-E345-E36E37B4FBBD}"/>
          </ac:spMkLst>
        </pc:spChg>
      </pc:sldChg>
      <pc:sldChg chg="modNotesTx">
        <pc:chgData name="Manuel MARCIAS" userId="96ef861f-cae5-4512-8753-9499246100b8" providerId="ADAL" clId="{DBE801EC-2903-4A2D-B8A0-21FF2087DAF5}" dt="2023-09-07T16:34:38.362" v="204" actId="20577"/>
        <pc:sldMkLst>
          <pc:docMk/>
          <pc:sldMk cId="1809496074" sldId="214746922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243B43-F286-48C1-BBED-D571E17C6AE3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37A20C-0A41-4975-BF38-102D39C80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26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8E59B-3326-4FD4-8806-9EAC0DB7D6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419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Alcuni canali hanno una fifo piccola</a:t>
            </a:r>
          </a:p>
          <a:p>
            <a:r>
              <a:rPr lang="fr-FR"/>
              <a:t>Altri hanno una fifo piu grande</a:t>
            </a:r>
          </a:p>
          <a:p>
            <a:r>
              <a:rPr lang="fr-FR"/>
              <a:t>Possiamo assegnare ogni periferica ad ogni canale che vogliamo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8E59B-3326-4FD4-8806-9EAC0DB7D607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77214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8E59B-3326-4FD4-8806-9EAC0DB7D6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64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Usiamo ADC1 per ocnvetire 4 canali in continua x una DMA request</a:t>
            </a:r>
          </a:p>
          <a:p>
            <a:r>
              <a:rPr lang="en-US"/>
              <a:t>Usiamo USART3 per plottare dati sul PC</a:t>
            </a:r>
          </a:p>
          <a:p>
            <a:r>
              <a:rPr lang="en-US"/>
              <a:t>TIM15 per fare il trigger</a:t>
            </a:r>
          </a:p>
          <a:p>
            <a:r>
              <a:rPr lang="en-US"/>
              <a:t>Useremo il linked list mode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8E59B-3326-4FD4-8806-9EAC0DB7D607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5071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Timer e’ usato per evitare che il terminale crashi e per far vedere la feature di trigger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8E59B-3326-4FD4-8806-9EAC0DB7D607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50874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All’inizio dalla linked list facciamo il load della config 1</a:t>
            </a:r>
          </a:p>
          <a:p>
            <a:r>
              <a:rPr lang="en-US"/>
              <a:t>Attendiamo il trigger di tim 15 e trasferiamo I dati da ADC a memoria</a:t>
            </a:r>
          </a:p>
          <a:p>
            <a:r>
              <a:rPr lang="en-US"/>
              <a:t>Una volta che il transfer e’ finite, carichiamo il nodo 2 della linked list e iniziamo il transfer verso la usart3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8E59B-3326-4FD4-8806-9EAC0DB7D607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2894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8E59B-3326-4FD4-8806-9EAC0DB7D60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6872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8E59B-3326-4FD4-8806-9EAC0DB7D60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153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3F7F5F"/>
                </a:solidFill>
                <a:latin typeface="Consolas" panose="020B0609020204030204" pitchFamily="49" charset="0"/>
              </a:rPr>
              <a:t>/* USER CODE BEGIN 2 */</a:t>
            </a:r>
            <a:endParaRPr lang="en-U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MX_YourQueueName_Config();</a:t>
            </a:r>
          </a:p>
          <a:p>
            <a:pPr algn="l"/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 HAL_DMAEx_List_LinkQ(&amp;handle_GPDMA1_Channel6, &amp;YourQueueName);</a:t>
            </a:r>
          </a:p>
          <a:p>
            <a:pPr algn="l"/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 ATOMIC_SET_BIT(huart3.</a:t>
            </a:r>
            <a:r>
              <a:rPr lang="en-US" sz="1800">
                <a:solidFill>
                  <a:srgbClr val="0000C0"/>
                </a:solidFill>
                <a:latin typeface="Consolas" panose="020B0609020204030204" pitchFamily="49" charset="0"/>
              </a:rPr>
              <a:t>Instance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>
                <a:solidFill>
                  <a:srgbClr val="0000C0"/>
                </a:solidFill>
                <a:latin typeface="Consolas" panose="020B0609020204030204" pitchFamily="49" charset="0"/>
              </a:rPr>
              <a:t>CR3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, USART_CR3_DMAT);</a:t>
            </a:r>
          </a:p>
          <a:p>
            <a:pPr algn="l"/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 __HAL_UART_ENABLE(&amp;huart3);</a:t>
            </a:r>
          </a:p>
          <a:p>
            <a:pPr algn="l"/>
            <a:r>
              <a:rPr lang="da-DK" sz="1800">
                <a:solidFill>
                  <a:srgbClr val="000000"/>
                </a:solidFill>
                <a:latin typeface="Consolas" panose="020B0609020204030204" pitchFamily="49" charset="0"/>
              </a:rPr>
              <a:t>  HAL_DMAEx_List_Start(&amp;handle_GPDMA1_Channel6);</a:t>
            </a:r>
          </a:p>
          <a:p>
            <a:pPr algn="l"/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 ADC1-&gt;</a:t>
            </a:r>
            <a:r>
              <a:rPr lang="en-US" sz="1800">
                <a:solidFill>
                  <a:srgbClr val="0000C0"/>
                </a:solidFill>
                <a:latin typeface="Consolas" panose="020B0609020204030204" pitchFamily="49" charset="0"/>
              </a:rPr>
              <a:t>CFGR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|= ADC_CFGR_DMAEN;</a:t>
            </a:r>
          </a:p>
          <a:p>
            <a:pPr algn="l"/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 HAL_ADC_Start(&amp;hadc1);</a:t>
            </a:r>
          </a:p>
          <a:p>
            <a:pPr algn="l"/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 HAL_TIM_Base_Start(&amp;htim15);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8E59B-3326-4FD4-8806-9EAC0DB7D607}" type="slidenum">
              <a:rPr lang="fr-FR" smtClean="0"/>
              <a:pPr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75391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8E59B-3326-4FD4-8806-9EAC0DB7D60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75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8E59B-3326-4FD4-8806-9EAC0DB7D6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49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8E59B-3326-4FD4-8806-9EAC0DB7D6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51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Possiamo fare linked list programming – sequenza di differenti transfer, che e’ quello che dimostriamo in questo handson</a:t>
            </a:r>
          </a:p>
          <a:p>
            <a:r>
              <a:rPr lang="en-US"/>
              <a:t>Ovviamente lo scopo e’ quello di offlodare la cpu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8E59B-3326-4FD4-8806-9EAC0DB7D60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0667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/>
              <a:t>Comparazione con F4</a:t>
            </a:r>
          </a:p>
          <a:p>
            <a:r>
              <a:rPr lang="en-US" noProof="0"/>
              <a:t>DMA1 nell’F4 era connesso a periferiche diverse vs DMA2</a:t>
            </a:r>
          </a:p>
          <a:p>
            <a:r>
              <a:rPr lang="en-US" noProof="0"/>
              <a:t>In H5 GPDMA1 e 2 possono interfacciarsi con le stesse periferiche</a:t>
            </a:r>
          </a:p>
          <a:p>
            <a:r>
              <a:rPr lang="en-US" noProof="0"/>
              <a:t>Port1 di solito e’ suggerita per le memorie </a:t>
            </a:r>
          </a:p>
          <a:p>
            <a:r>
              <a:rPr lang="en-US" noProof="0"/>
              <a:t>Port 0 suggerita per accedere alle periferiche</a:t>
            </a:r>
          </a:p>
          <a:p>
            <a:endParaRPr lang="en-US" noProof="0"/>
          </a:p>
          <a:p>
            <a:r>
              <a:rPr lang="en-US" noProof="0"/>
              <a:t>Dual DMA, managing requests in //. It is easy to split DMA configuration</a:t>
            </a:r>
          </a:p>
          <a:p>
            <a:r>
              <a:rPr lang="en-US" noProof="0"/>
              <a:t>Dual port managing in // transfers on the bus</a:t>
            </a:r>
          </a:p>
          <a:p>
            <a:r>
              <a:rPr lang="en-US" noProof="0"/>
              <a:t>Split between slow &amp; fast</a:t>
            </a:r>
          </a:p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8E59B-3326-4FD4-8806-9EAC0DB7D6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95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Possiamo supportare diversi tipi di transfer mem/mem periph/mem mem/periph</a:t>
            </a:r>
          </a:p>
          <a:p>
            <a:r>
              <a:rPr lang="en-US"/>
              <a:t>Possiamo transferire in sleep mode in maniera autonoma</a:t>
            </a:r>
          </a:p>
          <a:p>
            <a:r>
              <a:rPr lang="en-US"/>
              <a:t>Possiamo avere 8  differenti transfer concorrenti avendo 8 canali</a:t>
            </a:r>
          </a:p>
          <a:p>
            <a:r>
              <a:rPr lang="en-US"/>
              <a:t>Abbiamo 2 controller con 8 channel vs 1 controller 16 channels in stm32u5</a:t>
            </a:r>
          </a:p>
          <a:p>
            <a:r>
              <a:rPr lang="en-US"/>
              <a:t>Abbiamo una lista di priorita’ – 4 livelli, l’ultimo e’ un real time priority che blocca ogni altro data transfer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8E59B-3326-4FD4-8806-9EAC0DB7D60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8210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Possiamo riordinare I buffer e riallineare I bytes, possiamo fare padding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Linear addressing  supportato da tutti I canali– possimao rimpire parte della memoria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2 canali per controller supportano il 2D addressing mode ad esempio in grafica e audio viene utilizzato per fare sorting dei dati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8E59B-3326-4FD4-8806-9EAC0DB7D607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5648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Linked list mode</a:t>
            </a:r>
          </a:p>
          <a:p>
            <a:r>
              <a:rPr lang="en-US"/>
              <a:t>E; una struttura in memoria che contiene la struttura per il transfer</a:t>
            </a:r>
          </a:p>
          <a:p>
            <a:r>
              <a:rPr lang="en-US"/>
              <a:t>Nella structure abbiamo il linked list register che punta all item successivo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8E59B-3326-4FD4-8806-9EAC0DB7D607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606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Abbiamo DMA request, trigger per triggherare I transfer, 8 channel slave ahb slave, master port</a:t>
            </a:r>
          </a:p>
          <a:p>
            <a:r>
              <a:rPr lang="en-US"/>
              <a:t>Contiene la security and priviledge menagment – alcuni canali DMA possono essere sicure e priviledge ad esempio per bloccare l’accesso ad alcune memorie/periferiche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8E59B-3326-4FD4-8806-9EAC0DB7D607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3067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st.com/trademarks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title">
    <p:bg>
      <p:bgPr>
        <a:solidFill>
          <a:srgbClr val="0023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BBC7E-853C-4EAC-941C-F7D4C872CE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99" y="2312988"/>
            <a:ext cx="5795963" cy="2702071"/>
          </a:xfrm>
        </p:spPr>
        <p:txBody>
          <a:bodyPr anchor="ctr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F8A67-080E-4CD5-8528-5627C41B2D7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5999" y="5015060"/>
            <a:ext cx="5795963" cy="1077764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64B28F-A25E-4825-B94D-B2AD0EA2A9F6}"/>
              </a:ext>
            </a:extLst>
          </p:cNvPr>
          <p:cNvSpPr/>
          <p:nvPr/>
        </p:nvSpPr>
        <p:spPr>
          <a:xfrm>
            <a:off x="-228" y="0"/>
            <a:ext cx="43905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20E53B0-4A6F-4EA6-BAD9-3F1084252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25552" y="0"/>
            <a:ext cx="2366448" cy="1824288"/>
          </a:xfrm>
          <a:prstGeom prst="rect">
            <a:avLst/>
          </a:prstGeom>
        </p:spPr>
      </p:pic>
      <p:sp>
        <p:nvSpPr>
          <p:cNvPr id="26" name="Picture Placeholder 14">
            <a:extLst>
              <a:ext uri="{FF2B5EF4-FFF2-40B4-BE49-F238E27FC236}">
                <a16:creationId xmlns:a16="http://schemas.microsoft.com/office/drawing/2014/main" id="{21F7501C-E215-48DE-9901-1589EACC1FF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8828" y="0"/>
            <a:ext cx="6280432" cy="6858000"/>
          </a:xfrm>
          <a:custGeom>
            <a:avLst/>
            <a:gdLst>
              <a:gd name="connsiteX0" fmla="*/ 0 w 6280432"/>
              <a:gd name="connsiteY0" fmla="*/ 0 h 6858000"/>
              <a:gd name="connsiteX1" fmla="*/ 6280432 w 6280432"/>
              <a:gd name="connsiteY1" fmla="*/ 0 h 6858000"/>
              <a:gd name="connsiteX2" fmla="*/ 6280432 w 6280432"/>
              <a:gd name="connsiteY2" fmla="*/ 2281561 h 6858000"/>
              <a:gd name="connsiteX3" fmla="*/ 5466285 w 6280432"/>
              <a:gd name="connsiteY3" fmla="*/ 2281561 h 6858000"/>
              <a:gd name="connsiteX4" fmla="*/ 5466285 w 6280432"/>
              <a:gd name="connsiteY4" fmla="*/ 6858000 h 6858000"/>
              <a:gd name="connsiteX5" fmla="*/ 0 w 628043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80432" h="6858000">
                <a:moveTo>
                  <a:pt x="0" y="0"/>
                </a:moveTo>
                <a:lnTo>
                  <a:pt x="6280432" y="0"/>
                </a:lnTo>
                <a:lnTo>
                  <a:pt x="6280432" y="2281561"/>
                </a:lnTo>
                <a:lnTo>
                  <a:pt x="5466285" y="2281561"/>
                </a:lnTo>
                <a:lnTo>
                  <a:pt x="546628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</a:t>
            </a:r>
            <a:br>
              <a:rPr lang="en-US" dirty="0"/>
            </a:br>
            <a:r>
              <a:rPr lang="en-US" dirty="0"/>
              <a:t>a picture here</a:t>
            </a:r>
          </a:p>
        </p:txBody>
      </p:sp>
    </p:spTree>
    <p:extLst>
      <p:ext uri="{BB962C8B-B14F-4D97-AF65-F5344CB8AC3E}">
        <p14:creationId xmlns:p14="http://schemas.microsoft.com/office/powerpoint/2010/main" val="30427281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16">
          <p15:clr>
            <a:srgbClr val="FBAE40"/>
          </p15:clr>
        </p15:guide>
        <p15:guide id="2" pos="7387">
          <p15:clr>
            <a:srgbClr val="FBAE40"/>
          </p15:clr>
        </p15:guide>
        <p15:guide id="3" orient="horz" pos="3067">
          <p15:clr>
            <a:srgbClr val="FBAE40"/>
          </p15:clr>
        </p15:guide>
        <p15:guide id="4" orient="horz" pos="393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title without picture">
    <p:bg>
      <p:bgPr>
        <a:solidFill>
          <a:srgbClr val="0023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BBC7E-853C-4EAC-941C-F7D4C872CE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55701" y="2085976"/>
            <a:ext cx="7807324" cy="2929084"/>
          </a:xfrm>
        </p:spPr>
        <p:txBody>
          <a:bodyPr anchor="ctr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F8A67-080E-4CD5-8528-5627C41B2D7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55701" y="5015060"/>
            <a:ext cx="7807324" cy="1077764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</a:t>
            </a:r>
            <a:endParaRPr lang="fr-FR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92FC3CE6-78BD-44D0-9BE3-1EF21AC5D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25552" y="0"/>
            <a:ext cx="2366448" cy="1824288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DF7C4B5-15B1-42E4-9F81-B5E59B0C5030}"/>
              </a:ext>
            </a:extLst>
          </p:cNvPr>
          <p:cNvSpPr/>
          <p:nvPr/>
        </p:nvSpPr>
        <p:spPr>
          <a:xfrm>
            <a:off x="-228" y="0"/>
            <a:ext cx="1155928" cy="6858000"/>
          </a:xfrm>
          <a:custGeom>
            <a:avLst/>
            <a:gdLst>
              <a:gd name="connsiteX0" fmla="*/ 0 w 1155928"/>
              <a:gd name="connsiteY0" fmla="*/ 0 h 6858000"/>
              <a:gd name="connsiteX1" fmla="*/ 439056 w 1155928"/>
              <a:gd name="connsiteY1" fmla="*/ 0 h 6858000"/>
              <a:gd name="connsiteX2" fmla="*/ 1155928 w 1155928"/>
              <a:gd name="connsiteY2" fmla="*/ 0 h 6858000"/>
              <a:gd name="connsiteX3" fmla="*/ 1155928 w 1155928"/>
              <a:gd name="connsiteY3" fmla="*/ 1714500 h 6858000"/>
              <a:gd name="connsiteX4" fmla="*/ 439056 w 1155928"/>
              <a:gd name="connsiteY4" fmla="*/ 1714500 h 6858000"/>
              <a:gd name="connsiteX5" fmla="*/ 439056 w 1155928"/>
              <a:gd name="connsiteY5" fmla="*/ 6858000 h 6858000"/>
              <a:gd name="connsiteX6" fmla="*/ 0 w 115592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928" h="6858000">
                <a:moveTo>
                  <a:pt x="0" y="0"/>
                </a:moveTo>
                <a:lnTo>
                  <a:pt x="439056" y="0"/>
                </a:lnTo>
                <a:lnTo>
                  <a:pt x="1155928" y="0"/>
                </a:lnTo>
                <a:lnTo>
                  <a:pt x="1155928" y="1714500"/>
                </a:lnTo>
                <a:lnTo>
                  <a:pt x="439056" y="1714500"/>
                </a:lnTo>
                <a:lnTo>
                  <a:pt x="43905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50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09">
          <p15:clr>
            <a:srgbClr val="FBAE40"/>
          </p15:clr>
        </p15:guide>
        <p15:guide id="2" orient="horz" pos="2615">
          <p15:clr>
            <a:srgbClr val="FBAE40"/>
          </p15:clr>
        </p15:guide>
        <p15:guide id="3" pos="5196">
          <p15:clr>
            <a:srgbClr val="FBAE40"/>
          </p15:clr>
        </p15:guide>
        <p15:guide id="4" pos="610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spcBef>
                <a:spcPts val="1200"/>
              </a:spcBef>
              <a:defRPr/>
            </a:lvl1pPr>
          </a:lstStyle>
          <a:p>
            <a:pPr lvl="0"/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EF7C4-3513-40DF-91A6-018C8E9AC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2DD4-CDE3-4E33-AB80-AED4CE4AC39A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B796A-0B1E-46FA-AC86-9A7803DF8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8E223-380C-4295-85FF-7B9C2423B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B169-58CE-4E65-B1F9-ACF9E4644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286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54">
          <p15:clr>
            <a:srgbClr val="FBAE40"/>
          </p15:clr>
        </p15:guide>
        <p15:guide id="2" pos="726">
          <p15:clr>
            <a:srgbClr val="FBAE40"/>
          </p15:clr>
        </p15:guide>
        <p15:guide id="3" orient="horz" pos="137">
          <p15:clr>
            <a:srgbClr val="FBAE40"/>
          </p15:clr>
        </p15:guide>
        <p15:guide id="4" orient="horz" pos="67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19399" y="419894"/>
            <a:ext cx="9372601" cy="1484312"/>
          </a:xfrm>
          <a:solidFill>
            <a:schemeClr val="accent4"/>
          </a:solidFill>
        </p:spPr>
        <p:txBody>
          <a:bodyPr vert="horz" lIns="91440" tIns="45720" rIns="288000" bIns="45720" rtlCol="0" anchor="ctr">
            <a:noAutofit/>
          </a:bodyPr>
          <a:lstStyle>
            <a:lvl1pPr marL="263525" indent="0" algn="l">
              <a:defRPr lang="en-US" sz="3600" b="1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010E20D-C2F4-4C57-9379-900BECBE54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556" y="6094699"/>
            <a:ext cx="990025" cy="763207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3CCF378-34BF-4EE7-87EE-0F21AAF7F20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304925"/>
            <a:ext cx="12192000" cy="5553075"/>
          </a:xfrm>
          <a:custGeom>
            <a:avLst/>
            <a:gdLst>
              <a:gd name="connsiteX0" fmla="*/ 0 w 12192000"/>
              <a:gd name="connsiteY0" fmla="*/ 5552981 h 5553075"/>
              <a:gd name="connsiteX1" fmla="*/ 12192000 w 12192000"/>
              <a:gd name="connsiteY1" fmla="*/ 5552981 h 5553075"/>
              <a:gd name="connsiteX2" fmla="*/ 12192000 w 12192000"/>
              <a:gd name="connsiteY2" fmla="*/ 5553075 h 5553075"/>
              <a:gd name="connsiteX3" fmla="*/ 0 w 12192000"/>
              <a:gd name="connsiteY3" fmla="*/ 5553075 h 5553075"/>
              <a:gd name="connsiteX4" fmla="*/ 0 w 12192000"/>
              <a:gd name="connsiteY4" fmla="*/ 0 h 5553075"/>
              <a:gd name="connsiteX5" fmla="*/ 2819401 w 12192000"/>
              <a:gd name="connsiteY5" fmla="*/ 0 h 5553075"/>
              <a:gd name="connsiteX6" fmla="*/ 2819401 w 12192000"/>
              <a:gd name="connsiteY6" fmla="*/ 599281 h 5553075"/>
              <a:gd name="connsiteX7" fmla="*/ 12192000 w 12192000"/>
              <a:gd name="connsiteY7" fmla="*/ 599281 h 5553075"/>
              <a:gd name="connsiteX8" fmla="*/ 12192000 w 12192000"/>
              <a:gd name="connsiteY8" fmla="*/ 4787900 h 5553075"/>
              <a:gd name="connsiteX9" fmla="*/ 1683657 w 12192000"/>
              <a:gd name="connsiteY9" fmla="*/ 4787900 h 5553075"/>
              <a:gd name="connsiteX10" fmla="*/ 1683657 w 12192000"/>
              <a:gd name="connsiteY10" fmla="*/ 4631418 h 5553075"/>
              <a:gd name="connsiteX11" fmla="*/ 0 w 12192000"/>
              <a:gd name="connsiteY11" fmla="*/ 4631418 h 555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5553075">
                <a:moveTo>
                  <a:pt x="0" y="5552981"/>
                </a:moveTo>
                <a:lnTo>
                  <a:pt x="12192000" y="5552981"/>
                </a:lnTo>
                <a:lnTo>
                  <a:pt x="12192000" y="5553075"/>
                </a:lnTo>
                <a:lnTo>
                  <a:pt x="0" y="5553075"/>
                </a:lnTo>
                <a:close/>
                <a:moveTo>
                  <a:pt x="0" y="0"/>
                </a:moveTo>
                <a:lnTo>
                  <a:pt x="2819401" y="0"/>
                </a:lnTo>
                <a:lnTo>
                  <a:pt x="2819401" y="599281"/>
                </a:lnTo>
                <a:lnTo>
                  <a:pt x="12192000" y="599281"/>
                </a:lnTo>
                <a:lnTo>
                  <a:pt x="12192000" y="4787900"/>
                </a:lnTo>
                <a:lnTo>
                  <a:pt x="1683657" y="4787900"/>
                </a:lnTo>
                <a:lnTo>
                  <a:pt x="1683657" y="4631418"/>
                </a:lnTo>
                <a:lnTo>
                  <a:pt x="0" y="4631418"/>
                </a:lnTo>
                <a:close/>
              </a:path>
            </a:pathLst>
          </a:custGeom>
          <a:noFill/>
        </p:spPr>
        <p:txBody>
          <a:bodyPr vert="horz" wrap="none" lIns="91440" tIns="45720" rIns="90000" bIns="45720" rtlCol="0" anchor="ctr">
            <a:noAutofit/>
          </a:bodyPr>
          <a:lstStyle>
            <a:lvl1pPr algn="ctr">
              <a:buClr>
                <a:schemeClr val="tx1"/>
              </a:buClr>
              <a:defRPr lang="en-US" baseline="0">
                <a:solidFill>
                  <a:schemeClr val="bg2"/>
                </a:solidFill>
              </a:defRPr>
            </a:lvl1pPr>
          </a:lstStyle>
          <a:p>
            <a:pPr marL="261938" lvl="0" indent="-261938" algn="ctr"/>
            <a:r>
              <a:rPr lang="en-US" dirty="0"/>
              <a:t>Drag and drop a picture here (optional)</a:t>
            </a:r>
          </a:p>
        </p:txBody>
      </p:sp>
    </p:spTree>
    <p:extLst>
      <p:ext uri="{BB962C8B-B14F-4D97-AF65-F5344CB8AC3E}">
        <p14:creationId xmlns:p14="http://schemas.microsoft.com/office/powerpoint/2010/main" val="686472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0037" y="1484313"/>
            <a:ext cx="5719763" cy="4608512"/>
          </a:xfrm>
        </p:spPr>
        <p:txBody>
          <a:bodyPr/>
          <a:lstStyle>
            <a:lvl1pPr marL="261938" indent="-261938">
              <a:buFont typeface="Arial" panose="020B0604020202020204" pitchFamily="34" charset="0"/>
              <a:buChar char="•"/>
              <a:defRPr/>
            </a:lvl1pPr>
            <a:lvl2pPr marL="536575" indent="-266700">
              <a:buFont typeface="Arial" panose="020B0604020202020204" pitchFamily="34" charset="0"/>
              <a:buChar char="•"/>
              <a:defRPr/>
            </a:lvl2pPr>
            <a:lvl3pPr marL="812800" indent="-273050">
              <a:buFont typeface="Arial" panose="020B0604020202020204" pitchFamily="34" charset="0"/>
              <a:buChar char="•"/>
              <a:defRPr/>
            </a:lvl3pPr>
            <a:lvl4pPr marL="987425" indent="-268288">
              <a:buFont typeface="Arial" panose="020B0604020202020204" pitchFamily="34" charset="0"/>
              <a:buChar char="•"/>
              <a:defRPr/>
            </a:lvl4pPr>
          </a:lstStyle>
          <a:p>
            <a:pPr lvl="0"/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0" y="1484313"/>
            <a:ext cx="5720400" cy="46085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788507-3E03-4FB3-A132-78A939782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2DD4-CDE3-4E33-AB80-AED4CE4AC39A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9E28F68-9BF2-4E8D-9900-2B961920C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2468ACE-19CE-4D11-BE8C-BF854FA85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B169-58CE-4E65-B1F9-ACF9E4644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528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74">
          <p15:clr>
            <a:srgbClr val="FBAE40"/>
          </p15:clr>
        </p15:guide>
        <p15:guide id="2" orient="horz" pos="137">
          <p15:clr>
            <a:srgbClr val="FBAE40"/>
          </p15:clr>
        </p15:guide>
        <p15:guide id="3" pos="726">
          <p15:clr>
            <a:srgbClr val="FBAE40"/>
          </p15:clr>
        </p15:guide>
        <p15:guide id="4" pos="565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297BAC-5561-499E-BBCB-6D6E1FD7D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2DD4-CDE3-4E33-AB80-AED4CE4AC39A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25733-58EA-4C07-864D-B4CB76D0D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75373-7992-498D-9AB1-3D8254424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B169-58CE-4E65-B1F9-ACF9E4644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55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54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674">
          <p15:clr>
            <a:srgbClr val="FBAE40"/>
          </p15:clr>
        </p15:guide>
        <p15:guide id="4" orient="horz" pos="137">
          <p15:clr>
            <a:srgbClr val="FBAE40"/>
          </p15:clr>
        </p15:guide>
        <p15:guide id="5" pos="72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25953C-BDCE-466C-B5D1-10A5597F7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2DD4-CDE3-4E33-AB80-AED4CE4AC39A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093A61-3D0C-4D22-A38C-FED809C5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CFF57E-942B-4161-B1AA-AAC9C60FE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B169-58CE-4E65-B1F9-ACF9E4644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620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674">
          <p15:clr>
            <a:srgbClr val="FBAE40"/>
          </p15:clr>
        </p15:guide>
        <p15:guide id="3" orient="horz" pos="137">
          <p15:clr>
            <a:srgbClr val="FBAE40"/>
          </p15:clr>
        </p15:guide>
        <p15:guide id="4" pos="72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52E30E9-1079-4CF5-8813-8B65FB05D6D8}"/>
              </a:ext>
            </a:extLst>
          </p:cNvPr>
          <p:cNvGrpSpPr/>
          <p:nvPr userDrawn="1"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A1E53E3-FC79-490F-927D-EDA5C06E6818}"/>
                </a:ext>
              </a:extLst>
            </p:cNvPr>
            <p:cNvSpPr/>
            <p:nvPr/>
          </p:nvSpPr>
          <p:spPr>
            <a:xfrm>
              <a:off x="0" y="0"/>
              <a:ext cx="12192000" cy="6854862"/>
            </a:xfrm>
            <a:prstGeom prst="rect">
              <a:avLst/>
            </a:prstGeom>
            <a:solidFill>
              <a:srgbClr val="002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BD6E22D-9F81-4B7A-A71E-BBB4177578ED}"/>
                </a:ext>
              </a:extLst>
            </p:cNvPr>
            <p:cNvGrpSpPr/>
            <p:nvPr userDrawn="1"/>
          </p:nvGrpSpPr>
          <p:grpSpPr>
            <a:xfrm>
              <a:off x="-1" y="4152900"/>
              <a:ext cx="12191999" cy="2705100"/>
              <a:chOff x="1" y="4152900"/>
              <a:chExt cx="12191999" cy="2705100"/>
            </a:xfrm>
          </p:grpSpPr>
          <p:sp>
            <p:nvSpPr>
              <p:cNvPr id="9" name="Freeform 21">
                <a:extLst>
                  <a:ext uri="{FF2B5EF4-FFF2-40B4-BE49-F238E27FC236}">
                    <a16:creationId xmlns:a16="http://schemas.microsoft.com/office/drawing/2014/main" id="{B428783B-02FD-4849-BFB2-D1C2BC8E88B5}"/>
                  </a:ext>
                </a:extLst>
              </p:cNvPr>
              <p:cNvSpPr/>
              <p:nvPr/>
            </p:nvSpPr>
            <p:spPr>
              <a:xfrm>
                <a:off x="1" y="4152900"/>
                <a:ext cx="12191999" cy="2705100"/>
              </a:xfrm>
              <a:custGeom>
                <a:avLst/>
                <a:gdLst>
                  <a:gd name="connsiteX0" fmla="*/ 0 w 12191999"/>
                  <a:gd name="connsiteY0" fmla="*/ 0 h 2705100"/>
                  <a:gd name="connsiteX1" fmla="*/ 1104899 w 12191999"/>
                  <a:gd name="connsiteY1" fmla="*/ 0 h 2705100"/>
                  <a:gd name="connsiteX2" fmla="*/ 1104899 w 12191999"/>
                  <a:gd name="connsiteY2" fmla="*/ 1422400 h 2705100"/>
                  <a:gd name="connsiteX3" fmla="*/ 12191999 w 12191999"/>
                  <a:gd name="connsiteY3" fmla="*/ 1422400 h 2705100"/>
                  <a:gd name="connsiteX4" fmla="*/ 12191999 w 12191999"/>
                  <a:gd name="connsiteY4" fmla="*/ 2705100 h 2705100"/>
                  <a:gd name="connsiteX5" fmla="*/ 1 w 12191999"/>
                  <a:gd name="connsiteY5" fmla="*/ 2705100 h 2705100"/>
                  <a:gd name="connsiteX6" fmla="*/ 1 w 12191999"/>
                  <a:gd name="connsiteY6" fmla="*/ 1543050 h 2705100"/>
                  <a:gd name="connsiteX7" fmla="*/ 0 w 12191999"/>
                  <a:gd name="connsiteY7" fmla="*/ 1543050 h 2705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191999" h="2705100">
                    <a:moveTo>
                      <a:pt x="0" y="0"/>
                    </a:moveTo>
                    <a:lnTo>
                      <a:pt x="1104899" y="0"/>
                    </a:lnTo>
                    <a:lnTo>
                      <a:pt x="1104899" y="1422400"/>
                    </a:lnTo>
                    <a:lnTo>
                      <a:pt x="12191999" y="1422400"/>
                    </a:lnTo>
                    <a:lnTo>
                      <a:pt x="12191999" y="2705100"/>
                    </a:lnTo>
                    <a:lnTo>
                      <a:pt x="1" y="2705100"/>
                    </a:lnTo>
                    <a:lnTo>
                      <a:pt x="1" y="1543050"/>
                    </a:lnTo>
                    <a:lnTo>
                      <a:pt x="0" y="154305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6B1C6E9-C7C0-445A-8911-23E57FA33B25}"/>
                  </a:ext>
                </a:extLst>
              </p:cNvPr>
              <p:cNvSpPr/>
              <p:nvPr/>
            </p:nvSpPr>
            <p:spPr>
              <a:xfrm>
                <a:off x="219560" y="5822714"/>
                <a:ext cx="939521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>
                    <a:solidFill>
                      <a:srgbClr val="00234B"/>
                    </a:solidFill>
                    <a:latin typeface="Arial" panose="020B0604020202020204" pitchFamily="34" charset="0"/>
                  </a:rPr>
                  <a:t>© STMicroelectronics - All rights reserved.</a:t>
                </a:r>
                <a:br>
                  <a:rPr lang="en-US" sz="1200" dirty="0">
                    <a:solidFill>
                      <a:srgbClr val="00234B"/>
                    </a:solidFill>
                    <a:latin typeface="Arial" panose="020B0604020202020204" pitchFamily="34" charset="0"/>
                  </a:rPr>
                </a:br>
                <a:r>
                  <a:rPr lang="en-US" sz="1200" kern="1200" dirty="0">
                    <a:solidFill>
                      <a:srgbClr val="00234B"/>
                    </a:solidFill>
                    <a:latin typeface="Arial" panose="020B0604020202020204" pitchFamily="34" charset="0"/>
                    <a:ea typeface="+mn-ea"/>
                    <a:cs typeface="+mn-cs"/>
                  </a:rPr>
                  <a:t>ST logo is a trademark or a registered trademark of STMicroelectronics International NV or its affiliates in the EU and/or other countries. For additional information about ST trademarks, please refer to </a:t>
                </a:r>
                <a:r>
                  <a:rPr lang="en-US" sz="1200" kern="1200" dirty="0">
                    <a:solidFill>
                      <a:srgbClr val="00234B"/>
                    </a:solidFill>
                    <a:latin typeface="Arial" panose="020B0604020202020204" pitchFamily="34" charset="0"/>
                    <a:ea typeface="+mn-ea"/>
                    <a:cs typeface="+mn-cs"/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www.st.com/trademarks</a:t>
                </a:r>
                <a:r>
                  <a:rPr lang="en-US" sz="1200" kern="1200" dirty="0">
                    <a:solidFill>
                      <a:srgbClr val="00234B"/>
                    </a:solidFill>
                    <a:latin typeface="Arial" panose="020B0604020202020204" pitchFamily="34" charset="0"/>
                    <a:ea typeface="+mn-ea"/>
                    <a:cs typeface="+mn-cs"/>
                  </a:rPr>
                  <a:t>. </a:t>
                </a:r>
                <a:br>
                  <a:rPr lang="en-US" sz="1200" kern="1200" dirty="0">
                    <a:solidFill>
                      <a:srgbClr val="00234B"/>
                    </a:solidFill>
                    <a:latin typeface="Arial" panose="020B0604020202020204" pitchFamily="34" charset="0"/>
                    <a:ea typeface="+mn-ea"/>
                    <a:cs typeface="+mn-cs"/>
                  </a:rPr>
                </a:br>
                <a:r>
                  <a:rPr lang="en-US" sz="1200" kern="1200" dirty="0">
                    <a:solidFill>
                      <a:srgbClr val="00234B"/>
                    </a:solidFill>
                    <a:latin typeface="Arial" panose="020B0604020202020204" pitchFamily="34" charset="0"/>
                    <a:ea typeface="+mn-ea"/>
                    <a:cs typeface="+mn-cs"/>
                  </a:rPr>
                  <a:t>All other product or service names are the property of their respective owners.</a:t>
                </a:r>
              </a:p>
            </p:txBody>
          </p:sp>
          <p:pic>
            <p:nvPicPr>
              <p:cNvPr id="11" name="Graphic 10">
                <a:extLst>
                  <a:ext uri="{FF2B5EF4-FFF2-40B4-BE49-F238E27FC236}">
                    <a16:creationId xmlns:a16="http://schemas.microsoft.com/office/drawing/2014/main" id="{B3C9C090-4752-447B-8BD0-B051865723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0515600" y="5621565"/>
                <a:ext cx="1599819" cy="1233297"/>
              </a:xfrm>
              <a:prstGeom prst="rect">
                <a:avLst/>
              </a:prstGeom>
            </p:spPr>
          </p:pic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7C8CE8D-FE25-40F5-A966-5717F85ACF9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959336" y="1565049"/>
            <a:ext cx="6273328" cy="228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489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olorPatch">
            <a:extLst>
              <a:ext uri="{FF2B5EF4-FFF2-40B4-BE49-F238E27FC236}">
                <a16:creationId xmlns:a16="http://schemas.microsoft.com/office/drawing/2014/main" id="{65F4699E-59A4-43A4-9A5C-D8BFD4B1E6D9}"/>
              </a:ext>
            </a:extLst>
          </p:cNvPr>
          <p:cNvSpPr/>
          <p:nvPr userDrawn="1"/>
        </p:nvSpPr>
        <p:spPr>
          <a:xfrm>
            <a:off x="-685800" y="5486400"/>
            <a:ext cx="317500" cy="317500"/>
          </a:xfrm>
          <a:prstGeom prst="rect">
            <a:avLst/>
          </a:prstGeom>
          <a:solidFill>
            <a:srgbClr val="E9E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40" name="ColorPatch">
            <a:extLst>
              <a:ext uri="{FF2B5EF4-FFF2-40B4-BE49-F238E27FC236}">
                <a16:creationId xmlns:a16="http://schemas.microsoft.com/office/drawing/2014/main" id="{1B167F27-4BE8-4B9C-A3D6-12AB9D6515A0}"/>
              </a:ext>
            </a:extLst>
          </p:cNvPr>
          <p:cNvSpPr/>
          <p:nvPr userDrawn="1"/>
        </p:nvSpPr>
        <p:spPr>
          <a:xfrm>
            <a:off x="-685800" y="5143500"/>
            <a:ext cx="317500" cy="317500"/>
          </a:xfrm>
          <a:prstGeom prst="rect">
            <a:avLst/>
          </a:prstGeom>
          <a:solidFill>
            <a:srgbClr val="D1D1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39" name="ColorPatch">
            <a:extLst>
              <a:ext uri="{FF2B5EF4-FFF2-40B4-BE49-F238E27FC236}">
                <a16:creationId xmlns:a16="http://schemas.microsoft.com/office/drawing/2014/main" id="{62C30C2F-9D3D-402B-9C93-7BB3D257A941}"/>
              </a:ext>
            </a:extLst>
          </p:cNvPr>
          <p:cNvSpPr/>
          <p:nvPr userDrawn="1"/>
        </p:nvSpPr>
        <p:spPr>
          <a:xfrm>
            <a:off x="-685800" y="4800600"/>
            <a:ext cx="317500" cy="317500"/>
          </a:xfrm>
          <a:prstGeom prst="rect">
            <a:avLst/>
          </a:prstGeom>
          <a:solidFill>
            <a:srgbClr val="A2A2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38" name="ColorPatch">
            <a:extLst>
              <a:ext uri="{FF2B5EF4-FFF2-40B4-BE49-F238E27FC236}">
                <a16:creationId xmlns:a16="http://schemas.microsoft.com/office/drawing/2014/main" id="{D6517BE0-9063-4916-BC84-EDE406E9CDE4}"/>
              </a:ext>
            </a:extLst>
          </p:cNvPr>
          <p:cNvSpPr/>
          <p:nvPr userDrawn="1"/>
        </p:nvSpPr>
        <p:spPr>
          <a:xfrm>
            <a:off x="-685800" y="4457700"/>
            <a:ext cx="317500" cy="317500"/>
          </a:xfrm>
          <a:prstGeom prst="rect">
            <a:avLst/>
          </a:prstGeom>
          <a:solidFill>
            <a:srgbClr val="747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37" name="ColorPatch">
            <a:extLst>
              <a:ext uri="{FF2B5EF4-FFF2-40B4-BE49-F238E27FC236}">
                <a16:creationId xmlns:a16="http://schemas.microsoft.com/office/drawing/2014/main" id="{B5249DC3-A9A0-4038-AEE9-AEBFB5D0089D}"/>
              </a:ext>
            </a:extLst>
          </p:cNvPr>
          <p:cNvSpPr/>
          <p:nvPr userDrawn="1"/>
        </p:nvSpPr>
        <p:spPr>
          <a:xfrm>
            <a:off x="-685800" y="4114800"/>
            <a:ext cx="317500" cy="317500"/>
          </a:xfrm>
          <a:prstGeom prst="rect">
            <a:avLst/>
          </a:prstGeom>
          <a:solidFill>
            <a:srgbClr val="4646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36" name="ColorPatch">
            <a:extLst>
              <a:ext uri="{FF2B5EF4-FFF2-40B4-BE49-F238E27FC236}">
                <a16:creationId xmlns:a16="http://schemas.microsoft.com/office/drawing/2014/main" id="{18A6D389-12F3-4EC1-8CC2-242EFF07CB1C}"/>
              </a:ext>
            </a:extLst>
          </p:cNvPr>
          <p:cNvSpPr/>
          <p:nvPr userDrawn="1"/>
        </p:nvSpPr>
        <p:spPr>
          <a:xfrm>
            <a:off x="-685800" y="3771900"/>
            <a:ext cx="317500" cy="317500"/>
          </a:xfrm>
          <a:prstGeom prst="rect">
            <a:avLst/>
          </a:prstGeom>
          <a:solidFill>
            <a:srgbClr val="E2B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35" name="ColorPatch">
            <a:extLst>
              <a:ext uri="{FF2B5EF4-FFF2-40B4-BE49-F238E27FC236}">
                <a16:creationId xmlns:a16="http://schemas.microsoft.com/office/drawing/2014/main" id="{2ADD0FF6-E42B-4A48-AA80-7BFCC31B080A}"/>
              </a:ext>
            </a:extLst>
          </p:cNvPr>
          <p:cNvSpPr/>
          <p:nvPr userDrawn="1"/>
        </p:nvSpPr>
        <p:spPr>
          <a:xfrm>
            <a:off x="-685800" y="3429000"/>
            <a:ext cx="317500" cy="317500"/>
          </a:xfrm>
          <a:prstGeom prst="rect">
            <a:avLst/>
          </a:prstGeom>
          <a:solidFill>
            <a:srgbClr val="C57F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34" name="ColorPatch">
            <a:extLst>
              <a:ext uri="{FF2B5EF4-FFF2-40B4-BE49-F238E27FC236}">
                <a16:creationId xmlns:a16="http://schemas.microsoft.com/office/drawing/2014/main" id="{B669360D-4B82-4260-88C6-0543CF560378}"/>
              </a:ext>
            </a:extLst>
          </p:cNvPr>
          <p:cNvSpPr/>
          <p:nvPr userDrawn="1"/>
        </p:nvSpPr>
        <p:spPr>
          <a:xfrm>
            <a:off x="-685800" y="3086100"/>
            <a:ext cx="317500" cy="317500"/>
          </a:xfrm>
          <a:prstGeom prst="rect">
            <a:avLst/>
          </a:prstGeom>
          <a:solidFill>
            <a:srgbClr val="A94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33" name="ColorPatch">
            <a:extLst>
              <a:ext uri="{FF2B5EF4-FFF2-40B4-BE49-F238E27FC236}">
                <a16:creationId xmlns:a16="http://schemas.microsoft.com/office/drawing/2014/main" id="{B042156B-6D14-4769-85DE-0BC6133DC1EA}"/>
              </a:ext>
            </a:extLst>
          </p:cNvPr>
          <p:cNvSpPr/>
          <p:nvPr userDrawn="1"/>
        </p:nvSpPr>
        <p:spPr>
          <a:xfrm>
            <a:off x="-685800" y="2743200"/>
            <a:ext cx="317500" cy="317500"/>
          </a:xfrm>
          <a:prstGeom prst="rect">
            <a:avLst/>
          </a:prstGeom>
          <a:solidFill>
            <a:srgbClr val="8C0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32" name="ColorPatch">
            <a:extLst>
              <a:ext uri="{FF2B5EF4-FFF2-40B4-BE49-F238E27FC236}">
                <a16:creationId xmlns:a16="http://schemas.microsoft.com/office/drawing/2014/main" id="{0A8AEA2A-477D-451D-A82D-F30F8990A07D}"/>
              </a:ext>
            </a:extLst>
          </p:cNvPr>
          <p:cNvSpPr/>
          <p:nvPr userDrawn="1"/>
        </p:nvSpPr>
        <p:spPr>
          <a:xfrm>
            <a:off x="-685800" y="2400300"/>
            <a:ext cx="317500" cy="317500"/>
          </a:xfrm>
          <a:prstGeom prst="rect">
            <a:avLst/>
          </a:prstGeom>
          <a:solidFill>
            <a:srgbClr val="C0D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31" name="ColorPatch">
            <a:extLst>
              <a:ext uri="{FF2B5EF4-FFF2-40B4-BE49-F238E27FC236}">
                <a16:creationId xmlns:a16="http://schemas.microsoft.com/office/drawing/2014/main" id="{8CE1DB46-E195-40AF-8BEB-3E6873A1B2FA}"/>
              </a:ext>
            </a:extLst>
          </p:cNvPr>
          <p:cNvSpPr/>
          <p:nvPr userDrawn="1"/>
        </p:nvSpPr>
        <p:spPr>
          <a:xfrm>
            <a:off x="-685800" y="2057400"/>
            <a:ext cx="317500" cy="317500"/>
          </a:xfrm>
          <a:prstGeom prst="rect">
            <a:avLst/>
          </a:prstGeom>
          <a:solidFill>
            <a:srgbClr val="81AB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30" name="ColorPatch">
            <a:extLst>
              <a:ext uri="{FF2B5EF4-FFF2-40B4-BE49-F238E27FC236}">
                <a16:creationId xmlns:a16="http://schemas.microsoft.com/office/drawing/2014/main" id="{E0F1957D-72C6-4D6C-9201-6AA28AA6C57D}"/>
              </a:ext>
            </a:extLst>
          </p:cNvPr>
          <p:cNvSpPr/>
          <p:nvPr userDrawn="1"/>
        </p:nvSpPr>
        <p:spPr>
          <a:xfrm>
            <a:off x="-685800" y="1714500"/>
            <a:ext cx="317500" cy="317500"/>
          </a:xfrm>
          <a:prstGeom prst="rect">
            <a:avLst/>
          </a:prstGeom>
          <a:solidFill>
            <a:srgbClr val="4381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29" name="ColorPatch">
            <a:extLst>
              <a:ext uri="{FF2B5EF4-FFF2-40B4-BE49-F238E27FC236}">
                <a16:creationId xmlns:a16="http://schemas.microsoft.com/office/drawing/2014/main" id="{F00834CE-7B51-4FC1-989D-97A947599379}"/>
              </a:ext>
            </a:extLst>
          </p:cNvPr>
          <p:cNvSpPr/>
          <p:nvPr userDrawn="1"/>
        </p:nvSpPr>
        <p:spPr>
          <a:xfrm>
            <a:off x="-685800" y="1371600"/>
            <a:ext cx="317500" cy="317500"/>
          </a:xfrm>
          <a:prstGeom prst="rect">
            <a:avLst/>
          </a:prstGeom>
          <a:solidFill>
            <a:srgbClr val="0457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28" name="ColorPatch">
            <a:extLst>
              <a:ext uri="{FF2B5EF4-FFF2-40B4-BE49-F238E27FC236}">
                <a16:creationId xmlns:a16="http://schemas.microsoft.com/office/drawing/2014/main" id="{AB72B3FD-EF38-4401-99A2-12BA97E1031C}"/>
              </a:ext>
            </a:extLst>
          </p:cNvPr>
          <p:cNvSpPr/>
          <p:nvPr userDrawn="1"/>
        </p:nvSpPr>
        <p:spPr>
          <a:xfrm>
            <a:off x="-685800" y="1028700"/>
            <a:ext cx="317500" cy="317500"/>
          </a:xfrm>
          <a:prstGeom prst="rect">
            <a:avLst/>
          </a:prstGeom>
          <a:solidFill>
            <a:srgbClr val="D1E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27" name="ColorPatch">
            <a:extLst>
              <a:ext uri="{FF2B5EF4-FFF2-40B4-BE49-F238E27FC236}">
                <a16:creationId xmlns:a16="http://schemas.microsoft.com/office/drawing/2014/main" id="{DB636BCE-D7BA-42A6-B589-71540B9DC5AD}"/>
              </a:ext>
            </a:extLst>
          </p:cNvPr>
          <p:cNvSpPr/>
          <p:nvPr userDrawn="1"/>
        </p:nvSpPr>
        <p:spPr>
          <a:xfrm>
            <a:off x="-685800" y="685800"/>
            <a:ext cx="317500" cy="317500"/>
          </a:xfrm>
          <a:prstGeom prst="rect">
            <a:avLst/>
          </a:prstGeom>
          <a:solidFill>
            <a:srgbClr val="A4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26" name="ColorPatch">
            <a:extLst>
              <a:ext uri="{FF2B5EF4-FFF2-40B4-BE49-F238E27FC236}">
                <a16:creationId xmlns:a16="http://schemas.microsoft.com/office/drawing/2014/main" id="{9D1EA9E9-05C1-4D17-8CE5-6492F824502A}"/>
              </a:ext>
            </a:extLst>
          </p:cNvPr>
          <p:cNvSpPr/>
          <p:nvPr userDrawn="1"/>
        </p:nvSpPr>
        <p:spPr>
          <a:xfrm>
            <a:off x="-685800" y="342900"/>
            <a:ext cx="317500" cy="317500"/>
          </a:xfrm>
          <a:prstGeom prst="rect">
            <a:avLst/>
          </a:prstGeom>
          <a:solidFill>
            <a:srgbClr val="77C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25" name="ColorPatch">
            <a:extLst>
              <a:ext uri="{FF2B5EF4-FFF2-40B4-BE49-F238E27FC236}">
                <a16:creationId xmlns:a16="http://schemas.microsoft.com/office/drawing/2014/main" id="{9A5ADA3E-3A73-4260-828D-18023D21EE0E}"/>
              </a:ext>
            </a:extLst>
          </p:cNvPr>
          <p:cNvSpPr/>
          <p:nvPr userDrawn="1"/>
        </p:nvSpPr>
        <p:spPr>
          <a:xfrm>
            <a:off x="-685800" y="0"/>
            <a:ext cx="317500" cy="317500"/>
          </a:xfrm>
          <a:prstGeom prst="rect">
            <a:avLst/>
          </a:prstGeom>
          <a:solidFill>
            <a:srgbClr val="49B1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24" name="ColorPatch">
            <a:extLst>
              <a:ext uri="{FF2B5EF4-FFF2-40B4-BE49-F238E27FC236}">
                <a16:creationId xmlns:a16="http://schemas.microsoft.com/office/drawing/2014/main" id="{177ED0F8-E668-4F55-9F61-0BADCC753B93}"/>
              </a:ext>
            </a:extLst>
          </p:cNvPr>
          <p:cNvSpPr/>
          <p:nvPr userDrawn="1"/>
        </p:nvSpPr>
        <p:spPr>
          <a:xfrm>
            <a:off x="-342900" y="5143500"/>
            <a:ext cx="317500" cy="317500"/>
          </a:xfrm>
          <a:prstGeom prst="rect">
            <a:avLst/>
          </a:prstGeom>
          <a:solidFill>
            <a:srgbClr val="F9B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23" name="ColorPatch">
            <a:extLst>
              <a:ext uri="{FF2B5EF4-FFF2-40B4-BE49-F238E27FC236}">
                <a16:creationId xmlns:a16="http://schemas.microsoft.com/office/drawing/2014/main" id="{8CD7E567-0649-47B4-B5F7-346B6C6FAE6E}"/>
              </a:ext>
            </a:extLst>
          </p:cNvPr>
          <p:cNvSpPr/>
          <p:nvPr userDrawn="1"/>
        </p:nvSpPr>
        <p:spPr>
          <a:xfrm>
            <a:off x="-342900" y="4800600"/>
            <a:ext cx="317500" cy="317500"/>
          </a:xfrm>
          <a:prstGeom prst="rect">
            <a:avLst/>
          </a:prstGeom>
          <a:solidFill>
            <a:srgbClr val="F27F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22" name="ColorPatch">
            <a:extLst>
              <a:ext uri="{FF2B5EF4-FFF2-40B4-BE49-F238E27FC236}">
                <a16:creationId xmlns:a16="http://schemas.microsoft.com/office/drawing/2014/main" id="{0B27B926-9D23-408B-B261-7474BA138B0E}"/>
              </a:ext>
            </a:extLst>
          </p:cNvPr>
          <p:cNvSpPr/>
          <p:nvPr userDrawn="1"/>
        </p:nvSpPr>
        <p:spPr>
          <a:xfrm>
            <a:off x="-342900" y="4457700"/>
            <a:ext cx="317500" cy="317500"/>
          </a:xfrm>
          <a:prstGeom prst="rect">
            <a:avLst/>
          </a:prstGeom>
          <a:solidFill>
            <a:srgbClr val="EC40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21" name="ColorPatch">
            <a:extLst>
              <a:ext uri="{FF2B5EF4-FFF2-40B4-BE49-F238E27FC236}">
                <a16:creationId xmlns:a16="http://schemas.microsoft.com/office/drawing/2014/main" id="{C79F16A5-2F29-42BB-88AB-9C69D7AB8969}"/>
              </a:ext>
            </a:extLst>
          </p:cNvPr>
          <p:cNvSpPr/>
          <p:nvPr userDrawn="1"/>
        </p:nvSpPr>
        <p:spPr>
          <a:xfrm>
            <a:off x="-342900" y="4114800"/>
            <a:ext cx="317500" cy="317500"/>
          </a:xfrm>
          <a:prstGeom prst="rect">
            <a:avLst/>
          </a:prstGeom>
          <a:solidFill>
            <a:srgbClr val="E60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20" name="ColorPatch">
            <a:extLst>
              <a:ext uri="{FF2B5EF4-FFF2-40B4-BE49-F238E27FC236}">
                <a16:creationId xmlns:a16="http://schemas.microsoft.com/office/drawing/2014/main" id="{7164F073-8D27-4C57-9FA9-5D80FC8EDB68}"/>
              </a:ext>
            </a:extLst>
          </p:cNvPr>
          <p:cNvSpPr/>
          <p:nvPr userDrawn="1"/>
        </p:nvSpPr>
        <p:spPr>
          <a:xfrm>
            <a:off x="-342900" y="3771900"/>
            <a:ext cx="317500" cy="317500"/>
          </a:xfrm>
          <a:prstGeom prst="rect">
            <a:avLst/>
          </a:prstGeom>
          <a:solidFill>
            <a:srgbClr val="FFF4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19" name="ColorPatch">
            <a:extLst>
              <a:ext uri="{FF2B5EF4-FFF2-40B4-BE49-F238E27FC236}">
                <a16:creationId xmlns:a16="http://schemas.microsoft.com/office/drawing/2014/main" id="{C400E972-E723-4251-BA45-FDC0E6CEEF6C}"/>
              </a:ext>
            </a:extLst>
          </p:cNvPr>
          <p:cNvSpPr/>
          <p:nvPr userDrawn="1"/>
        </p:nvSpPr>
        <p:spPr>
          <a:xfrm>
            <a:off x="-342900" y="3429000"/>
            <a:ext cx="317500" cy="317500"/>
          </a:xfrm>
          <a:prstGeom prst="rect">
            <a:avLst/>
          </a:prstGeom>
          <a:solidFill>
            <a:srgbClr val="FFE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18" name="ColorPatch">
            <a:extLst>
              <a:ext uri="{FF2B5EF4-FFF2-40B4-BE49-F238E27FC236}">
                <a16:creationId xmlns:a16="http://schemas.microsoft.com/office/drawing/2014/main" id="{50D772BA-D4EE-40DA-B415-8EC283428CF5}"/>
              </a:ext>
            </a:extLst>
          </p:cNvPr>
          <p:cNvSpPr/>
          <p:nvPr userDrawn="1"/>
        </p:nvSpPr>
        <p:spPr>
          <a:xfrm>
            <a:off x="-342900" y="3086100"/>
            <a:ext cx="317500" cy="317500"/>
          </a:xfrm>
          <a:prstGeom prst="rect">
            <a:avLst/>
          </a:prstGeom>
          <a:solidFill>
            <a:srgbClr val="FFD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17" name="ColorPatch">
            <a:extLst>
              <a:ext uri="{FF2B5EF4-FFF2-40B4-BE49-F238E27FC236}">
                <a16:creationId xmlns:a16="http://schemas.microsoft.com/office/drawing/2014/main" id="{6BEEA5BD-11E7-4F3D-BD73-EC2249E8CCEB}"/>
              </a:ext>
            </a:extLst>
          </p:cNvPr>
          <p:cNvSpPr/>
          <p:nvPr userDrawn="1"/>
        </p:nvSpPr>
        <p:spPr>
          <a:xfrm>
            <a:off x="-342900" y="2743200"/>
            <a:ext cx="317500" cy="317500"/>
          </a:xfrm>
          <a:prstGeom prst="rect">
            <a:avLst/>
          </a:prstGeom>
          <a:solidFill>
            <a:srgbClr val="FF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16" name="ColorPatch">
            <a:extLst>
              <a:ext uri="{FF2B5EF4-FFF2-40B4-BE49-F238E27FC236}">
                <a16:creationId xmlns:a16="http://schemas.microsoft.com/office/drawing/2014/main" id="{27A566A9-4C8D-4179-BE6D-6A885CF5E38A}"/>
              </a:ext>
            </a:extLst>
          </p:cNvPr>
          <p:cNvSpPr/>
          <p:nvPr userDrawn="1"/>
        </p:nvSpPr>
        <p:spPr>
          <a:xfrm>
            <a:off x="-342900" y="2400300"/>
            <a:ext cx="317500" cy="317500"/>
          </a:xfrm>
          <a:prstGeom prst="rect">
            <a:avLst/>
          </a:prstGeom>
          <a:solidFill>
            <a:srgbClr val="CEEC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15" name="ColorPatch">
            <a:extLst>
              <a:ext uri="{FF2B5EF4-FFF2-40B4-BE49-F238E27FC236}">
                <a16:creationId xmlns:a16="http://schemas.microsoft.com/office/drawing/2014/main" id="{98BB652E-B542-4A6D-842C-A8AFF7CF962D}"/>
              </a:ext>
            </a:extLst>
          </p:cNvPr>
          <p:cNvSpPr/>
          <p:nvPr userDrawn="1"/>
        </p:nvSpPr>
        <p:spPr>
          <a:xfrm>
            <a:off x="-342900" y="2057400"/>
            <a:ext cx="317500" cy="317500"/>
          </a:xfrm>
          <a:prstGeom prst="rect">
            <a:avLst/>
          </a:prstGeom>
          <a:solidFill>
            <a:srgbClr val="9DD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14" name="ColorPatch">
            <a:extLst>
              <a:ext uri="{FF2B5EF4-FFF2-40B4-BE49-F238E27FC236}">
                <a16:creationId xmlns:a16="http://schemas.microsoft.com/office/drawing/2014/main" id="{7BE09878-3507-434C-8FBD-3253E93E01C8}"/>
              </a:ext>
            </a:extLst>
          </p:cNvPr>
          <p:cNvSpPr/>
          <p:nvPr userDrawn="1"/>
        </p:nvSpPr>
        <p:spPr>
          <a:xfrm>
            <a:off x="-342900" y="1714500"/>
            <a:ext cx="317500" cy="317500"/>
          </a:xfrm>
          <a:prstGeom prst="rect">
            <a:avLst/>
          </a:prstGeom>
          <a:solidFill>
            <a:srgbClr val="6DC7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12" name="ColorPatch">
            <a:extLst>
              <a:ext uri="{FF2B5EF4-FFF2-40B4-BE49-F238E27FC236}">
                <a16:creationId xmlns:a16="http://schemas.microsoft.com/office/drawing/2014/main" id="{2E26D6BD-036D-4346-A29B-7683021D70FB}"/>
              </a:ext>
            </a:extLst>
          </p:cNvPr>
          <p:cNvSpPr/>
          <p:nvPr userDrawn="1"/>
        </p:nvSpPr>
        <p:spPr>
          <a:xfrm>
            <a:off x="-342900" y="1371600"/>
            <a:ext cx="317500" cy="317500"/>
          </a:xfrm>
          <a:prstGeom prst="rect">
            <a:avLst/>
          </a:prstGeom>
          <a:solidFill>
            <a:srgbClr val="3C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11" name="ColorPatch">
            <a:extLst>
              <a:ext uri="{FF2B5EF4-FFF2-40B4-BE49-F238E27FC236}">
                <a16:creationId xmlns:a16="http://schemas.microsoft.com/office/drawing/2014/main" id="{D840EC2E-1487-4A69-A809-9929CDB60313}"/>
              </a:ext>
            </a:extLst>
          </p:cNvPr>
          <p:cNvSpPr/>
          <p:nvPr userDrawn="1"/>
        </p:nvSpPr>
        <p:spPr>
          <a:xfrm>
            <a:off x="-342900" y="1028700"/>
            <a:ext cx="317500" cy="317500"/>
          </a:xfrm>
          <a:prstGeom prst="rect">
            <a:avLst/>
          </a:prstGeom>
          <a:solidFill>
            <a:srgbClr val="C0C8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10" name="ColorPatch">
            <a:extLst>
              <a:ext uri="{FF2B5EF4-FFF2-40B4-BE49-F238E27FC236}">
                <a16:creationId xmlns:a16="http://schemas.microsoft.com/office/drawing/2014/main" id="{4BBE9809-F301-459A-87DE-3C5C95F62870}"/>
              </a:ext>
            </a:extLst>
          </p:cNvPr>
          <p:cNvSpPr/>
          <p:nvPr userDrawn="1"/>
        </p:nvSpPr>
        <p:spPr>
          <a:xfrm>
            <a:off x="-342900" y="685800"/>
            <a:ext cx="317500" cy="317500"/>
          </a:xfrm>
          <a:prstGeom prst="rect">
            <a:avLst/>
          </a:prstGeom>
          <a:solidFill>
            <a:srgbClr val="819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8" name="ColorPatch">
            <a:extLst>
              <a:ext uri="{FF2B5EF4-FFF2-40B4-BE49-F238E27FC236}">
                <a16:creationId xmlns:a16="http://schemas.microsoft.com/office/drawing/2014/main" id="{AD5D23E8-FC29-4F12-AB2C-C32E10546318}"/>
              </a:ext>
            </a:extLst>
          </p:cNvPr>
          <p:cNvSpPr/>
          <p:nvPr userDrawn="1"/>
        </p:nvSpPr>
        <p:spPr>
          <a:xfrm>
            <a:off x="-342900" y="342900"/>
            <a:ext cx="317500" cy="317500"/>
          </a:xfrm>
          <a:prstGeom prst="rect">
            <a:avLst/>
          </a:prstGeom>
          <a:solidFill>
            <a:srgbClr val="425A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7" name="ColorPatch">
            <a:extLst>
              <a:ext uri="{FF2B5EF4-FFF2-40B4-BE49-F238E27FC236}">
                <a16:creationId xmlns:a16="http://schemas.microsoft.com/office/drawing/2014/main" id="{57149537-0C06-456D-A4A3-2FBB5503631B}"/>
              </a:ext>
            </a:extLst>
          </p:cNvPr>
          <p:cNvSpPr/>
          <p:nvPr userDrawn="1"/>
        </p:nvSpPr>
        <p:spPr>
          <a:xfrm>
            <a:off x="-342900" y="0"/>
            <a:ext cx="317500" cy="317500"/>
          </a:xfrm>
          <a:prstGeom prst="rect">
            <a:avLst/>
          </a:prstGeom>
          <a:solidFill>
            <a:srgbClr val="03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0037" y="-1"/>
            <a:ext cx="11609159" cy="1304925"/>
          </a:xfrm>
          <a:prstGeom prst="rect">
            <a:avLst/>
          </a:prstGeom>
        </p:spPr>
        <p:txBody>
          <a:bodyPr vert="horz" lIns="91440" tIns="45720" rIns="90000" bIns="45720" rtlCol="0" anchor="ctr">
            <a:noAutofit/>
          </a:bodyPr>
          <a:lstStyle/>
          <a:p>
            <a:pPr lvl="0" algn="r"/>
            <a:r>
              <a:rPr lang="en-US" dirty="0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0038" y="1484313"/>
            <a:ext cx="11591925" cy="4608512"/>
          </a:xfrm>
          <a:prstGeom prst="rect">
            <a:avLst/>
          </a:prstGeom>
        </p:spPr>
        <p:txBody>
          <a:bodyPr vert="horz" lIns="91440" tIns="45720" rIns="90000" bIns="45720" rtlCol="0">
            <a:noAutofit/>
          </a:bodyPr>
          <a:lstStyle/>
          <a:p>
            <a:pPr lvl="0"/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70600" y="6330968"/>
            <a:ext cx="5483314" cy="292554"/>
          </a:xfrm>
          <a:prstGeom prst="rect">
            <a:avLst/>
          </a:prstGeom>
        </p:spPr>
        <p:txBody>
          <a:bodyPr vert="horz" lIns="90000" tIns="45720" rIns="90000" bIns="45720" rtlCol="0" anchor="b"/>
          <a:lstStyle>
            <a:lvl1pPr algn="r">
              <a:defRPr lang="en-US" sz="1100"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10261" y="6330968"/>
            <a:ext cx="411004" cy="292554"/>
          </a:xfrm>
          <a:prstGeom prst="rect">
            <a:avLst/>
          </a:prstGeom>
        </p:spPr>
        <p:txBody>
          <a:bodyPr vert="horz" lIns="0" tIns="46800" rIns="0" bIns="46800" rtlCol="0" anchor="b"/>
          <a:lstStyle>
            <a:lvl1pPr algn="r">
              <a:defRPr lang="en-US" sz="1100" b="0" smtClean="0">
                <a:solidFill>
                  <a:schemeClr val="tx2"/>
                </a:solidFill>
              </a:defRPr>
            </a:lvl1pPr>
          </a:lstStyle>
          <a:p>
            <a:fld id="{40A7B169-58CE-4E65-B1F9-ACF9E46440C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57517" y="6330968"/>
            <a:ext cx="1184909" cy="2925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00" b="0">
                <a:solidFill>
                  <a:schemeClr val="tx2"/>
                </a:solidFill>
              </a:defRPr>
            </a:lvl1pPr>
          </a:lstStyle>
          <a:p>
            <a:fld id="{33052DD4-CDE3-4E33-AB80-AED4CE4AC39A}" type="datetimeFigureOut">
              <a:rPr lang="en-US" smtClean="0"/>
              <a:t>11/17/2023</a:t>
            </a:fld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3DE2817A-3634-41C4-BE77-0740C5A7811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31556" y="6094699"/>
            <a:ext cx="990025" cy="76320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7CD4E90-0AD7-41F7-BEF4-B339EC998E49}"/>
              </a:ext>
            </a:extLst>
          </p:cNvPr>
          <p:cNvSpPr/>
          <p:nvPr/>
        </p:nvSpPr>
        <p:spPr>
          <a:xfrm>
            <a:off x="12004894" y="0"/>
            <a:ext cx="187105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31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lang="en-US" sz="3600" b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1938" indent="-261938" algn="l" defTabSz="914400" rtl="0" eaLnBrk="1" latinLnBrk="0" hangingPunct="1">
        <a:lnSpc>
          <a:spcPct val="10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536575" indent="-266700" algn="l" defTabSz="9144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•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812800" indent="-273050" algn="l" defTabSz="9144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•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987425" indent="-268288" algn="l" defTabSz="914400" rtl="0" eaLnBrk="1" latinLnBrk="0" hangingPunct="1">
        <a:lnSpc>
          <a:spcPct val="100000"/>
        </a:lnSpc>
        <a:spcBef>
          <a:spcPts val="400"/>
        </a:spcBef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tx2"/>
          </a:solidFill>
          <a:latin typeface="+mn-lt"/>
          <a:ea typeface="+mn-ea"/>
          <a:cs typeface="+mn-cs"/>
        </a:defRPr>
      </a:lvl4pPr>
      <a:lvl5pPr marL="1160463" indent="-261938" algn="l" defTabSz="914400" rtl="0" eaLnBrk="1" latinLnBrk="0" hangingPunct="1">
        <a:lnSpc>
          <a:spcPct val="100000"/>
        </a:lnSpc>
        <a:spcBef>
          <a:spcPts val="400"/>
        </a:spcBef>
        <a:buClr>
          <a:schemeClr val="tx2"/>
        </a:buClr>
        <a:buFont typeface="Arial" panose="020B0604020202020204" pitchFamily="34" charset="0"/>
        <a:buChar char="•"/>
        <a:defRPr lang="en-US"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9">
          <p15:clr>
            <a:srgbClr val="F26B43"/>
          </p15:clr>
        </p15:guide>
        <p15:guide id="2" pos="7491">
          <p15:clr>
            <a:srgbClr val="F26B43"/>
          </p15:clr>
        </p15:guide>
        <p15:guide id="3" orient="horz" pos="2160">
          <p15:clr>
            <a:srgbClr val="F26B43"/>
          </p15:clr>
        </p15:guide>
        <p15:guide id="4" orient="horz" pos="935">
          <p15:clr>
            <a:srgbClr val="F26B43"/>
          </p15:clr>
        </p15:guide>
        <p15:guide id="5" orient="horz" pos="3838">
          <p15:clr>
            <a:srgbClr val="F26B43"/>
          </p15:clr>
        </p15:guide>
        <p15:guide id="6" orient="horz" pos="822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31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FB49D3ED-12A5-44AC-B654-9458A5FBEC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STM32WBA Workshop</a:t>
            </a:r>
            <a:br>
              <a:rPr lang="en-US"/>
            </a:br>
            <a:r>
              <a:rPr lang="en-US"/>
              <a:t>GPDMA</a:t>
            </a:r>
            <a:endParaRPr lang="en-US" b="0"/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12613E07-DCF2-4461-AFF5-7A705127F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5015059"/>
            <a:ext cx="5795963" cy="1150213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941CBF0-B8C1-4307-BE5E-812E82EBC4B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Placeholder 21" descr="Hands holding a tablet with a machine in the background&#10;&#10;Description automatically generated">
            <a:extLst>
              <a:ext uri="{FF2B5EF4-FFF2-40B4-BE49-F238E27FC236}">
                <a16:creationId xmlns:a16="http://schemas.microsoft.com/office/drawing/2014/main" id="{FA7876F3-2B15-5F34-9D45-3903C75BA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3" r="2543"/>
          <a:stretch>
            <a:fillRect/>
          </a:stretch>
        </p:blipFill>
        <p:spPr>
          <a:xfrm>
            <a:off x="469308" y="0"/>
            <a:ext cx="6280432" cy="6858000"/>
          </a:xfrm>
          <a:custGeom>
            <a:avLst/>
            <a:gdLst>
              <a:gd name="connsiteX0" fmla="*/ 0 w 6280432"/>
              <a:gd name="connsiteY0" fmla="*/ 0 h 6858000"/>
              <a:gd name="connsiteX1" fmla="*/ 6280432 w 6280432"/>
              <a:gd name="connsiteY1" fmla="*/ 0 h 6858000"/>
              <a:gd name="connsiteX2" fmla="*/ 6280432 w 6280432"/>
              <a:gd name="connsiteY2" fmla="*/ 2281561 h 6858000"/>
              <a:gd name="connsiteX3" fmla="*/ 5466285 w 6280432"/>
              <a:gd name="connsiteY3" fmla="*/ 2281561 h 6858000"/>
              <a:gd name="connsiteX4" fmla="*/ 5466285 w 6280432"/>
              <a:gd name="connsiteY4" fmla="*/ 6858000 h 6858000"/>
              <a:gd name="connsiteX5" fmla="*/ 0 w 628043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80432" h="6858000">
                <a:moveTo>
                  <a:pt x="0" y="0"/>
                </a:moveTo>
                <a:lnTo>
                  <a:pt x="6280432" y="0"/>
                </a:lnTo>
                <a:lnTo>
                  <a:pt x="6280432" y="2281561"/>
                </a:lnTo>
                <a:lnTo>
                  <a:pt x="5466285" y="2281561"/>
                </a:lnTo>
                <a:lnTo>
                  <a:pt x="546628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3706451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ABCEA73-1F8E-4846-8C24-7A5702338CF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98638" y="1151231"/>
          <a:ext cx="9394723" cy="3375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2703">
                  <a:extLst>
                    <a:ext uri="{9D8B030D-6E8A-4147-A177-3AD203B41FA5}">
                      <a16:colId xmlns:a16="http://schemas.microsoft.com/office/drawing/2014/main" val="2696649262"/>
                    </a:ext>
                  </a:extLst>
                </a:gridCol>
                <a:gridCol w="5402020">
                  <a:extLst>
                    <a:ext uri="{9D8B030D-6E8A-4147-A177-3AD203B41FA5}">
                      <a16:colId xmlns:a16="http://schemas.microsoft.com/office/drawing/2014/main" val="1855086520"/>
                    </a:ext>
                  </a:extLst>
                </a:gridCol>
              </a:tblGrid>
              <a:tr h="277122">
                <a:tc>
                  <a:txBody>
                    <a:bodyPr/>
                    <a:lstStyle/>
                    <a:p>
                      <a:r>
                        <a:rPr lang="fr-FR" sz="120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/>
                        <a:t>GPDMA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974626"/>
                  </a:ext>
                </a:extLst>
              </a:tr>
              <a:tr h="277122">
                <a:tc>
                  <a:txBody>
                    <a:bodyPr/>
                    <a:lstStyle/>
                    <a:p>
                      <a:r>
                        <a:rPr lang="fr-FR" sz="1200"/>
                        <a:t>Master port(s)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/>
                        <a:t>2x (32-bit) AHB (</a:t>
                      </a:r>
                      <a:r>
                        <a:rPr lang="fr-FR" sz="1200">
                          <a:solidFill>
                            <a:schemeClr val="accent6"/>
                          </a:solidFill>
                        </a:rPr>
                        <a:t>*</a:t>
                      </a:r>
                      <a:r>
                        <a:rPr lang="fr-FR" sz="120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6737"/>
                  </a:ext>
                </a:extLst>
              </a:tr>
              <a:tr h="277122">
                <a:tc>
                  <a:txBody>
                    <a:bodyPr/>
                    <a:lstStyle/>
                    <a:p>
                      <a:r>
                        <a:rPr lang="fr-FR" sz="1200"/>
                        <a:t>DMA </a:t>
                      </a:r>
                      <a:r>
                        <a:rPr lang="fr-FR" sz="1200" err="1"/>
                        <a:t>transfers</a:t>
                      </a:r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/>
                        <a:t>Single and </a:t>
                      </a:r>
                      <a:r>
                        <a:rPr lang="fr-FR" sz="1200" err="1"/>
                        <a:t>bursts</a:t>
                      </a:r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493466"/>
                  </a:ext>
                </a:extLst>
              </a:tr>
              <a:tr h="277122">
                <a:tc>
                  <a:txBody>
                    <a:bodyPr/>
                    <a:lstStyle/>
                    <a:p>
                      <a:r>
                        <a:rPr lang="fr-FR" sz="1200"/>
                        <a:t>DMA </a:t>
                      </a:r>
                      <a:r>
                        <a:rPr lang="fr-FR" sz="1200" err="1"/>
                        <a:t>scheduler</a:t>
                      </a:r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/>
                        <a:t>FIFO-</a:t>
                      </a:r>
                      <a:r>
                        <a:rPr lang="fr-FR" sz="1200" err="1"/>
                        <a:t>based</a:t>
                      </a:r>
                      <a:r>
                        <a:rPr lang="fr-FR" sz="1200"/>
                        <a:t> </a:t>
                      </a:r>
                      <a:r>
                        <a:rPr lang="fr-FR" sz="1200" err="1"/>
                        <a:t>bursts</a:t>
                      </a:r>
                      <a:r>
                        <a:rPr lang="fr-FR" sz="1200"/>
                        <a:t> (dual issue)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711097"/>
                  </a:ext>
                </a:extLst>
              </a:tr>
              <a:tr h="277122">
                <a:tc>
                  <a:txBody>
                    <a:bodyPr/>
                    <a:lstStyle/>
                    <a:p>
                      <a:r>
                        <a:rPr lang="fr-FR" sz="1200" err="1"/>
                        <a:t>Number</a:t>
                      </a:r>
                      <a:r>
                        <a:rPr lang="fr-FR" sz="1200"/>
                        <a:t> of channels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>
                          <a:solidFill>
                            <a:schemeClr val="accent2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137319"/>
                  </a:ext>
                </a:extLst>
              </a:tr>
              <a:tr h="478666">
                <a:tc>
                  <a:txBody>
                    <a:bodyPr/>
                    <a:lstStyle/>
                    <a:p>
                      <a:r>
                        <a:rPr lang="fr-FR" sz="1200"/>
                        <a:t>Channel FIFO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/>
                        <a:t>Ch</a:t>
                      </a:r>
                      <a:r>
                        <a:rPr lang="fr-FR" sz="1200">
                          <a:solidFill>
                            <a:schemeClr val="accent2"/>
                          </a:solidFill>
                        </a:rPr>
                        <a:t>0-3</a:t>
                      </a:r>
                      <a:r>
                        <a:rPr lang="fr-FR" sz="1200"/>
                        <a:t> (</a:t>
                      </a:r>
                      <a:r>
                        <a:rPr lang="fr-FR" sz="1200">
                          <a:solidFill>
                            <a:schemeClr val="accent6"/>
                          </a:solidFill>
                        </a:rPr>
                        <a:t>**</a:t>
                      </a:r>
                      <a:r>
                        <a:rPr lang="fr-FR" sz="1200"/>
                        <a:t>): 8 bytes  (</a:t>
                      </a:r>
                      <a:r>
                        <a:rPr lang="fr-FR" sz="1200">
                          <a:solidFill>
                            <a:schemeClr val="accent2"/>
                          </a:solidFill>
                        </a:rPr>
                        <a:t>2 </a:t>
                      </a:r>
                      <a:r>
                        <a:rPr lang="fr-FR" sz="1200" err="1">
                          <a:solidFill>
                            <a:schemeClr val="accent2"/>
                          </a:solidFill>
                        </a:rPr>
                        <a:t>words</a:t>
                      </a:r>
                      <a:r>
                        <a:rPr lang="fr-FR" sz="1200"/>
                        <a:t>)</a:t>
                      </a:r>
                    </a:p>
                    <a:p>
                      <a:r>
                        <a:rPr lang="fr-FR" sz="1200"/>
                        <a:t>Ch</a:t>
                      </a:r>
                      <a:r>
                        <a:rPr lang="fr-FR" sz="1200">
                          <a:solidFill>
                            <a:schemeClr val="accent2"/>
                          </a:solidFill>
                        </a:rPr>
                        <a:t>4-7</a:t>
                      </a:r>
                      <a:r>
                        <a:rPr lang="fr-FR" sz="1200"/>
                        <a:t> (</a:t>
                      </a:r>
                      <a:r>
                        <a:rPr lang="fr-FR" sz="1200">
                          <a:solidFill>
                            <a:schemeClr val="accent6"/>
                          </a:solidFill>
                        </a:rPr>
                        <a:t>***</a:t>
                      </a:r>
                      <a:r>
                        <a:rPr lang="fr-FR" sz="1200"/>
                        <a:t>): 32 bytes (</a:t>
                      </a:r>
                      <a:r>
                        <a:rPr lang="fr-FR" sz="1200">
                          <a:solidFill>
                            <a:schemeClr val="accent2"/>
                          </a:solidFill>
                        </a:rPr>
                        <a:t>8 </a:t>
                      </a:r>
                      <a:r>
                        <a:rPr lang="fr-FR" sz="1200" err="1">
                          <a:solidFill>
                            <a:schemeClr val="accent2"/>
                          </a:solidFill>
                        </a:rPr>
                        <a:t>words</a:t>
                      </a:r>
                      <a:r>
                        <a:rPr lang="fr-FR" sz="120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397194"/>
                  </a:ext>
                </a:extLst>
              </a:tr>
              <a:tr h="478666">
                <a:tc>
                  <a:txBody>
                    <a:bodyPr/>
                    <a:lstStyle/>
                    <a:p>
                      <a:r>
                        <a:rPr lang="fr-FR" sz="1200"/>
                        <a:t>Channel </a:t>
                      </a:r>
                      <a:r>
                        <a:rPr lang="fr-FR" sz="1200" err="1"/>
                        <a:t>addressing</a:t>
                      </a:r>
                      <a:r>
                        <a:rPr lang="fr-FR" sz="1200"/>
                        <a:t>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/>
                        <a:t>Ch</a:t>
                      </a:r>
                      <a:r>
                        <a:rPr lang="fr-FR" sz="1200">
                          <a:solidFill>
                            <a:schemeClr val="accent2"/>
                          </a:solidFill>
                        </a:rPr>
                        <a:t>0-5</a:t>
                      </a:r>
                      <a:r>
                        <a:rPr lang="fr-FR" sz="1200"/>
                        <a:t>: </a:t>
                      </a:r>
                      <a:r>
                        <a:rPr lang="fr-FR" sz="1200" err="1"/>
                        <a:t>linear</a:t>
                      </a:r>
                      <a:endParaRPr lang="fr-FR" sz="120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/>
                        <a:t>Ch</a:t>
                      </a:r>
                      <a:r>
                        <a:rPr lang="fr-FR" sz="1200">
                          <a:solidFill>
                            <a:schemeClr val="accent2"/>
                          </a:solidFill>
                        </a:rPr>
                        <a:t>6-7</a:t>
                      </a:r>
                      <a:r>
                        <a:rPr lang="fr-FR" sz="1200"/>
                        <a:t>: 2D </a:t>
                      </a:r>
                      <a:r>
                        <a:rPr lang="fr-FR" sz="1200" err="1"/>
                        <a:t>addressing</a:t>
                      </a:r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00482"/>
                  </a:ext>
                </a:extLst>
              </a:tr>
              <a:tr h="478666">
                <a:tc>
                  <a:txBody>
                    <a:bodyPr/>
                    <a:lstStyle/>
                    <a:p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Channel with peripheral early termination (I3C)</a:t>
                      </a:r>
                      <a:endParaRPr lang="fr-FR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/>
                        <a:t>Ch0 and Ch7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642881"/>
                  </a:ext>
                </a:extLst>
              </a:tr>
              <a:tr h="277122">
                <a:tc>
                  <a:txBody>
                    <a:bodyPr/>
                    <a:lstStyle/>
                    <a:p>
                      <a:r>
                        <a:rPr lang="fr-FR" sz="1200"/>
                        <a:t>Maximum request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chemeClr val="accent2"/>
                          </a:solidFill>
                        </a:rPr>
                        <a:t>135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636465"/>
                  </a:ext>
                </a:extLst>
              </a:tr>
              <a:tr h="277122">
                <a:tc>
                  <a:txBody>
                    <a:bodyPr/>
                    <a:lstStyle/>
                    <a:p>
                      <a:r>
                        <a:rPr lang="fr-FR" sz="1200"/>
                        <a:t>Maximum trigger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>
                          <a:solidFill>
                            <a:schemeClr val="accent2"/>
                          </a:solidFill>
                        </a:rPr>
                        <a:t>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239042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08128BF0-9497-465D-B1B1-0BA136F9D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DMA </a:t>
            </a:r>
            <a:r>
              <a:rPr lang="fr-FR" err="1"/>
              <a:t>specific</a:t>
            </a:r>
            <a:r>
              <a:rPr lang="fr-FR"/>
              <a:t> </a:t>
            </a:r>
            <a:r>
              <a:rPr lang="fr-FR" err="1"/>
              <a:t>implementation</a:t>
            </a:r>
            <a:r>
              <a:rPr lang="fr-FR"/>
              <a:t> &amp; user guidelines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25006-089E-49EC-8888-E11AD073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2E78-4FE3-4E16-9FB9-64A349BFE3FC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6B948B37-02C1-47AD-A4AD-FE2D8DB6F351}"/>
              </a:ext>
            </a:extLst>
          </p:cNvPr>
          <p:cNvSpPr txBox="1">
            <a:spLocks/>
          </p:cNvSpPr>
          <p:nvPr/>
        </p:nvSpPr>
        <p:spPr>
          <a:xfrm>
            <a:off x="600075" y="4531242"/>
            <a:ext cx="11591925" cy="2342999"/>
          </a:xfrm>
          <a:prstGeom prst="rect">
            <a:avLst/>
          </a:prstGeom>
        </p:spPr>
        <p:txBody>
          <a:bodyPr vert="horz" lIns="91440" tIns="45720" rIns="90000" bIns="45720" rtlCol="0">
            <a:noAutofit/>
          </a:bodyPr>
          <a:lstStyle>
            <a:lvl1pPr marL="261938" indent="-261938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657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2800" indent="-2730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7425" indent="-2682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60463" indent="-26193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9750" lvl="2" indent="0">
              <a:buNone/>
              <a:tabLst>
                <a:tab pos="2598738" algn="l"/>
              </a:tabLst>
            </a:pPr>
            <a:r>
              <a:rPr lang="fr-FR" sz="1200"/>
              <a:t>(</a:t>
            </a:r>
            <a:r>
              <a:rPr lang="fr-FR" sz="1200">
                <a:solidFill>
                  <a:schemeClr val="accent6"/>
                </a:solidFill>
              </a:rPr>
              <a:t>*</a:t>
            </a:r>
            <a:r>
              <a:rPr lang="fr-FR" sz="1200"/>
              <a:t>): GPDMA master ports:</a:t>
            </a:r>
          </a:p>
          <a:p>
            <a:pPr lvl="3">
              <a:tabLst>
                <a:tab pos="2598738" algn="l"/>
              </a:tabLst>
            </a:pPr>
            <a:r>
              <a:rPr lang="fr-FR" sz="1100"/>
              <a:t>Port#0 </a:t>
            </a:r>
            <a:r>
              <a:rPr lang="fr-FR" sz="1100" err="1"/>
              <a:t>should</a:t>
            </a:r>
            <a:r>
              <a:rPr lang="fr-FR" sz="1100"/>
              <a:t> </a:t>
            </a:r>
            <a:r>
              <a:rPr lang="fr-FR" sz="1100" err="1"/>
              <a:t>be</a:t>
            </a:r>
            <a:r>
              <a:rPr lang="fr-FR" sz="1100"/>
              <a:t> </a:t>
            </a:r>
            <a:r>
              <a:rPr lang="fr-FR" sz="1100" err="1"/>
              <a:t>typically</a:t>
            </a:r>
            <a:r>
              <a:rPr lang="fr-FR" sz="1100"/>
              <a:t> </a:t>
            </a:r>
            <a:r>
              <a:rPr lang="fr-FR" sz="1100" err="1"/>
              <a:t>allocated</a:t>
            </a:r>
            <a:r>
              <a:rPr lang="fr-FR" sz="1100"/>
              <a:t> for </a:t>
            </a:r>
            <a:r>
              <a:rPr lang="fr-FR" sz="1100" err="1"/>
              <a:t>transfers</a:t>
            </a:r>
            <a:r>
              <a:rPr lang="fr-FR" sz="1100"/>
              <a:t> to/</a:t>
            </a:r>
            <a:r>
              <a:rPr lang="fr-FR" sz="1100" err="1"/>
              <a:t>from</a:t>
            </a:r>
            <a:r>
              <a:rPr lang="fr-FR" sz="1100"/>
              <a:t> </a:t>
            </a:r>
            <a:r>
              <a:rPr lang="fr-FR" sz="1100" err="1"/>
              <a:t>peripherals</a:t>
            </a:r>
            <a:endParaRPr lang="fr-FR" sz="1100"/>
          </a:p>
          <a:p>
            <a:pPr lvl="4">
              <a:tabLst>
                <a:tab pos="2598738" algn="l"/>
              </a:tabLst>
            </a:pPr>
            <a:r>
              <a:rPr lang="fr-FR" sz="1100" u="sng"/>
              <a:t>There </a:t>
            </a:r>
            <a:r>
              <a:rPr lang="fr-FR" sz="1100" u="sng" err="1"/>
              <a:t>is</a:t>
            </a:r>
            <a:r>
              <a:rPr lang="fr-FR" sz="1100" u="sng"/>
              <a:t> a direct hardware </a:t>
            </a:r>
            <a:r>
              <a:rPr lang="fr-FR" sz="1100" u="sng" err="1"/>
              <a:t>datapath</a:t>
            </a:r>
            <a:r>
              <a:rPr lang="fr-FR" sz="1100" u="sng"/>
              <a:t> to </a:t>
            </a:r>
            <a:r>
              <a:rPr lang="fr-FR" sz="1100" u="sng" err="1"/>
              <a:t>APBx</a:t>
            </a:r>
            <a:r>
              <a:rPr lang="fr-FR" sz="1100" u="sng"/>
              <a:t> </a:t>
            </a:r>
            <a:r>
              <a:rPr lang="fr-FR" sz="1100" u="sng" err="1"/>
              <a:t>peripherals</a:t>
            </a:r>
            <a:r>
              <a:rPr lang="fr-FR" sz="1100" u="sng"/>
              <a:t>, out of the AHB matrix</a:t>
            </a:r>
          </a:p>
          <a:p>
            <a:pPr lvl="4">
              <a:tabLst>
                <a:tab pos="2598738" algn="l"/>
              </a:tabLst>
            </a:pPr>
            <a:r>
              <a:rPr lang="fr-FR" sz="1100"/>
              <a:t>AHB1 </a:t>
            </a:r>
            <a:r>
              <a:rPr lang="fr-FR" sz="1100" err="1"/>
              <a:t>peripherals</a:t>
            </a:r>
            <a:r>
              <a:rPr lang="fr-FR" sz="1100"/>
              <a:t> are the default slave </a:t>
            </a:r>
            <a:r>
              <a:rPr lang="fr-FR" sz="1100" err="1"/>
              <a:t>target</a:t>
            </a:r>
            <a:r>
              <a:rPr lang="fr-FR" sz="1100"/>
              <a:t> of the AHB matrix</a:t>
            </a:r>
          </a:p>
          <a:p>
            <a:pPr lvl="3">
              <a:tabLst>
                <a:tab pos="2598738" algn="l"/>
              </a:tabLst>
            </a:pPr>
            <a:r>
              <a:rPr lang="fr-FR" sz="1100"/>
              <a:t>Port#1 </a:t>
            </a:r>
            <a:r>
              <a:rPr lang="fr-FR" sz="1100" err="1"/>
              <a:t>should</a:t>
            </a:r>
            <a:r>
              <a:rPr lang="fr-FR" sz="1100"/>
              <a:t> </a:t>
            </a:r>
            <a:r>
              <a:rPr lang="fr-FR" sz="1100" err="1"/>
              <a:t>be</a:t>
            </a:r>
            <a:r>
              <a:rPr lang="fr-FR" sz="1100"/>
              <a:t> </a:t>
            </a:r>
            <a:r>
              <a:rPr lang="fr-FR" sz="1100" err="1"/>
              <a:t>typically</a:t>
            </a:r>
            <a:r>
              <a:rPr lang="fr-FR" sz="1100"/>
              <a:t> </a:t>
            </a:r>
            <a:r>
              <a:rPr lang="fr-FR" sz="1100" err="1"/>
              <a:t>allocated</a:t>
            </a:r>
            <a:r>
              <a:rPr lang="fr-FR" sz="1100"/>
              <a:t> for </a:t>
            </a:r>
            <a:r>
              <a:rPr lang="fr-FR" sz="1100" err="1"/>
              <a:t>transfers</a:t>
            </a:r>
            <a:r>
              <a:rPr lang="fr-FR" sz="1100"/>
              <a:t> to/</a:t>
            </a:r>
            <a:r>
              <a:rPr lang="fr-FR" sz="1100" err="1"/>
              <a:t>from</a:t>
            </a:r>
            <a:r>
              <a:rPr lang="fr-FR" sz="1100"/>
              <a:t> memory</a:t>
            </a:r>
          </a:p>
          <a:p>
            <a:pPr lvl="4">
              <a:tabLst>
                <a:tab pos="2598738" algn="l"/>
              </a:tabLst>
            </a:pPr>
            <a:r>
              <a:rPr lang="fr-FR" sz="1100"/>
              <a:t>SRAM1 </a:t>
            </a:r>
            <a:r>
              <a:rPr lang="fr-FR" sz="1100" err="1"/>
              <a:t>is</a:t>
            </a:r>
            <a:r>
              <a:rPr lang="fr-FR" sz="1100"/>
              <a:t> the default slave</a:t>
            </a:r>
          </a:p>
          <a:p>
            <a:pPr lvl="3">
              <a:tabLst>
                <a:tab pos="2598738" algn="l"/>
              </a:tabLst>
            </a:pPr>
            <a:r>
              <a:rPr lang="fr-FR" sz="1100"/>
              <a:t>In </a:t>
            </a:r>
            <a:r>
              <a:rPr lang="fr-FR" sz="1100" err="1"/>
              <a:t>any</a:t>
            </a:r>
            <a:r>
              <a:rPr lang="fr-FR" sz="1100"/>
              <a:t> case, </a:t>
            </a:r>
            <a:r>
              <a:rPr lang="fr-FR" sz="1100" err="1"/>
              <a:t>any</a:t>
            </a:r>
            <a:r>
              <a:rPr lang="fr-FR" sz="1100"/>
              <a:t> GPDMA </a:t>
            </a:r>
            <a:r>
              <a:rPr lang="fr-FR" sz="1100" err="1"/>
              <a:t>target</a:t>
            </a:r>
            <a:r>
              <a:rPr lang="fr-FR" sz="1100"/>
              <a:t> can </a:t>
            </a:r>
            <a:r>
              <a:rPr lang="fr-FR" sz="1100" err="1"/>
              <a:t>be</a:t>
            </a:r>
            <a:r>
              <a:rPr lang="fr-FR" sz="1100"/>
              <a:t> </a:t>
            </a:r>
            <a:r>
              <a:rPr lang="fr-FR" sz="1100" err="1"/>
              <a:t>addressed</a:t>
            </a:r>
            <a:r>
              <a:rPr lang="fr-FR" sz="1100"/>
              <a:t> </a:t>
            </a:r>
            <a:r>
              <a:rPr lang="fr-FR" sz="1100" err="1"/>
              <a:t>from</a:t>
            </a:r>
            <a:r>
              <a:rPr lang="fr-FR" sz="1100"/>
              <a:t> </a:t>
            </a:r>
            <a:r>
              <a:rPr lang="fr-FR" sz="1100" err="1"/>
              <a:t>any</a:t>
            </a:r>
            <a:r>
              <a:rPr lang="fr-FR" sz="1100"/>
              <a:t> port</a:t>
            </a:r>
          </a:p>
          <a:p>
            <a:pPr marL="539750" lvl="2" indent="0">
              <a:buNone/>
              <a:tabLst>
                <a:tab pos="2598738" algn="l"/>
              </a:tabLst>
            </a:pPr>
            <a:r>
              <a:rPr lang="fr-FR" sz="1200"/>
              <a:t>(</a:t>
            </a:r>
            <a:r>
              <a:rPr lang="fr-FR" sz="1200">
                <a:solidFill>
                  <a:schemeClr val="accent6"/>
                </a:solidFill>
              </a:rPr>
              <a:t>**</a:t>
            </a:r>
            <a:r>
              <a:rPr lang="fr-FR" sz="1200"/>
              <a:t>): </a:t>
            </a:r>
            <a:r>
              <a:rPr lang="en-US" sz="1200"/>
              <a:t>These channels should be typically allocated for transfers from/to an APB/AHB peripheral and SRAM </a:t>
            </a:r>
          </a:p>
          <a:p>
            <a:pPr marL="539750" lvl="2" indent="0">
              <a:buNone/>
              <a:tabLst>
                <a:tab pos="2598738" algn="l"/>
              </a:tabLst>
            </a:pPr>
            <a:r>
              <a:rPr lang="en-US" sz="1200"/>
              <a:t>(</a:t>
            </a:r>
            <a:r>
              <a:rPr lang="en-US" sz="1200">
                <a:solidFill>
                  <a:schemeClr val="accent6"/>
                </a:solidFill>
              </a:rPr>
              <a:t>***</a:t>
            </a:r>
            <a:r>
              <a:rPr lang="en-US" sz="1200"/>
              <a:t>): These channels may be also used for transfers from/to a data-demanding AHB peripheral and SRAM, or for transfers from/to external memories </a:t>
            </a:r>
          </a:p>
          <a:p>
            <a:pPr lvl="3">
              <a:tabLst>
                <a:tab pos="2598738" algn="l"/>
              </a:tabLst>
            </a:pPr>
            <a:r>
              <a:rPr lang="en-US" sz="1100"/>
              <a:t>4-word burst should be privileged when applicable for faster performances (faster back-to-back transfers, lower bus utilization)</a:t>
            </a:r>
          </a:p>
          <a:p>
            <a:pPr marL="539750" lvl="2" indent="0">
              <a:buNone/>
              <a:tabLst>
                <a:tab pos="2598738" algn="l"/>
              </a:tabLst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279395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23C701D-9ADA-4B03-AA4B-C96AF9ECD8B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E50B10-1E78-42AD-B41B-13C0928212F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D200"/>
          </a:solidFill>
        </p:spPr>
        <p:txBody>
          <a:bodyPr/>
          <a:lstStyle/>
          <a:p>
            <a:r>
              <a:rPr lang="en-US"/>
              <a:t>Structure of example</a:t>
            </a:r>
          </a:p>
        </p:txBody>
      </p:sp>
    </p:spTree>
    <p:extLst>
      <p:ext uri="{BB962C8B-B14F-4D97-AF65-F5344CB8AC3E}">
        <p14:creationId xmlns:p14="http://schemas.microsoft.com/office/powerpoint/2010/main" val="3060062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3BA882-D3E7-09F2-082D-7D12DDAE4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250" y="1434233"/>
            <a:ext cx="9717660" cy="4608512"/>
          </a:xfrm>
        </p:spPr>
        <p:txBody>
          <a:bodyPr/>
          <a:lstStyle/>
          <a:p>
            <a:pPr marL="560387" lvl="1" indent="-285750"/>
            <a:r>
              <a:rPr lang="en-US" sz="2400" b="0" i="0">
                <a:solidFill>
                  <a:srgbClr val="002052"/>
                </a:solidFill>
                <a:effectLst/>
                <a:latin typeface="Roboto" panose="02000000000000000000" pitchFamily="2" charset="0"/>
              </a:rPr>
              <a:t>Use </a:t>
            </a:r>
            <a:r>
              <a:rPr lang="en-US" sz="2400" b="1" i="0">
                <a:solidFill>
                  <a:srgbClr val="002052"/>
                </a:solidFill>
                <a:effectLst/>
                <a:latin typeface="Roboto" panose="02000000000000000000" pitchFamily="2" charset="0"/>
              </a:rPr>
              <a:t>NUCLEO-WBA52 board</a:t>
            </a:r>
            <a:r>
              <a:rPr lang="en-US" sz="2400" b="0" i="0">
                <a:solidFill>
                  <a:srgbClr val="002052"/>
                </a:solidFill>
                <a:effectLst/>
                <a:latin typeface="Roboto" panose="02000000000000000000" pitchFamily="2" charset="0"/>
              </a:rPr>
              <a:t> and </a:t>
            </a:r>
            <a:r>
              <a:rPr lang="en-US" sz="2400" b="1" i="0">
                <a:solidFill>
                  <a:srgbClr val="002052"/>
                </a:solidFill>
                <a:effectLst/>
                <a:latin typeface="Roboto" panose="02000000000000000000" pitchFamily="2" charset="0"/>
              </a:rPr>
              <a:t>STM32CubeIDE</a:t>
            </a:r>
            <a:endParaRPr lang="en-US" sz="2400" b="0" i="0">
              <a:solidFill>
                <a:srgbClr val="002052"/>
              </a:solidFill>
              <a:effectLst/>
              <a:latin typeface="Roboto" panose="02000000000000000000" pitchFamily="2" charset="0"/>
            </a:endParaRPr>
          </a:p>
          <a:p>
            <a:pPr marL="617537" lvl="1" indent="-342900"/>
            <a:r>
              <a:rPr lang="en-US" sz="2400" b="0" i="0">
                <a:solidFill>
                  <a:srgbClr val="002052"/>
                </a:solidFill>
                <a:effectLst/>
                <a:latin typeface="Roboto" panose="02000000000000000000" pitchFamily="2" charset="0"/>
              </a:rPr>
              <a:t>Setup ADC to</a:t>
            </a:r>
          </a:p>
          <a:p>
            <a:pPr marL="893762" lvl="2" indent="-342900">
              <a:buFont typeface="Courier New" panose="02070309020205020404" pitchFamily="49" charset="0"/>
              <a:buChar char="o"/>
            </a:pPr>
            <a:r>
              <a:rPr lang="en-US" sz="2200" b="0" i="0">
                <a:solidFill>
                  <a:srgbClr val="002052"/>
                </a:solidFill>
                <a:effectLst/>
                <a:latin typeface="Roboto" panose="02000000000000000000" pitchFamily="2" charset="0"/>
              </a:rPr>
              <a:t>convert 4 channels in circle - channels 0, 2, 6, 13</a:t>
            </a:r>
          </a:p>
          <a:p>
            <a:pPr marL="893762" lvl="2" indent="-342900">
              <a:buFont typeface="Courier New" panose="02070309020205020404" pitchFamily="49" charset="0"/>
              <a:buChar char="o"/>
            </a:pPr>
            <a:r>
              <a:rPr lang="en-US" sz="2200" b="0" i="0">
                <a:solidFill>
                  <a:srgbClr val="002052"/>
                </a:solidFill>
                <a:effectLst/>
                <a:latin typeface="Roboto" panose="02000000000000000000" pitchFamily="2" charset="0"/>
              </a:rPr>
              <a:t>generate DMA requests</a:t>
            </a:r>
          </a:p>
          <a:p>
            <a:pPr marL="617537" lvl="1" indent="-342900"/>
            <a:r>
              <a:rPr lang="en-US" sz="2400" b="0" i="0">
                <a:solidFill>
                  <a:srgbClr val="002052"/>
                </a:solidFill>
                <a:effectLst/>
                <a:latin typeface="Roboto" panose="02000000000000000000" pitchFamily="2" charset="0"/>
              </a:rPr>
              <a:t>Setup USART to</a:t>
            </a:r>
          </a:p>
          <a:p>
            <a:pPr marL="893762" lvl="2" indent="-342900">
              <a:buFont typeface="Courier New" panose="02070309020205020404" pitchFamily="49" charset="0"/>
              <a:buChar char="o"/>
            </a:pPr>
            <a:r>
              <a:rPr lang="cs-CZ" sz="2200" b="0" i="0">
                <a:solidFill>
                  <a:srgbClr val="002052"/>
                </a:solidFill>
                <a:effectLst/>
                <a:latin typeface="Roboto" panose="02000000000000000000" pitchFamily="2" charset="0"/>
              </a:rPr>
              <a:t>t</a:t>
            </a:r>
            <a:r>
              <a:rPr lang="en-US" sz="2200" b="0" i="0" err="1">
                <a:solidFill>
                  <a:srgbClr val="002052"/>
                </a:solidFill>
                <a:effectLst/>
                <a:latin typeface="Roboto" panose="02000000000000000000" pitchFamily="2" charset="0"/>
              </a:rPr>
              <a:t>ransmit</a:t>
            </a:r>
            <a:r>
              <a:rPr lang="en-US" sz="2200" b="0" i="0">
                <a:solidFill>
                  <a:srgbClr val="002052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cs-CZ" sz="2200" b="0" i="0">
                <a:solidFill>
                  <a:srgbClr val="002052"/>
                </a:solidFill>
                <a:effectLst/>
                <a:latin typeface="Roboto" panose="02000000000000000000" pitchFamily="2" charset="0"/>
              </a:rPr>
              <a:t>obtained data</a:t>
            </a:r>
          </a:p>
          <a:p>
            <a:pPr marL="617537" lvl="1" indent="-342900"/>
            <a:r>
              <a:rPr lang="en-US" sz="2400" b="0" i="0">
                <a:solidFill>
                  <a:srgbClr val="002052"/>
                </a:solidFill>
                <a:effectLst/>
                <a:latin typeface="Roboto" panose="02000000000000000000" pitchFamily="2" charset="0"/>
              </a:rPr>
              <a:t>Setup </a:t>
            </a:r>
            <a:r>
              <a:rPr lang="cs-CZ" sz="2400" b="0" i="0">
                <a:solidFill>
                  <a:srgbClr val="002052"/>
                </a:solidFill>
                <a:effectLst/>
                <a:latin typeface="Roboto" panose="02000000000000000000" pitchFamily="2" charset="0"/>
              </a:rPr>
              <a:t>TI</a:t>
            </a:r>
            <a:r>
              <a:rPr lang="en-US" sz="2400" b="0" i="0">
                <a:solidFill>
                  <a:srgbClr val="002052"/>
                </a:solidFill>
                <a:effectLst/>
                <a:latin typeface="Roboto" panose="02000000000000000000" pitchFamily="2" charset="0"/>
              </a:rPr>
              <a:t>M to</a:t>
            </a:r>
          </a:p>
          <a:p>
            <a:pPr marL="893762" lvl="2" indent="-342900">
              <a:buFont typeface="Courier New" panose="02070309020205020404" pitchFamily="49" charset="0"/>
              <a:buChar char="o"/>
            </a:pPr>
            <a:r>
              <a:rPr lang="cs-CZ" sz="2200" b="0" i="0">
                <a:solidFill>
                  <a:srgbClr val="002052"/>
                </a:solidFill>
                <a:effectLst/>
                <a:latin typeface="Roboto" panose="02000000000000000000" pitchFamily="2" charset="0"/>
              </a:rPr>
              <a:t>generate a 1 second trigger</a:t>
            </a:r>
            <a:endParaRPr lang="en-US" sz="2200" b="0" i="0">
              <a:solidFill>
                <a:srgbClr val="002052"/>
              </a:solidFill>
              <a:effectLst/>
              <a:latin typeface="Roboto" panose="02000000000000000000" pitchFamily="2" charset="0"/>
            </a:endParaRPr>
          </a:p>
          <a:p>
            <a:pPr marL="560387" lvl="1" indent="-285750"/>
            <a:r>
              <a:rPr lang="en-US" sz="2400" b="0" i="0">
                <a:solidFill>
                  <a:srgbClr val="002052"/>
                </a:solidFill>
                <a:effectLst/>
                <a:latin typeface="Roboto" panose="02000000000000000000" pitchFamily="2" charset="0"/>
              </a:rPr>
              <a:t>Set GPDMA with linked list</a:t>
            </a:r>
          </a:p>
          <a:p>
            <a:pPr marL="893762" lvl="2" indent="-342900">
              <a:buFont typeface="Courier New" panose="02070309020205020404" pitchFamily="49" charset="0"/>
              <a:buChar char="o"/>
            </a:pPr>
            <a:r>
              <a:rPr lang="en-US" sz="2200">
                <a:solidFill>
                  <a:srgbClr val="002052"/>
                </a:solidFill>
                <a:latin typeface="Roboto" panose="02000000000000000000" pitchFamily="2" charset="0"/>
              </a:rPr>
              <a:t>t</a:t>
            </a:r>
            <a:r>
              <a:rPr lang="en-US" sz="2200" b="0" i="0">
                <a:solidFill>
                  <a:srgbClr val="002052"/>
                </a:solidFill>
                <a:effectLst/>
                <a:latin typeface="Roboto" panose="02000000000000000000" pitchFamily="2" charset="0"/>
              </a:rPr>
              <a:t>o get data from ADC and transfer them to buffer</a:t>
            </a:r>
            <a:r>
              <a:rPr lang="cs-CZ" sz="2200" b="0" i="0">
                <a:solidFill>
                  <a:srgbClr val="002052"/>
                </a:solidFill>
                <a:effectLst/>
                <a:latin typeface="Roboto" panose="02000000000000000000" pitchFamily="2" charset="0"/>
              </a:rPr>
              <a:t> after trigger</a:t>
            </a:r>
            <a:endParaRPr lang="en-US" sz="2200" b="0" i="0">
              <a:solidFill>
                <a:srgbClr val="002052"/>
              </a:solidFill>
              <a:effectLst/>
              <a:latin typeface="Roboto" panose="02000000000000000000" pitchFamily="2" charset="0"/>
            </a:endParaRPr>
          </a:p>
          <a:p>
            <a:pPr marL="893762" lvl="2" indent="-342900">
              <a:buFont typeface="Courier New" panose="02070309020205020404" pitchFamily="49" charset="0"/>
              <a:buChar char="o"/>
            </a:pPr>
            <a:r>
              <a:rPr lang="en-US" sz="2200">
                <a:solidFill>
                  <a:srgbClr val="002052"/>
                </a:solidFill>
                <a:latin typeface="Roboto" panose="02000000000000000000" pitchFamily="2" charset="0"/>
              </a:rPr>
              <a:t>t</a:t>
            </a:r>
            <a:r>
              <a:rPr lang="en-US" sz="2200" b="0" i="0">
                <a:solidFill>
                  <a:srgbClr val="002052"/>
                </a:solidFill>
                <a:effectLst/>
                <a:latin typeface="Roboto" panose="02000000000000000000" pitchFamily="2" charset="0"/>
              </a:rPr>
              <a:t>o get data from buffer and transfer them to UART3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1B384F-06B2-707E-7557-B2032966B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ADC and UART with LLI controlled GPDMA transfer</a:t>
            </a:r>
            <a:br>
              <a:rPr lang="en-US"/>
            </a:br>
            <a:r>
              <a:rPr lang="en-US"/>
              <a:t>triggered by TIMER</a:t>
            </a:r>
          </a:p>
        </p:txBody>
      </p:sp>
      <p:pic>
        <p:nvPicPr>
          <p:cNvPr id="1026" name="Picture 2" descr="Our Goal Png - Our Goal (480x365), Png Download">
            <a:extLst>
              <a:ext uri="{FF2B5EF4-FFF2-40B4-BE49-F238E27FC236}">
                <a16:creationId xmlns:a16="http://schemas.microsoft.com/office/drawing/2014/main" id="{06E3AF60-9E30-022C-DCED-4BBD1CDC8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201" y="1928468"/>
            <a:ext cx="392430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1896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, electronics, display&#10;&#10;Description automatically generated">
            <a:extLst>
              <a:ext uri="{FF2B5EF4-FFF2-40B4-BE49-F238E27FC236}">
                <a16:creationId xmlns:a16="http://schemas.microsoft.com/office/drawing/2014/main" id="{732D5E95-140E-D840-DF0C-9E4F9B7D5C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208" y="1586881"/>
            <a:ext cx="4299988" cy="4362803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24061DE-18B0-6995-E345-E36E37B4F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200" y="1737260"/>
            <a:ext cx="7038109" cy="4608512"/>
          </a:xfrm>
        </p:spPr>
        <p:txBody>
          <a:bodyPr/>
          <a:lstStyle/>
          <a:p>
            <a:r>
              <a:rPr lang="cs-CZ" b="0" i="0">
                <a:effectLst/>
                <a:latin typeface="Roboto" panose="02000000000000000000" pitchFamily="2" charset="0"/>
              </a:rPr>
              <a:t>If</a:t>
            </a:r>
            <a:r>
              <a:rPr lang="en-US" b="0" i="0">
                <a:effectLst/>
                <a:latin typeface="Roboto" panose="02000000000000000000" pitchFamily="2" charset="0"/>
              </a:rPr>
              <a:t> ADC</a:t>
            </a:r>
            <a:r>
              <a:rPr lang="cs-CZ" b="0" i="0">
                <a:effectLst/>
                <a:latin typeface="Roboto" panose="02000000000000000000" pitchFamily="2" charset="0"/>
              </a:rPr>
              <a:t> and </a:t>
            </a:r>
            <a:r>
              <a:rPr lang="en-US" b="0" i="0">
                <a:effectLst/>
                <a:latin typeface="Roboto" panose="02000000000000000000" pitchFamily="2" charset="0"/>
              </a:rPr>
              <a:t>UART work in loop</a:t>
            </a:r>
            <a:r>
              <a:rPr lang="cs-CZ" b="0" i="0">
                <a:effectLst/>
                <a:latin typeface="Roboto" panose="02000000000000000000" pitchFamily="2" charset="0"/>
              </a:rPr>
              <a:t> without a trigger, </a:t>
            </a:r>
            <a:br>
              <a:rPr lang="en-US" b="0" i="0">
                <a:effectLst/>
                <a:latin typeface="Roboto" panose="02000000000000000000" pitchFamily="2" charset="0"/>
              </a:rPr>
            </a:br>
            <a:r>
              <a:rPr lang="en-US" b="0" i="0">
                <a:effectLst/>
                <a:latin typeface="Roboto" panose="02000000000000000000" pitchFamily="2" charset="0"/>
              </a:rPr>
              <a:t>it may cause a crash of terminal due to high baud rate.</a:t>
            </a:r>
            <a:endParaRPr lang="en-US"/>
          </a:p>
          <a:p>
            <a:r>
              <a:rPr lang="en-US" b="0" i="0">
                <a:solidFill>
                  <a:srgbClr val="002052"/>
                </a:solidFill>
                <a:effectLst/>
                <a:latin typeface="Roboto" panose="02000000000000000000" pitchFamily="2" charset="0"/>
              </a:rPr>
              <a:t>We can slow down the GPDMA by adding trigger.</a:t>
            </a:r>
            <a:endParaRPr lang="cs-CZ" b="0" i="0">
              <a:solidFill>
                <a:srgbClr val="002052"/>
              </a:solidFill>
              <a:effectLst/>
              <a:latin typeface="Roboto" panose="02000000000000000000" pitchFamily="2" charset="0"/>
            </a:endParaRPr>
          </a:p>
          <a:p>
            <a:r>
              <a:rPr lang="en-US" b="0" i="0">
                <a:solidFill>
                  <a:srgbClr val="002052"/>
                </a:solidFill>
                <a:effectLst/>
                <a:latin typeface="Roboto" panose="02000000000000000000" pitchFamily="2" charset="0"/>
              </a:rPr>
              <a:t>As trigger source in our case, we will use a timer TIM15 with period of 1s.</a:t>
            </a:r>
            <a:endParaRPr lang="cs-CZ" b="0" i="0">
              <a:solidFill>
                <a:srgbClr val="002052"/>
              </a:solidFill>
              <a:effectLst/>
              <a:latin typeface="Roboto" panose="02000000000000000000" pitchFamily="2" charset="0"/>
            </a:endParaRPr>
          </a:p>
          <a:p>
            <a:r>
              <a:rPr lang="en-US" b="0" i="0">
                <a:solidFill>
                  <a:srgbClr val="002052"/>
                </a:solidFill>
                <a:effectLst/>
                <a:latin typeface="Roboto" panose="02000000000000000000" pitchFamily="2" charset="0"/>
              </a:rPr>
              <a:t>Then the GPDMA transfer will be conditioned</a:t>
            </a:r>
            <a:br>
              <a:rPr lang="cs-CZ" b="0" i="0">
                <a:solidFill>
                  <a:srgbClr val="002052"/>
                </a:solidFill>
                <a:effectLst/>
                <a:latin typeface="Roboto" panose="02000000000000000000" pitchFamily="2" charset="0"/>
              </a:rPr>
            </a:br>
            <a:r>
              <a:rPr lang="en-US" b="0" i="0">
                <a:solidFill>
                  <a:srgbClr val="002052"/>
                </a:solidFill>
                <a:effectLst/>
                <a:latin typeface="Roboto" panose="02000000000000000000" pitchFamily="2" charset="0"/>
              </a:rPr>
              <a:t>by this trigger event.</a:t>
            </a:r>
            <a:endParaRPr lang="en-US"/>
          </a:p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BFC711-C292-25B3-9E0C-C11342347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>
                <a:solidFill>
                  <a:srgbClr val="002052"/>
                </a:solidFill>
                <a:effectLst/>
                <a:latin typeface="Roboto" panose="02000000000000000000" pitchFamily="2" charset="0"/>
              </a:rPr>
              <a:t>ADC + UART + TIM with LLI controlled GPDMA transfer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14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19BEED3-3F0E-4416-94B9-7A6830633B67}"/>
              </a:ext>
            </a:extLst>
          </p:cNvPr>
          <p:cNvSpPr/>
          <p:nvPr/>
        </p:nvSpPr>
        <p:spPr>
          <a:xfrm>
            <a:off x="4655840" y="3861048"/>
            <a:ext cx="2160240" cy="151216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buClr>
                <a:schemeClr val="bg1"/>
              </a:buClr>
            </a:pPr>
            <a:r>
              <a:rPr lang="en-US"/>
              <a:t>GPDMA </a:t>
            </a:r>
            <a:r>
              <a:rPr lang="en-US" err="1"/>
              <a:t>ch</a:t>
            </a:r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B25D245-BD50-4276-8760-C6801F703073}"/>
              </a:ext>
            </a:extLst>
          </p:cNvPr>
          <p:cNvSpPr/>
          <p:nvPr/>
        </p:nvSpPr>
        <p:spPr>
          <a:xfrm>
            <a:off x="4943872" y="4437112"/>
            <a:ext cx="1584176" cy="864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buClr>
                <a:schemeClr val="bg1"/>
              </a:buClr>
            </a:pP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C7426A-A313-4A53-82FC-BAFA5A3140E8}"/>
              </a:ext>
            </a:extLst>
          </p:cNvPr>
          <p:cNvSpPr/>
          <p:nvPr/>
        </p:nvSpPr>
        <p:spPr>
          <a:xfrm>
            <a:off x="2207568" y="3861048"/>
            <a:ext cx="1728192" cy="115212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buClr>
                <a:schemeClr val="bg1"/>
              </a:buClr>
            </a:pPr>
            <a:r>
              <a:rPr lang="en-US"/>
              <a:t>ADC1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7268E9-9598-47FD-A84C-4D62523E3E8C}"/>
              </a:ext>
            </a:extLst>
          </p:cNvPr>
          <p:cNvSpPr/>
          <p:nvPr/>
        </p:nvSpPr>
        <p:spPr>
          <a:xfrm>
            <a:off x="7536160" y="3861048"/>
            <a:ext cx="1728192" cy="223224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buClr>
                <a:schemeClr val="bg1"/>
              </a:buClr>
            </a:pPr>
            <a:r>
              <a:rPr lang="en-US"/>
              <a:t>Destination memory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1C83F8-F6D9-44A6-BAA9-99E81161F028}"/>
              </a:ext>
            </a:extLst>
          </p:cNvPr>
          <p:cNvSpPr/>
          <p:nvPr/>
        </p:nvSpPr>
        <p:spPr>
          <a:xfrm>
            <a:off x="2927648" y="1052736"/>
            <a:ext cx="5616624" cy="237626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GPDMA QUEUE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4620DCC-365E-405F-84B8-279089128D8E}"/>
              </a:ext>
            </a:extLst>
          </p:cNvPr>
          <p:cNvCxnSpPr>
            <a:cxnSpLocks/>
          </p:cNvCxnSpPr>
          <p:nvPr/>
        </p:nvCxnSpPr>
        <p:spPr>
          <a:xfrm>
            <a:off x="5879976" y="2132856"/>
            <a:ext cx="1008112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084260C-779B-4626-91B2-6213AB5F75F9}"/>
              </a:ext>
            </a:extLst>
          </p:cNvPr>
          <p:cNvSpPr/>
          <p:nvPr/>
        </p:nvSpPr>
        <p:spPr>
          <a:xfrm>
            <a:off x="5807968" y="1484784"/>
            <a:ext cx="2304256" cy="16561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buClr>
                <a:schemeClr val="bg1"/>
              </a:buClr>
            </a:pPr>
            <a:r>
              <a:rPr lang="en-US"/>
              <a:t>GPDMA NODE 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8ACA3C5-2D88-4C42-AB98-71C28148D77A}"/>
              </a:ext>
            </a:extLst>
          </p:cNvPr>
          <p:cNvSpPr/>
          <p:nvPr/>
        </p:nvSpPr>
        <p:spPr>
          <a:xfrm>
            <a:off x="5879976" y="2708920"/>
            <a:ext cx="216024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64  - BDTR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CCCBF31-02B9-4BA1-BB52-53535412B3E5}"/>
              </a:ext>
            </a:extLst>
          </p:cNvPr>
          <p:cNvSpPr/>
          <p:nvPr/>
        </p:nvSpPr>
        <p:spPr>
          <a:xfrm>
            <a:off x="5879976" y="1988840"/>
            <a:ext cx="216024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SRC - MEM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031561A-ED0A-4582-8748-5957B4BC4788}"/>
              </a:ext>
            </a:extLst>
          </p:cNvPr>
          <p:cNvSpPr/>
          <p:nvPr/>
        </p:nvSpPr>
        <p:spPr>
          <a:xfrm>
            <a:off x="5879976" y="2348880"/>
            <a:ext cx="216024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DST - UART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21B8185-101A-49A6-BBF1-2BD56955B416}"/>
              </a:ext>
            </a:extLst>
          </p:cNvPr>
          <p:cNvCxnSpPr>
            <a:cxnSpLocks/>
          </p:cNvCxnSpPr>
          <p:nvPr/>
        </p:nvCxnSpPr>
        <p:spPr>
          <a:xfrm>
            <a:off x="5663952" y="2204864"/>
            <a:ext cx="216024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14A02BA-EFA5-4025-9EE9-BDD0B833B893}"/>
              </a:ext>
            </a:extLst>
          </p:cNvPr>
          <p:cNvCxnSpPr>
            <a:cxnSpLocks/>
          </p:cNvCxnSpPr>
          <p:nvPr/>
        </p:nvCxnSpPr>
        <p:spPr>
          <a:xfrm flipV="1">
            <a:off x="3071664" y="2204864"/>
            <a:ext cx="0" cy="1080120"/>
          </a:xfrm>
          <a:prstGeom prst="line">
            <a:avLst/>
          </a:prstGeom>
          <a:ln w="38100" cap="rnd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7B3398A-C4DE-4110-871B-23A2CFC3AD9C}"/>
              </a:ext>
            </a:extLst>
          </p:cNvPr>
          <p:cNvCxnSpPr>
            <a:cxnSpLocks/>
          </p:cNvCxnSpPr>
          <p:nvPr/>
        </p:nvCxnSpPr>
        <p:spPr>
          <a:xfrm flipV="1">
            <a:off x="8256240" y="2924944"/>
            <a:ext cx="0" cy="360040"/>
          </a:xfrm>
          <a:prstGeom prst="line">
            <a:avLst/>
          </a:prstGeom>
          <a:ln w="38100" cap="rnd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1BE1C86-953D-4826-90E3-6D1195A46239}"/>
              </a:ext>
            </a:extLst>
          </p:cNvPr>
          <p:cNvCxnSpPr>
            <a:cxnSpLocks/>
          </p:cNvCxnSpPr>
          <p:nvPr/>
        </p:nvCxnSpPr>
        <p:spPr>
          <a:xfrm>
            <a:off x="8112224" y="2924944"/>
            <a:ext cx="144016" cy="0"/>
          </a:xfrm>
          <a:prstGeom prst="line">
            <a:avLst/>
          </a:prstGeom>
          <a:ln w="38100" cap="rnd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7644CCF-D610-4D8F-B050-3B129E7BD7E2}"/>
              </a:ext>
            </a:extLst>
          </p:cNvPr>
          <p:cNvCxnSpPr>
            <a:cxnSpLocks/>
          </p:cNvCxnSpPr>
          <p:nvPr/>
        </p:nvCxnSpPr>
        <p:spPr>
          <a:xfrm>
            <a:off x="3071664" y="3284984"/>
            <a:ext cx="5184576" cy="0"/>
          </a:xfrm>
          <a:prstGeom prst="line">
            <a:avLst/>
          </a:prstGeom>
          <a:ln w="38100" cap="rnd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2407F09B-A74F-49DC-BE28-768056A25148}"/>
              </a:ext>
            </a:extLst>
          </p:cNvPr>
          <p:cNvSpPr/>
          <p:nvPr/>
        </p:nvSpPr>
        <p:spPr>
          <a:xfrm>
            <a:off x="2207568" y="5157192"/>
            <a:ext cx="1728192" cy="115212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buClr>
                <a:schemeClr val="bg1"/>
              </a:buClr>
            </a:pPr>
            <a:r>
              <a:rPr lang="en-US"/>
              <a:t>UART3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B25F8ED-5976-40F5-98DE-8DB74A0676E6}"/>
              </a:ext>
            </a:extLst>
          </p:cNvPr>
          <p:cNvSpPr/>
          <p:nvPr/>
        </p:nvSpPr>
        <p:spPr>
          <a:xfrm>
            <a:off x="2351584" y="5805264"/>
            <a:ext cx="144016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CH4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3EA717-9B51-4494-A9A6-C330B75B58B3}"/>
              </a:ext>
            </a:extLst>
          </p:cNvPr>
          <p:cNvSpPr/>
          <p:nvPr/>
        </p:nvSpPr>
        <p:spPr>
          <a:xfrm>
            <a:off x="2351584" y="4509120"/>
            <a:ext cx="144016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DR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F2DC79-795C-43D6-A9EA-F7CED67CFE2F}"/>
              </a:ext>
            </a:extLst>
          </p:cNvPr>
          <p:cNvSpPr/>
          <p:nvPr/>
        </p:nvSpPr>
        <p:spPr>
          <a:xfrm>
            <a:off x="7680176" y="4509120"/>
            <a:ext cx="144016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CH1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41B073-B2A5-4896-8423-99C9AC5A8E56}"/>
              </a:ext>
            </a:extLst>
          </p:cNvPr>
          <p:cNvSpPr/>
          <p:nvPr/>
        </p:nvSpPr>
        <p:spPr>
          <a:xfrm>
            <a:off x="7680176" y="4869160"/>
            <a:ext cx="144016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CH2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4513D8-998A-4EF7-9839-306C0F3841F8}"/>
              </a:ext>
            </a:extLst>
          </p:cNvPr>
          <p:cNvSpPr/>
          <p:nvPr/>
        </p:nvSpPr>
        <p:spPr>
          <a:xfrm>
            <a:off x="7680176" y="5229200"/>
            <a:ext cx="144016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666D13-5CC7-4CEE-8AFD-261899C0250C}"/>
              </a:ext>
            </a:extLst>
          </p:cNvPr>
          <p:cNvSpPr/>
          <p:nvPr/>
        </p:nvSpPr>
        <p:spPr>
          <a:xfrm>
            <a:off x="7680176" y="5589240"/>
            <a:ext cx="144016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CH4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1FAE1C-0163-426D-9F23-5ECA9C046A42}"/>
              </a:ext>
            </a:extLst>
          </p:cNvPr>
          <p:cNvSpPr/>
          <p:nvPr/>
        </p:nvSpPr>
        <p:spPr>
          <a:xfrm>
            <a:off x="5015880" y="4509120"/>
            <a:ext cx="144016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64(BDTR)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54CB19-A6C6-4B18-8CB5-3A5E72B0272F}"/>
              </a:ext>
            </a:extLst>
          </p:cNvPr>
          <p:cNvCxnSpPr>
            <a:cxnSpLocks/>
          </p:cNvCxnSpPr>
          <p:nvPr/>
        </p:nvCxnSpPr>
        <p:spPr>
          <a:xfrm>
            <a:off x="4511824" y="3645024"/>
            <a:ext cx="1224136" cy="0"/>
          </a:xfrm>
          <a:prstGeom prst="line">
            <a:avLst/>
          </a:prstGeom>
          <a:ln w="50800" cap="rnd">
            <a:solidFill>
              <a:schemeClr val="accent2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ACF048C-57DF-4E39-9F2D-A93044F09AFE}"/>
              </a:ext>
            </a:extLst>
          </p:cNvPr>
          <p:cNvCxnSpPr>
            <a:cxnSpLocks/>
          </p:cNvCxnSpPr>
          <p:nvPr/>
        </p:nvCxnSpPr>
        <p:spPr>
          <a:xfrm flipV="1">
            <a:off x="4511824" y="3140968"/>
            <a:ext cx="0" cy="504056"/>
          </a:xfrm>
          <a:prstGeom prst="line">
            <a:avLst/>
          </a:prstGeom>
          <a:ln w="50800" cap="rnd">
            <a:solidFill>
              <a:schemeClr val="accent2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B994CE8-3CC8-4E15-8154-87025E036BBF}"/>
              </a:ext>
            </a:extLst>
          </p:cNvPr>
          <p:cNvCxnSpPr>
            <a:cxnSpLocks/>
          </p:cNvCxnSpPr>
          <p:nvPr/>
        </p:nvCxnSpPr>
        <p:spPr>
          <a:xfrm>
            <a:off x="5735960" y="3645024"/>
            <a:ext cx="0" cy="216024"/>
          </a:xfrm>
          <a:prstGeom prst="straightConnector1">
            <a:avLst/>
          </a:prstGeom>
          <a:ln w="50800" cap="rnd">
            <a:solidFill>
              <a:schemeClr val="accent2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B08F2B6-6355-40C4-8AFB-05682EC473DA}"/>
              </a:ext>
            </a:extLst>
          </p:cNvPr>
          <p:cNvCxnSpPr>
            <a:cxnSpLocks/>
          </p:cNvCxnSpPr>
          <p:nvPr/>
        </p:nvCxnSpPr>
        <p:spPr>
          <a:xfrm>
            <a:off x="3287688" y="2132856"/>
            <a:ext cx="1008112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21841FB-5BB2-4D08-8047-39275AEC219F}"/>
              </a:ext>
            </a:extLst>
          </p:cNvPr>
          <p:cNvSpPr/>
          <p:nvPr/>
        </p:nvSpPr>
        <p:spPr>
          <a:xfrm>
            <a:off x="3215680" y="1484784"/>
            <a:ext cx="2304256" cy="165618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buClr>
                <a:schemeClr val="bg1"/>
              </a:buClr>
            </a:pPr>
            <a:r>
              <a:rPr lang="en-US"/>
              <a:t>GPDMA NODE 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779A64-D3B0-48B1-AEF2-946CF0EF076C}"/>
              </a:ext>
            </a:extLst>
          </p:cNvPr>
          <p:cNvSpPr/>
          <p:nvPr/>
        </p:nvSpPr>
        <p:spPr>
          <a:xfrm>
            <a:off x="3287688" y="1988840"/>
            <a:ext cx="216024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SRC - ADC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D6BA222-2F1C-4ED3-B70A-54917977BB95}"/>
              </a:ext>
            </a:extLst>
          </p:cNvPr>
          <p:cNvSpPr/>
          <p:nvPr/>
        </p:nvSpPr>
        <p:spPr>
          <a:xfrm>
            <a:off x="3287688" y="2348880"/>
            <a:ext cx="216024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DST - MEM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3EC40C0-70E6-4B8C-82C8-EE82F56ABBA5}"/>
              </a:ext>
            </a:extLst>
          </p:cNvPr>
          <p:cNvSpPr/>
          <p:nvPr/>
        </p:nvSpPr>
        <p:spPr>
          <a:xfrm>
            <a:off x="3287688" y="2708920"/>
            <a:ext cx="216024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64 - BDTR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D66F27B-FC4B-476A-B06F-11A097C4E7A7}"/>
              </a:ext>
            </a:extLst>
          </p:cNvPr>
          <p:cNvCxnSpPr>
            <a:cxnSpLocks/>
          </p:cNvCxnSpPr>
          <p:nvPr/>
        </p:nvCxnSpPr>
        <p:spPr>
          <a:xfrm>
            <a:off x="5519936" y="2924944"/>
            <a:ext cx="144016" cy="0"/>
          </a:xfrm>
          <a:prstGeom prst="line">
            <a:avLst/>
          </a:prstGeom>
          <a:ln w="38100" cap="rnd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BF1AFA9-FE95-42A8-BEFA-54ADA2A6F814}"/>
              </a:ext>
            </a:extLst>
          </p:cNvPr>
          <p:cNvCxnSpPr>
            <a:cxnSpLocks/>
          </p:cNvCxnSpPr>
          <p:nvPr/>
        </p:nvCxnSpPr>
        <p:spPr>
          <a:xfrm flipV="1">
            <a:off x="5663952" y="2204864"/>
            <a:ext cx="0" cy="720080"/>
          </a:xfrm>
          <a:prstGeom prst="line">
            <a:avLst/>
          </a:prstGeom>
          <a:ln w="38100" cap="rnd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DC411FB-F54E-48FE-AC4C-3EE55A0083DF}"/>
              </a:ext>
            </a:extLst>
          </p:cNvPr>
          <p:cNvCxnSpPr>
            <a:cxnSpLocks/>
          </p:cNvCxnSpPr>
          <p:nvPr/>
        </p:nvCxnSpPr>
        <p:spPr>
          <a:xfrm>
            <a:off x="3071664" y="2204864"/>
            <a:ext cx="216024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48013C8-EE07-4E2A-84CB-9B9EE8E9152F}"/>
              </a:ext>
            </a:extLst>
          </p:cNvPr>
          <p:cNvSpPr/>
          <p:nvPr/>
        </p:nvSpPr>
        <p:spPr>
          <a:xfrm>
            <a:off x="5015880" y="4869160"/>
            <a:ext cx="144016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 err="1"/>
              <a:t>Trg</a:t>
            </a:r>
            <a:r>
              <a:rPr lang="en-US"/>
              <a:t> – TIM15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907821D-E32D-417B-8213-57FFB906FDD6}"/>
              </a:ext>
            </a:extLst>
          </p:cNvPr>
          <p:cNvSpPr/>
          <p:nvPr/>
        </p:nvSpPr>
        <p:spPr>
          <a:xfrm>
            <a:off x="4655840" y="5949280"/>
            <a:ext cx="2160240" cy="36004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TIM 15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2EA572-B43F-9A30-6C12-E9BC52C3A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>
                <a:solidFill>
                  <a:srgbClr val="002052"/>
                </a:solidFill>
                <a:effectLst/>
                <a:latin typeface="Roboto" panose="02000000000000000000" pitchFamily="2" charset="0"/>
              </a:rPr>
              <a:t>ADC + UART + TIM with LLI controlled GPDMA transfer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82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19BEED3-3F0E-4416-94B9-7A6830633B67}"/>
              </a:ext>
            </a:extLst>
          </p:cNvPr>
          <p:cNvSpPr/>
          <p:nvPr/>
        </p:nvSpPr>
        <p:spPr>
          <a:xfrm>
            <a:off x="4655840" y="3861048"/>
            <a:ext cx="2160240" cy="151216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buClr>
                <a:schemeClr val="bg1"/>
              </a:buClr>
            </a:pPr>
            <a:r>
              <a:rPr lang="en-US"/>
              <a:t>GPDMA </a:t>
            </a:r>
            <a:r>
              <a:rPr lang="en-US" err="1"/>
              <a:t>ch</a:t>
            </a:r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B25D245-BD50-4276-8760-C6801F703073}"/>
              </a:ext>
            </a:extLst>
          </p:cNvPr>
          <p:cNvSpPr/>
          <p:nvPr/>
        </p:nvSpPr>
        <p:spPr>
          <a:xfrm>
            <a:off x="4943872" y="4437112"/>
            <a:ext cx="1584176" cy="864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buClr>
                <a:schemeClr val="bg1"/>
              </a:buClr>
            </a:pP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C7426A-A313-4A53-82FC-BAFA5A3140E8}"/>
              </a:ext>
            </a:extLst>
          </p:cNvPr>
          <p:cNvSpPr/>
          <p:nvPr/>
        </p:nvSpPr>
        <p:spPr>
          <a:xfrm>
            <a:off x="2207568" y="3861048"/>
            <a:ext cx="1728192" cy="115212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buClr>
                <a:schemeClr val="bg1"/>
              </a:buClr>
            </a:pPr>
            <a:r>
              <a:rPr lang="en-US"/>
              <a:t>ADC1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7268E9-9598-47FD-A84C-4D62523E3E8C}"/>
              </a:ext>
            </a:extLst>
          </p:cNvPr>
          <p:cNvSpPr/>
          <p:nvPr/>
        </p:nvSpPr>
        <p:spPr>
          <a:xfrm>
            <a:off x="7536160" y="3861048"/>
            <a:ext cx="1728192" cy="223224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buClr>
                <a:schemeClr val="bg1"/>
              </a:buClr>
            </a:pPr>
            <a:r>
              <a:rPr lang="en-US"/>
              <a:t>Destination memory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1C83F8-F6D9-44A6-BAA9-99E81161F028}"/>
              </a:ext>
            </a:extLst>
          </p:cNvPr>
          <p:cNvSpPr/>
          <p:nvPr/>
        </p:nvSpPr>
        <p:spPr>
          <a:xfrm>
            <a:off x="2927648" y="1052736"/>
            <a:ext cx="5616624" cy="237626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GPDMA QUEUE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4620DCC-365E-405F-84B8-279089128D8E}"/>
              </a:ext>
            </a:extLst>
          </p:cNvPr>
          <p:cNvCxnSpPr>
            <a:cxnSpLocks/>
          </p:cNvCxnSpPr>
          <p:nvPr/>
        </p:nvCxnSpPr>
        <p:spPr>
          <a:xfrm>
            <a:off x="5879976" y="2132856"/>
            <a:ext cx="1008112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084260C-779B-4626-91B2-6213AB5F75F9}"/>
              </a:ext>
            </a:extLst>
          </p:cNvPr>
          <p:cNvSpPr/>
          <p:nvPr/>
        </p:nvSpPr>
        <p:spPr>
          <a:xfrm>
            <a:off x="5807968" y="1484784"/>
            <a:ext cx="2304256" cy="16561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buClr>
                <a:schemeClr val="bg1"/>
              </a:buClr>
            </a:pPr>
            <a:r>
              <a:rPr lang="en-US"/>
              <a:t>GPDMA NODE 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8ACA3C5-2D88-4C42-AB98-71C28148D77A}"/>
              </a:ext>
            </a:extLst>
          </p:cNvPr>
          <p:cNvSpPr/>
          <p:nvPr/>
        </p:nvSpPr>
        <p:spPr>
          <a:xfrm>
            <a:off x="5879976" y="2708920"/>
            <a:ext cx="216024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64  - BDTR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CCCBF31-02B9-4BA1-BB52-53535412B3E5}"/>
              </a:ext>
            </a:extLst>
          </p:cNvPr>
          <p:cNvSpPr/>
          <p:nvPr/>
        </p:nvSpPr>
        <p:spPr>
          <a:xfrm>
            <a:off x="5879976" y="1988840"/>
            <a:ext cx="216024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SRC - MEM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031561A-ED0A-4582-8748-5957B4BC4788}"/>
              </a:ext>
            </a:extLst>
          </p:cNvPr>
          <p:cNvSpPr/>
          <p:nvPr/>
        </p:nvSpPr>
        <p:spPr>
          <a:xfrm>
            <a:off x="5879976" y="2348880"/>
            <a:ext cx="216024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DST - UART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21B8185-101A-49A6-BBF1-2BD56955B416}"/>
              </a:ext>
            </a:extLst>
          </p:cNvPr>
          <p:cNvCxnSpPr>
            <a:cxnSpLocks/>
          </p:cNvCxnSpPr>
          <p:nvPr/>
        </p:nvCxnSpPr>
        <p:spPr>
          <a:xfrm>
            <a:off x="5663952" y="2204864"/>
            <a:ext cx="216024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14A02BA-EFA5-4025-9EE9-BDD0B833B893}"/>
              </a:ext>
            </a:extLst>
          </p:cNvPr>
          <p:cNvCxnSpPr>
            <a:cxnSpLocks/>
          </p:cNvCxnSpPr>
          <p:nvPr/>
        </p:nvCxnSpPr>
        <p:spPr>
          <a:xfrm flipV="1">
            <a:off x="3071664" y="2204864"/>
            <a:ext cx="0" cy="1080120"/>
          </a:xfrm>
          <a:prstGeom prst="line">
            <a:avLst/>
          </a:prstGeom>
          <a:ln w="38100" cap="rnd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7B3398A-C4DE-4110-871B-23A2CFC3AD9C}"/>
              </a:ext>
            </a:extLst>
          </p:cNvPr>
          <p:cNvCxnSpPr>
            <a:cxnSpLocks/>
          </p:cNvCxnSpPr>
          <p:nvPr/>
        </p:nvCxnSpPr>
        <p:spPr>
          <a:xfrm flipV="1">
            <a:off x="8256240" y="2924944"/>
            <a:ext cx="0" cy="360040"/>
          </a:xfrm>
          <a:prstGeom prst="line">
            <a:avLst/>
          </a:prstGeom>
          <a:ln w="38100" cap="rnd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1BE1C86-953D-4826-90E3-6D1195A46239}"/>
              </a:ext>
            </a:extLst>
          </p:cNvPr>
          <p:cNvCxnSpPr>
            <a:cxnSpLocks/>
          </p:cNvCxnSpPr>
          <p:nvPr/>
        </p:nvCxnSpPr>
        <p:spPr>
          <a:xfrm>
            <a:off x="8112224" y="2924944"/>
            <a:ext cx="144016" cy="0"/>
          </a:xfrm>
          <a:prstGeom prst="line">
            <a:avLst/>
          </a:prstGeom>
          <a:ln w="38100" cap="rnd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7644CCF-D610-4D8F-B050-3B129E7BD7E2}"/>
              </a:ext>
            </a:extLst>
          </p:cNvPr>
          <p:cNvCxnSpPr>
            <a:cxnSpLocks/>
          </p:cNvCxnSpPr>
          <p:nvPr/>
        </p:nvCxnSpPr>
        <p:spPr>
          <a:xfrm>
            <a:off x="3071664" y="3284984"/>
            <a:ext cx="5184576" cy="0"/>
          </a:xfrm>
          <a:prstGeom prst="line">
            <a:avLst/>
          </a:prstGeom>
          <a:ln w="38100" cap="rnd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2407F09B-A74F-49DC-BE28-768056A25148}"/>
              </a:ext>
            </a:extLst>
          </p:cNvPr>
          <p:cNvSpPr/>
          <p:nvPr/>
        </p:nvSpPr>
        <p:spPr>
          <a:xfrm>
            <a:off x="2207568" y="5157192"/>
            <a:ext cx="1728192" cy="115212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buClr>
                <a:schemeClr val="bg1"/>
              </a:buClr>
            </a:pPr>
            <a:r>
              <a:rPr lang="en-US"/>
              <a:t>UART3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B25F8ED-5976-40F5-98DE-8DB74A0676E6}"/>
              </a:ext>
            </a:extLst>
          </p:cNvPr>
          <p:cNvSpPr/>
          <p:nvPr/>
        </p:nvSpPr>
        <p:spPr>
          <a:xfrm>
            <a:off x="2351584" y="5805264"/>
            <a:ext cx="144016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CH4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3EA717-9B51-4494-A9A6-C330B75B58B3}"/>
              </a:ext>
            </a:extLst>
          </p:cNvPr>
          <p:cNvSpPr/>
          <p:nvPr/>
        </p:nvSpPr>
        <p:spPr>
          <a:xfrm>
            <a:off x="2351584" y="4509120"/>
            <a:ext cx="144016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DR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F2DC79-795C-43D6-A9EA-F7CED67CFE2F}"/>
              </a:ext>
            </a:extLst>
          </p:cNvPr>
          <p:cNvSpPr/>
          <p:nvPr/>
        </p:nvSpPr>
        <p:spPr>
          <a:xfrm>
            <a:off x="7680176" y="4509120"/>
            <a:ext cx="144016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CH1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41B073-B2A5-4896-8423-99C9AC5A8E56}"/>
              </a:ext>
            </a:extLst>
          </p:cNvPr>
          <p:cNvSpPr/>
          <p:nvPr/>
        </p:nvSpPr>
        <p:spPr>
          <a:xfrm>
            <a:off x="7680176" y="4869160"/>
            <a:ext cx="144016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CH2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4513D8-998A-4EF7-9839-306C0F3841F8}"/>
              </a:ext>
            </a:extLst>
          </p:cNvPr>
          <p:cNvSpPr/>
          <p:nvPr/>
        </p:nvSpPr>
        <p:spPr>
          <a:xfrm>
            <a:off x="7680176" y="5229200"/>
            <a:ext cx="144016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666D13-5CC7-4CEE-8AFD-261899C0250C}"/>
              </a:ext>
            </a:extLst>
          </p:cNvPr>
          <p:cNvSpPr/>
          <p:nvPr/>
        </p:nvSpPr>
        <p:spPr>
          <a:xfrm>
            <a:off x="7680176" y="5589240"/>
            <a:ext cx="144016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CH4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1FAE1C-0163-426D-9F23-5ECA9C046A42}"/>
              </a:ext>
            </a:extLst>
          </p:cNvPr>
          <p:cNvSpPr/>
          <p:nvPr/>
        </p:nvSpPr>
        <p:spPr>
          <a:xfrm>
            <a:off x="5015880" y="4509120"/>
            <a:ext cx="144016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64(BDTR)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B08F2B6-6355-40C4-8AFB-05682EC473DA}"/>
              </a:ext>
            </a:extLst>
          </p:cNvPr>
          <p:cNvCxnSpPr>
            <a:cxnSpLocks/>
          </p:cNvCxnSpPr>
          <p:nvPr/>
        </p:nvCxnSpPr>
        <p:spPr>
          <a:xfrm>
            <a:off x="3287688" y="2132856"/>
            <a:ext cx="1008112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21841FB-5BB2-4D08-8047-39275AEC219F}"/>
              </a:ext>
            </a:extLst>
          </p:cNvPr>
          <p:cNvSpPr/>
          <p:nvPr/>
        </p:nvSpPr>
        <p:spPr>
          <a:xfrm>
            <a:off x="3215680" y="1484784"/>
            <a:ext cx="2304256" cy="165618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buClr>
                <a:schemeClr val="bg1"/>
              </a:buClr>
            </a:pPr>
            <a:r>
              <a:rPr lang="en-US"/>
              <a:t>GPDMA NODE 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779A64-D3B0-48B1-AEF2-946CF0EF076C}"/>
              </a:ext>
            </a:extLst>
          </p:cNvPr>
          <p:cNvSpPr/>
          <p:nvPr/>
        </p:nvSpPr>
        <p:spPr>
          <a:xfrm>
            <a:off x="3287688" y="1988840"/>
            <a:ext cx="216024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SRC - ADC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D6BA222-2F1C-4ED3-B70A-54917977BB95}"/>
              </a:ext>
            </a:extLst>
          </p:cNvPr>
          <p:cNvSpPr/>
          <p:nvPr/>
        </p:nvSpPr>
        <p:spPr>
          <a:xfrm>
            <a:off x="3287688" y="2348880"/>
            <a:ext cx="216024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DST - MEM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3EC40C0-70E6-4B8C-82C8-EE82F56ABBA5}"/>
              </a:ext>
            </a:extLst>
          </p:cNvPr>
          <p:cNvSpPr/>
          <p:nvPr/>
        </p:nvSpPr>
        <p:spPr>
          <a:xfrm>
            <a:off x="3287688" y="2708920"/>
            <a:ext cx="216024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64 - BDTR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D66F27B-FC4B-476A-B06F-11A097C4E7A7}"/>
              </a:ext>
            </a:extLst>
          </p:cNvPr>
          <p:cNvCxnSpPr>
            <a:cxnSpLocks/>
          </p:cNvCxnSpPr>
          <p:nvPr/>
        </p:nvCxnSpPr>
        <p:spPr>
          <a:xfrm>
            <a:off x="5519936" y="2924944"/>
            <a:ext cx="144016" cy="0"/>
          </a:xfrm>
          <a:prstGeom prst="line">
            <a:avLst/>
          </a:prstGeom>
          <a:ln w="38100" cap="rnd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BF1AFA9-FE95-42A8-BEFA-54ADA2A6F814}"/>
              </a:ext>
            </a:extLst>
          </p:cNvPr>
          <p:cNvCxnSpPr>
            <a:cxnSpLocks/>
          </p:cNvCxnSpPr>
          <p:nvPr/>
        </p:nvCxnSpPr>
        <p:spPr>
          <a:xfrm flipV="1">
            <a:off x="5663952" y="2204864"/>
            <a:ext cx="0" cy="720080"/>
          </a:xfrm>
          <a:prstGeom prst="line">
            <a:avLst/>
          </a:prstGeom>
          <a:ln w="38100" cap="rnd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DC411FB-F54E-48FE-AC4C-3EE55A0083DF}"/>
              </a:ext>
            </a:extLst>
          </p:cNvPr>
          <p:cNvCxnSpPr>
            <a:cxnSpLocks/>
          </p:cNvCxnSpPr>
          <p:nvPr/>
        </p:nvCxnSpPr>
        <p:spPr>
          <a:xfrm>
            <a:off x="3071664" y="2204864"/>
            <a:ext cx="216024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48013C8-EE07-4E2A-84CB-9B9EE8E9152F}"/>
              </a:ext>
            </a:extLst>
          </p:cNvPr>
          <p:cNvSpPr/>
          <p:nvPr/>
        </p:nvSpPr>
        <p:spPr>
          <a:xfrm>
            <a:off x="5015880" y="4869160"/>
            <a:ext cx="144016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 err="1"/>
              <a:t>Trg</a:t>
            </a:r>
            <a:r>
              <a:rPr lang="en-US"/>
              <a:t> – TIM15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907821D-E32D-417B-8213-57FFB906FDD6}"/>
              </a:ext>
            </a:extLst>
          </p:cNvPr>
          <p:cNvSpPr/>
          <p:nvPr/>
        </p:nvSpPr>
        <p:spPr>
          <a:xfrm>
            <a:off x="4655840" y="5949280"/>
            <a:ext cx="2160240" cy="36004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TIM 15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E7EDA0-5DB0-E971-EC51-4E076D865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>
                <a:solidFill>
                  <a:srgbClr val="002052"/>
                </a:solidFill>
                <a:effectLst/>
                <a:latin typeface="Roboto" panose="02000000000000000000" pitchFamily="2" charset="0"/>
              </a:rPr>
              <a:t>ADC + UART + TIM with LLI controlled GPDMA transfer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69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19BEED3-3F0E-4416-94B9-7A6830633B67}"/>
              </a:ext>
            </a:extLst>
          </p:cNvPr>
          <p:cNvSpPr/>
          <p:nvPr/>
        </p:nvSpPr>
        <p:spPr>
          <a:xfrm>
            <a:off x="4655840" y="3861048"/>
            <a:ext cx="2160240" cy="151216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buClr>
                <a:schemeClr val="bg1"/>
              </a:buClr>
            </a:pPr>
            <a:r>
              <a:rPr lang="en-US"/>
              <a:t>GPDMA </a:t>
            </a:r>
            <a:r>
              <a:rPr lang="en-US" err="1"/>
              <a:t>ch</a:t>
            </a:r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B25D245-BD50-4276-8760-C6801F703073}"/>
              </a:ext>
            </a:extLst>
          </p:cNvPr>
          <p:cNvSpPr/>
          <p:nvPr/>
        </p:nvSpPr>
        <p:spPr>
          <a:xfrm>
            <a:off x="4943872" y="4437112"/>
            <a:ext cx="1584176" cy="864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buClr>
                <a:schemeClr val="bg1"/>
              </a:buClr>
            </a:pP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C7426A-A313-4A53-82FC-BAFA5A3140E8}"/>
              </a:ext>
            </a:extLst>
          </p:cNvPr>
          <p:cNvSpPr/>
          <p:nvPr/>
        </p:nvSpPr>
        <p:spPr>
          <a:xfrm>
            <a:off x="2207568" y="3861048"/>
            <a:ext cx="1728192" cy="115212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buClr>
                <a:schemeClr val="bg1"/>
              </a:buClr>
            </a:pPr>
            <a:r>
              <a:rPr lang="en-US"/>
              <a:t>ADC1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7268E9-9598-47FD-A84C-4D62523E3E8C}"/>
              </a:ext>
            </a:extLst>
          </p:cNvPr>
          <p:cNvSpPr/>
          <p:nvPr/>
        </p:nvSpPr>
        <p:spPr>
          <a:xfrm>
            <a:off x="7536160" y="3861048"/>
            <a:ext cx="1728192" cy="223224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buClr>
                <a:schemeClr val="bg1"/>
              </a:buClr>
            </a:pPr>
            <a:r>
              <a:rPr lang="en-US"/>
              <a:t>Destination memory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1C83F8-F6D9-44A6-BAA9-99E81161F028}"/>
              </a:ext>
            </a:extLst>
          </p:cNvPr>
          <p:cNvSpPr/>
          <p:nvPr/>
        </p:nvSpPr>
        <p:spPr>
          <a:xfrm>
            <a:off x="2927648" y="1052736"/>
            <a:ext cx="5616624" cy="237626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GPDMA QUEUE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4620DCC-365E-405F-84B8-279089128D8E}"/>
              </a:ext>
            </a:extLst>
          </p:cNvPr>
          <p:cNvCxnSpPr>
            <a:cxnSpLocks/>
          </p:cNvCxnSpPr>
          <p:nvPr/>
        </p:nvCxnSpPr>
        <p:spPr>
          <a:xfrm>
            <a:off x="5879976" y="2132856"/>
            <a:ext cx="1008112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084260C-779B-4626-91B2-6213AB5F75F9}"/>
              </a:ext>
            </a:extLst>
          </p:cNvPr>
          <p:cNvSpPr/>
          <p:nvPr/>
        </p:nvSpPr>
        <p:spPr>
          <a:xfrm>
            <a:off x="5807968" y="1484784"/>
            <a:ext cx="2304256" cy="16561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buClr>
                <a:schemeClr val="bg1"/>
              </a:buClr>
            </a:pPr>
            <a:r>
              <a:rPr lang="en-US"/>
              <a:t>GPDMA NODE 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8ACA3C5-2D88-4C42-AB98-71C28148D77A}"/>
              </a:ext>
            </a:extLst>
          </p:cNvPr>
          <p:cNvSpPr/>
          <p:nvPr/>
        </p:nvSpPr>
        <p:spPr>
          <a:xfrm>
            <a:off x="5879976" y="2708920"/>
            <a:ext cx="216024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64  - BDTR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CCCBF31-02B9-4BA1-BB52-53535412B3E5}"/>
              </a:ext>
            </a:extLst>
          </p:cNvPr>
          <p:cNvSpPr/>
          <p:nvPr/>
        </p:nvSpPr>
        <p:spPr>
          <a:xfrm>
            <a:off x="5879976" y="1988840"/>
            <a:ext cx="216024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SRC - MEM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031561A-ED0A-4582-8748-5957B4BC4788}"/>
              </a:ext>
            </a:extLst>
          </p:cNvPr>
          <p:cNvSpPr/>
          <p:nvPr/>
        </p:nvSpPr>
        <p:spPr>
          <a:xfrm>
            <a:off x="5879976" y="2348880"/>
            <a:ext cx="216024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DST - UART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21B8185-101A-49A6-BBF1-2BD56955B416}"/>
              </a:ext>
            </a:extLst>
          </p:cNvPr>
          <p:cNvCxnSpPr>
            <a:cxnSpLocks/>
          </p:cNvCxnSpPr>
          <p:nvPr/>
        </p:nvCxnSpPr>
        <p:spPr>
          <a:xfrm>
            <a:off x="5663952" y="2204864"/>
            <a:ext cx="216024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14A02BA-EFA5-4025-9EE9-BDD0B833B893}"/>
              </a:ext>
            </a:extLst>
          </p:cNvPr>
          <p:cNvCxnSpPr>
            <a:cxnSpLocks/>
          </p:cNvCxnSpPr>
          <p:nvPr/>
        </p:nvCxnSpPr>
        <p:spPr>
          <a:xfrm flipV="1">
            <a:off x="3071664" y="2204864"/>
            <a:ext cx="0" cy="1080120"/>
          </a:xfrm>
          <a:prstGeom prst="line">
            <a:avLst/>
          </a:prstGeom>
          <a:ln w="38100" cap="rnd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7B3398A-C4DE-4110-871B-23A2CFC3AD9C}"/>
              </a:ext>
            </a:extLst>
          </p:cNvPr>
          <p:cNvCxnSpPr>
            <a:cxnSpLocks/>
          </p:cNvCxnSpPr>
          <p:nvPr/>
        </p:nvCxnSpPr>
        <p:spPr>
          <a:xfrm flipV="1">
            <a:off x="8256240" y="2924944"/>
            <a:ext cx="0" cy="360040"/>
          </a:xfrm>
          <a:prstGeom prst="line">
            <a:avLst/>
          </a:prstGeom>
          <a:ln w="38100" cap="rnd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1BE1C86-953D-4826-90E3-6D1195A46239}"/>
              </a:ext>
            </a:extLst>
          </p:cNvPr>
          <p:cNvCxnSpPr>
            <a:cxnSpLocks/>
          </p:cNvCxnSpPr>
          <p:nvPr/>
        </p:nvCxnSpPr>
        <p:spPr>
          <a:xfrm>
            <a:off x="8112224" y="2924944"/>
            <a:ext cx="144016" cy="0"/>
          </a:xfrm>
          <a:prstGeom prst="line">
            <a:avLst/>
          </a:prstGeom>
          <a:ln w="38100" cap="rnd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7644CCF-D610-4D8F-B050-3B129E7BD7E2}"/>
              </a:ext>
            </a:extLst>
          </p:cNvPr>
          <p:cNvCxnSpPr>
            <a:cxnSpLocks/>
          </p:cNvCxnSpPr>
          <p:nvPr/>
        </p:nvCxnSpPr>
        <p:spPr>
          <a:xfrm>
            <a:off x="3071664" y="3284984"/>
            <a:ext cx="5184576" cy="0"/>
          </a:xfrm>
          <a:prstGeom prst="line">
            <a:avLst/>
          </a:prstGeom>
          <a:ln w="38100" cap="rnd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2407F09B-A74F-49DC-BE28-768056A25148}"/>
              </a:ext>
            </a:extLst>
          </p:cNvPr>
          <p:cNvSpPr/>
          <p:nvPr/>
        </p:nvSpPr>
        <p:spPr>
          <a:xfrm>
            <a:off x="2207568" y="5157192"/>
            <a:ext cx="1728192" cy="115212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buClr>
                <a:schemeClr val="bg1"/>
              </a:buClr>
            </a:pPr>
            <a:r>
              <a:rPr lang="en-US"/>
              <a:t>UART3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B25F8ED-5976-40F5-98DE-8DB74A0676E6}"/>
              </a:ext>
            </a:extLst>
          </p:cNvPr>
          <p:cNvSpPr/>
          <p:nvPr/>
        </p:nvSpPr>
        <p:spPr>
          <a:xfrm>
            <a:off x="2351584" y="5805264"/>
            <a:ext cx="144016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CH4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3EA717-9B51-4494-A9A6-C330B75B58B3}"/>
              </a:ext>
            </a:extLst>
          </p:cNvPr>
          <p:cNvSpPr/>
          <p:nvPr/>
        </p:nvSpPr>
        <p:spPr>
          <a:xfrm>
            <a:off x="2351584" y="4509120"/>
            <a:ext cx="144016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DR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F2DC79-795C-43D6-A9EA-F7CED67CFE2F}"/>
              </a:ext>
            </a:extLst>
          </p:cNvPr>
          <p:cNvSpPr/>
          <p:nvPr/>
        </p:nvSpPr>
        <p:spPr>
          <a:xfrm>
            <a:off x="7680176" y="4509120"/>
            <a:ext cx="144016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CH1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41B073-B2A5-4896-8423-99C9AC5A8E56}"/>
              </a:ext>
            </a:extLst>
          </p:cNvPr>
          <p:cNvSpPr/>
          <p:nvPr/>
        </p:nvSpPr>
        <p:spPr>
          <a:xfrm>
            <a:off x="7680176" y="4869160"/>
            <a:ext cx="144016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CH2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4513D8-998A-4EF7-9839-306C0F3841F8}"/>
              </a:ext>
            </a:extLst>
          </p:cNvPr>
          <p:cNvSpPr/>
          <p:nvPr/>
        </p:nvSpPr>
        <p:spPr>
          <a:xfrm>
            <a:off x="7680176" y="5229200"/>
            <a:ext cx="144016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666D13-5CC7-4CEE-8AFD-261899C0250C}"/>
              </a:ext>
            </a:extLst>
          </p:cNvPr>
          <p:cNvSpPr/>
          <p:nvPr/>
        </p:nvSpPr>
        <p:spPr>
          <a:xfrm>
            <a:off x="7680176" y="5589240"/>
            <a:ext cx="144016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CH4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1FAE1C-0163-426D-9F23-5ECA9C046A42}"/>
              </a:ext>
            </a:extLst>
          </p:cNvPr>
          <p:cNvSpPr/>
          <p:nvPr/>
        </p:nvSpPr>
        <p:spPr>
          <a:xfrm>
            <a:off x="5015880" y="4509120"/>
            <a:ext cx="144016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64(BDTR)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B08F2B6-6355-40C4-8AFB-05682EC473DA}"/>
              </a:ext>
            </a:extLst>
          </p:cNvPr>
          <p:cNvCxnSpPr>
            <a:cxnSpLocks/>
          </p:cNvCxnSpPr>
          <p:nvPr/>
        </p:nvCxnSpPr>
        <p:spPr>
          <a:xfrm>
            <a:off x="3287688" y="2132856"/>
            <a:ext cx="1008112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21841FB-5BB2-4D08-8047-39275AEC219F}"/>
              </a:ext>
            </a:extLst>
          </p:cNvPr>
          <p:cNvSpPr/>
          <p:nvPr/>
        </p:nvSpPr>
        <p:spPr>
          <a:xfrm>
            <a:off x="3215680" y="1484784"/>
            <a:ext cx="2304256" cy="165618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buClr>
                <a:schemeClr val="bg1"/>
              </a:buClr>
            </a:pPr>
            <a:r>
              <a:rPr lang="en-US"/>
              <a:t>GPDMA NODE 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779A64-D3B0-48B1-AEF2-946CF0EF076C}"/>
              </a:ext>
            </a:extLst>
          </p:cNvPr>
          <p:cNvSpPr/>
          <p:nvPr/>
        </p:nvSpPr>
        <p:spPr>
          <a:xfrm>
            <a:off x="3287688" y="1988840"/>
            <a:ext cx="216024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SRC - ADC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D6BA222-2F1C-4ED3-B70A-54917977BB95}"/>
              </a:ext>
            </a:extLst>
          </p:cNvPr>
          <p:cNvSpPr/>
          <p:nvPr/>
        </p:nvSpPr>
        <p:spPr>
          <a:xfrm>
            <a:off x="3287688" y="2348880"/>
            <a:ext cx="216024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DST - MEM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3EC40C0-70E6-4B8C-82C8-EE82F56ABBA5}"/>
              </a:ext>
            </a:extLst>
          </p:cNvPr>
          <p:cNvSpPr/>
          <p:nvPr/>
        </p:nvSpPr>
        <p:spPr>
          <a:xfrm>
            <a:off x="3287688" y="2708920"/>
            <a:ext cx="216024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64 - BDTR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D66F27B-FC4B-476A-B06F-11A097C4E7A7}"/>
              </a:ext>
            </a:extLst>
          </p:cNvPr>
          <p:cNvCxnSpPr>
            <a:cxnSpLocks/>
          </p:cNvCxnSpPr>
          <p:nvPr/>
        </p:nvCxnSpPr>
        <p:spPr>
          <a:xfrm>
            <a:off x="5519936" y="2924944"/>
            <a:ext cx="144016" cy="0"/>
          </a:xfrm>
          <a:prstGeom prst="line">
            <a:avLst/>
          </a:prstGeom>
          <a:ln w="38100" cap="rnd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BF1AFA9-FE95-42A8-BEFA-54ADA2A6F814}"/>
              </a:ext>
            </a:extLst>
          </p:cNvPr>
          <p:cNvCxnSpPr>
            <a:cxnSpLocks/>
          </p:cNvCxnSpPr>
          <p:nvPr/>
        </p:nvCxnSpPr>
        <p:spPr>
          <a:xfrm flipV="1">
            <a:off x="5663952" y="2204864"/>
            <a:ext cx="0" cy="720080"/>
          </a:xfrm>
          <a:prstGeom prst="line">
            <a:avLst/>
          </a:prstGeom>
          <a:ln w="38100" cap="rnd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DC411FB-F54E-48FE-AC4C-3EE55A0083DF}"/>
              </a:ext>
            </a:extLst>
          </p:cNvPr>
          <p:cNvCxnSpPr>
            <a:cxnSpLocks/>
          </p:cNvCxnSpPr>
          <p:nvPr/>
        </p:nvCxnSpPr>
        <p:spPr>
          <a:xfrm>
            <a:off x="3071664" y="2204864"/>
            <a:ext cx="216024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48013C8-EE07-4E2A-84CB-9B9EE8E9152F}"/>
              </a:ext>
            </a:extLst>
          </p:cNvPr>
          <p:cNvSpPr/>
          <p:nvPr/>
        </p:nvSpPr>
        <p:spPr>
          <a:xfrm>
            <a:off x="5015880" y="4869160"/>
            <a:ext cx="144016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 err="1"/>
              <a:t>Trg</a:t>
            </a:r>
            <a:r>
              <a:rPr lang="en-US"/>
              <a:t> – TIM15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C655008-AD79-4673-8A7B-889B75F965C0}"/>
              </a:ext>
            </a:extLst>
          </p:cNvPr>
          <p:cNvCxnSpPr>
            <a:cxnSpLocks/>
            <a:stCxn id="48" idx="0"/>
            <a:endCxn id="7" idx="2"/>
          </p:cNvCxnSpPr>
          <p:nvPr/>
        </p:nvCxnSpPr>
        <p:spPr>
          <a:xfrm flipV="1">
            <a:off x="5735960" y="5373216"/>
            <a:ext cx="0" cy="576064"/>
          </a:xfrm>
          <a:prstGeom prst="straightConnector1">
            <a:avLst/>
          </a:prstGeom>
          <a:ln w="50800" cap="rnd">
            <a:solidFill>
              <a:schemeClr val="accent2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E1EB6B28-28FD-4FF5-B577-13A016F40260}"/>
              </a:ext>
            </a:extLst>
          </p:cNvPr>
          <p:cNvSpPr/>
          <p:nvPr/>
        </p:nvSpPr>
        <p:spPr>
          <a:xfrm>
            <a:off x="5735960" y="5589240"/>
            <a:ext cx="1080120" cy="2880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Trigger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907821D-E32D-417B-8213-57FFB906FDD6}"/>
              </a:ext>
            </a:extLst>
          </p:cNvPr>
          <p:cNvSpPr/>
          <p:nvPr/>
        </p:nvSpPr>
        <p:spPr>
          <a:xfrm>
            <a:off x="4655840" y="5949280"/>
            <a:ext cx="2160240" cy="36004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TIM 15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860F78-753C-B6CE-BD8B-8804633FD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>
                <a:solidFill>
                  <a:srgbClr val="002052"/>
                </a:solidFill>
                <a:effectLst/>
                <a:latin typeface="Roboto" panose="02000000000000000000" pitchFamily="2" charset="0"/>
              </a:rPr>
              <a:t>ADC + UART + TIM with LLI controlled GPDMA transfer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03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19BEED3-3F0E-4416-94B9-7A6830633B67}"/>
              </a:ext>
            </a:extLst>
          </p:cNvPr>
          <p:cNvSpPr/>
          <p:nvPr/>
        </p:nvSpPr>
        <p:spPr>
          <a:xfrm>
            <a:off x="4655840" y="3861048"/>
            <a:ext cx="2160240" cy="15121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buClr>
                <a:schemeClr val="bg1"/>
              </a:buClr>
            </a:pPr>
            <a:r>
              <a:rPr lang="en-US"/>
              <a:t>GPDMA </a:t>
            </a:r>
            <a:r>
              <a:rPr lang="en-US" err="1"/>
              <a:t>ch</a:t>
            </a:r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B25D245-BD50-4276-8760-C6801F703073}"/>
              </a:ext>
            </a:extLst>
          </p:cNvPr>
          <p:cNvSpPr/>
          <p:nvPr/>
        </p:nvSpPr>
        <p:spPr>
          <a:xfrm>
            <a:off x="4943872" y="4437112"/>
            <a:ext cx="1584176" cy="864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buClr>
                <a:schemeClr val="bg1"/>
              </a:buClr>
            </a:pP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C7426A-A313-4A53-82FC-BAFA5A3140E8}"/>
              </a:ext>
            </a:extLst>
          </p:cNvPr>
          <p:cNvSpPr/>
          <p:nvPr/>
        </p:nvSpPr>
        <p:spPr>
          <a:xfrm>
            <a:off x="2207568" y="3861048"/>
            <a:ext cx="1728192" cy="115212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buClr>
                <a:schemeClr val="bg1"/>
              </a:buClr>
            </a:pPr>
            <a:r>
              <a:rPr lang="en-US"/>
              <a:t>ADC1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7268E9-9598-47FD-A84C-4D62523E3E8C}"/>
              </a:ext>
            </a:extLst>
          </p:cNvPr>
          <p:cNvSpPr/>
          <p:nvPr/>
        </p:nvSpPr>
        <p:spPr>
          <a:xfrm>
            <a:off x="7536160" y="3861048"/>
            <a:ext cx="1728192" cy="223224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buClr>
                <a:schemeClr val="bg1"/>
              </a:buClr>
            </a:pPr>
            <a:r>
              <a:rPr lang="en-US"/>
              <a:t>Destination memory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F2DC79-795C-43D6-A9EA-F7CED67CFE2F}"/>
              </a:ext>
            </a:extLst>
          </p:cNvPr>
          <p:cNvSpPr/>
          <p:nvPr/>
        </p:nvSpPr>
        <p:spPr>
          <a:xfrm>
            <a:off x="7680176" y="4509120"/>
            <a:ext cx="144016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CH1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1C83F8-F6D9-44A6-BAA9-99E81161F028}"/>
              </a:ext>
            </a:extLst>
          </p:cNvPr>
          <p:cNvSpPr/>
          <p:nvPr/>
        </p:nvSpPr>
        <p:spPr>
          <a:xfrm>
            <a:off x="2927648" y="1052736"/>
            <a:ext cx="5616624" cy="237626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GPDMA QUEUE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B08F2B6-6355-40C4-8AFB-05682EC473DA}"/>
              </a:ext>
            </a:extLst>
          </p:cNvPr>
          <p:cNvCxnSpPr>
            <a:cxnSpLocks/>
          </p:cNvCxnSpPr>
          <p:nvPr/>
        </p:nvCxnSpPr>
        <p:spPr>
          <a:xfrm>
            <a:off x="3287688" y="2132856"/>
            <a:ext cx="1008112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21841FB-5BB2-4D08-8047-39275AEC219F}"/>
              </a:ext>
            </a:extLst>
          </p:cNvPr>
          <p:cNvSpPr/>
          <p:nvPr/>
        </p:nvSpPr>
        <p:spPr>
          <a:xfrm>
            <a:off x="3215680" y="1484784"/>
            <a:ext cx="2304256" cy="165618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buClr>
                <a:schemeClr val="bg1"/>
              </a:buClr>
            </a:pPr>
            <a:r>
              <a:rPr lang="en-US"/>
              <a:t>GPDMA NODE 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779A64-D3B0-48B1-AEF2-946CF0EF076C}"/>
              </a:ext>
            </a:extLst>
          </p:cNvPr>
          <p:cNvSpPr/>
          <p:nvPr/>
        </p:nvSpPr>
        <p:spPr>
          <a:xfrm>
            <a:off x="3287688" y="1988840"/>
            <a:ext cx="216024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SRC - ADC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D6BA222-2F1C-4ED3-B70A-54917977BB95}"/>
              </a:ext>
            </a:extLst>
          </p:cNvPr>
          <p:cNvSpPr/>
          <p:nvPr/>
        </p:nvSpPr>
        <p:spPr>
          <a:xfrm>
            <a:off x="3287688" y="2348880"/>
            <a:ext cx="216024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DST - MEM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4620DCC-365E-405F-84B8-279089128D8E}"/>
              </a:ext>
            </a:extLst>
          </p:cNvPr>
          <p:cNvCxnSpPr>
            <a:cxnSpLocks/>
          </p:cNvCxnSpPr>
          <p:nvPr/>
        </p:nvCxnSpPr>
        <p:spPr>
          <a:xfrm>
            <a:off x="5879976" y="2132856"/>
            <a:ext cx="1008112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084260C-779B-4626-91B2-6213AB5F75F9}"/>
              </a:ext>
            </a:extLst>
          </p:cNvPr>
          <p:cNvSpPr/>
          <p:nvPr/>
        </p:nvSpPr>
        <p:spPr>
          <a:xfrm>
            <a:off x="5807968" y="1484784"/>
            <a:ext cx="2304256" cy="16561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buClr>
                <a:schemeClr val="bg1"/>
              </a:buClr>
            </a:pPr>
            <a:r>
              <a:rPr lang="en-US"/>
              <a:t>GPDMA NODE 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8ACA3C5-2D88-4C42-AB98-71C28148D77A}"/>
              </a:ext>
            </a:extLst>
          </p:cNvPr>
          <p:cNvSpPr/>
          <p:nvPr/>
        </p:nvSpPr>
        <p:spPr>
          <a:xfrm>
            <a:off x="5879976" y="2708920"/>
            <a:ext cx="216024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64  - BDTR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CCCBF31-02B9-4BA1-BB52-53535412B3E5}"/>
              </a:ext>
            </a:extLst>
          </p:cNvPr>
          <p:cNvSpPr/>
          <p:nvPr/>
        </p:nvSpPr>
        <p:spPr>
          <a:xfrm>
            <a:off x="5879976" y="1988840"/>
            <a:ext cx="216024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SRC - MEM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031561A-ED0A-4582-8748-5957B4BC4788}"/>
              </a:ext>
            </a:extLst>
          </p:cNvPr>
          <p:cNvSpPr/>
          <p:nvPr/>
        </p:nvSpPr>
        <p:spPr>
          <a:xfrm>
            <a:off x="5879976" y="2348880"/>
            <a:ext cx="216024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DST - UART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3EC40C0-70E6-4B8C-82C8-EE82F56ABBA5}"/>
              </a:ext>
            </a:extLst>
          </p:cNvPr>
          <p:cNvSpPr/>
          <p:nvPr/>
        </p:nvSpPr>
        <p:spPr>
          <a:xfrm>
            <a:off x="3287688" y="2708920"/>
            <a:ext cx="216024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64 - BDTR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D66F27B-FC4B-476A-B06F-11A097C4E7A7}"/>
              </a:ext>
            </a:extLst>
          </p:cNvPr>
          <p:cNvCxnSpPr>
            <a:cxnSpLocks/>
          </p:cNvCxnSpPr>
          <p:nvPr/>
        </p:nvCxnSpPr>
        <p:spPr>
          <a:xfrm>
            <a:off x="5519936" y="2924944"/>
            <a:ext cx="144016" cy="0"/>
          </a:xfrm>
          <a:prstGeom prst="line">
            <a:avLst/>
          </a:prstGeom>
          <a:ln w="38100" cap="rnd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BF1AFA9-FE95-42A8-BEFA-54ADA2A6F814}"/>
              </a:ext>
            </a:extLst>
          </p:cNvPr>
          <p:cNvCxnSpPr>
            <a:cxnSpLocks/>
          </p:cNvCxnSpPr>
          <p:nvPr/>
        </p:nvCxnSpPr>
        <p:spPr>
          <a:xfrm flipV="1">
            <a:off x="5663952" y="2204864"/>
            <a:ext cx="0" cy="720080"/>
          </a:xfrm>
          <a:prstGeom prst="line">
            <a:avLst/>
          </a:prstGeom>
          <a:ln w="38100" cap="rnd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21B8185-101A-49A6-BBF1-2BD56955B416}"/>
              </a:ext>
            </a:extLst>
          </p:cNvPr>
          <p:cNvCxnSpPr>
            <a:cxnSpLocks/>
          </p:cNvCxnSpPr>
          <p:nvPr/>
        </p:nvCxnSpPr>
        <p:spPr>
          <a:xfrm>
            <a:off x="5663952" y="2204864"/>
            <a:ext cx="216024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14A02BA-EFA5-4025-9EE9-BDD0B833B893}"/>
              </a:ext>
            </a:extLst>
          </p:cNvPr>
          <p:cNvCxnSpPr>
            <a:cxnSpLocks/>
          </p:cNvCxnSpPr>
          <p:nvPr/>
        </p:nvCxnSpPr>
        <p:spPr>
          <a:xfrm flipV="1">
            <a:off x="3071664" y="2204864"/>
            <a:ext cx="0" cy="1080120"/>
          </a:xfrm>
          <a:prstGeom prst="line">
            <a:avLst/>
          </a:prstGeom>
          <a:ln w="38100" cap="rnd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7B3398A-C4DE-4110-871B-23A2CFC3AD9C}"/>
              </a:ext>
            </a:extLst>
          </p:cNvPr>
          <p:cNvCxnSpPr>
            <a:cxnSpLocks/>
          </p:cNvCxnSpPr>
          <p:nvPr/>
        </p:nvCxnSpPr>
        <p:spPr>
          <a:xfrm flipV="1">
            <a:off x="8256240" y="2924944"/>
            <a:ext cx="0" cy="360040"/>
          </a:xfrm>
          <a:prstGeom prst="line">
            <a:avLst/>
          </a:prstGeom>
          <a:ln w="38100" cap="rnd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DC411FB-F54E-48FE-AC4C-3EE55A0083DF}"/>
              </a:ext>
            </a:extLst>
          </p:cNvPr>
          <p:cNvCxnSpPr>
            <a:cxnSpLocks/>
          </p:cNvCxnSpPr>
          <p:nvPr/>
        </p:nvCxnSpPr>
        <p:spPr>
          <a:xfrm>
            <a:off x="3071664" y="2204864"/>
            <a:ext cx="216024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1BE1C86-953D-4826-90E3-6D1195A46239}"/>
              </a:ext>
            </a:extLst>
          </p:cNvPr>
          <p:cNvCxnSpPr>
            <a:cxnSpLocks/>
          </p:cNvCxnSpPr>
          <p:nvPr/>
        </p:nvCxnSpPr>
        <p:spPr>
          <a:xfrm>
            <a:off x="8112224" y="2924944"/>
            <a:ext cx="144016" cy="0"/>
          </a:xfrm>
          <a:prstGeom prst="line">
            <a:avLst/>
          </a:prstGeom>
          <a:ln w="38100" cap="rnd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7644CCF-D610-4D8F-B050-3B129E7BD7E2}"/>
              </a:ext>
            </a:extLst>
          </p:cNvPr>
          <p:cNvCxnSpPr>
            <a:cxnSpLocks/>
          </p:cNvCxnSpPr>
          <p:nvPr/>
        </p:nvCxnSpPr>
        <p:spPr>
          <a:xfrm>
            <a:off x="3071664" y="3284984"/>
            <a:ext cx="5184576" cy="0"/>
          </a:xfrm>
          <a:prstGeom prst="line">
            <a:avLst/>
          </a:prstGeom>
          <a:ln w="38100" cap="rnd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2407F09B-A74F-49DC-BE28-768056A25148}"/>
              </a:ext>
            </a:extLst>
          </p:cNvPr>
          <p:cNvSpPr/>
          <p:nvPr/>
        </p:nvSpPr>
        <p:spPr>
          <a:xfrm>
            <a:off x="2207568" y="5157192"/>
            <a:ext cx="1728192" cy="115212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buClr>
                <a:schemeClr val="bg1"/>
              </a:buClr>
            </a:pPr>
            <a:r>
              <a:rPr lang="en-US"/>
              <a:t>UART3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B25F8ED-5976-40F5-98DE-8DB74A0676E6}"/>
              </a:ext>
            </a:extLst>
          </p:cNvPr>
          <p:cNvSpPr/>
          <p:nvPr/>
        </p:nvSpPr>
        <p:spPr>
          <a:xfrm>
            <a:off x="2351584" y="5805264"/>
            <a:ext cx="144016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DR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3C16B4E-4068-41C2-94E5-F834532AD3BF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3791744" y="4689140"/>
            <a:ext cx="1224136" cy="0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E4D8005-2A05-4C2E-AF6D-AEB00A6A12A5}"/>
              </a:ext>
            </a:extLst>
          </p:cNvPr>
          <p:cNvCxnSpPr>
            <a:cxnSpLocks/>
          </p:cNvCxnSpPr>
          <p:nvPr/>
        </p:nvCxnSpPr>
        <p:spPr>
          <a:xfrm>
            <a:off x="6456040" y="4725144"/>
            <a:ext cx="1224136" cy="0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71FAE1C-0163-426D-9F23-5ECA9C046A42}"/>
              </a:ext>
            </a:extLst>
          </p:cNvPr>
          <p:cNvSpPr/>
          <p:nvPr/>
        </p:nvSpPr>
        <p:spPr>
          <a:xfrm>
            <a:off x="5015880" y="4509120"/>
            <a:ext cx="144016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63(BDTR)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3EA717-9B51-4494-A9A6-C330B75B58B3}"/>
              </a:ext>
            </a:extLst>
          </p:cNvPr>
          <p:cNvSpPr/>
          <p:nvPr/>
        </p:nvSpPr>
        <p:spPr>
          <a:xfrm>
            <a:off x="2351584" y="4509120"/>
            <a:ext cx="144016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CH1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1E6CD3-B7FF-4F89-90A9-267B1AAAE124}"/>
              </a:ext>
            </a:extLst>
          </p:cNvPr>
          <p:cNvSpPr/>
          <p:nvPr/>
        </p:nvSpPr>
        <p:spPr>
          <a:xfrm>
            <a:off x="5015880" y="4869160"/>
            <a:ext cx="144016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 err="1"/>
              <a:t>Trg</a:t>
            </a:r>
            <a:r>
              <a:rPr lang="en-US"/>
              <a:t> – TIM15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80AF51D-340B-4A56-92CD-9B46624D7E9F}"/>
              </a:ext>
            </a:extLst>
          </p:cNvPr>
          <p:cNvSpPr/>
          <p:nvPr/>
        </p:nvSpPr>
        <p:spPr>
          <a:xfrm>
            <a:off x="4655840" y="5949280"/>
            <a:ext cx="2160240" cy="36004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TIM 15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9233CF-0FA2-36F5-E761-8A50986C2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>
                <a:solidFill>
                  <a:srgbClr val="002052"/>
                </a:solidFill>
                <a:effectLst/>
                <a:latin typeface="Roboto" panose="02000000000000000000" pitchFamily="2" charset="0"/>
              </a:rPr>
              <a:t>ADC + UART + TIM with LLI controlled GPDMA transfer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AC7426A-A313-4A53-82FC-BAFA5A3140E8}"/>
              </a:ext>
            </a:extLst>
          </p:cNvPr>
          <p:cNvSpPr/>
          <p:nvPr/>
        </p:nvSpPr>
        <p:spPr>
          <a:xfrm>
            <a:off x="2207568" y="3861048"/>
            <a:ext cx="1728192" cy="115212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buClr>
                <a:schemeClr val="bg1"/>
              </a:buClr>
            </a:pPr>
            <a:r>
              <a:rPr lang="en-US"/>
              <a:t>ADC1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7268E9-9598-47FD-A84C-4D62523E3E8C}"/>
              </a:ext>
            </a:extLst>
          </p:cNvPr>
          <p:cNvSpPr/>
          <p:nvPr/>
        </p:nvSpPr>
        <p:spPr>
          <a:xfrm>
            <a:off x="7536160" y="3861048"/>
            <a:ext cx="1728192" cy="223224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buClr>
                <a:schemeClr val="bg1"/>
              </a:buClr>
            </a:pPr>
            <a:r>
              <a:rPr lang="en-US"/>
              <a:t>Destination memory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F2DC79-795C-43D6-A9EA-F7CED67CFE2F}"/>
              </a:ext>
            </a:extLst>
          </p:cNvPr>
          <p:cNvSpPr/>
          <p:nvPr/>
        </p:nvSpPr>
        <p:spPr>
          <a:xfrm>
            <a:off x="7680176" y="4509120"/>
            <a:ext cx="144016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CH1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41B073-B2A5-4896-8423-99C9AC5A8E56}"/>
              </a:ext>
            </a:extLst>
          </p:cNvPr>
          <p:cNvSpPr/>
          <p:nvPr/>
        </p:nvSpPr>
        <p:spPr>
          <a:xfrm>
            <a:off x="7680176" y="4869160"/>
            <a:ext cx="144016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CH2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1C83F8-F6D9-44A6-BAA9-99E81161F028}"/>
              </a:ext>
            </a:extLst>
          </p:cNvPr>
          <p:cNvSpPr/>
          <p:nvPr/>
        </p:nvSpPr>
        <p:spPr>
          <a:xfrm>
            <a:off x="2927648" y="1052736"/>
            <a:ext cx="5616624" cy="237626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GPDMA QUEUE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B08F2B6-6355-40C4-8AFB-05682EC473DA}"/>
              </a:ext>
            </a:extLst>
          </p:cNvPr>
          <p:cNvCxnSpPr>
            <a:cxnSpLocks/>
          </p:cNvCxnSpPr>
          <p:nvPr/>
        </p:nvCxnSpPr>
        <p:spPr>
          <a:xfrm>
            <a:off x="3287688" y="2132856"/>
            <a:ext cx="1008112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21841FB-5BB2-4D08-8047-39275AEC219F}"/>
              </a:ext>
            </a:extLst>
          </p:cNvPr>
          <p:cNvSpPr/>
          <p:nvPr/>
        </p:nvSpPr>
        <p:spPr>
          <a:xfrm>
            <a:off x="3215680" y="1484784"/>
            <a:ext cx="2304256" cy="165618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buClr>
                <a:schemeClr val="bg1"/>
              </a:buClr>
            </a:pPr>
            <a:r>
              <a:rPr lang="en-US"/>
              <a:t>GPDMA NODE 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779A64-D3B0-48B1-AEF2-946CF0EF076C}"/>
              </a:ext>
            </a:extLst>
          </p:cNvPr>
          <p:cNvSpPr/>
          <p:nvPr/>
        </p:nvSpPr>
        <p:spPr>
          <a:xfrm>
            <a:off x="3287688" y="1988840"/>
            <a:ext cx="216024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SRC - ADC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D6BA222-2F1C-4ED3-B70A-54917977BB95}"/>
              </a:ext>
            </a:extLst>
          </p:cNvPr>
          <p:cNvSpPr/>
          <p:nvPr/>
        </p:nvSpPr>
        <p:spPr>
          <a:xfrm>
            <a:off x="3287688" y="2348880"/>
            <a:ext cx="216024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DST - MEM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4620DCC-365E-405F-84B8-279089128D8E}"/>
              </a:ext>
            </a:extLst>
          </p:cNvPr>
          <p:cNvCxnSpPr>
            <a:cxnSpLocks/>
          </p:cNvCxnSpPr>
          <p:nvPr/>
        </p:nvCxnSpPr>
        <p:spPr>
          <a:xfrm>
            <a:off x="5879976" y="2132856"/>
            <a:ext cx="1008112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084260C-779B-4626-91B2-6213AB5F75F9}"/>
              </a:ext>
            </a:extLst>
          </p:cNvPr>
          <p:cNvSpPr/>
          <p:nvPr/>
        </p:nvSpPr>
        <p:spPr>
          <a:xfrm>
            <a:off x="5807968" y="1484784"/>
            <a:ext cx="2304256" cy="16561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buClr>
                <a:schemeClr val="bg1"/>
              </a:buClr>
            </a:pPr>
            <a:r>
              <a:rPr lang="en-US"/>
              <a:t>GPDMA NODE 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8ACA3C5-2D88-4C42-AB98-71C28148D77A}"/>
              </a:ext>
            </a:extLst>
          </p:cNvPr>
          <p:cNvSpPr/>
          <p:nvPr/>
        </p:nvSpPr>
        <p:spPr>
          <a:xfrm>
            <a:off x="5879976" y="2708920"/>
            <a:ext cx="216024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64  - BDTR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CCCBF31-02B9-4BA1-BB52-53535412B3E5}"/>
              </a:ext>
            </a:extLst>
          </p:cNvPr>
          <p:cNvSpPr/>
          <p:nvPr/>
        </p:nvSpPr>
        <p:spPr>
          <a:xfrm>
            <a:off x="5879976" y="1988840"/>
            <a:ext cx="216024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SRC - MEM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031561A-ED0A-4582-8748-5957B4BC4788}"/>
              </a:ext>
            </a:extLst>
          </p:cNvPr>
          <p:cNvSpPr/>
          <p:nvPr/>
        </p:nvSpPr>
        <p:spPr>
          <a:xfrm>
            <a:off x="5879976" y="2348880"/>
            <a:ext cx="216024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DST - UART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3EC40C0-70E6-4B8C-82C8-EE82F56ABBA5}"/>
              </a:ext>
            </a:extLst>
          </p:cNvPr>
          <p:cNvSpPr/>
          <p:nvPr/>
        </p:nvSpPr>
        <p:spPr>
          <a:xfrm>
            <a:off x="3287688" y="2708920"/>
            <a:ext cx="216024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64 - BDTR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D66F27B-FC4B-476A-B06F-11A097C4E7A7}"/>
              </a:ext>
            </a:extLst>
          </p:cNvPr>
          <p:cNvCxnSpPr>
            <a:cxnSpLocks/>
          </p:cNvCxnSpPr>
          <p:nvPr/>
        </p:nvCxnSpPr>
        <p:spPr>
          <a:xfrm>
            <a:off x="5519936" y="2924944"/>
            <a:ext cx="144016" cy="0"/>
          </a:xfrm>
          <a:prstGeom prst="line">
            <a:avLst/>
          </a:prstGeom>
          <a:ln w="38100" cap="rnd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BF1AFA9-FE95-42A8-BEFA-54ADA2A6F814}"/>
              </a:ext>
            </a:extLst>
          </p:cNvPr>
          <p:cNvCxnSpPr>
            <a:cxnSpLocks/>
          </p:cNvCxnSpPr>
          <p:nvPr/>
        </p:nvCxnSpPr>
        <p:spPr>
          <a:xfrm flipV="1">
            <a:off x="5663952" y="2204864"/>
            <a:ext cx="0" cy="720080"/>
          </a:xfrm>
          <a:prstGeom prst="line">
            <a:avLst/>
          </a:prstGeom>
          <a:ln w="38100" cap="rnd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21B8185-101A-49A6-BBF1-2BD56955B416}"/>
              </a:ext>
            </a:extLst>
          </p:cNvPr>
          <p:cNvCxnSpPr>
            <a:cxnSpLocks/>
          </p:cNvCxnSpPr>
          <p:nvPr/>
        </p:nvCxnSpPr>
        <p:spPr>
          <a:xfrm>
            <a:off x="5663952" y="2204864"/>
            <a:ext cx="216024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14A02BA-EFA5-4025-9EE9-BDD0B833B893}"/>
              </a:ext>
            </a:extLst>
          </p:cNvPr>
          <p:cNvCxnSpPr>
            <a:cxnSpLocks/>
          </p:cNvCxnSpPr>
          <p:nvPr/>
        </p:nvCxnSpPr>
        <p:spPr>
          <a:xfrm flipV="1">
            <a:off x="3071664" y="2204864"/>
            <a:ext cx="0" cy="1080120"/>
          </a:xfrm>
          <a:prstGeom prst="line">
            <a:avLst/>
          </a:prstGeom>
          <a:ln w="38100" cap="rnd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7B3398A-C4DE-4110-871B-23A2CFC3AD9C}"/>
              </a:ext>
            </a:extLst>
          </p:cNvPr>
          <p:cNvCxnSpPr>
            <a:cxnSpLocks/>
          </p:cNvCxnSpPr>
          <p:nvPr/>
        </p:nvCxnSpPr>
        <p:spPr>
          <a:xfrm flipV="1">
            <a:off x="8256240" y="2924944"/>
            <a:ext cx="0" cy="360040"/>
          </a:xfrm>
          <a:prstGeom prst="line">
            <a:avLst/>
          </a:prstGeom>
          <a:ln w="38100" cap="rnd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DC411FB-F54E-48FE-AC4C-3EE55A0083DF}"/>
              </a:ext>
            </a:extLst>
          </p:cNvPr>
          <p:cNvCxnSpPr>
            <a:cxnSpLocks/>
          </p:cNvCxnSpPr>
          <p:nvPr/>
        </p:nvCxnSpPr>
        <p:spPr>
          <a:xfrm>
            <a:off x="3071664" y="2204864"/>
            <a:ext cx="216024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1BE1C86-953D-4826-90E3-6D1195A46239}"/>
              </a:ext>
            </a:extLst>
          </p:cNvPr>
          <p:cNvCxnSpPr>
            <a:cxnSpLocks/>
          </p:cNvCxnSpPr>
          <p:nvPr/>
        </p:nvCxnSpPr>
        <p:spPr>
          <a:xfrm>
            <a:off x="8112224" y="2924944"/>
            <a:ext cx="144016" cy="0"/>
          </a:xfrm>
          <a:prstGeom prst="line">
            <a:avLst/>
          </a:prstGeom>
          <a:ln w="38100" cap="rnd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7644CCF-D610-4D8F-B050-3B129E7BD7E2}"/>
              </a:ext>
            </a:extLst>
          </p:cNvPr>
          <p:cNvCxnSpPr>
            <a:cxnSpLocks/>
          </p:cNvCxnSpPr>
          <p:nvPr/>
        </p:nvCxnSpPr>
        <p:spPr>
          <a:xfrm>
            <a:off x="3071664" y="3284984"/>
            <a:ext cx="5184576" cy="0"/>
          </a:xfrm>
          <a:prstGeom prst="line">
            <a:avLst/>
          </a:prstGeom>
          <a:ln w="38100" cap="rnd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2407F09B-A74F-49DC-BE28-768056A25148}"/>
              </a:ext>
            </a:extLst>
          </p:cNvPr>
          <p:cNvSpPr/>
          <p:nvPr/>
        </p:nvSpPr>
        <p:spPr>
          <a:xfrm>
            <a:off x="2207568" y="5157192"/>
            <a:ext cx="1728192" cy="115212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buClr>
                <a:schemeClr val="bg1"/>
              </a:buClr>
            </a:pPr>
            <a:r>
              <a:rPr lang="en-US"/>
              <a:t>UART3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B25F8ED-5976-40F5-98DE-8DB74A0676E6}"/>
              </a:ext>
            </a:extLst>
          </p:cNvPr>
          <p:cNvSpPr/>
          <p:nvPr/>
        </p:nvSpPr>
        <p:spPr>
          <a:xfrm>
            <a:off x="2351584" y="5805264"/>
            <a:ext cx="144016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DR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3EA717-9B51-4494-A9A6-C330B75B58B3}"/>
              </a:ext>
            </a:extLst>
          </p:cNvPr>
          <p:cNvSpPr/>
          <p:nvPr/>
        </p:nvSpPr>
        <p:spPr>
          <a:xfrm>
            <a:off x="2351584" y="4509120"/>
            <a:ext cx="144016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CH2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6B860A6-BE51-4D4D-B914-1F6D6B23CCEC}"/>
              </a:ext>
            </a:extLst>
          </p:cNvPr>
          <p:cNvSpPr/>
          <p:nvPr/>
        </p:nvSpPr>
        <p:spPr>
          <a:xfrm>
            <a:off x="4655840" y="3861048"/>
            <a:ext cx="2160240" cy="15121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buClr>
                <a:schemeClr val="bg1"/>
              </a:buClr>
            </a:pPr>
            <a:r>
              <a:rPr lang="en-US"/>
              <a:t>GPDMA </a:t>
            </a:r>
            <a:r>
              <a:rPr lang="en-US" err="1"/>
              <a:t>ch</a:t>
            </a:r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ECEDDC1-6575-4E70-979A-089A193B682A}"/>
              </a:ext>
            </a:extLst>
          </p:cNvPr>
          <p:cNvSpPr/>
          <p:nvPr/>
        </p:nvSpPr>
        <p:spPr>
          <a:xfrm>
            <a:off x="4943872" y="4437112"/>
            <a:ext cx="1584176" cy="864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buClr>
                <a:schemeClr val="bg1"/>
              </a:buClr>
            </a:pP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73346D6-18E8-44A8-8CB7-AA24A1FEAA91}"/>
              </a:ext>
            </a:extLst>
          </p:cNvPr>
          <p:cNvSpPr/>
          <p:nvPr/>
        </p:nvSpPr>
        <p:spPr>
          <a:xfrm>
            <a:off x="5015880" y="4869160"/>
            <a:ext cx="144016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 err="1"/>
              <a:t>Trg</a:t>
            </a:r>
            <a:r>
              <a:rPr lang="en-US"/>
              <a:t> – TIM15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0DFDE9D-1463-4F25-9126-543E46F1B283}"/>
              </a:ext>
            </a:extLst>
          </p:cNvPr>
          <p:cNvSpPr/>
          <p:nvPr/>
        </p:nvSpPr>
        <p:spPr>
          <a:xfrm>
            <a:off x="4655840" y="5949280"/>
            <a:ext cx="2160240" cy="36004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TIM 15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3C16B4E-4068-41C2-94E5-F834532AD3BF}"/>
              </a:ext>
            </a:extLst>
          </p:cNvPr>
          <p:cNvCxnSpPr>
            <a:cxnSpLocks/>
          </p:cNvCxnSpPr>
          <p:nvPr/>
        </p:nvCxnSpPr>
        <p:spPr>
          <a:xfrm>
            <a:off x="3791744" y="4689140"/>
            <a:ext cx="1224136" cy="0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E4D8005-2A05-4C2E-AF6D-AEB00A6A12A5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456040" y="4725144"/>
            <a:ext cx="1224136" cy="324036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177973BE-0936-471D-8AA1-31801F65BDA9}"/>
              </a:ext>
            </a:extLst>
          </p:cNvPr>
          <p:cNvSpPr/>
          <p:nvPr/>
        </p:nvSpPr>
        <p:spPr>
          <a:xfrm>
            <a:off x="5015880" y="4509120"/>
            <a:ext cx="144016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62(BDTR)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B26D5-75BD-9B06-F08C-5B777AE35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>
                <a:solidFill>
                  <a:srgbClr val="002052"/>
                </a:solidFill>
                <a:effectLst/>
                <a:latin typeface="Roboto" panose="02000000000000000000" pitchFamily="2" charset="0"/>
              </a:rPr>
              <a:t>ADC + UART + TIM with LLI controlled GPDMA transfer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26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AC7426A-A313-4A53-82FC-BAFA5A3140E8}"/>
              </a:ext>
            </a:extLst>
          </p:cNvPr>
          <p:cNvSpPr/>
          <p:nvPr/>
        </p:nvSpPr>
        <p:spPr>
          <a:xfrm>
            <a:off x="2207568" y="3861048"/>
            <a:ext cx="1728192" cy="115212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buClr>
                <a:schemeClr val="bg1"/>
              </a:buClr>
            </a:pPr>
            <a:r>
              <a:rPr lang="en-US"/>
              <a:t>ADC1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7268E9-9598-47FD-A84C-4D62523E3E8C}"/>
              </a:ext>
            </a:extLst>
          </p:cNvPr>
          <p:cNvSpPr/>
          <p:nvPr/>
        </p:nvSpPr>
        <p:spPr>
          <a:xfrm>
            <a:off x="7536160" y="3861048"/>
            <a:ext cx="1728192" cy="223224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buClr>
                <a:schemeClr val="bg1"/>
              </a:buClr>
            </a:pPr>
            <a:r>
              <a:rPr lang="en-US"/>
              <a:t>Destination memory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F2DC79-795C-43D6-A9EA-F7CED67CFE2F}"/>
              </a:ext>
            </a:extLst>
          </p:cNvPr>
          <p:cNvSpPr/>
          <p:nvPr/>
        </p:nvSpPr>
        <p:spPr>
          <a:xfrm>
            <a:off x="7680176" y="4509120"/>
            <a:ext cx="144016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CH1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41B073-B2A5-4896-8423-99C9AC5A8E56}"/>
              </a:ext>
            </a:extLst>
          </p:cNvPr>
          <p:cNvSpPr/>
          <p:nvPr/>
        </p:nvSpPr>
        <p:spPr>
          <a:xfrm>
            <a:off x="7680176" y="4869160"/>
            <a:ext cx="144016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CH2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4513D8-998A-4EF7-9839-306C0F3841F8}"/>
              </a:ext>
            </a:extLst>
          </p:cNvPr>
          <p:cNvSpPr/>
          <p:nvPr/>
        </p:nvSpPr>
        <p:spPr>
          <a:xfrm>
            <a:off x="7680176" y="5229200"/>
            <a:ext cx="144016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666D13-5CC7-4CEE-8AFD-261899C0250C}"/>
              </a:ext>
            </a:extLst>
          </p:cNvPr>
          <p:cNvSpPr/>
          <p:nvPr/>
        </p:nvSpPr>
        <p:spPr>
          <a:xfrm>
            <a:off x="7680176" y="5589240"/>
            <a:ext cx="144016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CH4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1C83F8-F6D9-44A6-BAA9-99E81161F028}"/>
              </a:ext>
            </a:extLst>
          </p:cNvPr>
          <p:cNvSpPr/>
          <p:nvPr/>
        </p:nvSpPr>
        <p:spPr>
          <a:xfrm>
            <a:off x="2927648" y="1052736"/>
            <a:ext cx="5616624" cy="237626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GPDMA QUEUE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B08F2B6-6355-40C4-8AFB-05682EC473DA}"/>
              </a:ext>
            </a:extLst>
          </p:cNvPr>
          <p:cNvCxnSpPr>
            <a:cxnSpLocks/>
          </p:cNvCxnSpPr>
          <p:nvPr/>
        </p:nvCxnSpPr>
        <p:spPr>
          <a:xfrm>
            <a:off x="3287688" y="2132856"/>
            <a:ext cx="1008112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21841FB-5BB2-4D08-8047-39275AEC219F}"/>
              </a:ext>
            </a:extLst>
          </p:cNvPr>
          <p:cNvSpPr/>
          <p:nvPr/>
        </p:nvSpPr>
        <p:spPr>
          <a:xfrm>
            <a:off x="3215680" y="1484784"/>
            <a:ext cx="2304256" cy="165618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buClr>
                <a:schemeClr val="bg1"/>
              </a:buClr>
            </a:pPr>
            <a:r>
              <a:rPr lang="en-US"/>
              <a:t>GPDMA NODE 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779A64-D3B0-48B1-AEF2-946CF0EF076C}"/>
              </a:ext>
            </a:extLst>
          </p:cNvPr>
          <p:cNvSpPr/>
          <p:nvPr/>
        </p:nvSpPr>
        <p:spPr>
          <a:xfrm>
            <a:off x="3287688" y="1988840"/>
            <a:ext cx="216024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SRC - ADC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D6BA222-2F1C-4ED3-B70A-54917977BB95}"/>
              </a:ext>
            </a:extLst>
          </p:cNvPr>
          <p:cNvSpPr/>
          <p:nvPr/>
        </p:nvSpPr>
        <p:spPr>
          <a:xfrm>
            <a:off x="3287688" y="2348880"/>
            <a:ext cx="216024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DST - MEM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4620DCC-365E-405F-84B8-279089128D8E}"/>
              </a:ext>
            </a:extLst>
          </p:cNvPr>
          <p:cNvCxnSpPr>
            <a:cxnSpLocks/>
          </p:cNvCxnSpPr>
          <p:nvPr/>
        </p:nvCxnSpPr>
        <p:spPr>
          <a:xfrm>
            <a:off x="5879976" y="2132856"/>
            <a:ext cx="1008112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084260C-779B-4626-91B2-6213AB5F75F9}"/>
              </a:ext>
            </a:extLst>
          </p:cNvPr>
          <p:cNvSpPr/>
          <p:nvPr/>
        </p:nvSpPr>
        <p:spPr>
          <a:xfrm>
            <a:off x="5807968" y="1484784"/>
            <a:ext cx="2304256" cy="16561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buClr>
                <a:schemeClr val="bg1"/>
              </a:buClr>
            </a:pPr>
            <a:r>
              <a:rPr lang="en-US"/>
              <a:t>GPDMA NODE 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8ACA3C5-2D88-4C42-AB98-71C28148D77A}"/>
              </a:ext>
            </a:extLst>
          </p:cNvPr>
          <p:cNvSpPr/>
          <p:nvPr/>
        </p:nvSpPr>
        <p:spPr>
          <a:xfrm>
            <a:off x="5879976" y="2708920"/>
            <a:ext cx="216024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64  - BDTR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CCCBF31-02B9-4BA1-BB52-53535412B3E5}"/>
              </a:ext>
            </a:extLst>
          </p:cNvPr>
          <p:cNvSpPr/>
          <p:nvPr/>
        </p:nvSpPr>
        <p:spPr>
          <a:xfrm>
            <a:off x="5879976" y="1988840"/>
            <a:ext cx="216024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SRC - MEM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031561A-ED0A-4582-8748-5957B4BC4788}"/>
              </a:ext>
            </a:extLst>
          </p:cNvPr>
          <p:cNvSpPr/>
          <p:nvPr/>
        </p:nvSpPr>
        <p:spPr>
          <a:xfrm>
            <a:off x="5879976" y="2348880"/>
            <a:ext cx="216024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DST - UART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3EC40C0-70E6-4B8C-82C8-EE82F56ABBA5}"/>
              </a:ext>
            </a:extLst>
          </p:cNvPr>
          <p:cNvSpPr/>
          <p:nvPr/>
        </p:nvSpPr>
        <p:spPr>
          <a:xfrm>
            <a:off x="3287688" y="2708920"/>
            <a:ext cx="216024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64 - BDTR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D66F27B-FC4B-476A-B06F-11A097C4E7A7}"/>
              </a:ext>
            </a:extLst>
          </p:cNvPr>
          <p:cNvCxnSpPr>
            <a:cxnSpLocks/>
          </p:cNvCxnSpPr>
          <p:nvPr/>
        </p:nvCxnSpPr>
        <p:spPr>
          <a:xfrm>
            <a:off x="5519936" y="2924944"/>
            <a:ext cx="144016" cy="0"/>
          </a:xfrm>
          <a:prstGeom prst="line">
            <a:avLst/>
          </a:prstGeom>
          <a:ln w="38100" cap="rnd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BF1AFA9-FE95-42A8-BEFA-54ADA2A6F814}"/>
              </a:ext>
            </a:extLst>
          </p:cNvPr>
          <p:cNvCxnSpPr>
            <a:cxnSpLocks/>
          </p:cNvCxnSpPr>
          <p:nvPr/>
        </p:nvCxnSpPr>
        <p:spPr>
          <a:xfrm flipV="1">
            <a:off x="5663952" y="2204864"/>
            <a:ext cx="0" cy="720080"/>
          </a:xfrm>
          <a:prstGeom prst="line">
            <a:avLst/>
          </a:prstGeom>
          <a:ln w="38100" cap="rnd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21B8185-101A-49A6-BBF1-2BD56955B416}"/>
              </a:ext>
            </a:extLst>
          </p:cNvPr>
          <p:cNvCxnSpPr>
            <a:cxnSpLocks/>
          </p:cNvCxnSpPr>
          <p:nvPr/>
        </p:nvCxnSpPr>
        <p:spPr>
          <a:xfrm>
            <a:off x="5663952" y="2204864"/>
            <a:ext cx="216024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14A02BA-EFA5-4025-9EE9-BDD0B833B893}"/>
              </a:ext>
            </a:extLst>
          </p:cNvPr>
          <p:cNvCxnSpPr>
            <a:cxnSpLocks/>
          </p:cNvCxnSpPr>
          <p:nvPr/>
        </p:nvCxnSpPr>
        <p:spPr>
          <a:xfrm flipV="1">
            <a:off x="3071664" y="2204864"/>
            <a:ext cx="0" cy="1080120"/>
          </a:xfrm>
          <a:prstGeom prst="line">
            <a:avLst/>
          </a:prstGeom>
          <a:ln w="38100" cap="rnd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7B3398A-C4DE-4110-871B-23A2CFC3AD9C}"/>
              </a:ext>
            </a:extLst>
          </p:cNvPr>
          <p:cNvCxnSpPr>
            <a:cxnSpLocks/>
          </p:cNvCxnSpPr>
          <p:nvPr/>
        </p:nvCxnSpPr>
        <p:spPr>
          <a:xfrm flipV="1">
            <a:off x="8256240" y="2924944"/>
            <a:ext cx="0" cy="360040"/>
          </a:xfrm>
          <a:prstGeom prst="line">
            <a:avLst/>
          </a:prstGeom>
          <a:ln w="38100" cap="rnd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DC411FB-F54E-48FE-AC4C-3EE55A0083DF}"/>
              </a:ext>
            </a:extLst>
          </p:cNvPr>
          <p:cNvCxnSpPr>
            <a:cxnSpLocks/>
          </p:cNvCxnSpPr>
          <p:nvPr/>
        </p:nvCxnSpPr>
        <p:spPr>
          <a:xfrm>
            <a:off x="3071664" y="2204864"/>
            <a:ext cx="216024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1BE1C86-953D-4826-90E3-6D1195A46239}"/>
              </a:ext>
            </a:extLst>
          </p:cNvPr>
          <p:cNvCxnSpPr>
            <a:cxnSpLocks/>
          </p:cNvCxnSpPr>
          <p:nvPr/>
        </p:nvCxnSpPr>
        <p:spPr>
          <a:xfrm>
            <a:off x="8112224" y="2924944"/>
            <a:ext cx="144016" cy="0"/>
          </a:xfrm>
          <a:prstGeom prst="line">
            <a:avLst/>
          </a:prstGeom>
          <a:ln w="38100" cap="rnd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7644CCF-D610-4D8F-B050-3B129E7BD7E2}"/>
              </a:ext>
            </a:extLst>
          </p:cNvPr>
          <p:cNvCxnSpPr>
            <a:cxnSpLocks/>
          </p:cNvCxnSpPr>
          <p:nvPr/>
        </p:nvCxnSpPr>
        <p:spPr>
          <a:xfrm>
            <a:off x="3071664" y="3284984"/>
            <a:ext cx="5184576" cy="0"/>
          </a:xfrm>
          <a:prstGeom prst="line">
            <a:avLst/>
          </a:prstGeom>
          <a:ln w="38100" cap="rnd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2407F09B-A74F-49DC-BE28-768056A25148}"/>
              </a:ext>
            </a:extLst>
          </p:cNvPr>
          <p:cNvSpPr/>
          <p:nvPr/>
        </p:nvSpPr>
        <p:spPr>
          <a:xfrm>
            <a:off x="2207568" y="5157192"/>
            <a:ext cx="1728192" cy="115212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buClr>
                <a:schemeClr val="bg1"/>
              </a:buClr>
            </a:pPr>
            <a:r>
              <a:rPr lang="en-US"/>
              <a:t>UART3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B25F8ED-5976-40F5-98DE-8DB74A0676E6}"/>
              </a:ext>
            </a:extLst>
          </p:cNvPr>
          <p:cNvSpPr/>
          <p:nvPr/>
        </p:nvSpPr>
        <p:spPr>
          <a:xfrm>
            <a:off x="2351584" y="5805264"/>
            <a:ext cx="144016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DR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3EA717-9B51-4494-A9A6-C330B75B58B3}"/>
              </a:ext>
            </a:extLst>
          </p:cNvPr>
          <p:cNvSpPr/>
          <p:nvPr/>
        </p:nvSpPr>
        <p:spPr>
          <a:xfrm>
            <a:off x="2351584" y="4509120"/>
            <a:ext cx="144016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CH4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B016E5E-34C5-4455-89EB-5D219CA0F025}"/>
              </a:ext>
            </a:extLst>
          </p:cNvPr>
          <p:cNvSpPr/>
          <p:nvPr/>
        </p:nvSpPr>
        <p:spPr>
          <a:xfrm>
            <a:off x="4655840" y="3861048"/>
            <a:ext cx="2160240" cy="15121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buClr>
                <a:schemeClr val="bg1"/>
              </a:buClr>
            </a:pPr>
            <a:r>
              <a:rPr lang="en-US"/>
              <a:t>GPDMA </a:t>
            </a:r>
            <a:r>
              <a:rPr lang="en-US" err="1"/>
              <a:t>ch</a:t>
            </a:r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F1214B3-4053-4849-AAB1-264370530310}"/>
              </a:ext>
            </a:extLst>
          </p:cNvPr>
          <p:cNvSpPr/>
          <p:nvPr/>
        </p:nvSpPr>
        <p:spPr>
          <a:xfrm>
            <a:off x="4943872" y="4437112"/>
            <a:ext cx="1584176" cy="864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buClr>
                <a:schemeClr val="bg1"/>
              </a:buClr>
            </a:pPr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3654A9C-7EA5-4BFB-BFA0-19CAE20EC3E6}"/>
              </a:ext>
            </a:extLst>
          </p:cNvPr>
          <p:cNvSpPr/>
          <p:nvPr/>
        </p:nvSpPr>
        <p:spPr>
          <a:xfrm>
            <a:off x="5015880" y="4869160"/>
            <a:ext cx="144016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 err="1"/>
              <a:t>Trg</a:t>
            </a:r>
            <a:r>
              <a:rPr lang="en-US"/>
              <a:t> – TIM15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938AE9B-7B8D-4525-8316-866C56569328}"/>
              </a:ext>
            </a:extLst>
          </p:cNvPr>
          <p:cNvSpPr/>
          <p:nvPr/>
        </p:nvSpPr>
        <p:spPr>
          <a:xfrm>
            <a:off x="4655840" y="5949280"/>
            <a:ext cx="2160240" cy="36004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TIM 15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3C16B4E-4068-41C2-94E5-F834532AD3BF}"/>
              </a:ext>
            </a:extLst>
          </p:cNvPr>
          <p:cNvCxnSpPr>
            <a:cxnSpLocks/>
          </p:cNvCxnSpPr>
          <p:nvPr/>
        </p:nvCxnSpPr>
        <p:spPr>
          <a:xfrm>
            <a:off x="3791744" y="4689140"/>
            <a:ext cx="1224136" cy="0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E4D8005-2A05-4C2E-AF6D-AEB00A6A12A5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456040" y="4725144"/>
            <a:ext cx="1224136" cy="1044116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143C5AF8-DE90-481D-9571-0F177A3DC11F}"/>
              </a:ext>
            </a:extLst>
          </p:cNvPr>
          <p:cNvSpPr/>
          <p:nvPr/>
        </p:nvSpPr>
        <p:spPr>
          <a:xfrm>
            <a:off x="5015880" y="4509120"/>
            <a:ext cx="144016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0(BDTR)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E10E8A-4B4E-D127-5EE9-56741C7FC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>
                <a:solidFill>
                  <a:srgbClr val="002052"/>
                </a:solidFill>
                <a:effectLst/>
                <a:latin typeface="Roboto" panose="02000000000000000000" pitchFamily="2" charset="0"/>
              </a:rPr>
              <a:t>ADC + UART + TIM with LLI controlled GPDMA transfer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38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10F60-3CDE-4DFE-8B81-196E5AB4C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7" y="-1"/>
            <a:ext cx="11609159" cy="1304925"/>
          </a:xfrm>
        </p:spPr>
        <p:txBody>
          <a:bodyPr anchor="ctr"/>
          <a:lstStyle/>
          <a:p>
            <a:pPr>
              <a:spcAft>
                <a:spcPct val="0"/>
              </a:spcAft>
            </a:pPr>
            <a:r>
              <a:rPr lang="en-US">
                <a:latin typeface="Arial" panose="020B0604020202020204" pitchFamily="34" charset="0"/>
              </a:rPr>
              <a:t>Agenda 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4B10C2B-BD90-4E68-BE0D-33A8BB709407}"/>
              </a:ext>
            </a:extLst>
          </p:cNvPr>
          <p:cNvSpPr txBox="1">
            <a:spLocks/>
          </p:cNvSpPr>
          <p:nvPr/>
        </p:nvSpPr>
        <p:spPr>
          <a:xfrm>
            <a:off x="400338" y="1242212"/>
            <a:ext cx="720000" cy="72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0" tIns="0" rIns="0" bIns="0"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36575" indent="-26670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2800" indent="-27305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7425" indent="-26828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0463" indent="-26193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#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60B1C4EC-C1AE-45C4-9805-9470169BAE59}"/>
              </a:ext>
            </a:extLst>
          </p:cNvPr>
          <p:cNvSpPr txBox="1">
            <a:spLocks/>
          </p:cNvSpPr>
          <p:nvPr/>
        </p:nvSpPr>
        <p:spPr>
          <a:xfrm>
            <a:off x="1208375" y="1242212"/>
            <a:ext cx="4741695" cy="7200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6575" indent="-26670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2800" indent="-27305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7425" indent="-26828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0463" indent="-26193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400"/>
              <a:t>Overview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7C36D5CA-8370-40E6-9320-DC4AA9735403}"/>
              </a:ext>
            </a:extLst>
          </p:cNvPr>
          <p:cNvSpPr txBox="1">
            <a:spLocks/>
          </p:cNvSpPr>
          <p:nvPr/>
        </p:nvSpPr>
        <p:spPr>
          <a:xfrm>
            <a:off x="400338" y="2154952"/>
            <a:ext cx="720000" cy="72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0" tIns="0" rIns="0" bIns="0"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36575" indent="-26670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2800" indent="-27305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7425" indent="-26828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0463" indent="-26193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#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4F411BF-22DB-4BA8-8755-92618DB39162}"/>
              </a:ext>
            </a:extLst>
          </p:cNvPr>
          <p:cNvSpPr txBox="1">
            <a:spLocks/>
          </p:cNvSpPr>
          <p:nvPr/>
        </p:nvSpPr>
        <p:spPr>
          <a:xfrm>
            <a:off x="382151" y="3102773"/>
            <a:ext cx="720000" cy="72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0" tIns="0" rIns="0" bIns="0"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36575" indent="-26670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2800" indent="-27305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7425" indent="-26828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0463" indent="-26193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#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6DD35855-2D04-4B4D-AAB0-973645DF755D}"/>
              </a:ext>
            </a:extLst>
          </p:cNvPr>
          <p:cNvSpPr txBox="1">
            <a:spLocks/>
          </p:cNvSpPr>
          <p:nvPr/>
        </p:nvSpPr>
        <p:spPr>
          <a:xfrm>
            <a:off x="1190188" y="3115866"/>
            <a:ext cx="4741695" cy="7200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/>
            </a:lvl1pPr>
            <a:lvl2pPr marL="536575" indent="-266700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2400"/>
            </a:lvl2pPr>
            <a:lvl3pPr marL="812800" indent="-273050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2000"/>
            </a:lvl3pPr>
            <a:lvl4pPr marL="987425" indent="-268288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lvl4pPr>
            <a:lvl5pPr marL="1160463" indent="-261938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2400"/>
              <a:t>ADC+UART+TIM</a:t>
            </a:r>
            <a:br>
              <a:rPr lang="en-US" sz="2400"/>
            </a:br>
            <a:r>
              <a:rPr lang="en-US" sz="2400"/>
              <a:t>with LLI controlled GPDMA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4DCF6385-36CE-45E9-B3C3-1D10A285C38C}"/>
              </a:ext>
            </a:extLst>
          </p:cNvPr>
          <p:cNvSpPr txBox="1">
            <a:spLocks/>
          </p:cNvSpPr>
          <p:nvPr/>
        </p:nvSpPr>
        <p:spPr>
          <a:xfrm>
            <a:off x="382151" y="4060807"/>
            <a:ext cx="720000" cy="72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0" tIns="0" rIns="0" bIns="0"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36575" indent="-26670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2800" indent="-27305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7425" indent="-26828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0463" indent="-26193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#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6E869768-8697-4573-9AD5-89043CF6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2E78-4FE3-4E16-9FB9-64A349BFE3F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D05ACCB3-2DFD-25E3-DA2E-06428D0EB2C8}"/>
              </a:ext>
            </a:extLst>
          </p:cNvPr>
          <p:cNvSpPr txBox="1">
            <a:spLocks/>
          </p:cNvSpPr>
          <p:nvPr/>
        </p:nvSpPr>
        <p:spPr>
          <a:xfrm>
            <a:off x="1208375" y="2152794"/>
            <a:ext cx="4741695" cy="7200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/>
            </a:lvl1pPr>
            <a:lvl2pPr marL="536575" indent="-266700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2400"/>
            </a:lvl2pPr>
            <a:lvl3pPr marL="812800" indent="-273050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2000"/>
            </a:lvl3pPr>
            <a:lvl4pPr marL="987425" indent="-268288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lvl4pPr>
            <a:lvl5pPr marL="1160463" indent="-261938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2400"/>
              <a:t>Structure of example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A3150868-DEC5-4863-6CC8-51445752ADD6}"/>
              </a:ext>
            </a:extLst>
          </p:cNvPr>
          <p:cNvSpPr txBox="1">
            <a:spLocks/>
          </p:cNvSpPr>
          <p:nvPr/>
        </p:nvSpPr>
        <p:spPr>
          <a:xfrm>
            <a:off x="1208375" y="4060807"/>
            <a:ext cx="4741695" cy="7200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/>
            </a:lvl1pPr>
            <a:lvl2pPr marL="536575" indent="-266700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2400"/>
            </a:lvl2pPr>
            <a:lvl3pPr marL="812800" indent="-273050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2000"/>
            </a:lvl3pPr>
            <a:lvl4pPr marL="987425" indent="-268288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lvl4pPr>
            <a:lvl5pPr marL="1160463" indent="-261938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2400"/>
              <a:t>Conclusion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7C08603-FD8E-B24B-47F7-4E12FF282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426" y="2129130"/>
            <a:ext cx="743644" cy="767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67CE56E3-CA8B-0A14-FD4F-47100FDCD03D}"/>
              </a:ext>
            </a:extLst>
          </p:cNvPr>
          <p:cNvSpPr txBox="1">
            <a:spLocks/>
          </p:cNvSpPr>
          <p:nvPr/>
        </p:nvSpPr>
        <p:spPr>
          <a:xfrm>
            <a:off x="10298497" y="5000950"/>
            <a:ext cx="1311764" cy="7200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800"/>
              <a:t>Hands-on </a:t>
            </a:r>
          </a:p>
        </p:txBody>
      </p:sp>
      <p:pic>
        <p:nvPicPr>
          <p:cNvPr id="20" name="Picture 4">
            <a:extLst>
              <a:ext uri="{FF2B5EF4-FFF2-40B4-BE49-F238E27FC236}">
                <a16:creationId xmlns:a16="http://schemas.microsoft.com/office/drawing/2014/main" id="{518B5CEB-C5A0-E886-305A-9D4F55515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148" y="3057974"/>
            <a:ext cx="787735" cy="81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895059FA-678B-CDDE-5520-1690283B1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335" y="1146542"/>
            <a:ext cx="743644" cy="767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3CC57FB3-0C93-B920-9563-45A584A61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426" y="4073490"/>
            <a:ext cx="743644" cy="767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A4B0A695-F30A-F5A7-B945-7ADC6E5F717D}"/>
              </a:ext>
            </a:extLst>
          </p:cNvPr>
          <p:cNvSpPr txBox="1">
            <a:spLocks/>
          </p:cNvSpPr>
          <p:nvPr/>
        </p:nvSpPr>
        <p:spPr>
          <a:xfrm>
            <a:off x="10298497" y="4113140"/>
            <a:ext cx="1090773" cy="7200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800"/>
              <a:t>Theory </a:t>
            </a:r>
          </a:p>
        </p:txBody>
      </p:sp>
      <p:pic>
        <p:nvPicPr>
          <p:cNvPr id="26" name="Picture 4">
            <a:extLst>
              <a:ext uri="{FF2B5EF4-FFF2-40B4-BE49-F238E27FC236}">
                <a16:creationId xmlns:a16="http://schemas.microsoft.com/office/drawing/2014/main" id="{802C40AC-CFD3-4F30-2F95-9377988AF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449" y="5029896"/>
            <a:ext cx="787735" cy="81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99548BBD-0C71-7C03-1D6A-8B77C7814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449" y="4086585"/>
            <a:ext cx="743644" cy="767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A0596576-1B4D-B3BA-B2FE-C5159B7A064D}"/>
              </a:ext>
            </a:extLst>
          </p:cNvPr>
          <p:cNvSpPr txBox="1">
            <a:spLocks/>
          </p:cNvSpPr>
          <p:nvPr/>
        </p:nvSpPr>
        <p:spPr>
          <a:xfrm>
            <a:off x="382151" y="5065758"/>
            <a:ext cx="720000" cy="72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0" tIns="0" rIns="0" bIns="0"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36575" indent="-26670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2800" indent="-27305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7425" indent="-26828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0463" indent="-26193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#</a:t>
            </a:r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91C4B06E-44C2-72FB-20BE-717BAD90337F}"/>
              </a:ext>
            </a:extLst>
          </p:cNvPr>
          <p:cNvSpPr txBox="1">
            <a:spLocks/>
          </p:cNvSpPr>
          <p:nvPr/>
        </p:nvSpPr>
        <p:spPr>
          <a:xfrm>
            <a:off x="1208375" y="5078441"/>
            <a:ext cx="4741695" cy="7200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/>
            </a:lvl1pPr>
            <a:lvl2pPr marL="536575" indent="-266700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2400"/>
            </a:lvl2pPr>
            <a:lvl3pPr marL="812800" indent="-273050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2000"/>
            </a:lvl3pPr>
            <a:lvl4pPr marL="987425" indent="-268288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lvl4pPr>
            <a:lvl5pPr marL="1160463" indent="-261938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2400"/>
              <a:t>What’s next</a:t>
            </a:r>
          </a:p>
        </p:txBody>
      </p:sp>
      <p:pic>
        <p:nvPicPr>
          <p:cNvPr id="31" name="Picture 4">
            <a:extLst>
              <a:ext uri="{FF2B5EF4-FFF2-40B4-BE49-F238E27FC236}">
                <a16:creationId xmlns:a16="http://schemas.microsoft.com/office/drawing/2014/main" id="{266D91CA-1BC6-B2D4-1775-F8AB5AAE2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559" y="5065758"/>
            <a:ext cx="787735" cy="81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61029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AC7426A-A313-4A53-82FC-BAFA5A3140E8}"/>
              </a:ext>
            </a:extLst>
          </p:cNvPr>
          <p:cNvSpPr/>
          <p:nvPr/>
        </p:nvSpPr>
        <p:spPr>
          <a:xfrm>
            <a:off x="2207568" y="3861048"/>
            <a:ext cx="1728192" cy="115212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buClr>
                <a:schemeClr val="bg1"/>
              </a:buClr>
            </a:pPr>
            <a:r>
              <a:rPr lang="en-US"/>
              <a:t>ADC1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7268E9-9598-47FD-A84C-4D62523E3E8C}"/>
              </a:ext>
            </a:extLst>
          </p:cNvPr>
          <p:cNvSpPr/>
          <p:nvPr/>
        </p:nvSpPr>
        <p:spPr>
          <a:xfrm>
            <a:off x="7536160" y="3861048"/>
            <a:ext cx="1728192" cy="223224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buClr>
                <a:schemeClr val="bg1"/>
              </a:buClr>
            </a:pPr>
            <a:r>
              <a:rPr lang="en-US"/>
              <a:t>Destination memory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F2DC79-795C-43D6-A9EA-F7CED67CFE2F}"/>
              </a:ext>
            </a:extLst>
          </p:cNvPr>
          <p:cNvSpPr/>
          <p:nvPr/>
        </p:nvSpPr>
        <p:spPr>
          <a:xfrm>
            <a:off x="7680176" y="4509120"/>
            <a:ext cx="144016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CH1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41B073-B2A5-4896-8423-99C9AC5A8E56}"/>
              </a:ext>
            </a:extLst>
          </p:cNvPr>
          <p:cNvSpPr/>
          <p:nvPr/>
        </p:nvSpPr>
        <p:spPr>
          <a:xfrm>
            <a:off x="7680176" y="4869160"/>
            <a:ext cx="144016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CH2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4513D8-998A-4EF7-9839-306C0F3841F8}"/>
              </a:ext>
            </a:extLst>
          </p:cNvPr>
          <p:cNvSpPr/>
          <p:nvPr/>
        </p:nvSpPr>
        <p:spPr>
          <a:xfrm>
            <a:off x="7680176" y="5229200"/>
            <a:ext cx="144016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666D13-5CC7-4CEE-8AFD-261899C0250C}"/>
              </a:ext>
            </a:extLst>
          </p:cNvPr>
          <p:cNvSpPr/>
          <p:nvPr/>
        </p:nvSpPr>
        <p:spPr>
          <a:xfrm>
            <a:off x="7680176" y="5589240"/>
            <a:ext cx="144016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CH4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1C83F8-F6D9-44A6-BAA9-99E81161F028}"/>
              </a:ext>
            </a:extLst>
          </p:cNvPr>
          <p:cNvSpPr/>
          <p:nvPr/>
        </p:nvSpPr>
        <p:spPr>
          <a:xfrm>
            <a:off x="2927648" y="1052736"/>
            <a:ext cx="5616624" cy="237626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GPDMA QUEUE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B08F2B6-6355-40C4-8AFB-05682EC473DA}"/>
              </a:ext>
            </a:extLst>
          </p:cNvPr>
          <p:cNvCxnSpPr>
            <a:cxnSpLocks/>
          </p:cNvCxnSpPr>
          <p:nvPr/>
        </p:nvCxnSpPr>
        <p:spPr>
          <a:xfrm>
            <a:off x="3287688" y="2132856"/>
            <a:ext cx="1008112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21841FB-5BB2-4D08-8047-39275AEC219F}"/>
              </a:ext>
            </a:extLst>
          </p:cNvPr>
          <p:cNvSpPr/>
          <p:nvPr/>
        </p:nvSpPr>
        <p:spPr>
          <a:xfrm>
            <a:off x="3215680" y="1484784"/>
            <a:ext cx="2304256" cy="165618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buClr>
                <a:schemeClr val="bg1"/>
              </a:buClr>
            </a:pPr>
            <a:r>
              <a:rPr lang="en-US"/>
              <a:t>GPDMA NODE 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779A64-D3B0-48B1-AEF2-946CF0EF076C}"/>
              </a:ext>
            </a:extLst>
          </p:cNvPr>
          <p:cNvSpPr/>
          <p:nvPr/>
        </p:nvSpPr>
        <p:spPr>
          <a:xfrm>
            <a:off x="3287688" y="1988840"/>
            <a:ext cx="216024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SRC - ADC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D6BA222-2F1C-4ED3-B70A-54917977BB95}"/>
              </a:ext>
            </a:extLst>
          </p:cNvPr>
          <p:cNvSpPr/>
          <p:nvPr/>
        </p:nvSpPr>
        <p:spPr>
          <a:xfrm>
            <a:off x="3287688" y="2348880"/>
            <a:ext cx="216024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DST - MEM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4620DCC-365E-405F-84B8-279089128D8E}"/>
              </a:ext>
            </a:extLst>
          </p:cNvPr>
          <p:cNvCxnSpPr>
            <a:cxnSpLocks/>
          </p:cNvCxnSpPr>
          <p:nvPr/>
        </p:nvCxnSpPr>
        <p:spPr>
          <a:xfrm>
            <a:off x="5879976" y="2132856"/>
            <a:ext cx="1008112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084260C-779B-4626-91B2-6213AB5F75F9}"/>
              </a:ext>
            </a:extLst>
          </p:cNvPr>
          <p:cNvSpPr/>
          <p:nvPr/>
        </p:nvSpPr>
        <p:spPr>
          <a:xfrm>
            <a:off x="5807968" y="1484784"/>
            <a:ext cx="2304256" cy="16561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buClr>
                <a:schemeClr val="bg1"/>
              </a:buClr>
            </a:pPr>
            <a:r>
              <a:rPr lang="en-US"/>
              <a:t>GPDMA NODE 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8ACA3C5-2D88-4C42-AB98-71C28148D77A}"/>
              </a:ext>
            </a:extLst>
          </p:cNvPr>
          <p:cNvSpPr/>
          <p:nvPr/>
        </p:nvSpPr>
        <p:spPr>
          <a:xfrm>
            <a:off x="5879976" y="2708920"/>
            <a:ext cx="216024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64  - BDTR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CCCBF31-02B9-4BA1-BB52-53535412B3E5}"/>
              </a:ext>
            </a:extLst>
          </p:cNvPr>
          <p:cNvSpPr/>
          <p:nvPr/>
        </p:nvSpPr>
        <p:spPr>
          <a:xfrm>
            <a:off x="5879976" y="1988840"/>
            <a:ext cx="216024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SRC - MEM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031561A-ED0A-4582-8748-5957B4BC4788}"/>
              </a:ext>
            </a:extLst>
          </p:cNvPr>
          <p:cNvSpPr/>
          <p:nvPr/>
        </p:nvSpPr>
        <p:spPr>
          <a:xfrm>
            <a:off x="5879976" y="2348880"/>
            <a:ext cx="216024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DST - UART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3EC40C0-70E6-4B8C-82C8-EE82F56ABBA5}"/>
              </a:ext>
            </a:extLst>
          </p:cNvPr>
          <p:cNvSpPr/>
          <p:nvPr/>
        </p:nvSpPr>
        <p:spPr>
          <a:xfrm>
            <a:off x="3287688" y="2708920"/>
            <a:ext cx="216024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64 - BDTR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D66F27B-FC4B-476A-B06F-11A097C4E7A7}"/>
              </a:ext>
            </a:extLst>
          </p:cNvPr>
          <p:cNvCxnSpPr>
            <a:cxnSpLocks/>
          </p:cNvCxnSpPr>
          <p:nvPr/>
        </p:nvCxnSpPr>
        <p:spPr>
          <a:xfrm>
            <a:off x="5519936" y="2924944"/>
            <a:ext cx="144016" cy="0"/>
          </a:xfrm>
          <a:prstGeom prst="line">
            <a:avLst/>
          </a:prstGeom>
          <a:ln w="38100" cap="rnd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BF1AFA9-FE95-42A8-BEFA-54ADA2A6F814}"/>
              </a:ext>
            </a:extLst>
          </p:cNvPr>
          <p:cNvCxnSpPr>
            <a:cxnSpLocks/>
          </p:cNvCxnSpPr>
          <p:nvPr/>
        </p:nvCxnSpPr>
        <p:spPr>
          <a:xfrm flipV="1">
            <a:off x="5663952" y="2204864"/>
            <a:ext cx="0" cy="720080"/>
          </a:xfrm>
          <a:prstGeom prst="line">
            <a:avLst/>
          </a:prstGeom>
          <a:ln w="38100" cap="rnd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21B8185-101A-49A6-BBF1-2BD56955B416}"/>
              </a:ext>
            </a:extLst>
          </p:cNvPr>
          <p:cNvCxnSpPr>
            <a:cxnSpLocks/>
          </p:cNvCxnSpPr>
          <p:nvPr/>
        </p:nvCxnSpPr>
        <p:spPr>
          <a:xfrm>
            <a:off x="5663952" y="2204864"/>
            <a:ext cx="216024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14A02BA-EFA5-4025-9EE9-BDD0B833B893}"/>
              </a:ext>
            </a:extLst>
          </p:cNvPr>
          <p:cNvCxnSpPr>
            <a:cxnSpLocks/>
          </p:cNvCxnSpPr>
          <p:nvPr/>
        </p:nvCxnSpPr>
        <p:spPr>
          <a:xfrm flipV="1">
            <a:off x="3071664" y="2204864"/>
            <a:ext cx="0" cy="1080120"/>
          </a:xfrm>
          <a:prstGeom prst="line">
            <a:avLst/>
          </a:prstGeom>
          <a:ln w="38100" cap="rnd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7B3398A-C4DE-4110-871B-23A2CFC3AD9C}"/>
              </a:ext>
            </a:extLst>
          </p:cNvPr>
          <p:cNvCxnSpPr>
            <a:cxnSpLocks/>
          </p:cNvCxnSpPr>
          <p:nvPr/>
        </p:nvCxnSpPr>
        <p:spPr>
          <a:xfrm flipV="1">
            <a:off x="8256240" y="2924944"/>
            <a:ext cx="0" cy="360040"/>
          </a:xfrm>
          <a:prstGeom prst="line">
            <a:avLst/>
          </a:prstGeom>
          <a:ln w="38100" cap="rnd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DC411FB-F54E-48FE-AC4C-3EE55A0083DF}"/>
              </a:ext>
            </a:extLst>
          </p:cNvPr>
          <p:cNvCxnSpPr>
            <a:cxnSpLocks/>
          </p:cNvCxnSpPr>
          <p:nvPr/>
        </p:nvCxnSpPr>
        <p:spPr>
          <a:xfrm>
            <a:off x="3071664" y="2204864"/>
            <a:ext cx="216024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1BE1C86-953D-4826-90E3-6D1195A46239}"/>
              </a:ext>
            </a:extLst>
          </p:cNvPr>
          <p:cNvCxnSpPr>
            <a:cxnSpLocks/>
          </p:cNvCxnSpPr>
          <p:nvPr/>
        </p:nvCxnSpPr>
        <p:spPr>
          <a:xfrm>
            <a:off x="8112224" y="2924944"/>
            <a:ext cx="144016" cy="0"/>
          </a:xfrm>
          <a:prstGeom prst="line">
            <a:avLst/>
          </a:prstGeom>
          <a:ln w="38100" cap="rnd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7644CCF-D610-4D8F-B050-3B129E7BD7E2}"/>
              </a:ext>
            </a:extLst>
          </p:cNvPr>
          <p:cNvCxnSpPr>
            <a:cxnSpLocks/>
          </p:cNvCxnSpPr>
          <p:nvPr/>
        </p:nvCxnSpPr>
        <p:spPr>
          <a:xfrm>
            <a:off x="3071664" y="3284984"/>
            <a:ext cx="5184576" cy="0"/>
          </a:xfrm>
          <a:prstGeom prst="line">
            <a:avLst/>
          </a:prstGeom>
          <a:ln w="38100" cap="rnd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2407F09B-A74F-49DC-BE28-768056A25148}"/>
              </a:ext>
            </a:extLst>
          </p:cNvPr>
          <p:cNvSpPr/>
          <p:nvPr/>
        </p:nvSpPr>
        <p:spPr>
          <a:xfrm>
            <a:off x="2207568" y="5157192"/>
            <a:ext cx="1728192" cy="115212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buClr>
                <a:schemeClr val="bg1"/>
              </a:buClr>
            </a:pPr>
            <a:r>
              <a:rPr lang="en-US"/>
              <a:t>UART3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B25F8ED-5976-40F5-98DE-8DB74A0676E6}"/>
              </a:ext>
            </a:extLst>
          </p:cNvPr>
          <p:cNvSpPr/>
          <p:nvPr/>
        </p:nvSpPr>
        <p:spPr>
          <a:xfrm>
            <a:off x="2351584" y="5805264"/>
            <a:ext cx="144016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DR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3EA717-9B51-4494-A9A6-C330B75B58B3}"/>
              </a:ext>
            </a:extLst>
          </p:cNvPr>
          <p:cNvSpPr/>
          <p:nvPr/>
        </p:nvSpPr>
        <p:spPr>
          <a:xfrm>
            <a:off x="2351584" y="4509120"/>
            <a:ext cx="144016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DR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7BB930B-25CE-462B-918D-165A981FF310}"/>
              </a:ext>
            </a:extLst>
          </p:cNvPr>
          <p:cNvCxnSpPr>
            <a:cxnSpLocks/>
          </p:cNvCxnSpPr>
          <p:nvPr/>
        </p:nvCxnSpPr>
        <p:spPr>
          <a:xfrm>
            <a:off x="5735960" y="3645024"/>
            <a:ext cx="1224136" cy="0"/>
          </a:xfrm>
          <a:prstGeom prst="line">
            <a:avLst/>
          </a:prstGeom>
          <a:ln w="50800" cap="rnd">
            <a:solidFill>
              <a:schemeClr val="accent2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6B45D5C-0FF1-4F81-BD6A-90E9349D8BBA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6960096" y="3140968"/>
            <a:ext cx="0" cy="504056"/>
          </a:xfrm>
          <a:prstGeom prst="line">
            <a:avLst/>
          </a:prstGeom>
          <a:ln w="50800" cap="rnd">
            <a:solidFill>
              <a:schemeClr val="accent2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9E0051C-C232-4B2C-BE1B-C4130B036577}"/>
              </a:ext>
            </a:extLst>
          </p:cNvPr>
          <p:cNvCxnSpPr>
            <a:cxnSpLocks/>
          </p:cNvCxnSpPr>
          <p:nvPr/>
        </p:nvCxnSpPr>
        <p:spPr>
          <a:xfrm>
            <a:off x="5735960" y="3645024"/>
            <a:ext cx="0" cy="216024"/>
          </a:xfrm>
          <a:prstGeom prst="straightConnector1">
            <a:avLst/>
          </a:prstGeom>
          <a:ln w="50800" cap="rnd">
            <a:solidFill>
              <a:schemeClr val="accent2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CA02EB05-61D0-4BA5-9400-62E824D443CE}"/>
              </a:ext>
            </a:extLst>
          </p:cNvPr>
          <p:cNvSpPr/>
          <p:nvPr/>
        </p:nvSpPr>
        <p:spPr>
          <a:xfrm>
            <a:off x="4655840" y="3861048"/>
            <a:ext cx="2160240" cy="15121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buClr>
                <a:schemeClr val="bg1"/>
              </a:buClr>
            </a:pPr>
            <a:r>
              <a:rPr lang="en-US"/>
              <a:t>GPDMA </a:t>
            </a:r>
            <a:r>
              <a:rPr lang="en-US" err="1"/>
              <a:t>ch</a:t>
            </a:r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3F75B20-AF92-4F3D-A683-AE3B9BBF6957}"/>
              </a:ext>
            </a:extLst>
          </p:cNvPr>
          <p:cNvSpPr/>
          <p:nvPr/>
        </p:nvSpPr>
        <p:spPr>
          <a:xfrm>
            <a:off x="4943872" y="4437112"/>
            <a:ext cx="1584176" cy="8640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buClr>
                <a:schemeClr val="bg1"/>
              </a:buClr>
            </a:pP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08123C9-C5EF-4C70-BAC3-101C337C2155}"/>
              </a:ext>
            </a:extLst>
          </p:cNvPr>
          <p:cNvSpPr/>
          <p:nvPr/>
        </p:nvSpPr>
        <p:spPr>
          <a:xfrm>
            <a:off x="5015880" y="4869160"/>
            <a:ext cx="1440160" cy="36004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None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7B32069-BDC3-4BEA-9C8E-1198E43DA460}"/>
              </a:ext>
            </a:extLst>
          </p:cNvPr>
          <p:cNvSpPr/>
          <p:nvPr/>
        </p:nvSpPr>
        <p:spPr>
          <a:xfrm>
            <a:off x="4655840" y="5949280"/>
            <a:ext cx="2160240" cy="36004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TIM 15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711F406-7E55-4AA9-A6EE-CC7174CF5C0B}"/>
              </a:ext>
            </a:extLst>
          </p:cNvPr>
          <p:cNvSpPr/>
          <p:nvPr/>
        </p:nvSpPr>
        <p:spPr>
          <a:xfrm>
            <a:off x="5015880" y="4509120"/>
            <a:ext cx="144016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64(BDTR)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56FCF-E6C9-408E-9310-2CB8334F7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>
                <a:solidFill>
                  <a:srgbClr val="002052"/>
                </a:solidFill>
                <a:effectLst/>
                <a:latin typeface="Roboto" panose="02000000000000000000" pitchFamily="2" charset="0"/>
              </a:rPr>
              <a:t>ADC + UART + TIM with LLI controlled GPDMA transfer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0404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AC7426A-A313-4A53-82FC-BAFA5A3140E8}"/>
              </a:ext>
            </a:extLst>
          </p:cNvPr>
          <p:cNvSpPr/>
          <p:nvPr/>
        </p:nvSpPr>
        <p:spPr>
          <a:xfrm>
            <a:off x="2207568" y="3861048"/>
            <a:ext cx="1728192" cy="115212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buClr>
                <a:schemeClr val="bg1"/>
              </a:buClr>
            </a:pPr>
            <a:r>
              <a:rPr lang="en-US"/>
              <a:t>ADC1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7268E9-9598-47FD-A84C-4D62523E3E8C}"/>
              </a:ext>
            </a:extLst>
          </p:cNvPr>
          <p:cNvSpPr/>
          <p:nvPr/>
        </p:nvSpPr>
        <p:spPr>
          <a:xfrm>
            <a:off x="7536160" y="3861048"/>
            <a:ext cx="1728192" cy="223224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buClr>
                <a:schemeClr val="bg1"/>
              </a:buClr>
            </a:pPr>
            <a:r>
              <a:rPr lang="en-US"/>
              <a:t>Destination memory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1C83F8-F6D9-44A6-BAA9-99E81161F028}"/>
              </a:ext>
            </a:extLst>
          </p:cNvPr>
          <p:cNvSpPr/>
          <p:nvPr/>
        </p:nvSpPr>
        <p:spPr>
          <a:xfrm>
            <a:off x="2927648" y="1052736"/>
            <a:ext cx="5616624" cy="237626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GPDMA QUEUE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B08F2B6-6355-40C4-8AFB-05682EC473DA}"/>
              </a:ext>
            </a:extLst>
          </p:cNvPr>
          <p:cNvCxnSpPr>
            <a:cxnSpLocks/>
          </p:cNvCxnSpPr>
          <p:nvPr/>
        </p:nvCxnSpPr>
        <p:spPr>
          <a:xfrm>
            <a:off x="3287688" y="2132856"/>
            <a:ext cx="1008112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21841FB-5BB2-4D08-8047-39275AEC219F}"/>
              </a:ext>
            </a:extLst>
          </p:cNvPr>
          <p:cNvSpPr/>
          <p:nvPr/>
        </p:nvSpPr>
        <p:spPr>
          <a:xfrm>
            <a:off x="3215680" y="1484784"/>
            <a:ext cx="2304256" cy="165618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buClr>
                <a:schemeClr val="bg1"/>
              </a:buClr>
            </a:pPr>
            <a:r>
              <a:rPr lang="en-US"/>
              <a:t>GPDMA NODE 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779A64-D3B0-48B1-AEF2-946CF0EF076C}"/>
              </a:ext>
            </a:extLst>
          </p:cNvPr>
          <p:cNvSpPr/>
          <p:nvPr/>
        </p:nvSpPr>
        <p:spPr>
          <a:xfrm>
            <a:off x="3287688" y="1988840"/>
            <a:ext cx="216024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SRC - ADC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D6BA222-2F1C-4ED3-B70A-54917977BB95}"/>
              </a:ext>
            </a:extLst>
          </p:cNvPr>
          <p:cNvSpPr/>
          <p:nvPr/>
        </p:nvSpPr>
        <p:spPr>
          <a:xfrm>
            <a:off x="3287688" y="2348880"/>
            <a:ext cx="216024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DST - MEM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4620DCC-365E-405F-84B8-279089128D8E}"/>
              </a:ext>
            </a:extLst>
          </p:cNvPr>
          <p:cNvCxnSpPr>
            <a:cxnSpLocks/>
          </p:cNvCxnSpPr>
          <p:nvPr/>
        </p:nvCxnSpPr>
        <p:spPr>
          <a:xfrm>
            <a:off x="5879976" y="2132856"/>
            <a:ext cx="1008112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084260C-779B-4626-91B2-6213AB5F75F9}"/>
              </a:ext>
            </a:extLst>
          </p:cNvPr>
          <p:cNvSpPr/>
          <p:nvPr/>
        </p:nvSpPr>
        <p:spPr>
          <a:xfrm>
            <a:off x="5807968" y="1484784"/>
            <a:ext cx="2304256" cy="16561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buClr>
                <a:schemeClr val="bg1"/>
              </a:buClr>
            </a:pPr>
            <a:r>
              <a:rPr lang="en-US"/>
              <a:t>GPDMA NODE 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8ACA3C5-2D88-4C42-AB98-71C28148D77A}"/>
              </a:ext>
            </a:extLst>
          </p:cNvPr>
          <p:cNvSpPr/>
          <p:nvPr/>
        </p:nvSpPr>
        <p:spPr>
          <a:xfrm>
            <a:off x="5879976" y="2708920"/>
            <a:ext cx="216024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64  - BDTR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CCCBF31-02B9-4BA1-BB52-53535412B3E5}"/>
              </a:ext>
            </a:extLst>
          </p:cNvPr>
          <p:cNvSpPr/>
          <p:nvPr/>
        </p:nvSpPr>
        <p:spPr>
          <a:xfrm>
            <a:off x="5879976" y="1988840"/>
            <a:ext cx="216024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SRC - MEM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031561A-ED0A-4582-8748-5957B4BC4788}"/>
              </a:ext>
            </a:extLst>
          </p:cNvPr>
          <p:cNvSpPr/>
          <p:nvPr/>
        </p:nvSpPr>
        <p:spPr>
          <a:xfrm>
            <a:off x="5879976" y="2348880"/>
            <a:ext cx="216024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DST - UART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3EC40C0-70E6-4B8C-82C8-EE82F56ABBA5}"/>
              </a:ext>
            </a:extLst>
          </p:cNvPr>
          <p:cNvSpPr/>
          <p:nvPr/>
        </p:nvSpPr>
        <p:spPr>
          <a:xfrm>
            <a:off x="3287688" y="2708920"/>
            <a:ext cx="216024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64 - BDTR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D66F27B-FC4B-476A-B06F-11A097C4E7A7}"/>
              </a:ext>
            </a:extLst>
          </p:cNvPr>
          <p:cNvCxnSpPr>
            <a:cxnSpLocks/>
          </p:cNvCxnSpPr>
          <p:nvPr/>
        </p:nvCxnSpPr>
        <p:spPr>
          <a:xfrm>
            <a:off x="5519936" y="2924944"/>
            <a:ext cx="144016" cy="0"/>
          </a:xfrm>
          <a:prstGeom prst="line">
            <a:avLst/>
          </a:prstGeom>
          <a:ln w="38100" cap="rnd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BF1AFA9-FE95-42A8-BEFA-54ADA2A6F814}"/>
              </a:ext>
            </a:extLst>
          </p:cNvPr>
          <p:cNvCxnSpPr>
            <a:cxnSpLocks/>
          </p:cNvCxnSpPr>
          <p:nvPr/>
        </p:nvCxnSpPr>
        <p:spPr>
          <a:xfrm flipV="1">
            <a:off x="5663952" y="2204864"/>
            <a:ext cx="0" cy="720080"/>
          </a:xfrm>
          <a:prstGeom prst="line">
            <a:avLst/>
          </a:prstGeom>
          <a:ln w="38100" cap="rnd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21B8185-101A-49A6-BBF1-2BD56955B416}"/>
              </a:ext>
            </a:extLst>
          </p:cNvPr>
          <p:cNvCxnSpPr>
            <a:cxnSpLocks/>
          </p:cNvCxnSpPr>
          <p:nvPr/>
        </p:nvCxnSpPr>
        <p:spPr>
          <a:xfrm>
            <a:off x="5663952" y="2204864"/>
            <a:ext cx="216024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14A02BA-EFA5-4025-9EE9-BDD0B833B893}"/>
              </a:ext>
            </a:extLst>
          </p:cNvPr>
          <p:cNvCxnSpPr>
            <a:cxnSpLocks/>
          </p:cNvCxnSpPr>
          <p:nvPr/>
        </p:nvCxnSpPr>
        <p:spPr>
          <a:xfrm flipV="1">
            <a:off x="3071664" y="2204864"/>
            <a:ext cx="0" cy="1080120"/>
          </a:xfrm>
          <a:prstGeom prst="line">
            <a:avLst/>
          </a:prstGeom>
          <a:ln w="38100" cap="rnd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7B3398A-C4DE-4110-871B-23A2CFC3AD9C}"/>
              </a:ext>
            </a:extLst>
          </p:cNvPr>
          <p:cNvCxnSpPr>
            <a:cxnSpLocks/>
          </p:cNvCxnSpPr>
          <p:nvPr/>
        </p:nvCxnSpPr>
        <p:spPr>
          <a:xfrm flipV="1">
            <a:off x="8256240" y="2924944"/>
            <a:ext cx="0" cy="360040"/>
          </a:xfrm>
          <a:prstGeom prst="line">
            <a:avLst/>
          </a:prstGeom>
          <a:ln w="38100" cap="rnd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DC411FB-F54E-48FE-AC4C-3EE55A0083DF}"/>
              </a:ext>
            </a:extLst>
          </p:cNvPr>
          <p:cNvCxnSpPr>
            <a:cxnSpLocks/>
          </p:cNvCxnSpPr>
          <p:nvPr/>
        </p:nvCxnSpPr>
        <p:spPr>
          <a:xfrm>
            <a:off x="3071664" y="2204864"/>
            <a:ext cx="216024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1BE1C86-953D-4826-90E3-6D1195A46239}"/>
              </a:ext>
            </a:extLst>
          </p:cNvPr>
          <p:cNvCxnSpPr>
            <a:cxnSpLocks/>
          </p:cNvCxnSpPr>
          <p:nvPr/>
        </p:nvCxnSpPr>
        <p:spPr>
          <a:xfrm>
            <a:off x="8112224" y="2924944"/>
            <a:ext cx="144016" cy="0"/>
          </a:xfrm>
          <a:prstGeom prst="line">
            <a:avLst/>
          </a:prstGeom>
          <a:ln w="38100" cap="rnd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7644CCF-D610-4D8F-B050-3B129E7BD7E2}"/>
              </a:ext>
            </a:extLst>
          </p:cNvPr>
          <p:cNvCxnSpPr>
            <a:cxnSpLocks/>
          </p:cNvCxnSpPr>
          <p:nvPr/>
        </p:nvCxnSpPr>
        <p:spPr>
          <a:xfrm>
            <a:off x="3071664" y="3284984"/>
            <a:ext cx="5184576" cy="0"/>
          </a:xfrm>
          <a:prstGeom prst="line">
            <a:avLst/>
          </a:prstGeom>
          <a:ln w="38100" cap="rnd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2407F09B-A74F-49DC-BE28-768056A25148}"/>
              </a:ext>
            </a:extLst>
          </p:cNvPr>
          <p:cNvSpPr/>
          <p:nvPr/>
        </p:nvSpPr>
        <p:spPr>
          <a:xfrm>
            <a:off x="2207568" y="5157192"/>
            <a:ext cx="1728192" cy="115212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buClr>
                <a:schemeClr val="bg1"/>
              </a:buClr>
            </a:pPr>
            <a:r>
              <a:rPr lang="en-US"/>
              <a:t>UART3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B25F8ED-5976-40F5-98DE-8DB74A0676E6}"/>
              </a:ext>
            </a:extLst>
          </p:cNvPr>
          <p:cNvSpPr/>
          <p:nvPr/>
        </p:nvSpPr>
        <p:spPr>
          <a:xfrm>
            <a:off x="2351584" y="5805264"/>
            <a:ext cx="144016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CH1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3EA717-9B51-4494-A9A6-C330B75B58B3}"/>
              </a:ext>
            </a:extLst>
          </p:cNvPr>
          <p:cNvSpPr/>
          <p:nvPr/>
        </p:nvSpPr>
        <p:spPr>
          <a:xfrm>
            <a:off x="2351584" y="4509120"/>
            <a:ext cx="144016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DR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F2DC79-795C-43D6-A9EA-F7CED67CFE2F}"/>
              </a:ext>
            </a:extLst>
          </p:cNvPr>
          <p:cNvSpPr/>
          <p:nvPr/>
        </p:nvSpPr>
        <p:spPr>
          <a:xfrm>
            <a:off x="7680176" y="4509120"/>
            <a:ext cx="144016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CH1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41B073-B2A5-4896-8423-99C9AC5A8E56}"/>
              </a:ext>
            </a:extLst>
          </p:cNvPr>
          <p:cNvSpPr/>
          <p:nvPr/>
        </p:nvSpPr>
        <p:spPr>
          <a:xfrm>
            <a:off x="7680176" y="4869160"/>
            <a:ext cx="144016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CH2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4513D8-998A-4EF7-9839-306C0F3841F8}"/>
              </a:ext>
            </a:extLst>
          </p:cNvPr>
          <p:cNvSpPr/>
          <p:nvPr/>
        </p:nvSpPr>
        <p:spPr>
          <a:xfrm>
            <a:off x="7680176" y="5229200"/>
            <a:ext cx="144016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666D13-5CC7-4CEE-8AFD-261899C0250C}"/>
              </a:ext>
            </a:extLst>
          </p:cNvPr>
          <p:cNvSpPr/>
          <p:nvPr/>
        </p:nvSpPr>
        <p:spPr>
          <a:xfrm>
            <a:off x="7680176" y="5589240"/>
            <a:ext cx="144016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CH4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31DC15F-4AF4-4E59-9EC4-1AAE666D9A4B}"/>
              </a:ext>
            </a:extLst>
          </p:cNvPr>
          <p:cNvSpPr/>
          <p:nvPr/>
        </p:nvSpPr>
        <p:spPr>
          <a:xfrm>
            <a:off x="4655840" y="3861048"/>
            <a:ext cx="2160240" cy="15121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buClr>
                <a:schemeClr val="bg1"/>
              </a:buClr>
            </a:pPr>
            <a:r>
              <a:rPr lang="en-US"/>
              <a:t>GPDMA </a:t>
            </a:r>
            <a:r>
              <a:rPr lang="en-US" err="1"/>
              <a:t>ch</a:t>
            </a:r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79DF7E7-46FF-491D-9732-7233164D38F4}"/>
              </a:ext>
            </a:extLst>
          </p:cNvPr>
          <p:cNvSpPr/>
          <p:nvPr/>
        </p:nvSpPr>
        <p:spPr>
          <a:xfrm>
            <a:off x="4943872" y="4437112"/>
            <a:ext cx="1584176" cy="8640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buClr>
                <a:schemeClr val="bg1"/>
              </a:buClr>
            </a:pPr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42F8B70-F104-4F36-91C2-B5A0B9B6B22A}"/>
              </a:ext>
            </a:extLst>
          </p:cNvPr>
          <p:cNvSpPr/>
          <p:nvPr/>
        </p:nvSpPr>
        <p:spPr>
          <a:xfrm>
            <a:off x="5015880" y="4869160"/>
            <a:ext cx="1440160" cy="36004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None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015AF6A-D05A-4532-B707-7AF62A55452F}"/>
              </a:ext>
            </a:extLst>
          </p:cNvPr>
          <p:cNvSpPr/>
          <p:nvPr/>
        </p:nvSpPr>
        <p:spPr>
          <a:xfrm>
            <a:off x="4655840" y="5949280"/>
            <a:ext cx="2160240" cy="36004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TIM 15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3BA4316-B660-441F-888A-141BEF3AB955}"/>
              </a:ext>
            </a:extLst>
          </p:cNvPr>
          <p:cNvCxnSpPr>
            <a:cxnSpLocks/>
            <a:endCxn id="41" idx="3"/>
          </p:cNvCxnSpPr>
          <p:nvPr/>
        </p:nvCxnSpPr>
        <p:spPr>
          <a:xfrm flipH="1">
            <a:off x="3791744" y="4689140"/>
            <a:ext cx="1224136" cy="129614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D96EB5D-0193-4843-A82F-E76E0EB2C716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6456040" y="4689140"/>
            <a:ext cx="1224136" cy="0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6B2F9CE5-98C9-4D8A-939A-042163F7677B}"/>
              </a:ext>
            </a:extLst>
          </p:cNvPr>
          <p:cNvSpPr/>
          <p:nvPr/>
        </p:nvSpPr>
        <p:spPr>
          <a:xfrm>
            <a:off x="5015880" y="4509120"/>
            <a:ext cx="144016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63(BDTR)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FE5680-E43F-2DA8-770B-60D893984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>
                <a:solidFill>
                  <a:srgbClr val="002052"/>
                </a:solidFill>
                <a:effectLst/>
                <a:latin typeface="Roboto" panose="02000000000000000000" pitchFamily="2" charset="0"/>
              </a:rPr>
              <a:t>ADC + UART + TIM with LLI controlled GPDMA transfer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14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AC7426A-A313-4A53-82FC-BAFA5A3140E8}"/>
              </a:ext>
            </a:extLst>
          </p:cNvPr>
          <p:cNvSpPr/>
          <p:nvPr/>
        </p:nvSpPr>
        <p:spPr>
          <a:xfrm>
            <a:off x="2207568" y="3861048"/>
            <a:ext cx="1728192" cy="115212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buClr>
                <a:schemeClr val="bg1"/>
              </a:buClr>
            </a:pPr>
            <a:r>
              <a:rPr lang="en-US"/>
              <a:t>ADC1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7268E9-9598-47FD-A84C-4D62523E3E8C}"/>
              </a:ext>
            </a:extLst>
          </p:cNvPr>
          <p:cNvSpPr/>
          <p:nvPr/>
        </p:nvSpPr>
        <p:spPr>
          <a:xfrm>
            <a:off x="7536160" y="3861048"/>
            <a:ext cx="1728192" cy="223224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buClr>
                <a:schemeClr val="bg1"/>
              </a:buClr>
            </a:pPr>
            <a:r>
              <a:rPr lang="en-US"/>
              <a:t>Destination memory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1C83F8-F6D9-44A6-BAA9-99E81161F028}"/>
              </a:ext>
            </a:extLst>
          </p:cNvPr>
          <p:cNvSpPr/>
          <p:nvPr/>
        </p:nvSpPr>
        <p:spPr>
          <a:xfrm>
            <a:off x="2927648" y="1052736"/>
            <a:ext cx="5616624" cy="237626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GPDMA QUEUE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B08F2B6-6355-40C4-8AFB-05682EC473DA}"/>
              </a:ext>
            </a:extLst>
          </p:cNvPr>
          <p:cNvCxnSpPr>
            <a:cxnSpLocks/>
          </p:cNvCxnSpPr>
          <p:nvPr/>
        </p:nvCxnSpPr>
        <p:spPr>
          <a:xfrm>
            <a:off x="3287688" y="2132856"/>
            <a:ext cx="1008112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21841FB-5BB2-4D08-8047-39275AEC219F}"/>
              </a:ext>
            </a:extLst>
          </p:cNvPr>
          <p:cNvSpPr/>
          <p:nvPr/>
        </p:nvSpPr>
        <p:spPr>
          <a:xfrm>
            <a:off x="3215680" y="1484784"/>
            <a:ext cx="2304256" cy="165618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buClr>
                <a:schemeClr val="bg1"/>
              </a:buClr>
            </a:pPr>
            <a:r>
              <a:rPr lang="en-US"/>
              <a:t>GPDMA NODE 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779A64-D3B0-48B1-AEF2-946CF0EF076C}"/>
              </a:ext>
            </a:extLst>
          </p:cNvPr>
          <p:cNvSpPr/>
          <p:nvPr/>
        </p:nvSpPr>
        <p:spPr>
          <a:xfrm>
            <a:off x="3287688" y="1988840"/>
            <a:ext cx="216024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SRC - ADC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D6BA222-2F1C-4ED3-B70A-54917977BB95}"/>
              </a:ext>
            </a:extLst>
          </p:cNvPr>
          <p:cNvSpPr/>
          <p:nvPr/>
        </p:nvSpPr>
        <p:spPr>
          <a:xfrm>
            <a:off x="3287688" y="2348880"/>
            <a:ext cx="216024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DST - MEM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4620DCC-365E-405F-84B8-279089128D8E}"/>
              </a:ext>
            </a:extLst>
          </p:cNvPr>
          <p:cNvCxnSpPr>
            <a:cxnSpLocks/>
          </p:cNvCxnSpPr>
          <p:nvPr/>
        </p:nvCxnSpPr>
        <p:spPr>
          <a:xfrm>
            <a:off x="5879976" y="2132856"/>
            <a:ext cx="1008112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084260C-779B-4626-91B2-6213AB5F75F9}"/>
              </a:ext>
            </a:extLst>
          </p:cNvPr>
          <p:cNvSpPr/>
          <p:nvPr/>
        </p:nvSpPr>
        <p:spPr>
          <a:xfrm>
            <a:off x="5807968" y="1484784"/>
            <a:ext cx="2304256" cy="16561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buClr>
                <a:schemeClr val="bg1"/>
              </a:buClr>
            </a:pPr>
            <a:r>
              <a:rPr lang="en-US"/>
              <a:t>GPDMA NODE 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8ACA3C5-2D88-4C42-AB98-71C28148D77A}"/>
              </a:ext>
            </a:extLst>
          </p:cNvPr>
          <p:cNvSpPr/>
          <p:nvPr/>
        </p:nvSpPr>
        <p:spPr>
          <a:xfrm>
            <a:off x="5879976" y="2708920"/>
            <a:ext cx="216024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64  - BDTR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CCCBF31-02B9-4BA1-BB52-53535412B3E5}"/>
              </a:ext>
            </a:extLst>
          </p:cNvPr>
          <p:cNvSpPr/>
          <p:nvPr/>
        </p:nvSpPr>
        <p:spPr>
          <a:xfrm>
            <a:off x="5879976" y="1988840"/>
            <a:ext cx="216024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SRC - MEM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031561A-ED0A-4582-8748-5957B4BC4788}"/>
              </a:ext>
            </a:extLst>
          </p:cNvPr>
          <p:cNvSpPr/>
          <p:nvPr/>
        </p:nvSpPr>
        <p:spPr>
          <a:xfrm>
            <a:off x="5879976" y="2348880"/>
            <a:ext cx="216024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DST - UART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3EC40C0-70E6-4B8C-82C8-EE82F56ABBA5}"/>
              </a:ext>
            </a:extLst>
          </p:cNvPr>
          <p:cNvSpPr/>
          <p:nvPr/>
        </p:nvSpPr>
        <p:spPr>
          <a:xfrm>
            <a:off x="3287688" y="2708920"/>
            <a:ext cx="216024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64 - BDTR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D66F27B-FC4B-476A-B06F-11A097C4E7A7}"/>
              </a:ext>
            </a:extLst>
          </p:cNvPr>
          <p:cNvCxnSpPr>
            <a:cxnSpLocks/>
          </p:cNvCxnSpPr>
          <p:nvPr/>
        </p:nvCxnSpPr>
        <p:spPr>
          <a:xfrm>
            <a:off x="5519936" y="2924944"/>
            <a:ext cx="144016" cy="0"/>
          </a:xfrm>
          <a:prstGeom prst="line">
            <a:avLst/>
          </a:prstGeom>
          <a:ln w="38100" cap="rnd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BF1AFA9-FE95-42A8-BEFA-54ADA2A6F814}"/>
              </a:ext>
            </a:extLst>
          </p:cNvPr>
          <p:cNvCxnSpPr>
            <a:cxnSpLocks/>
          </p:cNvCxnSpPr>
          <p:nvPr/>
        </p:nvCxnSpPr>
        <p:spPr>
          <a:xfrm flipV="1">
            <a:off x="5663952" y="2204864"/>
            <a:ext cx="0" cy="720080"/>
          </a:xfrm>
          <a:prstGeom prst="line">
            <a:avLst/>
          </a:prstGeom>
          <a:ln w="38100" cap="rnd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21B8185-101A-49A6-BBF1-2BD56955B416}"/>
              </a:ext>
            </a:extLst>
          </p:cNvPr>
          <p:cNvCxnSpPr>
            <a:cxnSpLocks/>
          </p:cNvCxnSpPr>
          <p:nvPr/>
        </p:nvCxnSpPr>
        <p:spPr>
          <a:xfrm>
            <a:off x="5663952" y="2204864"/>
            <a:ext cx="216024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14A02BA-EFA5-4025-9EE9-BDD0B833B893}"/>
              </a:ext>
            </a:extLst>
          </p:cNvPr>
          <p:cNvCxnSpPr>
            <a:cxnSpLocks/>
          </p:cNvCxnSpPr>
          <p:nvPr/>
        </p:nvCxnSpPr>
        <p:spPr>
          <a:xfrm flipV="1">
            <a:off x="3071664" y="2204864"/>
            <a:ext cx="0" cy="1080120"/>
          </a:xfrm>
          <a:prstGeom prst="line">
            <a:avLst/>
          </a:prstGeom>
          <a:ln w="38100" cap="rnd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7B3398A-C4DE-4110-871B-23A2CFC3AD9C}"/>
              </a:ext>
            </a:extLst>
          </p:cNvPr>
          <p:cNvCxnSpPr>
            <a:cxnSpLocks/>
          </p:cNvCxnSpPr>
          <p:nvPr/>
        </p:nvCxnSpPr>
        <p:spPr>
          <a:xfrm flipV="1">
            <a:off x="8256240" y="2924944"/>
            <a:ext cx="0" cy="360040"/>
          </a:xfrm>
          <a:prstGeom prst="line">
            <a:avLst/>
          </a:prstGeom>
          <a:ln w="38100" cap="rnd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DC411FB-F54E-48FE-AC4C-3EE55A0083DF}"/>
              </a:ext>
            </a:extLst>
          </p:cNvPr>
          <p:cNvCxnSpPr>
            <a:cxnSpLocks/>
          </p:cNvCxnSpPr>
          <p:nvPr/>
        </p:nvCxnSpPr>
        <p:spPr>
          <a:xfrm>
            <a:off x="3071664" y="2204864"/>
            <a:ext cx="216024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1BE1C86-953D-4826-90E3-6D1195A46239}"/>
              </a:ext>
            </a:extLst>
          </p:cNvPr>
          <p:cNvCxnSpPr>
            <a:cxnSpLocks/>
          </p:cNvCxnSpPr>
          <p:nvPr/>
        </p:nvCxnSpPr>
        <p:spPr>
          <a:xfrm>
            <a:off x="8112224" y="2924944"/>
            <a:ext cx="144016" cy="0"/>
          </a:xfrm>
          <a:prstGeom prst="line">
            <a:avLst/>
          </a:prstGeom>
          <a:ln w="38100" cap="rnd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7644CCF-D610-4D8F-B050-3B129E7BD7E2}"/>
              </a:ext>
            </a:extLst>
          </p:cNvPr>
          <p:cNvCxnSpPr>
            <a:cxnSpLocks/>
          </p:cNvCxnSpPr>
          <p:nvPr/>
        </p:nvCxnSpPr>
        <p:spPr>
          <a:xfrm>
            <a:off x="3071664" y="3284984"/>
            <a:ext cx="5184576" cy="0"/>
          </a:xfrm>
          <a:prstGeom prst="line">
            <a:avLst/>
          </a:prstGeom>
          <a:ln w="38100" cap="rnd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2407F09B-A74F-49DC-BE28-768056A25148}"/>
              </a:ext>
            </a:extLst>
          </p:cNvPr>
          <p:cNvSpPr/>
          <p:nvPr/>
        </p:nvSpPr>
        <p:spPr>
          <a:xfrm>
            <a:off x="2207568" y="5157192"/>
            <a:ext cx="1728192" cy="115212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buClr>
                <a:schemeClr val="bg1"/>
              </a:buClr>
            </a:pPr>
            <a:r>
              <a:rPr lang="en-US"/>
              <a:t>UART3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B25F8ED-5976-40F5-98DE-8DB74A0676E6}"/>
              </a:ext>
            </a:extLst>
          </p:cNvPr>
          <p:cNvSpPr/>
          <p:nvPr/>
        </p:nvSpPr>
        <p:spPr>
          <a:xfrm>
            <a:off x="2351584" y="5805264"/>
            <a:ext cx="144016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CH2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3EA717-9B51-4494-A9A6-C330B75B58B3}"/>
              </a:ext>
            </a:extLst>
          </p:cNvPr>
          <p:cNvSpPr/>
          <p:nvPr/>
        </p:nvSpPr>
        <p:spPr>
          <a:xfrm>
            <a:off x="2351584" y="4509120"/>
            <a:ext cx="144016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DR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F2DC79-795C-43D6-A9EA-F7CED67CFE2F}"/>
              </a:ext>
            </a:extLst>
          </p:cNvPr>
          <p:cNvSpPr/>
          <p:nvPr/>
        </p:nvSpPr>
        <p:spPr>
          <a:xfrm>
            <a:off x="7680176" y="4509120"/>
            <a:ext cx="144016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CH1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41B073-B2A5-4896-8423-99C9AC5A8E56}"/>
              </a:ext>
            </a:extLst>
          </p:cNvPr>
          <p:cNvSpPr/>
          <p:nvPr/>
        </p:nvSpPr>
        <p:spPr>
          <a:xfrm>
            <a:off x="7680176" y="4869160"/>
            <a:ext cx="144016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CH2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4513D8-998A-4EF7-9839-306C0F3841F8}"/>
              </a:ext>
            </a:extLst>
          </p:cNvPr>
          <p:cNvSpPr/>
          <p:nvPr/>
        </p:nvSpPr>
        <p:spPr>
          <a:xfrm>
            <a:off x="7680176" y="5229200"/>
            <a:ext cx="144016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666D13-5CC7-4CEE-8AFD-261899C0250C}"/>
              </a:ext>
            </a:extLst>
          </p:cNvPr>
          <p:cNvSpPr/>
          <p:nvPr/>
        </p:nvSpPr>
        <p:spPr>
          <a:xfrm>
            <a:off x="7680176" y="5589240"/>
            <a:ext cx="144016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CH4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AC4DEFC-CCBD-4E81-A99A-B23F83C8C31C}"/>
              </a:ext>
            </a:extLst>
          </p:cNvPr>
          <p:cNvSpPr/>
          <p:nvPr/>
        </p:nvSpPr>
        <p:spPr>
          <a:xfrm>
            <a:off x="4655840" y="3861048"/>
            <a:ext cx="2160240" cy="15121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buClr>
                <a:schemeClr val="bg1"/>
              </a:buClr>
            </a:pPr>
            <a:r>
              <a:rPr lang="en-US"/>
              <a:t>GPDMA </a:t>
            </a:r>
            <a:r>
              <a:rPr lang="en-US" err="1"/>
              <a:t>ch</a:t>
            </a:r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6BA52-8731-4418-B9E9-6F876EAF79DC}"/>
              </a:ext>
            </a:extLst>
          </p:cNvPr>
          <p:cNvSpPr/>
          <p:nvPr/>
        </p:nvSpPr>
        <p:spPr>
          <a:xfrm>
            <a:off x="4943872" y="4437112"/>
            <a:ext cx="1584176" cy="8640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buClr>
                <a:schemeClr val="bg1"/>
              </a:buClr>
            </a:pPr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06B7DCD-812C-4899-BABD-94ECDF3A2F8D}"/>
              </a:ext>
            </a:extLst>
          </p:cNvPr>
          <p:cNvSpPr/>
          <p:nvPr/>
        </p:nvSpPr>
        <p:spPr>
          <a:xfrm>
            <a:off x="5015880" y="4869160"/>
            <a:ext cx="1440160" cy="36004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None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5C7EBF2-8F44-4F02-90DF-62E81268C2C5}"/>
              </a:ext>
            </a:extLst>
          </p:cNvPr>
          <p:cNvSpPr/>
          <p:nvPr/>
        </p:nvSpPr>
        <p:spPr>
          <a:xfrm>
            <a:off x="4655840" y="5949280"/>
            <a:ext cx="2160240" cy="36004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TIM 15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3BA4316-B660-441F-888A-141BEF3AB955}"/>
              </a:ext>
            </a:extLst>
          </p:cNvPr>
          <p:cNvCxnSpPr>
            <a:cxnSpLocks/>
            <a:endCxn id="41" idx="3"/>
          </p:cNvCxnSpPr>
          <p:nvPr/>
        </p:nvCxnSpPr>
        <p:spPr>
          <a:xfrm flipH="1">
            <a:off x="3791744" y="4689140"/>
            <a:ext cx="1224136" cy="129614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D96EB5D-0193-4843-A82F-E76E0EB2C716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6456040" y="4689140"/>
            <a:ext cx="1224136" cy="360040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4EADAFCE-6918-4646-99D8-1AC531FE2A72}"/>
              </a:ext>
            </a:extLst>
          </p:cNvPr>
          <p:cNvSpPr/>
          <p:nvPr/>
        </p:nvSpPr>
        <p:spPr>
          <a:xfrm>
            <a:off x="5015880" y="4509120"/>
            <a:ext cx="144016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62(BDTR)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A029C6-CB8B-10BB-D78B-60E1B23FC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>
                <a:solidFill>
                  <a:srgbClr val="002052"/>
                </a:solidFill>
                <a:effectLst/>
                <a:latin typeface="Roboto" panose="02000000000000000000" pitchFamily="2" charset="0"/>
              </a:rPr>
              <a:t>ADC + UART + TIM with LLI controlled GPDMA transfer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748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AC7426A-A313-4A53-82FC-BAFA5A3140E8}"/>
              </a:ext>
            </a:extLst>
          </p:cNvPr>
          <p:cNvSpPr/>
          <p:nvPr/>
        </p:nvSpPr>
        <p:spPr>
          <a:xfrm>
            <a:off x="2207568" y="3861048"/>
            <a:ext cx="1728192" cy="115212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buClr>
                <a:schemeClr val="bg1"/>
              </a:buClr>
            </a:pPr>
            <a:r>
              <a:rPr lang="en-US"/>
              <a:t>ADC1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7268E9-9598-47FD-A84C-4D62523E3E8C}"/>
              </a:ext>
            </a:extLst>
          </p:cNvPr>
          <p:cNvSpPr/>
          <p:nvPr/>
        </p:nvSpPr>
        <p:spPr>
          <a:xfrm>
            <a:off x="7536160" y="3861048"/>
            <a:ext cx="1728192" cy="223224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buClr>
                <a:schemeClr val="bg1"/>
              </a:buClr>
            </a:pPr>
            <a:r>
              <a:rPr lang="en-US"/>
              <a:t>Destination memory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1C83F8-F6D9-44A6-BAA9-99E81161F028}"/>
              </a:ext>
            </a:extLst>
          </p:cNvPr>
          <p:cNvSpPr/>
          <p:nvPr/>
        </p:nvSpPr>
        <p:spPr>
          <a:xfrm>
            <a:off x="2927648" y="1052736"/>
            <a:ext cx="5616624" cy="237626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GPDMA QUEUE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B08F2B6-6355-40C4-8AFB-05682EC473DA}"/>
              </a:ext>
            </a:extLst>
          </p:cNvPr>
          <p:cNvCxnSpPr>
            <a:cxnSpLocks/>
          </p:cNvCxnSpPr>
          <p:nvPr/>
        </p:nvCxnSpPr>
        <p:spPr>
          <a:xfrm>
            <a:off x="3287688" y="2132856"/>
            <a:ext cx="1008112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21841FB-5BB2-4D08-8047-39275AEC219F}"/>
              </a:ext>
            </a:extLst>
          </p:cNvPr>
          <p:cNvSpPr/>
          <p:nvPr/>
        </p:nvSpPr>
        <p:spPr>
          <a:xfrm>
            <a:off x="3215680" y="1484784"/>
            <a:ext cx="2304256" cy="165618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buClr>
                <a:schemeClr val="bg1"/>
              </a:buClr>
            </a:pPr>
            <a:r>
              <a:rPr lang="en-US"/>
              <a:t>GPDMA NODE 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779A64-D3B0-48B1-AEF2-946CF0EF076C}"/>
              </a:ext>
            </a:extLst>
          </p:cNvPr>
          <p:cNvSpPr/>
          <p:nvPr/>
        </p:nvSpPr>
        <p:spPr>
          <a:xfrm>
            <a:off x="3287688" y="1988840"/>
            <a:ext cx="216024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SRC - ADC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D6BA222-2F1C-4ED3-B70A-54917977BB95}"/>
              </a:ext>
            </a:extLst>
          </p:cNvPr>
          <p:cNvSpPr/>
          <p:nvPr/>
        </p:nvSpPr>
        <p:spPr>
          <a:xfrm>
            <a:off x="3287688" y="2348880"/>
            <a:ext cx="216024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DST - MEM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4620DCC-365E-405F-84B8-279089128D8E}"/>
              </a:ext>
            </a:extLst>
          </p:cNvPr>
          <p:cNvCxnSpPr>
            <a:cxnSpLocks/>
          </p:cNvCxnSpPr>
          <p:nvPr/>
        </p:nvCxnSpPr>
        <p:spPr>
          <a:xfrm>
            <a:off x="5879976" y="2132856"/>
            <a:ext cx="1008112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084260C-779B-4626-91B2-6213AB5F75F9}"/>
              </a:ext>
            </a:extLst>
          </p:cNvPr>
          <p:cNvSpPr/>
          <p:nvPr/>
        </p:nvSpPr>
        <p:spPr>
          <a:xfrm>
            <a:off x="5807968" y="1484784"/>
            <a:ext cx="2304256" cy="16561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buClr>
                <a:schemeClr val="bg1"/>
              </a:buClr>
            </a:pPr>
            <a:r>
              <a:rPr lang="en-US"/>
              <a:t>GPDMA NODE 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8ACA3C5-2D88-4C42-AB98-71C28148D77A}"/>
              </a:ext>
            </a:extLst>
          </p:cNvPr>
          <p:cNvSpPr/>
          <p:nvPr/>
        </p:nvSpPr>
        <p:spPr>
          <a:xfrm>
            <a:off x="5879976" y="2708920"/>
            <a:ext cx="216024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64  - BDTR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CCCBF31-02B9-4BA1-BB52-53535412B3E5}"/>
              </a:ext>
            </a:extLst>
          </p:cNvPr>
          <p:cNvSpPr/>
          <p:nvPr/>
        </p:nvSpPr>
        <p:spPr>
          <a:xfrm>
            <a:off x="5879976" y="1988840"/>
            <a:ext cx="216024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SRC - MEM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031561A-ED0A-4582-8748-5957B4BC4788}"/>
              </a:ext>
            </a:extLst>
          </p:cNvPr>
          <p:cNvSpPr/>
          <p:nvPr/>
        </p:nvSpPr>
        <p:spPr>
          <a:xfrm>
            <a:off x="5879976" y="2348880"/>
            <a:ext cx="216024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DST - UART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3EC40C0-70E6-4B8C-82C8-EE82F56ABBA5}"/>
              </a:ext>
            </a:extLst>
          </p:cNvPr>
          <p:cNvSpPr/>
          <p:nvPr/>
        </p:nvSpPr>
        <p:spPr>
          <a:xfrm>
            <a:off x="3287688" y="2708920"/>
            <a:ext cx="216024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64 - BDTR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D66F27B-FC4B-476A-B06F-11A097C4E7A7}"/>
              </a:ext>
            </a:extLst>
          </p:cNvPr>
          <p:cNvCxnSpPr>
            <a:cxnSpLocks/>
          </p:cNvCxnSpPr>
          <p:nvPr/>
        </p:nvCxnSpPr>
        <p:spPr>
          <a:xfrm>
            <a:off x="5519936" y="2924944"/>
            <a:ext cx="144016" cy="0"/>
          </a:xfrm>
          <a:prstGeom prst="line">
            <a:avLst/>
          </a:prstGeom>
          <a:ln w="38100" cap="rnd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BF1AFA9-FE95-42A8-BEFA-54ADA2A6F814}"/>
              </a:ext>
            </a:extLst>
          </p:cNvPr>
          <p:cNvCxnSpPr>
            <a:cxnSpLocks/>
          </p:cNvCxnSpPr>
          <p:nvPr/>
        </p:nvCxnSpPr>
        <p:spPr>
          <a:xfrm flipV="1">
            <a:off x="5663952" y="2204864"/>
            <a:ext cx="0" cy="720080"/>
          </a:xfrm>
          <a:prstGeom prst="line">
            <a:avLst/>
          </a:prstGeom>
          <a:ln w="38100" cap="rnd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21B8185-101A-49A6-BBF1-2BD56955B416}"/>
              </a:ext>
            </a:extLst>
          </p:cNvPr>
          <p:cNvCxnSpPr>
            <a:cxnSpLocks/>
          </p:cNvCxnSpPr>
          <p:nvPr/>
        </p:nvCxnSpPr>
        <p:spPr>
          <a:xfrm>
            <a:off x="5663952" y="2204864"/>
            <a:ext cx="216024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14A02BA-EFA5-4025-9EE9-BDD0B833B893}"/>
              </a:ext>
            </a:extLst>
          </p:cNvPr>
          <p:cNvCxnSpPr>
            <a:cxnSpLocks/>
          </p:cNvCxnSpPr>
          <p:nvPr/>
        </p:nvCxnSpPr>
        <p:spPr>
          <a:xfrm flipV="1">
            <a:off x="3071664" y="2204864"/>
            <a:ext cx="0" cy="1080120"/>
          </a:xfrm>
          <a:prstGeom prst="line">
            <a:avLst/>
          </a:prstGeom>
          <a:ln w="38100" cap="rnd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7B3398A-C4DE-4110-871B-23A2CFC3AD9C}"/>
              </a:ext>
            </a:extLst>
          </p:cNvPr>
          <p:cNvCxnSpPr>
            <a:cxnSpLocks/>
          </p:cNvCxnSpPr>
          <p:nvPr/>
        </p:nvCxnSpPr>
        <p:spPr>
          <a:xfrm flipV="1">
            <a:off x="8256240" y="2924944"/>
            <a:ext cx="0" cy="360040"/>
          </a:xfrm>
          <a:prstGeom prst="line">
            <a:avLst/>
          </a:prstGeom>
          <a:ln w="38100" cap="rnd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DC411FB-F54E-48FE-AC4C-3EE55A0083DF}"/>
              </a:ext>
            </a:extLst>
          </p:cNvPr>
          <p:cNvCxnSpPr>
            <a:cxnSpLocks/>
          </p:cNvCxnSpPr>
          <p:nvPr/>
        </p:nvCxnSpPr>
        <p:spPr>
          <a:xfrm>
            <a:off x="3071664" y="2204864"/>
            <a:ext cx="216024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1BE1C86-953D-4826-90E3-6D1195A46239}"/>
              </a:ext>
            </a:extLst>
          </p:cNvPr>
          <p:cNvCxnSpPr>
            <a:cxnSpLocks/>
          </p:cNvCxnSpPr>
          <p:nvPr/>
        </p:nvCxnSpPr>
        <p:spPr>
          <a:xfrm>
            <a:off x="8112224" y="2924944"/>
            <a:ext cx="144016" cy="0"/>
          </a:xfrm>
          <a:prstGeom prst="line">
            <a:avLst/>
          </a:prstGeom>
          <a:ln w="38100" cap="rnd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7644CCF-D610-4D8F-B050-3B129E7BD7E2}"/>
              </a:ext>
            </a:extLst>
          </p:cNvPr>
          <p:cNvCxnSpPr>
            <a:cxnSpLocks/>
          </p:cNvCxnSpPr>
          <p:nvPr/>
        </p:nvCxnSpPr>
        <p:spPr>
          <a:xfrm>
            <a:off x="3071664" y="3284984"/>
            <a:ext cx="5184576" cy="0"/>
          </a:xfrm>
          <a:prstGeom prst="line">
            <a:avLst/>
          </a:prstGeom>
          <a:ln w="38100" cap="rnd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2407F09B-A74F-49DC-BE28-768056A25148}"/>
              </a:ext>
            </a:extLst>
          </p:cNvPr>
          <p:cNvSpPr/>
          <p:nvPr/>
        </p:nvSpPr>
        <p:spPr>
          <a:xfrm>
            <a:off x="2207568" y="5157192"/>
            <a:ext cx="1728192" cy="115212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buClr>
                <a:schemeClr val="bg1"/>
              </a:buClr>
            </a:pPr>
            <a:r>
              <a:rPr lang="en-US"/>
              <a:t>UART3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B25F8ED-5976-40F5-98DE-8DB74A0676E6}"/>
              </a:ext>
            </a:extLst>
          </p:cNvPr>
          <p:cNvSpPr/>
          <p:nvPr/>
        </p:nvSpPr>
        <p:spPr>
          <a:xfrm>
            <a:off x="2351584" y="5805264"/>
            <a:ext cx="144016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CH4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3EA717-9B51-4494-A9A6-C330B75B58B3}"/>
              </a:ext>
            </a:extLst>
          </p:cNvPr>
          <p:cNvSpPr/>
          <p:nvPr/>
        </p:nvSpPr>
        <p:spPr>
          <a:xfrm>
            <a:off x="2351584" y="4509120"/>
            <a:ext cx="144016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DR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F2DC79-795C-43D6-A9EA-F7CED67CFE2F}"/>
              </a:ext>
            </a:extLst>
          </p:cNvPr>
          <p:cNvSpPr/>
          <p:nvPr/>
        </p:nvSpPr>
        <p:spPr>
          <a:xfrm>
            <a:off x="7680176" y="4509120"/>
            <a:ext cx="144016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CH1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41B073-B2A5-4896-8423-99C9AC5A8E56}"/>
              </a:ext>
            </a:extLst>
          </p:cNvPr>
          <p:cNvSpPr/>
          <p:nvPr/>
        </p:nvSpPr>
        <p:spPr>
          <a:xfrm>
            <a:off x="7680176" y="4869160"/>
            <a:ext cx="144016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CH2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4513D8-998A-4EF7-9839-306C0F3841F8}"/>
              </a:ext>
            </a:extLst>
          </p:cNvPr>
          <p:cNvSpPr/>
          <p:nvPr/>
        </p:nvSpPr>
        <p:spPr>
          <a:xfrm>
            <a:off x="7680176" y="5229200"/>
            <a:ext cx="144016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666D13-5CC7-4CEE-8AFD-261899C0250C}"/>
              </a:ext>
            </a:extLst>
          </p:cNvPr>
          <p:cNvSpPr/>
          <p:nvPr/>
        </p:nvSpPr>
        <p:spPr>
          <a:xfrm>
            <a:off x="7680176" y="5589240"/>
            <a:ext cx="144016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CH4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2F5F564-6DEC-4967-B7C2-5902D478C44D}"/>
              </a:ext>
            </a:extLst>
          </p:cNvPr>
          <p:cNvSpPr/>
          <p:nvPr/>
        </p:nvSpPr>
        <p:spPr>
          <a:xfrm>
            <a:off x="4655840" y="3861048"/>
            <a:ext cx="2160240" cy="15121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buClr>
                <a:schemeClr val="bg1"/>
              </a:buClr>
            </a:pPr>
            <a:r>
              <a:rPr lang="en-US"/>
              <a:t>GPDMA </a:t>
            </a:r>
            <a:r>
              <a:rPr lang="en-US" err="1"/>
              <a:t>ch</a:t>
            </a:r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B87EC91-8196-4153-B393-80F5F5262A15}"/>
              </a:ext>
            </a:extLst>
          </p:cNvPr>
          <p:cNvSpPr/>
          <p:nvPr/>
        </p:nvSpPr>
        <p:spPr>
          <a:xfrm>
            <a:off x="4943872" y="4437112"/>
            <a:ext cx="1584176" cy="8640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buClr>
                <a:schemeClr val="bg1"/>
              </a:buClr>
            </a:pPr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4E7D44E-2EED-461E-B2A5-370EDC4C8D6D}"/>
              </a:ext>
            </a:extLst>
          </p:cNvPr>
          <p:cNvSpPr/>
          <p:nvPr/>
        </p:nvSpPr>
        <p:spPr>
          <a:xfrm>
            <a:off x="5015880" y="4869160"/>
            <a:ext cx="1440160" cy="36004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None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A49E1A0-D30C-409C-A5C5-89FBA98A9AE9}"/>
              </a:ext>
            </a:extLst>
          </p:cNvPr>
          <p:cNvSpPr/>
          <p:nvPr/>
        </p:nvSpPr>
        <p:spPr>
          <a:xfrm>
            <a:off x="4655840" y="5949280"/>
            <a:ext cx="2160240" cy="36004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TIM 15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3BA4316-B660-441F-888A-141BEF3AB955}"/>
              </a:ext>
            </a:extLst>
          </p:cNvPr>
          <p:cNvCxnSpPr>
            <a:cxnSpLocks/>
            <a:endCxn id="41" idx="3"/>
          </p:cNvCxnSpPr>
          <p:nvPr/>
        </p:nvCxnSpPr>
        <p:spPr>
          <a:xfrm flipH="1">
            <a:off x="3791744" y="4689140"/>
            <a:ext cx="1224136" cy="1296144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D96EB5D-0193-4843-A82F-E76E0EB2C716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6456040" y="4689140"/>
            <a:ext cx="1224136" cy="1080120"/>
          </a:xfrm>
          <a:prstGeom prst="straightConnector1">
            <a:avLst/>
          </a:prstGeom>
          <a:ln w="38100" cap="rnd">
            <a:solidFill>
              <a:schemeClr val="accent2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DFFD271B-262A-4F43-824A-B85D43D6DF00}"/>
              </a:ext>
            </a:extLst>
          </p:cNvPr>
          <p:cNvSpPr/>
          <p:nvPr/>
        </p:nvSpPr>
        <p:spPr>
          <a:xfrm>
            <a:off x="5015880" y="4509120"/>
            <a:ext cx="144016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/>
              <a:t>0(BDTR)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72D6B0-8B60-A0E9-638F-9BB9B5E0F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>
                <a:solidFill>
                  <a:srgbClr val="002052"/>
                </a:solidFill>
                <a:effectLst/>
                <a:latin typeface="Roboto" panose="02000000000000000000" pitchFamily="2" charset="0"/>
              </a:rPr>
              <a:t>ADC + UART + TIM with LLI controlled GPDMA transfer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131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50B10-1E78-42AD-B41B-13C0928212F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D200"/>
          </a:solidFill>
        </p:spPr>
        <p:txBody>
          <a:bodyPr/>
          <a:lstStyle/>
          <a:p>
            <a:r>
              <a:rPr lang="cs-CZ" i="0">
                <a:solidFill>
                  <a:srgbClr val="002052"/>
                </a:solidFill>
                <a:effectLst/>
                <a:latin typeface="Roboto" panose="02000000000000000000" pitchFamily="2" charset="0"/>
              </a:rPr>
              <a:t>Hands-on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CFF7CD7-35A3-4415-A718-B46A6B12C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150" y="3068445"/>
            <a:ext cx="1683156" cy="1737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432475C-C4AC-D5EB-648A-A8EA14463168}"/>
              </a:ext>
            </a:extLst>
          </p:cNvPr>
          <p:cNvSpPr txBox="1">
            <a:spLocks/>
          </p:cNvSpPr>
          <p:nvPr/>
        </p:nvSpPr>
        <p:spPr>
          <a:xfrm>
            <a:off x="3670074" y="3068445"/>
            <a:ext cx="6595716" cy="1304925"/>
          </a:xfrm>
          <a:prstGeom prst="rect">
            <a:avLst/>
          </a:prstGeom>
          <a:noFill/>
        </p:spPr>
        <p:txBody>
          <a:bodyPr vert="horz" lIns="91440" tIns="45720" rIns="288000" bIns="45720" rtlCol="0" anchor="ctr">
            <a:noAutofit/>
          </a:bodyPr>
          <a:lstStyle>
            <a:lvl1pPr marL="263525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>
                <a:solidFill>
                  <a:schemeClr val="bg1"/>
                </a:solidFill>
                <a:latin typeface="Roboto" panose="02000000000000000000" pitchFamily="2" charset="0"/>
              </a:rPr>
              <a:t>Please open STM32CubeIDE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0328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23C701D-9ADA-4B03-AA4B-C96AF9ECD8B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E50B10-1E78-42AD-B41B-13C0928212F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D200"/>
          </a:solidFill>
        </p:spPr>
        <p:txBody>
          <a:bodyPr/>
          <a:lstStyle/>
          <a:p>
            <a:r>
              <a:rPr lang="cs-CZ" i="0">
                <a:solidFill>
                  <a:srgbClr val="002052"/>
                </a:solidFill>
                <a:effectLst/>
                <a:latin typeface="Roboto" panose="02000000000000000000" pitchFamily="2" charset="0"/>
              </a:rPr>
              <a:t>Conclusion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438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2D6B0-8B60-A0E9-638F-9BB9B5E0F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>
                <a:solidFill>
                  <a:srgbClr val="002052"/>
                </a:solidFill>
                <a:effectLst/>
                <a:latin typeface="Roboto" panose="02000000000000000000" pitchFamily="2" charset="0"/>
              </a:rPr>
              <a:t>Conclusion</a:t>
            </a:r>
            <a:endParaRPr lang="en-US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5F55ABBA-576C-F0ED-BCB2-A3273AA1DD67}"/>
              </a:ext>
            </a:extLst>
          </p:cNvPr>
          <p:cNvSpPr txBox="1">
            <a:spLocks/>
          </p:cNvSpPr>
          <p:nvPr/>
        </p:nvSpPr>
        <p:spPr>
          <a:xfrm>
            <a:off x="189200" y="1715321"/>
            <a:ext cx="10122109" cy="4620512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61938" indent="-261938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657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2800" indent="-2730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7425" indent="-2682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60463" indent="-26193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1620" indent="-261620"/>
            <a:r>
              <a:rPr lang="en-US">
                <a:latin typeface="Roboto" panose="02000000000000000000" pitchFamily="2" charset="0"/>
              </a:rPr>
              <a:t>GPDMA implementation on WBA</a:t>
            </a:r>
            <a:endParaRPr lang="en-US"/>
          </a:p>
          <a:p>
            <a:pPr marL="261620" indent="-261620"/>
            <a:r>
              <a:rPr lang="en-US">
                <a:latin typeface="Roboto" panose="02000000000000000000" pitchFamily="2" charset="0"/>
              </a:rPr>
              <a:t>GPDMA key features</a:t>
            </a:r>
            <a:endParaRPr lang="en-US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61620" indent="-261620"/>
            <a:r>
              <a:rPr lang="en-US">
                <a:latin typeface="Roboto"/>
                <a:ea typeface="Roboto"/>
                <a:cs typeface="Roboto"/>
              </a:rPr>
              <a:t>Autonomous data manipulation with no CPU load</a:t>
            </a:r>
          </a:p>
          <a:p>
            <a:pPr marL="261620" indent="-261620"/>
            <a:r>
              <a:rPr lang="en-US">
                <a:solidFill>
                  <a:srgbClr val="002052"/>
                </a:solidFill>
                <a:latin typeface="Roboto"/>
                <a:ea typeface="Roboto"/>
                <a:cs typeface="Roboto"/>
              </a:rPr>
              <a:t>Standard request x Linked list based programing</a:t>
            </a:r>
          </a:p>
          <a:p>
            <a:pPr marL="261620" indent="-261620"/>
            <a:endParaRPr lang="en-US">
              <a:cs typeface="Arial"/>
            </a:endParaRPr>
          </a:p>
          <a:p>
            <a:pPr marL="261620" indent="-261620"/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52484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23C701D-9ADA-4B03-AA4B-C96AF9ECD8B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E50B10-1E78-42AD-B41B-13C0928212F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D200"/>
          </a:solidFill>
        </p:spPr>
        <p:txBody>
          <a:bodyPr/>
          <a:lstStyle/>
          <a:p>
            <a:r>
              <a:rPr lang="en-US" i="0">
                <a:solidFill>
                  <a:srgbClr val="002052"/>
                </a:solidFill>
                <a:effectLst/>
                <a:latin typeface="Roboto" panose="02000000000000000000" pitchFamily="2" charset="0"/>
              </a:rPr>
              <a:t>What’s next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1437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7A6D5-419A-0A0B-495E-E1B803A62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ADC + UART + TIM + </a:t>
            </a:r>
            <a:r>
              <a:rPr lang="en-US">
                <a:highlight>
                  <a:srgbClr val="FFFF00"/>
                </a:highlight>
              </a:rPr>
              <a:t>2D</a:t>
            </a:r>
            <a:r>
              <a:rPr lang="en-US"/>
              <a:t> – LLI GPDMA </a:t>
            </a:r>
          </a:p>
        </p:txBody>
      </p:sp>
      <p:pic>
        <p:nvPicPr>
          <p:cNvPr id="4" name="Picture 3" descr="Graphical user interface, application">
            <a:extLst>
              <a:ext uri="{FF2B5EF4-FFF2-40B4-BE49-F238E27FC236}">
                <a16:creationId xmlns:a16="http://schemas.microsoft.com/office/drawing/2014/main" id="{71602F0D-A1E8-C0D9-BD99-64EBFF6ACD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" t="6819" r="276" b="25303"/>
          <a:stretch/>
        </p:blipFill>
        <p:spPr>
          <a:xfrm>
            <a:off x="1194955" y="924791"/>
            <a:ext cx="10697008" cy="593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049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50B10-1E78-42AD-B41B-13C0928212F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D200"/>
          </a:solidFill>
        </p:spPr>
        <p:txBody>
          <a:bodyPr/>
          <a:lstStyle/>
          <a:p>
            <a:r>
              <a:rPr lang="en-US"/>
              <a:t>DMA overview</a:t>
            </a:r>
          </a:p>
        </p:txBody>
      </p:sp>
    </p:spTree>
    <p:extLst>
      <p:ext uri="{BB962C8B-B14F-4D97-AF65-F5344CB8AC3E}">
        <p14:creationId xmlns:p14="http://schemas.microsoft.com/office/powerpoint/2010/main" val="2884017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3FB5C-79B4-4BCC-98EC-ABE112EEA7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4500" y="1090681"/>
            <a:ext cx="5584375" cy="4230321"/>
          </a:xfrm>
        </p:spPr>
        <p:txBody>
          <a:bodyPr/>
          <a:lstStyle/>
          <a:p>
            <a:r>
              <a:rPr lang="en-US"/>
              <a:t>A new DMA module</a:t>
            </a:r>
          </a:p>
          <a:p>
            <a:pPr lvl="1"/>
            <a:r>
              <a:rPr lang="en-US"/>
              <a:t>2 hardware instances</a:t>
            </a:r>
          </a:p>
          <a:p>
            <a:pPr lvl="2"/>
            <a:r>
              <a:rPr lang="en-US"/>
              <a:t>GPDMA with symmetric configuration</a:t>
            </a:r>
          </a:p>
          <a:p>
            <a:pPr lvl="1"/>
            <a:r>
              <a:rPr lang="en-US"/>
              <a:t>Dual port DMA with dedicated path to APB</a:t>
            </a:r>
          </a:p>
          <a:p>
            <a:pPr lvl="1"/>
            <a:r>
              <a:rPr lang="en-US"/>
              <a:t>Integrated DMAMUX features</a:t>
            </a:r>
          </a:p>
          <a:p>
            <a:pPr lvl="1"/>
            <a:r>
              <a:rPr lang="en-US"/>
              <a:t>Linked-list based programming</a:t>
            </a:r>
          </a:p>
          <a:p>
            <a:pPr lvl="1"/>
            <a:r>
              <a:rPr lang="en-US"/>
              <a:t>Flexible intra-channel and inter-channel input/output control</a:t>
            </a:r>
          </a:p>
          <a:p>
            <a:pPr lvl="1"/>
            <a:r>
              <a:rPr lang="en-US"/>
              <a:t>Run-time isolation features</a:t>
            </a:r>
          </a:p>
          <a:p>
            <a:pPr lvl="1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82E9688-BBC3-4213-B839-C345F0BAB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DMA </a:t>
            </a:r>
            <a:r>
              <a:rPr lang="fr-FR" err="1"/>
              <a:t>overview</a:t>
            </a:r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486BA0-4D13-4CB4-AD31-33C5B68D2E4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10261" y="6330968"/>
            <a:ext cx="411004" cy="292554"/>
          </a:xfrm>
        </p:spPr>
        <p:txBody>
          <a:bodyPr/>
          <a:lstStyle/>
          <a:p>
            <a:fld id="{62A42E78-4FE3-4E16-9FB9-64A349BFE3FC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22" name="Rectangle à coins arrondis 8">
            <a:extLst>
              <a:ext uri="{FF2B5EF4-FFF2-40B4-BE49-F238E27FC236}">
                <a16:creationId xmlns:a16="http://schemas.microsoft.com/office/drawing/2014/main" id="{C6B2D37D-00E9-4DE5-A7A0-CEE6D2696204}"/>
              </a:ext>
            </a:extLst>
          </p:cNvPr>
          <p:cNvSpPr/>
          <p:nvPr/>
        </p:nvSpPr>
        <p:spPr>
          <a:xfrm>
            <a:off x="7480847" y="1829209"/>
            <a:ext cx="4129414" cy="1376633"/>
          </a:xfrm>
          <a:prstGeom prst="roundRect">
            <a:avLst>
              <a:gd name="adj" fmla="val 8001"/>
            </a:avLst>
          </a:prstGeom>
          <a:solidFill>
            <a:srgbClr val="03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marL="380933" indent="-380933">
              <a:buClr>
                <a:srgbClr val="B7007C"/>
              </a:buClr>
              <a:buFont typeface="Arial"/>
              <a:buChar char="•"/>
            </a:pPr>
            <a:endParaRPr lang="en-US" sz="1800">
              <a:latin typeface="Arial"/>
              <a:cs typeface="Arial"/>
            </a:endParaRPr>
          </a:p>
          <a:p>
            <a:pPr marL="380933" indent="-380933">
              <a:buClr>
                <a:srgbClr val="B7007C"/>
              </a:buClr>
              <a:buFont typeface="Arial"/>
              <a:buChar char="•"/>
            </a:pPr>
            <a:endParaRPr lang="en-US" sz="1800">
              <a:latin typeface="Arial"/>
              <a:cs typeface="Arial"/>
            </a:endParaRPr>
          </a:p>
          <a:p>
            <a:pPr marL="285750" indent="-285750" algn="just">
              <a:buClr>
                <a:srgbClr val="B7007C"/>
              </a:buClr>
              <a:buFont typeface="Arial" panose="020B0604020202020204" pitchFamily="34" charset="0"/>
              <a:buChar char="•"/>
            </a:pPr>
            <a:r>
              <a:rPr lang="en-US" sz="1800"/>
              <a:t>Off-load CPU for data transfers from a memory-mapped source to a memory-mapped destination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985298-5B28-4D70-91A0-FB521AA2783E}"/>
              </a:ext>
            </a:extLst>
          </p:cNvPr>
          <p:cNvSpPr txBox="1"/>
          <p:nvPr/>
        </p:nvSpPr>
        <p:spPr>
          <a:xfrm>
            <a:off x="7953148" y="1875008"/>
            <a:ext cx="3184812" cy="480235"/>
          </a:xfrm>
          <a:prstGeom prst="rect">
            <a:avLst/>
          </a:prstGeom>
          <a:solidFill>
            <a:srgbClr val="FFD200"/>
          </a:solidFill>
        </p:spPr>
        <p:txBody>
          <a:bodyPr wrap="none" rtlCol="0">
            <a:noAutofit/>
          </a:bodyPr>
          <a:lstStyle/>
          <a:p>
            <a:r>
              <a:rPr lang="fr-FR" sz="2400">
                <a:solidFill>
                  <a:schemeClr val="lt1"/>
                </a:solidFill>
                <a:highlight>
                  <a:srgbClr val="FFD200"/>
                </a:highlight>
                <a:latin typeface="Arial"/>
                <a:cs typeface="Arial"/>
              </a:rPr>
              <a:t>Application </a:t>
            </a:r>
            <a:r>
              <a:rPr lang="fr-FR" sz="2400" err="1">
                <a:solidFill>
                  <a:schemeClr val="lt1"/>
                </a:solidFill>
                <a:highlight>
                  <a:srgbClr val="FFD200"/>
                </a:highlight>
                <a:latin typeface="Arial"/>
                <a:cs typeface="Arial"/>
              </a:rPr>
              <a:t>benefit</a:t>
            </a:r>
            <a:endParaRPr lang="fr-FR" sz="2400">
              <a:solidFill>
                <a:schemeClr val="lt1"/>
              </a:solidFill>
              <a:highlight>
                <a:srgbClr val="FFD200"/>
              </a:highlight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4364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77A78C-6B2C-FBBD-C5E0-89ED4E760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7012" y="152496"/>
            <a:ext cx="4366309" cy="833848"/>
          </a:xfrm>
        </p:spPr>
        <p:txBody>
          <a:bodyPr/>
          <a:lstStyle/>
          <a:p>
            <a:r>
              <a:rPr lang="fr-FR"/>
              <a:t>GPDMA </a:t>
            </a:r>
            <a:r>
              <a:rPr lang="fr-FR" err="1"/>
              <a:t>integration</a:t>
            </a:r>
            <a:endParaRPr lang="en-US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9D7F06DA-39CD-4139-8332-23ADB4C7D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2E78-4FE3-4E16-9FB9-64A349BFE3FC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2A55B72-9E19-88C1-A78E-C466DBC980CE}"/>
              </a:ext>
            </a:extLst>
          </p:cNvPr>
          <p:cNvGrpSpPr/>
          <p:nvPr/>
        </p:nvGrpSpPr>
        <p:grpSpPr>
          <a:xfrm>
            <a:off x="453917" y="1406607"/>
            <a:ext cx="3962383" cy="4305557"/>
            <a:chOff x="5367139" y="1082855"/>
            <a:chExt cx="4422474" cy="485842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9A2F64F-0717-88FC-9549-4DE5001BD11B}"/>
                </a:ext>
              </a:extLst>
            </p:cNvPr>
            <p:cNvSpPr/>
            <p:nvPr/>
          </p:nvSpPr>
          <p:spPr>
            <a:xfrm>
              <a:off x="5391051" y="2717074"/>
              <a:ext cx="1662892" cy="3224209"/>
            </a:xfrm>
            <a:prstGeom prst="rect">
              <a:avLst/>
            </a:prstGeom>
            <a:noFill/>
            <a:ln w="38100">
              <a:solidFill>
                <a:srgbClr val="0323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bg1"/>
                </a:buClr>
              </a:pPr>
              <a:endParaRPr lang="en-US" err="1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046CF92-AD7D-ABA1-014E-B7437975CAFF}"/>
                </a:ext>
              </a:extLst>
            </p:cNvPr>
            <p:cNvSpPr/>
            <p:nvPr/>
          </p:nvSpPr>
          <p:spPr>
            <a:xfrm>
              <a:off x="5391051" y="1088571"/>
              <a:ext cx="704949" cy="44413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bg1"/>
                </a:buClr>
              </a:pPr>
              <a:r>
                <a:rPr lang="fr-FR" sz="900" b="1"/>
                <a:t>DMA1</a:t>
              </a:r>
              <a:endParaRPr lang="en-US" sz="900" b="1" err="1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91A2A33-62B1-1A67-847D-4486335CC061}"/>
                </a:ext>
              </a:extLst>
            </p:cNvPr>
            <p:cNvSpPr/>
            <p:nvPr/>
          </p:nvSpPr>
          <p:spPr>
            <a:xfrm>
              <a:off x="6130742" y="1082855"/>
              <a:ext cx="704949" cy="44413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bg1"/>
                </a:buClr>
              </a:pPr>
              <a:r>
                <a:rPr lang="fr-FR" sz="900" b="1"/>
                <a:t>DMA2</a:t>
              </a:r>
              <a:endParaRPr lang="en-US" sz="900" b="1" err="1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FCB5D54-0283-4B81-1706-6FEA32B5D7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91051" y="3013166"/>
              <a:ext cx="2228949" cy="0"/>
            </a:xfrm>
            <a:prstGeom prst="line">
              <a:avLst/>
            </a:prstGeom>
            <a:ln w="22225"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6F79EB-6FE4-E304-2EDE-F8F3FCB457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91051" y="3348446"/>
              <a:ext cx="2228949" cy="0"/>
            </a:xfrm>
            <a:prstGeom prst="line">
              <a:avLst/>
            </a:prstGeom>
            <a:ln w="22225"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4DBA8F1-1FDC-4691-9A17-90CFA18E2D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91051" y="3705497"/>
              <a:ext cx="2228949" cy="0"/>
            </a:xfrm>
            <a:prstGeom prst="line">
              <a:avLst/>
            </a:prstGeom>
            <a:ln w="22225"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4E0E02B-40EA-2911-41F9-62525143A6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91051" y="4071257"/>
              <a:ext cx="2228949" cy="0"/>
            </a:xfrm>
            <a:prstGeom prst="line">
              <a:avLst/>
            </a:prstGeom>
            <a:ln w="22225"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87C92A3-3D23-4AB0-2D9B-A60813DFD3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91051" y="4402183"/>
              <a:ext cx="2228949" cy="0"/>
            </a:xfrm>
            <a:prstGeom prst="line">
              <a:avLst/>
            </a:prstGeom>
            <a:ln w="22225"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CA339DE-1FA2-090E-722F-00A4878FF6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91051" y="4778285"/>
              <a:ext cx="2228949" cy="0"/>
            </a:xfrm>
            <a:prstGeom prst="line">
              <a:avLst/>
            </a:prstGeom>
            <a:ln w="22225"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996B346-DD84-5753-C670-36437C6DFF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91051" y="5194119"/>
              <a:ext cx="2228949" cy="0"/>
            </a:xfrm>
            <a:prstGeom prst="line">
              <a:avLst/>
            </a:prstGeom>
            <a:ln w="22225"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B4E3336-5D1B-F2DA-2EC9-62D4A4FFFA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91051" y="5559879"/>
              <a:ext cx="2228949" cy="0"/>
            </a:xfrm>
            <a:prstGeom prst="line">
              <a:avLst/>
            </a:prstGeom>
            <a:ln w="22225"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668B4D5-CBAD-7DC8-940E-DF350D8587F4}"/>
                </a:ext>
              </a:extLst>
            </p:cNvPr>
            <p:cNvSpPr/>
            <p:nvPr/>
          </p:nvSpPr>
          <p:spPr>
            <a:xfrm>
              <a:off x="7620000" y="3524000"/>
              <a:ext cx="1018903" cy="3573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bg1"/>
                </a:buClr>
              </a:pPr>
              <a:r>
                <a:rPr lang="fr-FR" sz="1100" b="1"/>
                <a:t>SRAM1</a:t>
              </a:r>
            </a:p>
            <a:p>
              <a:pPr algn="ctr">
                <a:buClr>
                  <a:schemeClr val="bg1"/>
                </a:buClr>
              </a:pPr>
              <a:r>
                <a:rPr lang="fr-FR" sz="1100"/>
                <a:t>117Kb</a:t>
              </a:r>
              <a:endParaRPr lang="en-US" sz="1100" err="1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EA86E33-A597-63F6-749C-16A6CF5B12A2}"/>
                </a:ext>
              </a:extLst>
            </p:cNvPr>
            <p:cNvSpPr/>
            <p:nvPr/>
          </p:nvSpPr>
          <p:spPr>
            <a:xfrm>
              <a:off x="7620000" y="3895825"/>
              <a:ext cx="1018903" cy="3573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bg1"/>
                </a:buClr>
              </a:pPr>
              <a:r>
                <a:rPr lang="fr-FR" sz="1100" b="1"/>
                <a:t>SRAM2</a:t>
              </a:r>
            </a:p>
            <a:p>
              <a:pPr algn="ctr">
                <a:buClr>
                  <a:schemeClr val="bg1"/>
                </a:buClr>
              </a:pPr>
              <a:r>
                <a:rPr lang="fr-FR" sz="1100"/>
                <a:t>16Kb</a:t>
              </a:r>
              <a:endParaRPr lang="en-US" sz="1100" err="1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34A12CF-690A-98FA-4F46-E92B468B5D78}"/>
                </a:ext>
              </a:extLst>
            </p:cNvPr>
            <p:cNvSpPr/>
            <p:nvPr/>
          </p:nvSpPr>
          <p:spPr>
            <a:xfrm>
              <a:off x="7619926" y="4265562"/>
              <a:ext cx="1018903" cy="3573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bg1"/>
                </a:buClr>
              </a:pPr>
              <a:r>
                <a:rPr lang="fr-FR" sz="1100" b="1"/>
                <a:t>SRAM3</a:t>
              </a:r>
            </a:p>
            <a:p>
              <a:pPr algn="ctr">
                <a:buClr>
                  <a:schemeClr val="bg1"/>
                </a:buClr>
              </a:pPr>
              <a:r>
                <a:rPr lang="fr-FR" sz="1100"/>
                <a:t>64Kb</a:t>
              </a:r>
              <a:endParaRPr lang="en-US" sz="1100" err="1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B38CD43-E618-6CEF-9734-5E0CF2517DC1}"/>
                </a:ext>
              </a:extLst>
            </p:cNvPr>
            <p:cNvSpPr/>
            <p:nvPr/>
          </p:nvSpPr>
          <p:spPr>
            <a:xfrm>
              <a:off x="7619926" y="4638855"/>
              <a:ext cx="1018903" cy="3573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bg1"/>
                </a:buClr>
              </a:pPr>
              <a:r>
                <a:rPr lang="fr-FR" sz="1100" b="1"/>
                <a:t>AHB2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9F88B74-EA86-E102-C162-2EFD26C345BA}"/>
                </a:ext>
              </a:extLst>
            </p:cNvPr>
            <p:cNvSpPr/>
            <p:nvPr/>
          </p:nvSpPr>
          <p:spPr>
            <a:xfrm>
              <a:off x="7627837" y="5018950"/>
              <a:ext cx="1018903" cy="3573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bg1"/>
                </a:buClr>
              </a:pPr>
              <a:r>
                <a:rPr lang="fr-FR" sz="1100" b="1"/>
                <a:t>AHB1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70F38D6-CC2F-B340-78B6-DBB165794A58}"/>
                </a:ext>
              </a:extLst>
            </p:cNvPr>
            <p:cNvSpPr/>
            <p:nvPr/>
          </p:nvSpPr>
          <p:spPr>
            <a:xfrm>
              <a:off x="7619926" y="5396079"/>
              <a:ext cx="1018903" cy="3573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bg1"/>
                </a:buClr>
              </a:pPr>
              <a:r>
                <a:rPr lang="fr-FR" sz="1100" b="1"/>
                <a:t>FMC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2AEA6E0-B41D-F2CF-2048-BDD57DC0F53E}"/>
                </a:ext>
              </a:extLst>
            </p:cNvPr>
            <p:cNvSpPr/>
            <p:nvPr/>
          </p:nvSpPr>
          <p:spPr>
            <a:xfrm>
              <a:off x="7597634" y="2842975"/>
              <a:ext cx="1018903" cy="6665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bg1"/>
                </a:buClr>
              </a:pPr>
              <a:r>
                <a:rPr lang="fr-FR" sz="1100" b="1"/>
                <a:t>FLASH</a:t>
              </a:r>
              <a:endParaRPr lang="en-US" sz="1100" err="1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7FC9FAF-2926-ACC6-5FD2-31F7E966F8A6}"/>
                </a:ext>
              </a:extLst>
            </p:cNvPr>
            <p:cNvSpPr/>
            <p:nvPr/>
          </p:nvSpPr>
          <p:spPr>
            <a:xfrm>
              <a:off x="9138057" y="4619805"/>
              <a:ext cx="651556" cy="3123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bg1"/>
                </a:buClr>
              </a:pPr>
              <a:r>
                <a:rPr lang="fr-FR" sz="1100" b="1"/>
                <a:t>APB1</a:t>
              </a:r>
              <a:endParaRPr lang="en-US" sz="1100" err="1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0BFCC1D-87FA-8C9E-B780-B9BE144EE6F3}"/>
                </a:ext>
              </a:extLst>
            </p:cNvPr>
            <p:cNvSpPr/>
            <p:nvPr/>
          </p:nvSpPr>
          <p:spPr>
            <a:xfrm>
              <a:off x="9138057" y="5088567"/>
              <a:ext cx="651556" cy="3123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bg1"/>
                </a:buClr>
              </a:pPr>
              <a:r>
                <a:rPr lang="fr-FR" sz="1100" b="1"/>
                <a:t>APB2</a:t>
              </a:r>
              <a:endParaRPr lang="en-US" sz="1100" err="1"/>
            </a:p>
          </p:txBody>
        </p: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A6F1FCB2-B610-8047-13FB-50793D453D32}"/>
                </a:ext>
              </a:extLst>
            </p:cNvPr>
            <p:cNvCxnSpPr>
              <a:cxnSpLocks/>
              <a:stCxn id="24" idx="3"/>
              <a:endCxn id="29" idx="1"/>
            </p:cNvCxnSpPr>
            <p:nvPr/>
          </p:nvCxnSpPr>
          <p:spPr>
            <a:xfrm>
              <a:off x="8646740" y="5197640"/>
              <a:ext cx="491317" cy="47095"/>
            </a:xfrm>
            <a:prstGeom prst="bentConnector3">
              <a:avLst/>
            </a:prstGeom>
            <a:ln w="22225"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9CD8F930-6E54-5DA7-CD3A-A121D3C6C73E}"/>
                </a:ext>
              </a:extLst>
            </p:cNvPr>
            <p:cNvCxnSpPr>
              <a:cxnSpLocks/>
              <a:stCxn id="24" idx="3"/>
              <a:endCxn id="27" idx="1"/>
            </p:cNvCxnSpPr>
            <p:nvPr/>
          </p:nvCxnSpPr>
          <p:spPr>
            <a:xfrm flipV="1">
              <a:off x="8646740" y="4775973"/>
              <a:ext cx="491317" cy="421667"/>
            </a:xfrm>
            <a:prstGeom prst="bentConnector3">
              <a:avLst/>
            </a:prstGeom>
            <a:ln w="22225"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D89F4E1-3371-5B21-2004-8FB4181071CE}"/>
                </a:ext>
              </a:extLst>
            </p:cNvPr>
            <p:cNvCxnSpPr/>
            <p:nvPr/>
          </p:nvCxnSpPr>
          <p:spPr>
            <a:xfrm>
              <a:off x="6627670" y="1526993"/>
              <a:ext cx="0" cy="4071598"/>
            </a:xfrm>
            <a:prstGeom prst="line">
              <a:avLst/>
            </a:prstGeom>
            <a:ln w="22225"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29FE6EE-E4C5-A390-2A52-4B01D4D30371}"/>
                </a:ext>
              </a:extLst>
            </p:cNvPr>
            <p:cNvCxnSpPr/>
            <p:nvPr/>
          </p:nvCxnSpPr>
          <p:spPr>
            <a:xfrm>
              <a:off x="6292390" y="1526993"/>
              <a:ext cx="0" cy="4071598"/>
            </a:xfrm>
            <a:prstGeom prst="line">
              <a:avLst/>
            </a:prstGeom>
            <a:ln w="22225"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AC3A943-BF36-C207-8ABC-F76BB4D4B2B2}"/>
                </a:ext>
              </a:extLst>
            </p:cNvPr>
            <p:cNvCxnSpPr/>
            <p:nvPr/>
          </p:nvCxnSpPr>
          <p:spPr>
            <a:xfrm>
              <a:off x="5891796" y="1488201"/>
              <a:ext cx="0" cy="4071598"/>
            </a:xfrm>
            <a:prstGeom prst="line">
              <a:avLst/>
            </a:prstGeom>
            <a:ln w="22225"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4984F4B-EA74-DD88-3D5B-D94E9094350C}"/>
                </a:ext>
              </a:extLst>
            </p:cNvPr>
            <p:cNvCxnSpPr>
              <a:cxnSpLocks/>
            </p:cNvCxnSpPr>
            <p:nvPr/>
          </p:nvCxnSpPr>
          <p:spPr>
            <a:xfrm>
              <a:off x="9009464" y="2429691"/>
              <a:ext cx="0" cy="2753396"/>
            </a:xfrm>
            <a:prstGeom prst="line">
              <a:avLst/>
            </a:prstGeom>
            <a:ln w="22225"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1791966-CFC8-FF4C-4425-50205CB75552}"/>
                </a:ext>
              </a:extLst>
            </p:cNvPr>
            <p:cNvCxnSpPr/>
            <p:nvPr/>
          </p:nvCxnSpPr>
          <p:spPr>
            <a:xfrm flipH="1">
              <a:off x="6627670" y="2420983"/>
              <a:ext cx="2385701" cy="0"/>
            </a:xfrm>
            <a:prstGeom prst="line">
              <a:avLst/>
            </a:prstGeom>
            <a:ln w="22225"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DB79C4F-D39C-2B5F-59A2-B888C8B486BB}"/>
                </a:ext>
              </a:extLst>
            </p:cNvPr>
            <p:cNvCxnSpPr>
              <a:cxnSpLocks/>
            </p:cNvCxnSpPr>
            <p:nvPr/>
          </p:nvCxnSpPr>
          <p:spPr>
            <a:xfrm>
              <a:off x="8858011" y="2563931"/>
              <a:ext cx="0" cy="2161213"/>
            </a:xfrm>
            <a:prstGeom prst="line">
              <a:avLst/>
            </a:prstGeom>
            <a:ln w="22225"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72B78BE-612F-10D9-1E3D-77351735FE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34446" y="2563931"/>
              <a:ext cx="3223565" cy="0"/>
            </a:xfrm>
            <a:prstGeom prst="line">
              <a:avLst/>
            </a:prstGeom>
            <a:ln w="22225"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F2DED91-CC86-3DF5-C590-B5B14DCDDD00}"/>
                </a:ext>
              </a:extLst>
            </p:cNvPr>
            <p:cNvCxnSpPr/>
            <p:nvPr/>
          </p:nvCxnSpPr>
          <p:spPr>
            <a:xfrm>
              <a:off x="5634446" y="1526993"/>
              <a:ext cx="0" cy="1036938"/>
            </a:xfrm>
            <a:prstGeom prst="line">
              <a:avLst/>
            </a:prstGeom>
            <a:ln w="22225"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3D5C1E7E-62D9-DBC6-5D4C-4B05FFAC6EF8}"/>
                </a:ext>
              </a:extLst>
            </p:cNvPr>
            <p:cNvSpPr/>
            <p:nvPr/>
          </p:nvSpPr>
          <p:spPr>
            <a:xfrm>
              <a:off x="6577322" y="3299346"/>
              <a:ext cx="105097" cy="11011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bg1"/>
                </a:buClr>
              </a:pPr>
              <a:endParaRPr lang="en-US" err="1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57FFFB1-9055-5B82-7EB4-6369CD426EE6}"/>
                </a:ext>
              </a:extLst>
            </p:cNvPr>
            <p:cNvSpPr/>
            <p:nvPr/>
          </p:nvSpPr>
          <p:spPr>
            <a:xfrm>
              <a:off x="6577322" y="3655946"/>
              <a:ext cx="105097" cy="11011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bg1"/>
                </a:buClr>
              </a:pPr>
              <a:endParaRPr lang="en-US" err="1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D9B6910-318B-1B1B-7BBE-21864A87018B}"/>
                </a:ext>
              </a:extLst>
            </p:cNvPr>
            <p:cNvSpPr/>
            <p:nvPr/>
          </p:nvSpPr>
          <p:spPr>
            <a:xfrm>
              <a:off x="6577322" y="4013260"/>
              <a:ext cx="105097" cy="11011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bg1"/>
                </a:buClr>
              </a:pPr>
              <a:endParaRPr lang="en-US" err="1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4769E91-D55F-0A39-063F-4DEC12D780A4}"/>
                </a:ext>
              </a:extLst>
            </p:cNvPr>
            <p:cNvSpPr/>
            <p:nvPr/>
          </p:nvSpPr>
          <p:spPr>
            <a:xfrm>
              <a:off x="6577322" y="4346096"/>
              <a:ext cx="105097" cy="11011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bg1"/>
                </a:buClr>
              </a:pPr>
              <a:endParaRPr lang="en-US" err="1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1B315A5-7032-D05B-455C-EBE27D21BD93}"/>
                </a:ext>
              </a:extLst>
            </p:cNvPr>
            <p:cNvSpPr/>
            <p:nvPr/>
          </p:nvSpPr>
          <p:spPr>
            <a:xfrm>
              <a:off x="6577322" y="4729842"/>
              <a:ext cx="105097" cy="11011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bg1"/>
                </a:buClr>
              </a:pPr>
              <a:endParaRPr lang="en-US" err="1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C682140-890C-BB36-6853-604F8A04DCF5}"/>
                </a:ext>
              </a:extLst>
            </p:cNvPr>
            <p:cNvSpPr/>
            <p:nvPr/>
          </p:nvSpPr>
          <p:spPr>
            <a:xfrm>
              <a:off x="6577322" y="5132671"/>
              <a:ext cx="105097" cy="11011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bg1"/>
                </a:buClr>
              </a:pPr>
              <a:endParaRPr lang="en-US" err="1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3C543DA-FD58-56C8-6566-02931ECB22CA}"/>
                </a:ext>
              </a:extLst>
            </p:cNvPr>
            <p:cNvSpPr/>
            <p:nvPr/>
          </p:nvSpPr>
          <p:spPr>
            <a:xfrm>
              <a:off x="6577322" y="5506367"/>
              <a:ext cx="105097" cy="11011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bg1"/>
                </a:buClr>
              </a:pPr>
              <a:endParaRPr lang="en-US" err="1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04030EC-AFEF-3481-232D-5AA2168243AB}"/>
                </a:ext>
              </a:extLst>
            </p:cNvPr>
            <p:cNvSpPr/>
            <p:nvPr/>
          </p:nvSpPr>
          <p:spPr>
            <a:xfrm>
              <a:off x="6240188" y="3299346"/>
              <a:ext cx="105097" cy="11011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bg1"/>
                </a:buClr>
              </a:pPr>
              <a:endParaRPr lang="en-US" err="1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4DBDAEC-8350-3A8C-171E-A26FFC77BF50}"/>
                </a:ext>
              </a:extLst>
            </p:cNvPr>
            <p:cNvSpPr/>
            <p:nvPr/>
          </p:nvSpPr>
          <p:spPr>
            <a:xfrm>
              <a:off x="6240188" y="3659147"/>
              <a:ext cx="105097" cy="11011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bg1"/>
                </a:buClr>
              </a:pPr>
              <a:endParaRPr lang="en-US" err="1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9CEFBFA-FDAE-E434-5C96-3ED9E6253FE4}"/>
                </a:ext>
              </a:extLst>
            </p:cNvPr>
            <p:cNvSpPr/>
            <p:nvPr/>
          </p:nvSpPr>
          <p:spPr>
            <a:xfrm>
              <a:off x="6240188" y="3998780"/>
              <a:ext cx="105097" cy="11011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bg1"/>
                </a:buClr>
              </a:pPr>
              <a:endParaRPr lang="en-US" err="1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599CA7B3-57A0-A7F2-48F6-7A9B60921B23}"/>
                </a:ext>
              </a:extLst>
            </p:cNvPr>
            <p:cNvSpPr/>
            <p:nvPr/>
          </p:nvSpPr>
          <p:spPr>
            <a:xfrm>
              <a:off x="6240188" y="4346096"/>
              <a:ext cx="105097" cy="11011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bg1"/>
                </a:buClr>
              </a:pPr>
              <a:endParaRPr lang="en-US" err="1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4C1E04B-F657-4549-EDC5-659CCED92203}"/>
                </a:ext>
              </a:extLst>
            </p:cNvPr>
            <p:cNvSpPr/>
            <p:nvPr/>
          </p:nvSpPr>
          <p:spPr>
            <a:xfrm>
              <a:off x="6240188" y="4719274"/>
              <a:ext cx="105097" cy="11011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bg1"/>
                </a:buClr>
              </a:pPr>
              <a:endParaRPr lang="en-US" err="1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D1EF0B55-2D6E-7F90-693B-F9B9A7421322}"/>
                </a:ext>
              </a:extLst>
            </p:cNvPr>
            <p:cNvSpPr/>
            <p:nvPr/>
          </p:nvSpPr>
          <p:spPr>
            <a:xfrm>
              <a:off x="6577322" y="2356822"/>
              <a:ext cx="105097" cy="11011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bg1"/>
                </a:buClr>
              </a:pPr>
              <a:endParaRPr lang="en-US" err="1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7C95BE2-7ABD-64E2-C72B-F20D621A06DF}"/>
                </a:ext>
              </a:extLst>
            </p:cNvPr>
            <p:cNvSpPr/>
            <p:nvPr/>
          </p:nvSpPr>
          <p:spPr>
            <a:xfrm>
              <a:off x="6240188" y="5109260"/>
              <a:ext cx="105097" cy="11011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bg1"/>
                </a:buClr>
              </a:pPr>
              <a:endParaRPr lang="en-US" err="1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E8F7C5B-1C9A-5787-7B03-B254CD8A29A6}"/>
                </a:ext>
              </a:extLst>
            </p:cNvPr>
            <p:cNvSpPr/>
            <p:nvPr/>
          </p:nvSpPr>
          <p:spPr>
            <a:xfrm>
              <a:off x="6240188" y="5506367"/>
              <a:ext cx="105097" cy="11011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bg1"/>
                </a:buClr>
              </a:pPr>
              <a:endParaRPr lang="en-US" err="1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3A1F5C0B-858D-551C-3069-DDEF0459EB32}"/>
                </a:ext>
              </a:extLst>
            </p:cNvPr>
            <p:cNvSpPr/>
            <p:nvPr/>
          </p:nvSpPr>
          <p:spPr>
            <a:xfrm>
              <a:off x="5843505" y="3299346"/>
              <a:ext cx="105097" cy="11011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bg1"/>
                </a:buClr>
              </a:pPr>
              <a:endParaRPr lang="en-US" err="1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6E06B5F-D529-387D-3903-0BF5E0ECAA62}"/>
                </a:ext>
              </a:extLst>
            </p:cNvPr>
            <p:cNvSpPr/>
            <p:nvPr/>
          </p:nvSpPr>
          <p:spPr>
            <a:xfrm>
              <a:off x="5843505" y="3662324"/>
              <a:ext cx="105097" cy="11011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bg1"/>
                </a:buClr>
              </a:pPr>
              <a:endParaRPr lang="en-US" err="1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6E3EEA8A-8A38-69CC-9EF2-AE45B0C630E7}"/>
                </a:ext>
              </a:extLst>
            </p:cNvPr>
            <p:cNvSpPr/>
            <p:nvPr/>
          </p:nvSpPr>
          <p:spPr>
            <a:xfrm>
              <a:off x="5843505" y="4019638"/>
              <a:ext cx="105097" cy="11011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bg1"/>
                </a:buClr>
              </a:pPr>
              <a:endParaRPr lang="en-US" err="1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6B070B6-62E2-F7EF-3A13-B8A4B4CED717}"/>
                </a:ext>
              </a:extLst>
            </p:cNvPr>
            <p:cNvSpPr/>
            <p:nvPr/>
          </p:nvSpPr>
          <p:spPr>
            <a:xfrm>
              <a:off x="5843505" y="4352474"/>
              <a:ext cx="105097" cy="11011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bg1"/>
                </a:buClr>
              </a:pPr>
              <a:endParaRPr lang="en-US" err="1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2D221931-8882-08F2-6D36-6AA9588DD295}"/>
                </a:ext>
              </a:extLst>
            </p:cNvPr>
            <p:cNvSpPr/>
            <p:nvPr/>
          </p:nvSpPr>
          <p:spPr>
            <a:xfrm>
              <a:off x="5843505" y="5512745"/>
              <a:ext cx="105097" cy="11011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bg1"/>
                </a:buClr>
              </a:pPr>
              <a:endParaRPr lang="en-US" err="1"/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40B7817-8249-DCF5-6A73-BDA0F20010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58011" y="4710792"/>
              <a:ext cx="280046" cy="0"/>
            </a:xfrm>
            <a:prstGeom prst="line">
              <a:avLst/>
            </a:prstGeom>
            <a:ln w="22225"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6A6FFA-F0BC-C221-18E3-47D53CBFA1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17375" y="5165967"/>
              <a:ext cx="120682" cy="622"/>
            </a:xfrm>
            <a:prstGeom prst="line">
              <a:avLst/>
            </a:prstGeom>
            <a:ln w="22225"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86EFB7C-E984-4F46-251F-FBF0F6E9E9AA}"/>
                </a:ext>
              </a:extLst>
            </p:cNvPr>
            <p:cNvSpPr/>
            <p:nvPr/>
          </p:nvSpPr>
          <p:spPr>
            <a:xfrm>
              <a:off x="6991029" y="2912246"/>
              <a:ext cx="69589" cy="161362"/>
            </a:xfrm>
            <a:prstGeom prst="rect">
              <a:avLst/>
            </a:prstGeom>
            <a:noFill/>
            <a:ln w="19050">
              <a:solidFill>
                <a:srgbClr val="0323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bg1"/>
                </a:buClr>
              </a:pPr>
              <a:endParaRPr lang="en-US" err="1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BA55B54-8599-B206-2CBB-6823039A07EE}"/>
                </a:ext>
              </a:extLst>
            </p:cNvPr>
            <p:cNvSpPr/>
            <p:nvPr/>
          </p:nvSpPr>
          <p:spPr>
            <a:xfrm>
              <a:off x="6991029" y="3253385"/>
              <a:ext cx="69589" cy="161362"/>
            </a:xfrm>
            <a:prstGeom prst="rect">
              <a:avLst/>
            </a:prstGeom>
            <a:noFill/>
            <a:ln w="19050">
              <a:solidFill>
                <a:srgbClr val="0323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bg1"/>
                </a:buClr>
              </a:pPr>
              <a:endParaRPr lang="en-US" err="1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3558F9F-B61F-BFED-F9DE-1A328CCBDA1F}"/>
                </a:ext>
              </a:extLst>
            </p:cNvPr>
            <p:cNvSpPr/>
            <p:nvPr/>
          </p:nvSpPr>
          <p:spPr>
            <a:xfrm>
              <a:off x="6991029" y="3619144"/>
              <a:ext cx="69589" cy="161362"/>
            </a:xfrm>
            <a:prstGeom prst="rect">
              <a:avLst/>
            </a:prstGeom>
            <a:noFill/>
            <a:ln w="19050">
              <a:solidFill>
                <a:srgbClr val="0323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bg1"/>
                </a:buClr>
              </a:pPr>
              <a:endParaRPr lang="en-US" err="1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C14D6496-001A-E3CE-B426-5A4F60992573}"/>
                </a:ext>
              </a:extLst>
            </p:cNvPr>
            <p:cNvSpPr/>
            <p:nvPr/>
          </p:nvSpPr>
          <p:spPr>
            <a:xfrm>
              <a:off x="6991029" y="4002846"/>
              <a:ext cx="69589" cy="161362"/>
            </a:xfrm>
            <a:prstGeom prst="rect">
              <a:avLst/>
            </a:prstGeom>
            <a:noFill/>
            <a:ln w="19050">
              <a:solidFill>
                <a:srgbClr val="0323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bg1"/>
                </a:buClr>
              </a:pPr>
              <a:endParaRPr lang="en-US" err="1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850DC796-08E1-6349-82E2-111209BADEBD}"/>
                </a:ext>
              </a:extLst>
            </p:cNvPr>
            <p:cNvSpPr/>
            <p:nvPr/>
          </p:nvSpPr>
          <p:spPr>
            <a:xfrm>
              <a:off x="6991029" y="4326852"/>
              <a:ext cx="69589" cy="161362"/>
            </a:xfrm>
            <a:prstGeom prst="rect">
              <a:avLst/>
            </a:prstGeom>
            <a:noFill/>
            <a:ln w="19050">
              <a:solidFill>
                <a:srgbClr val="0323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bg1"/>
                </a:buClr>
              </a:pPr>
              <a:endParaRPr lang="en-US" err="1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A8BB868-D786-B925-06B0-31E116005C2B}"/>
                </a:ext>
              </a:extLst>
            </p:cNvPr>
            <p:cNvSpPr/>
            <p:nvPr/>
          </p:nvSpPr>
          <p:spPr>
            <a:xfrm>
              <a:off x="6991029" y="4699010"/>
              <a:ext cx="69589" cy="161362"/>
            </a:xfrm>
            <a:prstGeom prst="rect">
              <a:avLst/>
            </a:prstGeom>
            <a:noFill/>
            <a:ln w="19050">
              <a:solidFill>
                <a:srgbClr val="0323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bg1"/>
                </a:buClr>
              </a:pPr>
              <a:endParaRPr lang="en-US" err="1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A885597-7CF4-C2C8-7EBF-D7BA46E5517B}"/>
                </a:ext>
              </a:extLst>
            </p:cNvPr>
            <p:cNvSpPr/>
            <p:nvPr/>
          </p:nvSpPr>
          <p:spPr>
            <a:xfrm>
              <a:off x="6991029" y="5095921"/>
              <a:ext cx="69589" cy="161362"/>
            </a:xfrm>
            <a:prstGeom prst="rect">
              <a:avLst/>
            </a:prstGeom>
            <a:noFill/>
            <a:ln w="19050">
              <a:solidFill>
                <a:srgbClr val="0323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bg1"/>
                </a:buClr>
              </a:pPr>
              <a:endParaRPr lang="en-US" err="1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A46B9384-580B-C2B0-05AC-A69FEA080D9A}"/>
                </a:ext>
              </a:extLst>
            </p:cNvPr>
            <p:cNvSpPr/>
            <p:nvPr/>
          </p:nvSpPr>
          <p:spPr>
            <a:xfrm>
              <a:off x="6991029" y="5487123"/>
              <a:ext cx="69589" cy="161362"/>
            </a:xfrm>
            <a:prstGeom prst="rect">
              <a:avLst/>
            </a:prstGeom>
            <a:noFill/>
            <a:ln w="19050">
              <a:solidFill>
                <a:srgbClr val="0323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bg1"/>
                </a:buClr>
              </a:pPr>
              <a:endParaRPr lang="en-US" err="1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F7D700D-1C47-7FED-142F-E55AF7C9F350}"/>
                </a:ext>
              </a:extLst>
            </p:cNvPr>
            <p:cNvSpPr txBox="1"/>
            <p:nvPr/>
          </p:nvSpPr>
          <p:spPr>
            <a:xfrm rot="16200000">
              <a:off x="6254898" y="1783926"/>
              <a:ext cx="5934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050" err="1"/>
                <a:t>Periph</a:t>
              </a:r>
              <a:endParaRPr lang="en-US" sz="1050" err="1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3A2990E-26BB-8A64-E758-242DC7D5F321}"/>
                </a:ext>
              </a:extLst>
            </p:cNvPr>
            <p:cNvSpPr txBox="1"/>
            <p:nvPr/>
          </p:nvSpPr>
          <p:spPr>
            <a:xfrm rot="16200000">
              <a:off x="5942036" y="1793742"/>
              <a:ext cx="48442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050"/>
                <a:t>Mem</a:t>
              </a:r>
              <a:endParaRPr lang="en-US" sz="1050" err="1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85921DD-9522-5FAF-8BC9-5CB47BC5B68E}"/>
                </a:ext>
              </a:extLst>
            </p:cNvPr>
            <p:cNvSpPr txBox="1"/>
            <p:nvPr/>
          </p:nvSpPr>
          <p:spPr>
            <a:xfrm rot="16200000">
              <a:off x="5201228" y="1796518"/>
              <a:ext cx="5934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050" err="1"/>
                <a:t>Periph</a:t>
              </a:r>
              <a:endParaRPr lang="en-US" sz="1050" err="1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2E519E0-CC19-609E-75A0-196376E6556D}"/>
                </a:ext>
              </a:extLst>
            </p:cNvPr>
            <p:cNvSpPr txBox="1"/>
            <p:nvPr/>
          </p:nvSpPr>
          <p:spPr>
            <a:xfrm rot="16200000">
              <a:off x="5543295" y="1806768"/>
              <a:ext cx="48442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050"/>
                <a:t>Mem</a:t>
              </a:r>
              <a:endParaRPr lang="en-US" sz="1050" err="1"/>
            </a:p>
          </p:txBody>
        </p:sp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3A680FC6-9989-6599-6CCE-40E61A8FD513}"/>
              </a:ext>
            </a:extLst>
          </p:cNvPr>
          <p:cNvGrpSpPr/>
          <p:nvPr/>
        </p:nvGrpSpPr>
        <p:grpSpPr>
          <a:xfrm>
            <a:off x="5258736" y="1157289"/>
            <a:ext cx="6065919" cy="5050649"/>
            <a:chOff x="6572009" y="483711"/>
            <a:chExt cx="6770261" cy="5699196"/>
          </a:xfrm>
        </p:grpSpPr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E6C8ED0F-278D-30CA-C074-CCAFD29D3CDF}"/>
                </a:ext>
              </a:extLst>
            </p:cNvPr>
            <p:cNvGrpSpPr/>
            <p:nvPr/>
          </p:nvGrpSpPr>
          <p:grpSpPr>
            <a:xfrm>
              <a:off x="6572009" y="483711"/>
              <a:ext cx="5487626" cy="5699196"/>
              <a:chOff x="6572009" y="483711"/>
              <a:chExt cx="5487626" cy="5699196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81594DAC-375A-B4A7-FBF0-056F516F86DC}"/>
                  </a:ext>
                </a:extLst>
              </p:cNvPr>
              <p:cNvSpPr/>
              <p:nvPr/>
            </p:nvSpPr>
            <p:spPr>
              <a:xfrm>
                <a:off x="6802769" y="3075308"/>
                <a:ext cx="1912338" cy="3091741"/>
              </a:xfrm>
              <a:prstGeom prst="rect">
                <a:avLst/>
              </a:prstGeom>
              <a:noFill/>
              <a:ln w="38100">
                <a:solidFill>
                  <a:srgbClr val="03234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chemeClr val="bg1"/>
                  </a:buClr>
                </a:pPr>
                <a:endParaRPr lang="en-US" err="1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4EE54FA5-CA61-F96E-B6EB-17E0AA9EEDFD}"/>
                  </a:ext>
                </a:extLst>
              </p:cNvPr>
              <p:cNvSpPr/>
              <p:nvPr/>
            </p:nvSpPr>
            <p:spPr>
              <a:xfrm>
                <a:off x="6886744" y="1446805"/>
                <a:ext cx="704949" cy="4441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chemeClr val="bg1"/>
                  </a:buClr>
                </a:pPr>
                <a:r>
                  <a:rPr lang="fr-FR" sz="900" b="1"/>
                  <a:t>GPDMA1</a:t>
                </a:r>
                <a:endParaRPr lang="en-US" sz="900" b="1" err="1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886CBB2A-A661-C892-B18D-A2C84431345C}"/>
                  </a:ext>
                </a:extLst>
              </p:cNvPr>
              <p:cNvSpPr/>
              <p:nvPr/>
            </p:nvSpPr>
            <p:spPr>
              <a:xfrm>
                <a:off x="7791906" y="1441089"/>
                <a:ext cx="704949" cy="4441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chemeClr val="bg1"/>
                  </a:buClr>
                </a:pPr>
                <a:r>
                  <a:rPr lang="fr-FR" sz="900" b="1"/>
                  <a:t>GPDMA2</a:t>
                </a:r>
                <a:endParaRPr lang="en-US" sz="900" b="1" err="1"/>
              </a:p>
            </p:txBody>
          </p: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75091E74-08F8-0528-DCB8-7E64E82703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2215" y="3238743"/>
                <a:ext cx="2429521" cy="8832"/>
              </a:xfrm>
              <a:prstGeom prst="line">
                <a:avLst/>
              </a:prstGeom>
              <a:ln w="22225"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DE7529A3-578B-C8FD-8930-A395D0E4E7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2215" y="3554280"/>
                <a:ext cx="2228949" cy="0"/>
              </a:xfrm>
              <a:prstGeom prst="line">
                <a:avLst/>
              </a:prstGeom>
              <a:ln w="22225"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62F56B9D-C43A-7EE3-AE92-4F64FE5B1E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2215" y="3901806"/>
                <a:ext cx="2228949" cy="0"/>
              </a:xfrm>
              <a:prstGeom prst="line">
                <a:avLst/>
              </a:prstGeom>
              <a:ln w="22225"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5CD97FAC-EBAC-E396-40AB-3F935F89D8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2215" y="4277091"/>
                <a:ext cx="2228949" cy="0"/>
              </a:xfrm>
              <a:prstGeom prst="line">
                <a:avLst/>
              </a:prstGeom>
              <a:ln w="22225"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530865D7-CDF4-D2CE-CD78-0D569E3EF5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2215" y="4655642"/>
                <a:ext cx="2228949" cy="0"/>
              </a:xfrm>
              <a:prstGeom prst="line">
                <a:avLst/>
              </a:prstGeom>
              <a:ln w="22225"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627DCF16-B733-B1A5-64AA-0E5EE485D0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2215" y="4993644"/>
                <a:ext cx="2228949" cy="0"/>
              </a:xfrm>
              <a:prstGeom prst="line">
                <a:avLst/>
              </a:prstGeom>
              <a:ln w="22225"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4B93F516-CC8D-BB8E-88E7-38D0B7699A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2215" y="5641214"/>
                <a:ext cx="3237631" cy="6389"/>
              </a:xfrm>
              <a:prstGeom prst="line">
                <a:avLst/>
              </a:prstGeom>
              <a:ln w="22225"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56FABF24-68F0-B518-D91D-4EE7964FEA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2215" y="5956213"/>
                <a:ext cx="2228949" cy="0"/>
              </a:xfrm>
              <a:prstGeom prst="line">
                <a:avLst/>
              </a:prstGeom>
              <a:ln w="22225"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8BE05616-9EB9-7ABE-5E2D-E1DC36B7A1EB}"/>
                  </a:ext>
                </a:extLst>
              </p:cNvPr>
              <p:cNvCxnSpPr/>
              <p:nvPr/>
            </p:nvCxnSpPr>
            <p:spPr>
              <a:xfrm>
                <a:off x="8288834" y="1885227"/>
                <a:ext cx="0" cy="4297680"/>
              </a:xfrm>
              <a:prstGeom prst="line">
                <a:avLst/>
              </a:prstGeom>
              <a:ln w="22225"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673496E0-F7A5-9819-EF38-D0D80C3C6B20}"/>
                  </a:ext>
                </a:extLst>
              </p:cNvPr>
              <p:cNvCxnSpPr/>
              <p:nvPr/>
            </p:nvCxnSpPr>
            <p:spPr>
              <a:xfrm>
                <a:off x="7953554" y="1885227"/>
                <a:ext cx="0" cy="4297680"/>
              </a:xfrm>
              <a:prstGeom prst="line">
                <a:avLst/>
              </a:prstGeom>
              <a:ln w="22225"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2DC864D0-1987-97F2-4754-7E7E25797B38}"/>
                  </a:ext>
                </a:extLst>
              </p:cNvPr>
              <p:cNvCxnSpPr/>
              <p:nvPr/>
            </p:nvCxnSpPr>
            <p:spPr>
              <a:xfrm>
                <a:off x="7406539" y="1846435"/>
                <a:ext cx="0" cy="4297680"/>
              </a:xfrm>
              <a:prstGeom prst="line">
                <a:avLst/>
              </a:prstGeom>
              <a:ln w="22225"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837A4AC9-02DF-6D11-5F99-7E77FB45CA4B}"/>
                  </a:ext>
                </a:extLst>
              </p:cNvPr>
              <p:cNvSpPr/>
              <p:nvPr/>
            </p:nvSpPr>
            <p:spPr>
              <a:xfrm>
                <a:off x="8652193" y="3146655"/>
                <a:ext cx="69589" cy="161362"/>
              </a:xfrm>
              <a:prstGeom prst="rect">
                <a:avLst/>
              </a:prstGeom>
              <a:noFill/>
              <a:ln w="19050">
                <a:solidFill>
                  <a:srgbClr val="03234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chemeClr val="bg1"/>
                  </a:buClr>
                </a:pPr>
                <a:endParaRPr lang="en-US" err="1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97B30960-B02D-9475-9774-812DCBDDF1FB}"/>
                  </a:ext>
                </a:extLst>
              </p:cNvPr>
              <p:cNvSpPr/>
              <p:nvPr/>
            </p:nvSpPr>
            <p:spPr>
              <a:xfrm>
                <a:off x="8652193" y="3459219"/>
                <a:ext cx="69589" cy="161362"/>
              </a:xfrm>
              <a:prstGeom prst="rect">
                <a:avLst/>
              </a:prstGeom>
              <a:noFill/>
              <a:ln w="19050">
                <a:solidFill>
                  <a:srgbClr val="03234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chemeClr val="bg1"/>
                  </a:buClr>
                </a:pPr>
                <a:endParaRPr lang="en-US" err="1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A0B1988A-805A-E398-04E4-45078FA79207}"/>
                  </a:ext>
                </a:extLst>
              </p:cNvPr>
              <p:cNvSpPr/>
              <p:nvPr/>
            </p:nvSpPr>
            <p:spPr>
              <a:xfrm>
                <a:off x="8652193" y="3815453"/>
                <a:ext cx="69589" cy="161362"/>
              </a:xfrm>
              <a:prstGeom prst="rect">
                <a:avLst/>
              </a:prstGeom>
              <a:noFill/>
              <a:ln w="19050">
                <a:solidFill>
                  <a:srgbClr val="03234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chemeClr val="bg1"/>
                  </a:buClr>
                </a:pPr>
                <a:endParaRPr lang="en-US" err="1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761D8885-AF7A-67D2-6AE7-2C6EBB511DB8}"/>
                  </a:ext>
                </a:extLst>
              </p:cNvPr>
              <p:cNvSpPr/>
              <p:nvPr/>
            </p:nvSpPr>
            <p:spPr>
              <a:xfrm>
                <a:off x="8652193" y="4199155"/>
                <a:ext cx="69589" cy="161362"/>
              </a:xfrm>
              <a:prstGeom prst="rect">
                <a:avLst/>
              </a:prstGeom>
              <a:noFill/>
              <a:ln w="19050">
                <a:solidFill>
                  <a:srgbClr val="03234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chemeClr val="bg1"/>
                  </a:buClr>
                </a:pPr>
                <a:endParaRPr lang="en-US" err="1"/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EA775A68-6375-7D13-B796-3E43BD739B34}"/>
                  </a:ext>
                </a:extLst>
              </p:cNvPr>
              <p:cNvSpPr/>
              <p:nvPr/>
            </p:nvSpPr>
            <p:spPr>
              <a:xfrm>
                <a:off x="8652193" y="4580311"/>
                <a:ext cx="69589" cy="161362"/>
              </a:xfrm>
              <a:prstGeom prst="rect">
                <a:avLst/>
              </a:prstGeom>
              <a:noFill/>
              <a:ln w="19050">
                <a:solidFill>
                  <a:srgbClr val="03234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chemeClr val="bg1"/>
                  </a:buClr>
                </a:pPr>
                <a:endParaRPr lang="en-US" err="1"/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A1C34291-ECBE-6B4C-61DF-A98A4C20AA61}"/>
                  </a:ext>
                </a:extLst>
              </p:cNvPr>
              <p:cNvSpPr/>
              <p:nvPr/>
            </p:nvSpPr>
            <p:spPr>
              <a:xfrm>
                <a:off x="8652193" y="4914369"/>
                <a:ext cx="69589" cy="161362"/>
              </a:xfrm>
              <a:prstGeom prst="rect">
                <a:avLst/>
              </a:prstGeom>
              <a:noFill/>
              <a:ln w="19050">
                <a:solidFill>
                  <a:srgbClr val="03234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chemeClr val="bg1"/>
                  </a:buClr>
                </a:pPr>
                <a:endParaRPr lang="en-US" err="1"/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F74BDC18-1BD0-9C30-67E3-782B9E23D803}"/>
                  </a:ext>
                </a:extLst>
              </p:cNvPr>
              <p:cNvSpPr/>
              <p:nvPr/>
            </p:nvSpPr>
            <p:spPr>
              <a:xfrm>
                <a:off x="8652193" y="5549405"/>
                <a:ext cx="69589" cy="161362"/>
              </a:xfrm>
              <a:prstGeom prst="rect">
                <a:avLst/>
              </a:prstGeom>
              <a:noFill/>
              <a:ln w="19050">
                <a:solidFill>
                  <a:srgbClr val="03234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chemeClr val="bg1"/>
                  </a:buClr>
                </a:pPr>
                <a:endParaRPr lang="en-US" err="1"/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1BAC9216-C766-B1C1-5255-59FF47C3B1C3}"/>
                  </a:ext>
                </a:extLst>
              </p:cNvPr>
              <p:cNvSpPr/>
              <p:nvPr/>
            </p:nvSpPr>
            <p:spPr>
              <a:xfrm>
                <a:off x="8652193" y="5883457"/>
                <a:ext cx="69589" cy="161362"/>
              </a:xfrm>
              <a:prstGeom prst="rect">
                <a:avLst/>
              </a:prstGeom>
              <a:noFill/>
              <a:ln w="19050">
                <a:solidFill>
                  <a:srgbClr val="03234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chemeClr val="bg1"/>
                  </a:buClr>
                </a:pPr>
                <a:endParaRPr lang="en-US" err="1"/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57129AB4-85DC-1C04-9217-ABA062661980}"/>
                  </a:ext>
                </a:extLst>
              </p:cNvPr>
              <p:cNvSpPr txBox="1"/>
              <p:nvPr/>
            </p:nvSpPr>
            <p:spPr>
              <a:xfrm rot="16200000">
                <a:off x="7966557" y="2146007"/>
                <a:ext cx="49244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fr-FR" sz="1050"/>
                  <a:t>port1</a:t>
                </a:r>
                <a:endParaRPr lang="en-US" sz="1050" err="1"/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08AE4525-291E-9B4B-3A5B-F159BAFC0BEA}"/>
                  </a:ext>
                </a:extLst>
              </p:cNvPr>
              <p:cNvSpPr txBox="1"/>
              <p:nvPr/>
            </p:nvSpPr>
            <p:spPr>
              <a:xfrm rot="16200000">
                <a:off x="7599193" y="2151976"/>
                <a:ext cx="49244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fr-FR" sz="1050"/>
                  <a:t>port0</a:t>
                </a:r>
                <a:endParaRPr lang="en-US" sz="1050" err="1"/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7D43A70E-26B1-FF16-020C-AD16F789BA78}"/>
                  </a:ext>
                </a:extLst>
              </p:cNvPr>
              <p:cNvSpPr txBox="1"/>
              <p:nvPr/>
            </p:nvSpPr>
            <p:spPr>
              <a:xfrm rot="16200000">
                <a:off x="6747416" y="2158599"/>
                <a:ext cx="49244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fr-FR" sz="1050"/>
                  <a:t>port0</a:t>
                </a:r>
                <a:endParaRPr lang="en-US" sz="1050" err="1"/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6FAC0A45-9136-B0F6-06E5-133BA8EC991B}"/>
                  </a:ext>
                </a:extLst>
              </p:cNvPr>
              <p:cNvSpPr txBox="1"/>
              <p:nvPr/>
            </p:nvSpPr>
            <p:spPr>
              <a:xfrm rot="16200000">
                <a:off x="7034981" y="2165002"/>
                <a:ext cx="49244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fr-FR" sz="1050"/>
                  <a:t>port1</a:t>
                </a:r>
                <a:endParaRPr lang="en-US" sz="1050" err="1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7E38FD72-F3A0-0466-F6E1-DA0DD43CFC75}"/>
                  </a:ext>
                </a:extLst>
              </p:cNvPr>
              <p:cNvSpPr/>
              <p:nvPr/>
            </p:nvSpPr>
            <p:spPr>
              <a:xfrm>
                <a:off x="9774126" y="2864513"/>
                <a:ext cx="1018903" cy="510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chemeClr val="bg1"/>
                  </a:buClr>
                </a:pPr>
                <a:r>
                  <a:rPr lang="fr-FR" sz="1100" b="1"/>
                  <a:t>FLASH</a:t>
                </a:r>
                <a:endParaRPr lang="en-US" sz="1100" err="1"/>
              </a:p>
            </p:txBody>
          </p:sp>
          <p:sp>
            <p:nvSpPr>
              <p:cNvPr id="167" name="Trapezoid 166">
                <a:extLst>
                  <a:ext uri="{FF2B5EF4-FFF2-40B4-BE49-F238E27FC236}">
                    <a16:creationId xmlns:a16="http://schemas.microsoft.com/office/drawing/2014/main" id="{66FC0BDA-FF1B-ED6A-A90F-5B3E7135D767}"/>
                  </a:ext>
                </a:extLst>
              </p:cNvPr>
              <p:cNvSpPr/>
              <p:nvPr/>
            </p:nvSpPr>
            <p:spPr>
              <a:xfrm rot="5400000">
                <a:off x="9182421" y="3005588"/>
                <a:ext cx="598630" cy="228719"/>
              </a:xfrm>
              <a:prstGeom prst="trapezoid">
                <a:avLst>
                  <a:gd name="adj" fmla="val 7081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chemeClr val="bg1"/>
                  </a:buClr>
                </a:pPr>
                <a:endParaRPr lang="en-US" err="1"/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2571181E-8416-E343-0C3C-1245F8C2A13C}"/>
                  </a:ext>
                </a:extLst>
              </p:cNvPr>
              <p:cNvSpPr/>
              <p:nvPr/>
            </p:nvSpPr>
            <p:spPr>
              <a:xfrm>
                <a:off x="9249239" y="3415532"/>
                <a:ext cx="757848" cy="25267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chemeClr val="bg1"/>
                  </a:buClr>
                </a:pPr>
                <a:r>
                  <a:rPr lang="fr-FR" sz="1100" b="1"/>
                  <a:t>SRAM1</a:t>
                </a: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8C1A2A3F-51FD-BFD6-F1B9-BC072DC60C60}"/>
                  </a:ext>
                </a:extLst>
              </p:cNvPr>
              <p:cNvSpPr/>
              <p:nvPr/>
            </p:nvSpPr>
            <p:spPr>
              <a:xfrm>
                <a:off x="9249239" y="3777447"/>
                <a:ext cx="757848" cy="25267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chemeClr val="bg1"/>
                  </a:buClr>
                </a:pPr>
                <a:r>
                  <a:rPr lang="fr-FR" sz="1100" b="1"/>
                  <a:t>SRAM2</a:t>
                </a: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5ECAE898-6A8B-AB8D-2E5A-D6EE1B7F1F15}"/>
                  </a:ext>
                </a:extLst>
              </p:cNvPr>
              <p:cNvSpPr/>
              <p:nvPr/>
            </p:nvSpPr>
            <p:spPr>
              <a:xfrm>
                <a:off x="9251349" y="4151426"/>
                <a:ext cx="757848" cy="25267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chemeClr val="bg1"/>
                  </a:buClr>
                </a:pPr>
                <a:r>
                  <a:rPr lang="fr-FR" sz="1100" b="1"/>
                  <a:t>SRAM3</a:t>
                </a: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8B67A3F2-8B9F-3602-7F4F-81FF2B95F59B}"/>
                  </a:ext>
                </a:extLst>
              </p:cNvPr>
              <p:cNvSpPr/>
              <p:nvPr/>
            </p:nvSpPr>
            <p:spPr>
              <a:xfrm>
                <a:off x="10226451" y="5186123"/>
                <a:ext cx="1018903" cy="31738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chemeClr val="bg1"/>
                  </a:buClr>
                </a:pPr>
                <a:r>
                  <a:rPr lang="fr-FR" sz="1100" b="1"/>
                  <a:t>OCTOSPI</a:t>
                </a: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33E3A783-F0E1-A522-4687-7A3D521482DA}"/>
                  </a:ext>
                </a:extLst>
              </p:cNvPr>
              <p:cNvSpPr/>
              <p:nvPr/>
            </p:nvSpPr>
            <p:spPr>
              <a:xfrm>
                <a:off x="10215426" y="5506729"/>
                <a:ext cx="1018903" cy="28174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chemeClr val="bg1"/>
                  </a:buClr>
                </a:pPr>
                <a:r>
                  <a:rPr lang="fr-FR" sz="1100" b="1"/>
                  <a:t>FMC</a:t>
                </a: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C8B72513-2C7C-D603-452B-5EB1D55B4EFF}"/>
                  </a:ext>
                </a:extLst>
              </p:cNvPr>
              <p:cNvSpPr/>
              <p:nvPr/>
            </p:nvSpPr>
            <p:spPr>
              <a:xfrm>
                <a:off x="11076489" y="4510824"/>
                <a:ext cx="983146" cy="2308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chemeClr val="bg1"/>
                  </a:buClr>
                </a:pPr>
                <a:r>
                  <a:rPr lang="fr-FR" sz="1100" b="1"/>
                  <a:t>BKSRAM</a:t>
                </a:r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6F486F37-5A28-C9C4-BC74-78E3121F06AD}"/>
                  </a:ext>
                </a:extLst>
              </p:cNvPr>
              <p:cNvSpPr/>
              <p:nvPr/>
            </p:nvSpPr>
            <p:spPr>
              <a:xfrm>
                <a:off x="9081019" y="4530510"/>
                <a:ext cx="757848" cy="25267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chemeClr val="bg1"/>
                  </a:buClr>
                </a:pPr>
                <a:r>
                  <a:rPr lang="fr-FR" sz="1100" b="1"/>
                  <a:t>AHB1</a:t>
                </a: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2E603095-1AD6-4F92-7B61-A4371D1A8BF7}"/>
                  </a:ext>
                </a:extLst>
              </p:cNvPr>
              <p:cNvSpPr/>
              <p:nvPr/>
            </p:nvSpPr>
            <p:spPr>
              <a:xfrm>
                <a:off x="9068565" y="4856271"/>
                <a:ext cx="757848" cy="25267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chemeClr val="bg1"/>
                  </a:buClr>
                </a:pPr>
                <a:r>
                  <a:rPr lang="fr-FR" sz="1100" b="1"/>
                  <a:t>AHB2</a:t>
                </a:r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C7CAC8E5-15B2-7039-61BB-5834494C001C}"/>
                  </a:ext>
                </a:extLst>
              </p:cNvPr>
              <p:cNvSpPr/>
              <p:nvPr/>
            </p:nvSpPr>
            <p:spPr>
              <a:xfrm>
                <a:off x="9053060" y="5845357"/>
                <a:ext cx="757848" cy="25267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chemeClr val="bg1"/>
                  </a:buClr>
                </a:pPr>
                <a:r>
                  <a:rPr lang="fr-FR" sz="1100" b="1"/>
                  <a:t>AHB4</a:t>
                </a:r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5ECAF24C-41D4-BB0A-A6D6-39BFEB059A6A}"/>
                  </a:ext>
                </a:extLst>
              </p:cNvPr>
              <p:cNvSpPr/>
              <p:nvPr/>
            </p:nvSpPr>
            <p:spPr>
              <a:xfrm>
                <a:off x="9046347" y="5218672"/>
                <a:ext cx="828080" cy="25267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chemeClr val="bg1"/>
                  </a:buClr>
                </a:pPr>
                <a:r>
                  <a:rPr lang="fr-FR" sz="1050" b="1"/>
                  <a:t>OTFDEC</a:t>
                </a:r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722FFFEA-4989-BF43-A73F-DD71CE709BEC}"/>
                  </a:ext>
                </a:extLst>
              </p:cNvPr>
              <p:cNvSpPr/>
              <p:nvPr/>
            </p:nvSpPr>
            <p:spPr>
              <a:xfrm>
                <a:off x="8652193" y="5254130"/>
                <a:ext cx="69589" cy="161362"/>
              </a:xfrm>
              <a:prstGeom prst="rect">
                <a:avLst/>
              </a:prstGeom>
              <a:noFill/>
              <a:ln w="19050">
                <a:solidFill>
                  <a:srgbClr val="03234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chemeClr val="bg1"/>
                  </a:buClr>
                </a:pPr>
                <a:endParaRPr lang="en-US" err="1"/>
              </a:p>
            </p:txBody>
          </p: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0A0AD6A8-6195-12B8-345C-344DCCDDEA16}"/>
                  </a:ext>
                </a:extLst>
              </p:cNvPr>
              <p:cNvCxnSpPr/>
              <p:nvPr/>
            </p:nvCxnSpPr>
            <p:spPr>
              <a:xfrm>
                <a:off x="7111160" y="1860335"/>
                <a:ext cx="0" cy="4297680"/>
              </a:xfrm>
              <a:prstGeom prst="line">
                <a:avLst/>
              </a:prstGeom>
              <a:ln w="22225"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BB938293-54B1-1971-BBDA-195DAACB42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453047" y="2723022"/>
                <a:ext cx="614981" cy="0"/>
              </a:xfrm>
              <a:prstGeom prst="line">
                <a:avLst/>
              </a:prstGeom>
              <a:ln w="22225"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16449E08-EBAC-82AD-8199-A7778EED0B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81019" y="3002066"/>
                <a:ext cx="294499" cy="0"/>
              </a:xfrm>
              <a:prstGeom prst="line">
                <a:avLst/>
              </a:prstGeom>
              <a:ln w="22225"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7D9A069E-E3CF-C25F-7876-4633993BAA6E}"/>
                  </a:ext>
                </a:extLst>
              </p:cNvPr>
              <p:cNvCxnSpPr>
                <a:cxnSpLocks/>
                <a:stCxn id="166" idx="1"/>
                <a:endCxn id="167" idx="0"/>
              </p:cNvCxnSpPr>
              <p:nvPr/>
            </p:nvCxnSpPr>
            <p:spPr>
              <a:xfrm flipH="1">
                <a:off x="9596096" y="3119947"/>
                <a:ext cx="178030" cy="1"/>
              </a:xfrm>
              <a:prstGeom prst="line">
                <a:avLst/>
              </a:prstGeom>
              <a:ln w="22225"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73196251-CF63-2508-3E51-9CD98B3AEE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72110" y="2712828"/>
                <a:ext cx="0" cy="289238"/>
              </a:xfrm>
              <a:prstGeom prst="line">
                <a:avLst/>
              </a:prstGeom>
              <a:ln w="22225"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91AD1A1B-61D8-10F6-D0A5-951B4E28D1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38748" y="4639367"/>
                <a:ext cx="294499" cy="0"/>
              </a:xfrm>
              <a:prstGeom prst="line">
                <a:avLst/>
              </a:prstGeom>
              <a:ln w="22225"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027DC151-C2A6-AD79-5C37-60346E96B171}"/>
                  </a:ext>
                </a:extLst>
              </p:cNvPr>
              <p:cNvCxnSpPr>
                <a:cxnSpLocks/>
                <a:stCxn id="177" idx="1"/>
                <a:endCxn id="184" idx="3"/>
              </p:cNvCxnSpPr>
              <p:nvPr/>
            </p:nvCxnSpPr>
            <p:spPr>
              <a:xfrm flipH="1">
                <a:off x="9874427" y="5344817"/>
                <a:ext cx="352024" cy="193"/>
              </a:xfrm>
              <a:prstGeom prst="line">
                <a:avLst/>
              </a:prstGeom>
              <a:ln w="22225"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6E1D6A3D-EB01-E2A6-DD55-CB9FDCDBF99D}"/>
                  </a:ext>
                </a:extLst>
              </p:cNvPr>
              <p:cNvCxnSpPr>
                <a:cxnSpLocks/>
                <a:stCxn id="184" idx="1"/>
              </p:cNvCxnSpPr>
              <p:nvPr/>
            </p:nvCxnSpPr>
            <p:spPr>
              <a:xfrm flipH="1" flipV="1">
                <a:off x="7045540" y="5344491"/>
                <a:ext cx="2000807" cy="519"/>
              </a:xfrm>
              <a:prstGeom prst="line">
                <a:avLst/>
              </a:prstGeom>
              <a:ln w="22225"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6" name="Trapezoid 235">
                <a:extLst>
                  <a:ext uri="{FF2B5EF4-FFF2-40B4-BE49-F238E27FC236}">
                    <a16:creationId xmlns:a16="http://schemas.microsoft.com/office/drawing/2014/main" id="{F2F4040D-6663-49EF-720B-FB54EE880092}"/>
                  </a:ext>
                </a:extLst>
              </p:cNvPr>
              <p:cNvSpPr/>
              <p:nvPr/>
            </p:nvSpPr>
            <p:spPr>
              <a:xfrm>
                <a:off x="6804027" y="2514463"/>
                <a:ext cx="598630" cy="228719"/>
              </a:xfrm>
              <a:prstGeom prst="trapezoid">
                <a:avLst>
                  <a:gd name="adj" fmla="val 7081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chemeClr val="bg1"/>
                  </a:buClr>
                </a:pPr>
                <a:endParaRPr lang="en-US" err="1"/>
              </a:p>
            </p:txBody>
          </p:sp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id="{1572CA38-FDE8-853B-0775-D8E15FDB779D}"/>
                  </a:ext>
                </a:extLst>
              </p:cNvPr>
              <p:cNvSpPr/>
              <p:nvPr/>
            </p:nvSpPr>
            <p:spPr>
              <a:xfrm>
                <a:off x="8239448" y="3492672"/>
                <a:ext cx="105097" cy="110118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chemeClr val="bg1"/>
                  </a:buClr>
                </a:pPr>
                <a:endParaRPr lang="en-US" err="1"/>
              </a:p>
            </p:txBody>
          </p:sp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E09B5E3A-85C3-1123-34A2-6CF602773623}"/>
                  </a:ext>
                </a:extLst>
              </p:cNvPr>
              <p:cNvSpPr/>
              <p:nvPr/>
            </p:nvSpPr>
            <p:spPr>
              <a:xfrm>
                <a:off x="8239448" y="3851139"/>
                <a:ext cx="105097" cy="110118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chemeClr val="bg1"/>
                  </a:buClr>
                </a:pPr>
                <a:endParaRPr lang="en-US" err="1"/>
              </a:p>
            </p:txBody>
          </p:sp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19AECD6F-72EA-8F4D-8ECA-BECE781E33DE}"/>
                  </a:ext>
                </a:extLst>
              </p:cNvPr>
              <p:cNvSpPr/>
              <p:nvPr/>
            </p:nvSpPr>
            <p:spPr>
              <a:xfrm>
                <a:off x="8239448" y="4214820"/>
                <a:ext cx="105097" cy="110118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chemeClr val="bg1"/>
                  </a:buClr>
                </a:pPr>
                <a:endParaRPr lang="en-US" err="1"/>
              </a:p>
            </p:txBody>
          </p:sp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26DC36FE-5217-0469-E513-670E4871E169}"/>
                  </a:ext>
                </a:extLst>
              </p:cNvPr>
              <p:cNvSpPr/>
              <p:nvPr/>
            </p:nvSpPr>
            <p:spPr>
              <a:xfrm>
                <a:off x="8239448" y="4602744"/>
                <a:ext cx="105097" cy="110118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chemeClr val="bg1"/>
                  </a:buClr>
                </a:pPr>
                <a:endParaRPr lang="en-US" err="1"/>
              </a:p>
            </p:txBody>
          </p:sp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BAA4C12C-56D9-B7B2-4713-915819A5406D}"/>
                  </a:ext>
                </a:extLst>
              </p:cNvPr>
              <p:cNvSpPr/>
              <p:nvPr/>
            </p:nvSpPr>
            <p:spPr>
              <a:xfrm>
                <a:off x="8239448" y="4941454"/>
                <a:ext cx="105097" cy="110118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chemeClr val="bg1"/>
                  </a:buClr>
                </a:pPr>
                <a:endParaRPr lang="en-US" err="1"/>
              </a:p>
            </p:txBody>
          </p:sp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46B5960C-4345-890A-67B1-22791C50C710}"/>
                  </a:ext>
                </a:extLst>
              </p:cNvPr>
              <p:cNvSpPr/>
              <p:nvPr/>
            </p:nvSpPr>
            <p:spPr>
              <a:xfrm>
                <a:off x="8239448" y="5579130"/>
                <a:ext cx="105097" cy="110118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chemeClr val="bg1"/>
                  </a:buClr>
                </a:pPr>
                <a:endParaRPr lang="en-US" err="1"/>
              </a:p>
            </p:txBody>
          </p:sp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A9D4BBEF-1BF8-AF6B-216C-C983A096BF94}"/>
                  </a:ext>
                </a:extLst>
              </p:cNvPr>
              <p:cNvSpPr/>
              <p:nvPr/>
            </p:nvSpPr>
            <p:spPr>
              <a:xfrm>
                <a:off x="8239448" y="5898894"/>
                <a:ext cx="105097" cy="110118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chemeClr val="bg1"/>
                  </a:buClr>
                </a:pPr>
                <a:endParaRPr lang="en-US" err="1"/>
              </a:p>
            </p:txBody>
          </p:sp>
          <p:sp>
            <p:nvSpPr>
              <p:cNvPr id="244" name="Oval 243">
                <a:extLst>
                  <a:ext uri="{FF2B5EF4-FFF2-40B4-BE49-F238E27FC236}">
                    <a16:creationId xmlns:a16="http://schemas.microsoft.com/office/drawing/2014/main" id="{E1FFB9DF-8CB1-8FBE-6A96-2115AE1A897D}"/>
                  </a:ext>
                </a:extLst>
              </p:cNvPr>
              <p:cNvSpPr/>
              <p:nvPr/>
            </p:nvSpPr>
            <p:spPr>
              <a:xfrm>
                <a:off x="7898335" y="3492672"/>
                <a:ext cx="105097" cy="110118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chemeClr val="bg1"/>
                  </a:buClr>
                </a:pPr>
                <a:endParaRPr lang="en-US" err="1"/>
              </a:p>
            </p:txBody>
          </p:sp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30E838C1-01CA-77E7-55A8-DD3546E2E880}"/>
                  </a:ext>
                </a:extLst>
              </p:cNvPr>
              <p:cNvSpPr/>
              <p:nvPr/>
            </p:nvSpPr>
            <p:spPr>
              <a:xfrm>
                <a:off x="7898335" y="3851139"/>
                <a:ext cx="105097" cy="110118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chemeClr val="bg1"/>
                  </a:buClr>
                </a:pPr>
                <a:endParaRPr lang="en-US" err="1"/>
              </a:p>
            </p:txBody>
          </p:sp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DB022EE7-5CE2-FFFA-6EAC-31AAF2C6480A}"/>
                  </a:ext>
                </a:extLst>
              </p:cNvPr>
              <p:cNvSpPr/>
              <p:nvPr/>
            </p:nvSpPr>
            <p:spPr>
              <a:xfrm>
                <a:off x="7898335" y="4214820"/>
                <a:ext cx="105097" cy="110118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chemeClr val="bg1"/>
                  </a:buClr>
                </a:pPr>
                <a:endParaRPr lang="en-US" err="1"/>
              </a:p>
            </p:txBody>
          </p:sp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4A3DA6AE-A8C5-6DEC-211D-B65BA3E9FCAB}"/>
                  </a:ext>
                </a:extLst>
              </p:cNvPr>
              <p:cNvSpPr/>
              <p:nvPr/>
            </p:nvSpPr>
            <p:spPr>
              <a:xfrm>
                <a:off x="7898335" y="4602744"/>
                <a:ext cx="105097" cy="110118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chemeClr val="bg1"/>
                  </a:buClr>
                </a:pPr>
                <a:endParaRPr lang="en-US" err="1"/>
              </a:p>
            </p:txBody>
          </p:sp>
          <p:sp>
            <p:nvSpPr>
              <p:cNvPr id="248" name="Oval 247">
                <a:extLst>
                  <a:ext uri="{FF2B5EF4-FFF2-40B4-BE49-F238E27FC236}">
                    <a16:creationId xmlns:a16="http://schemas.microsoft.com/office/drawing/2014/main" id="{4A470B01-D9C2-5D42-5EFE-AD2FDBE1C683}"/>
                  </a:ext>
                </a:extLst>
              </p:cNvPr>
              <p:cNvSpPr/>
              <p:nvPr/>
            </p:nvSpPr>
            <p:spPr>
              <a:xfrm>
                <a:off x="7898335" y="4941454"/>
                <a:ext cx="105097" cy="110118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chemeClr val="bg1"/>
                  </a:buClr>
                </a:pPr>
                <a:endParaRPr lang="en-US" err="1"/>
              </a:p>
            </p:txBody>
          </p:sp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7C3AB609-E5A2-2E8C-4DF1-E5D20D442539}"/>
                  </a:ext>
                </a:extLst>
              </p:cNvPr>
              <p:cNvSpPr/>
              <p:nvPr/>
            </p:nvSpPr>
            <p:spPr>
              <a:xfrm>
                <a:off x="7898335" y="5579130"/>
                <a:ext cx="105097" cy="110118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chemeClr val="bg1"/>
                  </a:buClr>
                </a:pPr>
                <a:endParaRPr lang="en-US" err="1"/>
              </a:p>
            </p:txBody>
          </p:sp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9A903C80-3B8F-C0CB-9A49-FAB05CFA7CF1}"/>
                  </a:ext>
                </a:extLst>
              </p:cNvPr>
              <p:cNvSpPr/>
              <p:nvPr/>
            </p:nvSpPr>
            <p:spPr>
              <a:xfrm>
                <a:off x="7898335" y="5898894"/>
                <a:ext cx="105097" cy="110118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chemeClr val="bg1"/>
                  </a:buClr>
                </a:pPr>
                <a:endParaRPr lang="en-US" err="1"/>
              </a:p>
            </p:txBody>
          </p:sp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A783E746-5680-9022-852A-EA5F887FF99D}"/>
                  </a:ext>
                </a:extLst>
              </p:cNvPr>
              <p:cNvSpPr/>
              <p:nvPr/>
            </p:nvSpPr>
            <p:spPr>
              <a:xfrm>
                <a:off x="7349298" y="3492672"/>
                <a:ext cx="105097" cy="110118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chemeClr val="bg1"/>
                  </a:buClr>
                </a:pPr>
                <a:endParaRPr lang="en-US" err="1"/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15AAF404-0BCA-F55A-5DFF-A7498C729D7C}"/>
                  </a:ext>
                </a:extLst>
              </p:cNvPr>
              <p:cNvSpPr/>
              <p:nvPr/>
            </p:nvSpPr>
            <p:spPr>
              <a:xfrm>
                <a:off x="7349298" y="3851139"/>
                <a:ext cx="105097" cy="110118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chemeClr val="bg1"/>
                  </a:buClr>
                </a:pPr>
                <a:endParaRPr lang="en-US" err="1"/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DF292C40-0491-D432-73F1-011BD1C524B7}"/>
                  </a:ext>
                </a:extLst>
              </p:cNvPr>
              <p:cNvSpPr/>
              <p:nvPr/>
            </p:nvSpPr>
            <p:spPr>
              <a:xfrm>
                <a:off x="7349298" y="4214820"/>
                <a:ext cx="105097" cy="110118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chemeClr val="bg1"/>
                  </a:buClr>
                </a:pPr>
                <a:endParaRPr lang="en-US" err="1"/>
              </a:p>
            </p:txBody>
          </p:sp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id="{CA351951-75F5-CBE2-C9D1-AA3A7C651A98}"/>
                  </a:ext>
                </a:extLst>
              </p:cNvPr>
              <p:cNvSpPr/>
              <p:nvPr/>
            </p:nvSpPr>
            <p:spPr>
              <a:xfrm>
                <a:off x="7349298" y="4602744"/>
                <a:ext cx="105097" cy="110118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chemeClr val="bg1"/>
                  </a:buClr>
                </a:pPr>
                <a:endParaRPr lang="en-US" err="1"/>
              </a:p>
            </p:txBody>
          </p:sp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A75EDA33-5EFF-BF51-C86B-988120334FD2}"/>
                  </a:ext>
                </a:extLst>
              </p:cNvPr>
              <p:cNvSpPr/>
              <p:nvPr/>
            </p:nvSpPr>
            <p:spPr>
              <a:xfrm>
                <a:off x="7349298" y="5898894"/>
                <a:ext cx="105097" cy="110118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chemeClr val="bg1"/>
                  </a:buClr>
                </a:pPr>
                <a:endParaRPr lang="en-US" err="1"/>
              </a:p>
            </p:txBody>
          </p:sp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9A1A33FE-E8DD-7FC7-01BA-B9B6FDFC90CC}"/>
                  </a:ext>
                </a:extLst>
              </p:cNvPr>
              <p:cNvSpPr/>
              <p:nvPr/>
            </p:nvSpPr>
            <p:spPr>
              <a:xfrm>
                <a:off x="8239448" y="5289120"/>
                <a:ext cx="105097" cy="110118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chemeClr val="bg1"/>
                  </a:buClr>
                </a:pPr>
                <a:endParaRPr lang="en-US" err="1"/>
              </a:p>
            </p:txBody>
          </p:sp>
          <p:sp>
            <p:nvSpPr>
              <p:cNvPr id="257" name="Oval 256">
                <a:extLst>
                  <a:ext uri="{FF2B5EF4-FFF2-40B4-BE49-F238E27FC236}">
                    <a16:creationId xmlns:a16="http://schemas.microsoft.com/office/drawing/2014/main" id="{24A2DD12-72DF-CC58-1D62-D18470F5BF50}"/>
                  </a:ext>
                </a:extLst>
              </p:cNvPr>
              <p:cNvSpPr/>
              <p:nvPr/>
            </p:nvSpPr>
            <p:spPr>
              <a:xfrm>
                <a:off x="7898335" y="5289120"/>
                <a:ext cx="105097" cy="110118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chemeClr val="bg1"/>
                  </a:buClr>
                </a:pPr>
                <a:endParaRPr lang="en-US" err="1"/>
              </a:p>
            </p:txBody>
          </p:sp>
          <p:sp>
            <p:nvSpPr>
              <p:cNvPr id="258" name="Oval 257">
                <a:extLst>
                  <a:ext uri="{FF2B5EF4-FFF2-40B4-BE49-F238E27FC236}">
                    <a16:creationId xmlns:a16="http://schemas.microsoft.com/office/drawing/2014/main" id="{D0032962-BEF9-E1AB-677F-8AE4A58DCA97}"/>
                  </a:ext>
                </a:extLst>
              </p:cNvPr>
              <p:cNvSpPr/>
              <p:nvPr/>
            </p:nvSpPr>
            <p:spPr>
              <a:xfrm>
                <a:off x="7053673" y="5898894"/>
                <a:ext cx="105097" cy="110118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chemeClr val="bg1"/>
                  </a:buClr>
                </a:pPr>
                <a:endParaRPr lang="en-US" err="1"/>
              </a:p>
            </p:txBody>
          </p:sp>
          <p:sp>
            <p:nvSpPr>
              <p:cNvPr id="259" name="Oval 258">
                <a:extLst>
                  <a:ext uri="{FF2B5EF4-FFF2-40B4-BE49-F238E27FC236}">
                    <a16:creationId xmlns:a16="http://schemas.microsoft.com/office/drawing/2014/main" id="{5EC87119-B9A3-BC9A-12EE-0F7C29244D0C}"/>
                  </a:ext>
                </a:extLst>
              </p:cNvPr>
              <p:cNvSpPr/>
              <p:nvPr/>
            </p:nvSpPr>
            <p:spPr>
              <a:xfrm>
                <a:off x="7053673" y="5579130"/>
                <a:ext cx="105097" cy="110118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chemeClr val="bg1"/>
                  </a:buClr>
                </a:pPr>
                <a:endParaRPr lang="en-US" err="1"/>
              </a:p>
            </p:txBody>
          </p:sp>
          <p:sp>
            <p:nvSpPr>
              <p:cNvPr id="260" name="Oval 259">
                <a:extLst>
                  <a:ext uri="{FF2B5EF4-FFF2-40B4-BE49-F238E27FC236}">
                    <a16:creationId xmlns:a16="http://schemas.microsoft.com/office/drawing/2014/main" id="{5E5A3B84-43E0-6DD4-A21A-56A130A9EC32}"/>
                  </a:ext>
                </a:extLst>
              </p:cNvPr>
              <p:cNvSpPr/>
              <p:nvPr/>
            </p:nvSpPr>
            <p:spPr>
              <a:xfrm>
                <a:off x="7053673" y="5289120"/>
                <a:ext cx="105097" cy="110118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chemeClr val="bg1"/>
                  </a:buClr>
                </a:pPr>
                <a:endParaRPr lang="en-US" err="1"/>
              </a:p>
            </p:txBody>
          </p:sp>
          <p:sp>
            <p:nvSpPr>
              <p:cNvPr id="261" name="Oval 260">
                <a:extLst>
                  <a:ext uri="{FF2B5EF4-FFF2-40B4-BE49-F238E27FC236}">
                    <a16:creationId xmlns:a16="http://schemas.microsoft.com/office/drawing/2014/main" id="{B971F5B8-3BA8-707C-E822-EC01D4D5CB38}"/>
                  </a:ext>
                </a:extLst>
              </p:cNvPr>
              <p:cNvSpPr/>
              <p:nvPr/>
            </p:nvSpPr>
            <p:spPr>
              <a:xfrm>
                <a:off x="7053673" y="4941454"/>
                <a:ext cx="105097" cy="110118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chemeClr val="bg1"/>
                  </a:buClr>
                </a:pPr>
                <a:endParaRPr lang="en-US" err="1"/>
              </a:p>
            </p:txBody>
          </p:sp>
          <p:sp>
            <p:nvSpPr>
              <p:cNvPr id="262" name="Oval 261">
                <a:extLst>
                  <a:ext uri="{FF2B5EF4-FFF2-40B4-BE49-F238E27FC236}">
                    <a16:creationId xmlns:a16="http://schemas.microsoft.com/office/drawing/2014/main" id="{44A1B9D3-0FCF-9239-9D99-07CD54DC52D5}"/>
                  </a:ext>
                </a:extLst>
              </p:cNvPr>
              <p:cNvSpPr/>
              <p:nvPr/>
            </p:nvSpPr>
            <p:spPr>
              <a:xfrm>
                <a:off x="7053673" y="4602744"/>
                <a:ext cx="105097" cy="110118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chemeClr val="bg1"/>
                  </a:buClr>
                </a:pPr>
                <a:endParaRPr lang="en-US" err="1"/>
              </a:p>
            </p:txBody>
          </p:sp>
          <p:sp>
            <p:nvSpPr>
              <p:cNvPr id="263" name="Oval 262">
                <a:extLst>
                  <a:ext uri="{FF2B5EF4-FFF2-40B4-BE49-F238E27FC236}">
                    <a16:creationId xmlns:a16="http://schemas.microsoft.com/office/drawing/2014/main" id="{47CFE558-4BAE-61FB-0AAA-55E3C0470F94}"/>
                  </a:ext>
                </a:extLst>
              </p:cNvPr>
              <p:cNvSpPr/>
              <p:nvPr/>
            </p:nvSpPr>
            <p:spPr>
              <a:xfrm>
                <a:off x="7053673" y="4214820"/>
                <a:ext cx="105097" cy="110118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chemeClr val="bg1"/>
                  </a:buClr>
                </a:pPr>
                <a:endParaRPr lang="en-US" err="1"/>
              </a:p>
            </p:txBody>
          </p:sp>
          <p:sp>
            <p:nvSpPr>
              <p:cNvPr id="264" name="Oval 263">
                <a:extLst>
                  <a:ext uri="{FF2B5EF4-FFF2-40B4-BE49-F238E27FC236}">
                    <a16:creationId xmlns:a16="http://schemas.microsoft.com/office/drawing/2014/main" id="{2BB76196-6073-49ED-92C2-0017A5F8CD3B}"/>
                  </a:ext>
                </a:extLst>
              </p:cNvPr>
              <p:cNvSpPr/>
              <p:nvPr/>
            </p:nvSpPr>
            <p:spPr>
              <a:xfrm>
                <a:off x="7053673" y="3851139"/>
                <a:ext cx="105097" cy="110118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chemeClr val="bg1"/>
                  </a:buClr>
                </a:pPr>
                <a:endParaRPr lang="en-US" err="1"/>
              </a:p>
            </p:txBody>
          </p:sp>
          <p:sp>
            <p:nvSpPr>
              <p:cNvPr id="265" name="Oval 264">
                <a:extLst>
                  <a:ext uri="{FF2B5EF4-FFF2-40B4-BE49-F238E27FC236}">
                    <a16:creationId xmlns:a16="http://schemas.microsoft.com/office/drawing/2014/main" id="{A6ADD726-BF50-C881-0C66-7962D97ED786}"/>
                  </a:ext>
                </a:extLst>
              </p:cNvPr>
              <p:cNvSpPr/>
              <p:nvPr/>
            </p:nvSpPr>
            <p:spPr>
              <a:xfrm>
                <a:off x="7053673" y="3492672"/>
                <a:ext cx="105097" cy="110118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chemeClr val="bg1"/>
                  </a:buClr>
                </a:pPr>
                <a:endParaRPr lang="en-US" err="1"/>
              </a:p>
            </p:txBody>
          </p:sp>
          <p:sp>
            <p:nvSpPr>
              <p:cNvPr id="266" name="Oval 265">
                <a:extLst>
                  <a:ext uri="{FF2B5EF4-FFF2-40B4-BE49-F238E27FC236}">
                    <a16:creationId xmlns:a16="http://schemas.microsoft.com/office/drawing/2014/main" id="{CCFAA06E-ED6C-8A6C-4182-E7EA677C10C5}"/>
                  </a:ext>
                </a:extLst>
              </p:cNvPr>
              <p:cNvSpPr/>
              <p:nvPr/>
            </p:nvSpPr>
            <p:spPr>
              <a:xfrm>
                <a:off x="7053673" y="3194258"/>
                <a:ext cx="105097" cy="110118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chemeClr val="bg1"/>
                  </a:buClr>
                </a:pPr>
                <a:endParaRPr lang="en-US" err="1"/>
              </a:p>
            </p:txBody>
          </p:sp>
          <p:sp>
            <p:nvSpPr>
              <p:cNvPr id="267" name="Oval 266">
                <a:extLst>
                  <a:ext uri="{FF2B5EF4-FFF2-40B4-BE49-F238E27FC236}">
                    <a16:creationId xmlns:a16="http://schemas.microsoft.com/office/drawing/2014/main" id="{E237A83F-25ED-102A-E65C-831C5440E155}"/>
                  </a:ext>
                </a:extLst>
              </p:cNvPr>
              <p:cNvSpPr/>
              <p:nvPr/>
            </p:nvSpPr>
            <p:spPr>
              <a:xfrm>
                <a:off x="7349298" y="3194258"/>
                <a:ext cx="105097" cy="110118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chemeClr val="bg1"/>
                  </a:buClr>
                </a:pPr>
                <a:endParaRPr lang="en-US" err="1"/>
              </a:p>
            </p:txBody>
          </p:sp>
          <p:sp>
            <p:nvSpPr>
              <p:cNvPr id="268" name="Oval 267">
                <a:extLst>
                  <a:ext uri="{FF2B5EF4-FFF2-40B4-BE49-F238E27FC236}">
                    <a16:creationId xmlns:a16="http://schemas.microsoft.com/office/drawing/2014/main" id="{9A6205AF-3243-90DA-F1BD-0832BDCED27A}"/>
                  </a:ext>
                </a:extLst>
              </p:cNvPr>
              <p:cNvSpPr/>
              <p:nvPr/>
            </p:nvSpPr>
            <p:spPr>
              <a:xfrm>
                <a:off x="7898335" y="3194258"/>
                <a:ext cx="105097" cy="110118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chemeClr val="bg1"/>
                  </a:buClr>
                </a:pPr>
                <a:endParaRPr lang="en-US" err="1"/>
              </a:p>
            </p:txBody>
          </p:sp>
          <p:sp>
            <p:nvSpPr>
              <p:cNvPr id="269" name="Oval 268">
                <a:extLst>
                  <a:ext uri="{FF2B5EF4-FFF2-40B4-BE49-F238E27FC236}">
                    <a16:creationId xmlns:a16="http://schemas.microsoft.com/office/drawing/2014/main" id="{8DFB127B-9DCA-B97A-5DDB-6F669E92FFF5}"/>
                  </a:ext>
                </a:extLst>
              </p:cNvPr>
              <p:cNvSpPr/>
              <p:nvPr/>
            </p:nvSpPr>
            <p:spPr>
              <a:xfrm>
                <a:off x="8239448" y="3194258"/>
                <a:ext cx="105097" cy="110118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chemeClr val="bg1"/>
                  </a:buClr>
                </a:pPr>
                <a:endParaRPr lang="en-US" err="1"/>
              </a:p>
            </p:txBody>
          </p:sp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B5439BC8-B31C-3891-12FE-EA36C7A8FB46}"/>
                  </a:ext>
                </a:extLst>
              </p:cNvPr>
              <p:cNvSpPr/>
              <p:nvPr/>
            </p:nvSpPr>
            <p:spPr>
              <a:xfrm>
                <a:off x="7349298" y="5579130"/>
                <a:ext cx="105097" cy="110118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chemeClr val="bg1"/>
                  </a:buClr>
                </a:pPr>
                <a:endParaRPr lang="en-US" err="1"/>
              </a:p>
            </p:txBody>
          </p:sp>
          <p:sp>
            <p:nvSpPr>
              <p:cNvPr id="271" name="Oval 270">
                <a:extLst>
                  <a:ext uri="{FF2B5EF4-FFF2-40B4-BE49-F238E27FC236}">
                    <a16:creationId xmlns:a16="http://schemas.microsoft.com/office/drawing/2014/main" id="{174E429A-1445-49A6-CFD0-909182A9975A}"/>
                  </a:ext>
                </a:extLst>
              </p:cNvPr>
              <p:cNvSpPr/>
              <p:nvPr/>
            </p:nvSpPr>
            <p:spPr>
              <a:xfrm>
                <a:off x="7349298" y="5289120"/>
                <a:ext cx="105097" cy="110118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chemeClr val="bg1"/>
                  </a:buClr>
                </a:pPr>
                <a:endParaRPr lang="en-US" err="1"/>
              </a:p>
            </p:txBody>
          </p:sp>
          <p:sp>
            <p:nvSpPr>
              <p:cNvPr id="272" name="Oval 271">
                <a:extLst>
                  <a:ext uri="{FF2B5EF4-FFF2-40B4-BE49-F238E27FC236}">
                    <a16:creationId xmlns:a16="http://schemas.microsoft.com/office/drawing/2014/main" id="{4FF2BB95-56F9-8C57-4EBD-836C95E26E73}"/>
                  </a:ext>
                </a:extLst>
              </p:cNvPr>
              <p:cNvSpPr/>
              <p:nvPr/>
            </p:nvSpPr>
            <p:spPr>
              <a:xfrm>
                <a:off x="7349298" y="4941454"/>
                <a:ext cx="105097" cy="110118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chemeClr val="bg1"/>
                  </a:buClr>
                </a:pPr>
                <a:endParaRPr lang="en-US" err="1"/>
              </a:p>
            </p:txBody>
          </p:sp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A487B399-5486-0D84-E27B-D8E743FBA1F0}"/>
                  </a:ext>
                </a:extLst>
              </p:cNvPr>
              <p:cNvSpPr/>
              <p:nvPr/>
            </p:nvSpPr>
            <p:spPr>
              <a:xfrm>
                <a:off x="11012136" y="572699"/>
                <a:ext cx="598125" cy="31233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chemeClr val="bg1"/>
                  </a:buClr>
                </a:pPr>
                <a:r>
                  <a:rPr lang="fr-FR" sz="1050" b="1"/>
                  <a:t>APB1</a:t>
                </a:r>
                <a:endParaRPr lang="en-US" sz="1050" err="1"/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B2BE1DED-F7C0-3AC2-6670-2244684CA984}"/>
                  </a:ext>
                </a:extLst>
              </p:cNvPr>
              <p:cNvSpPr/>
              <p:nvPr/>
            </p:nvSpPr>
            <p:spPr>
              <a:xfrm>
                <a:off x="11012136" y="1041461"/>
                <a:ext cx="598125" cy="31233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chemeClr val="bg1"/>
                  </a:buClr>
                </a:pPr>
                <a:r>
                  <a:rPr lang="fr-FR" sz="1050" b="1"/>
                  <a:t>APB2</a:t>
                </a:r>
                <a:endParaRPr lang="en-US" sz="1050" err="1"/>
              </a:p>
            </p:txBody>
          </p:sp>
          <p:cxnSp>
            <p:nvCxnSpPr>
              <p:cNvPr id="276" name="Connector: Elbow 275">
                <a:extLst>
                  <a:ext uri="{FF2B5EF4-FFF2-40B4-BE49-F238E27FC236}">
                    <a16:creationId xmlns:a16="http://schemas.microsoft.com/office/drawing/2014/main" id="{D8BE6E8D-FDD0-2B35-121E-EA76218EFBA7}"/>
                  </a:ext>
                </a:extLst>
              </p:cNvPr>
              <p:cNvCxnSpPr>
                <a:cxnSpLocks/>
                <a:stCxn id="180" idx="3"/>
                <a:endCxn id="273" idx="1"/>
              </p:cNvCxnSpPr>
              <p:nvPr/>
            </p:nvCxnSpPr>
            <p:spPr>
              <a:xfrm flipV="1">
                <a:off x="9838867" y="728867"/>
                <a:ext cx="1173269" cy="3927981"/>
              </a:xfrm>
              <a:prstGeom prst="bentConnector3">
                <a:avLst>
                  <a:gd name="adj1" fmla="val 86370"/>
                </a:avLst>
              </a:prstGeom>
              <a:ln w="22225"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87142288-CAF0-1268-2355-48ECD2EA45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572009" y="663474"/>
                <a:ext cx="4440127" cy="212"/>
              </a:xfrm>
              <a:prstGeom prst="line">
                <a:avLst/>
              </a:prstGeom>
              <a:ln w="22225"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47F46586-F62D-2FA3-35DA-6D0ACA7369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72009" y="1119483"/>
                <a:ext cx="4440127" cy="0"/>
              </a:xfrm>
              <a:prstGeom prst="line">
                <a:avLst/>
              </a:prstGeom>
              <a:ln w="22225"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C7CCC75C-ED99-2DC1-8EA4-D1C4B2CE7E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48613" y="1271883"/>
                <a:ext cx="195296" cy="0"/>
              </a:xfrm>
              <a:prstGeom prst="line">
                <a:avLst/>
              </a:prstGeom>
              <a:ln w="22225"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3D1869EE-FB41-D148-0B92-160F0418E8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87457" y="483711"/>
                <a:ext cx="0" cy="2428694"/>
              </a:xfrm>
              <a:prstGeom prst="line">
                <a:avLst/>
              </a:prstGeom>
              <a:ln w="22225"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9" name="Trapezoid 288">
                <a:extLst>
                  <a:ext uri="{FF2B5EF4-FFF2-40B4-BE49-F238E27FC236}">
                    <a16:creationId xmlns:a16="http://schemas.microsoft.com/office/drawing/2014/main" id="{C0D45D14-6E76-8C60-6898-69162220F748}"/>
                  </a:ext>
                </a:extLst>
              </p:cNvPr>
              <p:cNvSpPr/>
              <p:nvPr/>
            </p:nvSpPr>
            <p:spPr>
              <a:xfrm>
                <a:off x="7653122" y="2518083"/>
                <a:ext cx="598630" cy="228719"/>
              </a:xfrm>
              <a:prstGeom prst="trapezoid">
                <a:avLst>
                  <a:gd name="adj" fmla="val 7081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chemeClr val="bg1"/>
                  </a:buClr>
                </a:pPr>
                <a:endParaRPr lang="en-US" err="1"/>
              </a:p>
            </p:txBody>
          </p: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026D5917-EC1D-2569-6E76-F38118FBB5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17902" y="483711"/>
                <a:ext cx="11953" cy="2407507"/>
              </a:xfrm>
              <a:prstGeom prst="line">
                <a:avLst/>
              </a:prstGeom>
              <a:ln w="22225"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26BCAC02-A875-070C-B97F-5503C60B8C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11456" y="2712828"/>
                <a:ext cx="0" cy="177812"/>
              </a:xfrm>
              <a:prstGeom prst="line">
                <a:avLst/>
              </a:prstGeom>
              <a:ln w="22225"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09C18997-62DE-1CA8-D6A1-F413687382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22201" y="2890640"/>
                <a:ext cx="189255" cy="0"/>
              </a:xfrm>
              <a:prstGeom prst="line">
                <a:avLst/>
              </a:prstGeom>
              <a:ln w="22225"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102C174A-D965-EC0F-8B05-8BBB9F0A05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2366" y="2734593"/>
                <a:ext cx="0" cy="177812"/>
              </a:xfrm>
              <a:prstGeom prst="line">
                <a:avLst/>
              </a:prstGeom>
              <a:ln w="22225"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ED7B61FB-2035-150E-798A-FD0B30AD35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73111" y="2912405"/>
                <a:ext cx="189255" cy="0"/>
              </a:xfrm>
              <a:prstGeom prst="line">
                <a:avLst/>
              </a:prstGeom>
              <a:ln w="22225"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9492B5D5-DCD8-1290-A07D-C4FE2250BE56}"/>
                  </a:ext>
                </a:extLst>
              </p:cNvPr>
              <p:cNvSpPr/>
              <p:nvPr/>
            </p:nvSpPr>
            <p:spPr>
              <a:xfrm>
                <a:off x="6572009" y="483711"/>
                <a:ext cx="1239442" cy="794873"/>
              </a:xfrm>
              <a:prstGeom prst="rect">
                <a:avLst/>
              </a:prstGeom>
              <a:noFill/>
              <a:ln w="38100">
                <a:solidFill>
                  <a:srgbClr val="03234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chemeClr val="bg1"/>
                  </a:buClr>
                </a:pPr>
                <a:endParaRPr lang="en-US" err="1"/>
              </a:p>
            </p:txBody>
          </p:sp>
          <p:sp>
            <p:nvSpPr>
              <p:cNvPr id="308" name="Oval 307">
                <a:extLst>
                  <a:ext uri="{FF2B5EF4-FFF2-40B4-BE49-F238E27FC236}">
                    <a16:creationId xmlns:a16="http://schemas.microsoft.com/office/drawing/2014/main" id="{AF8259F3-5F05-E4FF-2650-E26D257DCB0D}"/>
                  </a:ext>
                </a:extLst>
              </p:cNvPr>
              <p:cNvSpPr/>
              <p:nvPr/>
            </p:nvSpPr>
            <p:spPr>
              <a:xfrm>
                <a:off x="7567394" y="1070413"/>
                <a:ext cx="105097" cy="110118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chemeClr val="bg1"/>
                  </a:buClr>
                </a:pPr>
                <a:endParaRPr lang="en-US" err="1"/>
              </a:p>
            </p:txBody>
          </p:sp>
          <p:sp>
            <p:nvSpPr>
              <p:cNvPr id="309" name="Oval 308">
                <a:extLst>
                  <a:ext uri="{FF2B5EF4-FFF2-40B4-BE49-F238E27FC236}">
                    <a16:creationId xmlns:a16="http://schemas.microsoft.com/office/drawing/2014/main" id="{503AA5FD-81EF-7B7D-22E6-E05E45D98CBD}"/>
                  </a:ext>
                </a:extLst>
              </p:cNvPr>
              <p:cNvSpPr/>
              <p:nvPr/>
            </p:nvSpPr>
            <p:spPr>
              <a:xfrm>
                <a:off x="6743765" y="1070413"/>
                <a:ext cx="105097" cy="110118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chemeClr val="bg1"/>
                  </a:buClr>
                </a:pPr>
                <a:endParaRPr lang="en-US" err="1"/>
              </a:p>
            </p:txBody>
          </p:sp>
          <p:sp>
            <p:nvSpPr>
              <p:cNvPr id="310" name="Oval 309">
                <a:extLst>
                  <a:ext uri="{FF2B5EF4-FFF2-40B4-BE49-F238E27FC236}">
                    <a16:creationId xmlns:a16="http://schemas.microsoft.com/office/drawing/2014/main" id="{AD4214A2-A779-FBF2-F6A1-B1D5716559E7}"/>
                  </a:ext>
                </a:extLst>
              </p:cNvPr>
              <p:cNvSpPr/>
              <p:nvPr/>
            </p:nvSpPr>
            <p:spPr>
              <a:xfrm>
                <a:off x="6743765" y="609847"/>
                <a:ext cx="105097" cy="110118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chemeClr val="bg1"/>
                  </a:buClr>
                </a:pPr>
                <a:endParaRPr lang="en-US" err="1"/>
              </a:p>
            </p:txBody>
          </p:sp>
          <p:sp>
            <p:nvSpPr>
              <p:cNvPr id="311" name="Oval 310">
                <a:extLst>
                  <a:ext uri="{FF2B5EF4-FFF2-40B4-BE49-F238E27FC236}">
                    <a16:creationId xmlns:a16="http://schemas.microsoft.com/office/drawing/2014/main" id="{7FB32F78-2B63-D686-BFF2-0E758959E3A4}"/>
                  </a:ext>
                </a:extLst>
              </p:cNvPr>
              <p:cNvSpPr/>
              <p:nvPr/>
            </p:nvSpPr>
            <p:spPr>
              <a:xfrm>
                <a:off x="7571137" y="606555"/>
                <a:ext cx="105097" cy="110118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chemeClr val="bg1"/>
                  </a:buClr>
                </a:pPr>
                <a:endParaRPr lang="en-US" err="1"/>
              </a:p>
            </p:txBody>
          </p:sp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4507F17F-A5D5-EE1F-2590-46160AE2E41A}"/>
                  </a:ext>
                </a:extLst>
              </p:cNvPr>
              <p:cNvSpPr/>
              <p:nvPr/>
            </p:nvSpPr>
            <p:spPr>
              <a:xfrm>
                <a:off x="7731207" y="590317"/>
                <a:ext cx="69589" cy="161362"/>
              </a:xfrm>
              <a:prstGeom prst="rect">
                <a:avLst/>
              </a:prstGeom>
              <a:noFill/>
              <a:ln w="19050">
                <a:solidFill>
                  <a:srgbClr val="03234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chemeClr val="bg1"/>
                  </a:buClr>
                </a:pPr>
                <a:endParaRPr lang="en-US" err="1"/>
              </a:p>
            </p:txBody>
          </p:sp>
          <p:sp>
            <p:nvSpPr>
              <p:cNvPr id="313" name="Rectangle 312">
                <a:extLst>
                  <a:ext uri="{FF2B5EF4-FFF2-40B4-BE49-F238E27FC236}">
                    <a16:creationId xmlns:a16="http://schemas.microsoft.com/office/drawing/2014/main" id="{D1032A95-B2F2-11A5-3D99-C5AAB9BB1D97}"/>
                  </a:ext>
                </a:extLst>
              </p:cNvPr>
              <p:cNvSpPr/>
              <p:nvPr/>
            </p:nvSpPr>
            <p:spPr>
              <a:xfrm>
                <a:off x="7722498" y="1042217"/>
                <a:ext cx="69589" cy="161362"/>
              </a:xfrm>
              <a:prstGeom prst="rect">
                <a:avLst/>
              </a:prstGeom>
              <a:noFill/>
              <a:ln w="19050">
                <a:solidFill>
                  <a:srgbClr val="03234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chemeClr val="bg1"/>
                  </a:buClr>
                </a:pPr>
                <a:endParaRPr lang="en-US" err="1"/>
              </a:p>
            </p:txBody>
          </p:sp>
        </p:grp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ECC936B9-A16E-CE0F-1731-7A3E12F4F2C0}"/>
                </a:ext>
              </a:extLst>
            </p:cNvPr>
            <p:cNvSpPr/>
            <p:nvPr/>
          </p:nvSpPr>
          <p:spPr>
            <a:xfrm>
              <a:off x="9111301" y="3415532"/>
              <a:ext cx="167800" cy="24661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bg1"/>
                </a:buClr>
              </a:pPr>
              <a:endParaRPr lang="en-US" err="1"/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739DCCEF-A67E-366B-8132-6663B1C6AEA1}"/>
                </a:ext>
              </a:extLst>
            </p:cNvPr>
            <p:cNvSpPr/>
            <p:nvPr/>
          </p:nvSpPr>
          <p:spPr>
            <a:xfrm>
              <a:off x="9118028" y="3777447"/>
              <a:ext cx="167800" cy="25267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bg1"/>
                </a:buClr>
              </a:pPr>
              <a:endParaRPr lang="en-US" err="1"/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914232FE-3616-12C4-7919-CB968E6DE1D6}"/>
                </a:ext>
              </a:extLst>
            </p:cNvPr>
            <p:cNvSpPr/>
            <p:nvPr/>
          </p:nvSpPr>
          <p:spPr>
            <a:xfrm>
              <a:off x="9148532" y="4153778"/>
              <a:ext cx="167800" cy="24661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bg1"/>
                </a:buClr>
              </a:pPr>
              <a:endParaRPr lang="en-US" err="1"/>
            </a:p>
          </p:txBody>
        </p:sp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D4B538ED-1A39-DDDF-7DDB-860017CD37B9}"/>
                </a:ext>
              </a:extLst>
            </p:cNvPr>
            <p:cNvSpPr/>
            <p:nvPr/>
          </p:nvSpPr>
          <p:spPr>
            <a:xfrm>
              <a:off x="10968336" y="4510181"/>
              <a:ext cx="167800" cy="2466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bg1"/>
                </a:buClr>
              </a:pPr>
              <a:endParaRPr lang="en-US" err="1"/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9A797376-4719-C8CC-5391-7F510E0CB3DE}"/>
                </a:ext>
              </a:extLst>
            </p:cNvPr>
            <p:cNvSpPr/>
            <p:nvPr/>
          </p:nvSpPr>
          <p:spPr>
            <a:xfrm>
              <a:off x="10098045" y="5516359"/>
              <a:ext cx="167800" cy="27211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bg1"/>
                </a:buClr>
              </a:pPr>
              <a:endParaRPr lang="en-US" err="1"/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0AF502C1-47CE-458C-0F3C-97FAC84ABABD}"/>
                </a:ext>
              </a:extLst>
            </p:cNvPr>
            <p:cNvSpPr/>
            <p:nvPr/>
          </p:nvSpPr>
          <p:spPr>
            <a:xfrm>
              <a:off x="10098045" y="5192195"/>
              <a:ext cx="167800" cy="31453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bg1"/>
                </a:buClr>
              </a:pPr>
              <a:endParaRPr lang="en-US" err="1"/>
            </a:p>
          </p:txBody>
        </p:sp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22703BE6-C61F-838E-611B-C031AB21236E}"/>
                </a:ext>
              </a:extLst>
            </p:cNvPr>
            <p:cNvSpPr/>
            <p:nvPr/>
          </p:nvSpPr>
          <p:spPr>
            <a:xfrm>
              <a:off x="11975734" y="2987866"/>
              <a:ext cx="167800" cy="24661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bg1"/>
                </a:buClr>
              </a:pPr>
              <a:endParaRPr lang="en-US" err="1"/>
            </a:p>
          </p:txBody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8DA43E06-6CBE-4D56-4CA1-F2FDF6F02B16}"/>
                </a:ext>
              </a:extLst>
            </p:cNvPr>
            <p:cNvSpPr/>
            <p:nvPr/>
          </p:nvSpPr>
          <p:spPr>
            <a:xfrm>
              <a:off x="11975734" y="1507175"/>
              <a:ext cx="167800" cy="2466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bg1"/>
                </a:buClr>
              </a:pPr>
              <a:endParaRPr lang="en-US" err="1"/>
            </a:p>
          </p:txBody>
        </p: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8DD41A60-B578-1845-14AC-FB0D1DFD87D9}"/>
                </a:ext>
              </a:extLst>
            </p:cNvPr>
            <p:cNvSpPr txBox="1"/>
            <p:nvPr/>
          </p:nvSpPr>
          <p:spPr>
            <a:xfrm>
              <a:off x="12170729" y="2952475"/>
              <a:ext cx="1171541" cy="8335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b="0" i="0" u="none" strike="noStrike" baseline="0" err="1">
                  <a:solidFill>
                    <a:srgbClr val="000000"/>
                  </a:solidFill>
                  <a:latin typeface="AIMGD I+ Arial MT"/>
                </a:rPr>
                <a:t>MPCBBx</a:t>
              </a:r>
              <a:br>
                <a:rPr lang="en-US" sz="1400" b="0" i="0" u="none" strike="noStrike" baseline="0">
                  <a:solidFill>
                    <a:srgbClr val="000000"/>
                  </a:solidFill>
                  <a:latin typeface="AIMGD I+ Arial MT"/>
                </a:rPr>
              </a:br>
              <a:r>
                <a:rPr lang="en-US" sz="1400" b="0" i="0" u="none" strike="noStrike" baseline="0">
                  <a:solidFill>
                    <a:srgbClr val="000000"/>
                  </a:solidFill>
                  <a:latin typeface="AIMGD I+ Arial MT"/>
                </a:rPr>
                <a:t>block-based</a:t>
              </a:r>
              <a:br>
                <a:rPr lang="en-US" sz="1400" b="0" i="0" u="none" strike="noStrike" baseline="0">
                  <a:solidFill>
                    <a:srgbClr val="000000"/>
                  </a:solidFill>
                  <a:latin typeface="AIMGD I+ Arial MT"/>
                </a:rPr>
              </a:br>
              <a:r>
                <a:rPr lang="en-US" sz="1400" b="0" i="0" u="none" strike="noStrike" baseline="0">
                  <a:solidFill>
                    <a:srgbClr val="000000"/>
                  </a:solidFill>
                  <a:latin typeface="AIMGD I+ Arial MT"/>
                </a:rPr>
                <a:t>MPC</a:t>
              </a:r>
              <a:endParaRPr lang="en-US" sz="1400"/>
            </a:p>
          </p:txBody>
        </p: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3E0DAAF4-85F9-F855-56FA-CC4CAC9E23D3}"/>
                </a:ext>
              </a:extLst>
            </p:cNvPr>
            <p:cNvSpPr txBox="1"/>
            <p:nvPr/>
          </p:nvSpPr>
          <p:spPr>
            <a:xfrm>
              <a:off x="12179524" y="1467489"/>
              <a:ext cx="1140664" cy="13197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b="0" i="0" u="none" strike="noStrike" baseline="0" err="1">
                  <a:solidFill>
                    <a:srgbClr val="000000"/>
                  </a:solidFill>
                  <a:latin typeface="AIMGD I+ Arial MT"/>
                </a:rPr>
                <a:t>MPCWMx</a:t>
              </a:r>
              <a:br>
                <a:rPr lang="en-US" sz="1400" b="0" i="0" u="none" strike="noStrike" baseline="0">
                  <a:solidFill>
                    <a:srgbClr val="000000"/>
                  </a:solidFill>
                  <a:latin typeface="AIMGD I+ Arial MT"/>
                </a:rPr>
              </a:br>
              <a:r>
                <a:rPr lang="en-US" sz="1400" b="0" i="0" u="none" strike="noStrike" baseline="0">
                  <a:solidFill>
                    <a:srgbClr val="000000"/>
                  </a:solidFill>
                  <a:latin typeface="AIMGD I+ Arial MT"/>
                </a:rPr>
                <a:t>water-mark</a:t>
              </a:r>
            </a:p>
            <a:p>
              <a:pPr algn="l"/>
              <a:r>
                <a:rPr lang="en-US" sz="1400">
                  <a:solidFill>
                    <a:srgbClr val="000000"/>
                  </a:solidFill>
                  <a:latin typeface="AIMGD I+ Arial MT"/>
                </a:rPr>
                <a:t>memory</a:t>
              </a:r>
              <a:br>
                <a:rPr lang="en-US" sz="1400">
                  <a:solidFill>
                    <a:srgbClr val="000000"/>
                  </a:solidFill>
                  <a:latin typeface="AIMGD I+ Arial MT"/>
                </a:rPr>
              </a:br>
              <a:r>
                <a:rPr lang="en-US" sz="1400">
                  <a:solidFill>
                    <a:srgbClr val="000000"/>
                  </a:solidFill>
                  <a:latin typeface="AIMGD I+ Arial MT"/>
                </a:rPr>
                <a:t>protection</a:t>
              </a:r>
              <a:br>
                <a:rPr lang="en-US" sz="1400">
                  <a:solidFill>
                    <a:srgbClr val="000000"/>
                  </a:solidFill>
                  <a:latin typeface="AIMGD I+ Arial MT"/>
                </a:rPr>
              </a:br>
              <a:r>
                <a:rPr lang="en-US" sz="1400">
                  <a:solidFill>
                    <a:srgbClr val="000000"/>
                  </a:solidFill>
                  <a:latin typeface="AIMGD I+ Arial MT"/>
                </a:rPr>
                <a:t>controller</a:t>
              </a:r>
              <a:endParaRPr lang="en-US" sz="1400"/>
            </a:p>
          </p:txBody>
        </p:sp>
      </p:grpSp>
      <p:sp>
        <p:nvSpPr>
          <p:cNvPr id="329" name="Rectangle: Rounded Corners 328">
            <a:extLst>
              <a:ext uri="{FF2B5EF4-FFF2-40B4-BE49-F238E27FC236}">
                <a16:creationId xmlns:a16="http://schemas.microsoft.com/office/drawing/2014/main" id="{D089B0CA-B25F-9178-9E4B-E9A84BE34D54}"/>
              </a:ext>
            </a:extLst>
          </p:cNvPr>
          <p:cNvSpPr/>
          <p:nvPr/>
        </p:nvSpPr>
        <p:spPr>
          <a:xfrm>
            <a:off x="5097536" y="997869"/>
            <a:ext cx="1443705" cy="951877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err="1"/>
          </a:p>
        </p:txBody>
      </p:sp>
      <p:sp>
        <p:nvSpPr>
          <p:cNvPr id="330" name="Rectangle: Rounded Corners 329">
            <a:extLst>
              <a:ext uri="{FF2B5EF4-FFF2-40B4-BE49-F238E27FC236}">
                <a16:creationId xmlns:a16="http://schemas.microsoft.com/office/drawing/2014/main" id="{56EA9D0D-C61B-33A8-1F14-733EB2AE34A4}"/>
              </a:ext>
            </a:extLst>
          </p:cNvPr>
          <p:cNvSpPr/>
          <p:nvPr/>
        </p:nvSpPr>
        <p:spPr>
          <a:xfrm>
            <a:off x="5568391" y="3498092"/>
            <a:ext cx="1371366" cy="2587472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err="1"/>
          </a:p>
        </p:txBody>
      </p:sp>
      <p:sp>
        <p:nvSpPr>
          <p:cNvPr id="331" name="Isosceles Triangle 330">
            <a:extLst>
              <a:ext uri="{FF2B5EF4-FFF2-40B4-BE49-F238E27FC236}">
                <a16:creationId xmlns:a16="http://schemas.microsoft.com/office/drawing/2014/main" id="{EFAF0476-4CD8-0D90-FB1A-7BF546A5CE00}"/>
              </a:ext>
            </a:extLst>
          </p:cNvPr>
          <p:cNvSpPr/>
          <p:nvPr/>
        </p:nvSpPr>
        <p:spPr>
          <a:xfrm rot="2673254">
            <a:off x="6842029" y="1990876"/>
            <a:ext cx="203512" cy="11157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err="1"/>
          </a:p>
        </p:txBody>
      </p:sp>
      <p:sp>
        <p:nvSpPr>
          <p:cNvPr id="332" name="Isosceles Triangle 331">
            <a:extLst>
              <a:ext uri="{FF2B5EF4-FFF2-40B4-BE49-F238E27FC236}">
                <a16:creationId xmlns:a16="http://schemas.microsoft.com/office/drawing/2014/main" id="{DD62F9D4-1B4C-146F-3065-75FF99B178F8}"/>
              </a:ext>
            </a:extLst>
          </p:cNvPr>
          <p:cNvSpPr/>
          <p:nvPr/>
        </p:nvSpPr>
        <p:spPr>
          <a:xfrm rot="2673254">
            <a:off x="6029020" y="1997505"/>
            <a:ext cx="203512" cy="11157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fr-FR" sz="500"/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EC5241FA-B621-8AEA-E3EF-4DEB40EA815B}"/>
              </a:ext>
            </a:extLst>
          </p:cNvPr>
          <p:cNvSpPr txBox="1"/>
          <p:nvPr/>
        </p:nvSpPr>
        <p:spPr>
          <a:xfrm rot="2806938">
            <a:off x="6823563" y="1988546"/>
            <a:ext cx="220475" cy="137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400">
                <a:solidFill>
                  <a:schemeClr val="bg1"/>
                </a:solidFill>
              </a:rPr>
              <a:t>TZ</a:t>
            </a:r>
            <a:endParaRPr lang="en-US" sz="400" err="1">
              <a:solidFill>
                <a:schemeClr val="bg1"/>
              </a:solidFill>
            </a:endParaRP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8625D8EB-5059-DC98-6EC9-0C68B7D85FDC}"/>
              </a:ext>
            </a:extLst>
          </p:cNvPr>
          <p:cNvSpPr txBox="1"/>
          <p:nvPr/>
        </p:nvSpPr>
        <p:spPr>
          <a:xfrm rot="2806938">
            <a:off x="6003825" y="1995348"/>
            <a:ext cx="220475" cy="137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400">
                <a:solidFill>
                  <a:schemeClr val="bg1"/>
                </a:solidFill>
              </a:rPr>
              <a:t>TZ</a:t>
            </a:r>
            <a:endParaRPr lang="en-US" sz="400" err="1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FA468F-6134-F7A2-A570-708FAC6B51B2}"/>
              </a:ext>
            </a:extLst>
          </p:cNvPr>
          <p:cNvSpPr txBox="1"/>
          <p:nvPr/>
        </p:nvSpPr>
        <p:spPr>
          <a:xfrm>
            <a:off x="347499" y="210471"/>
            <a:ext cx="2698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3600">
                <a:solidFill>
                  <a:srgbClr val="E6007E"/>
                </a:solidFill>
              </a:rPr>
              <a:t>STM32F4x9</a:t>
            </a:r>
            <a:endParaRPr lang="en-US" sz="3600" err="1">
              <a:solidFill>
                <a:srgbClr val="E6007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19D2E-39D3-E75C-743E-31CB51F5917E}"/>
              </a:ext>
            </a:extLst>
          </p:cNvPr>
          <p:cNvSpPr txBox="1"/>
          <p:nvPr/>
        </p:nvSpPr>
        <p:spPr>
          <a:xfrm>
            <a:off x="4889847" y="244752"/>
            <a:ext cx="2775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3600">
                <a:solidFill>
                  <a:srgbClr val="E6007E"/>
                </a:solidFill>
              </a:rPr>
              <a:t>STM32H563</a:t>
            </a:r>
            <a:endParaRPr lang="en-US" sz="3600" err="1">
              <a:solidFill>
                <a:srgbClr val="E6007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312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116B9B-1707-430F-B69D-D0575BC8D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1484313"/>
            <a:ext cx="11591925" cy="4608512"/>
          </a:xfrm>
        </p:spPr>
        <p:txBody>
          <a:bodyPr vert="horz" lIns="91440" tIns="45720" rIns="90000" bIns="45720" rtlCol="0" anchor="t">
            <a:noAutofit/>
          </a:bodyPr>
          <a:lstStyle/>
          <a:p>
            <a:pPr marL="261620" indent="-261620"/>
            <a:r>
              <a:rPr lang="fr-FR" err="1"/>
              <a:t>Bidirectional</a:t>
            </a:r>
            <a:r>
              <a:rPr lang="fr-FR"/>
              <a:t> AHB master port(s): GPDMA1/2: 2 ports</a:t>
            </a:r>
            <a:endParaRPr lang="en-US"/>
          </a:p>
          <a:p>
            <a:pPr marL="261620" indent="-261620"/>
            <a:r>
              <a:rPr lang="fr-FR"/>
              <a:t>Memory-</a:t>
            </a:r>
            <a:r>
              <a:rPr lang="fr-FR" err="1"/>
              <a:t>mapped</a:t>
            </a:r>
            <a:r>
              <a:rPr lang="fr-FR"/>
              <a:t> data </a:t>
            </a:r>
            <a:r>
              <a:rPr lang="fr-FR" err="1"/>
              <a:t>transfers</a:t>
            </a:r>
            <a:r>
              <a:rPr lang="fr-FR"/>
              <a:t> </a:t>
            </a:r>
            <a:r>
              <a:rPr lang="fr-FR" err="1"/>
              <a:t>from</a:t>
            </a:r>
            <a:r>
              <a:rPr lang="fr-FR"/>
              <a:t> a source to a destination</a:t>
            </a:r>
            <a:endParaRPr lang="fr-FR">
              <a:cs typeface="Arial"/>
            </a:endParaRPr>
          </a:p>
          <a:p>
            <a:pPr lvl="1"/>
            <a:r>
              <a:rPr lang="fr-FR" err="1"/>
              <a:t>Peripheral</a:t>
            </a:r>
            <a:r>
              <a:rPr lang="fr-FR"/>
              <a:t>-to-memory</a:t>
            </a:r>
            <a:endParaRPr lang="fr-FR">
              <a:cs typeface="Arial"/>
            </a:endParaRPr>
          </a:p>
          <a:p>
            <a:pPr lvl="1"/>
            <a:r>
              <a:rPr lang="fr-FR"/>
              <a:t>Memory-to-</a:t>
            </a:r>
            <a:r>
              <a:rPr lang="fr-FR" err="1"/>
              <a:t>peripheral</a:t>
            </a:r>
            <a:endParaRPr lang="fr-FR"/>
          </a:p>
          <a:p>
            <a:pPr lvl="1"/>
            <a:r>
              <a:rPr lang="fr-FR"/>
              <a:t>Memory-to-memory</a:t>
            </a:r>
            <a:endParaRPr lang="fr-FR">
              <a:cs typeface="Arial"/>
            </a:endParaRPr>
          </a:p>
          <a:p>
            <a:pPr lvl="1"/>
            <a:r>
              <a:rPr lang="fr-FR" err="1"/>
              <a:t>Peripheral</a:t>
            </a:r>
            <a:r>
              <a:rPr lang="fr-FR"/>
              <a:t>-to-</a:t>
            </a:r>
            <a:r>
              <a:rPr lang="fr-FR" err="1"/>
              <a:t>peripheral</a:t>
            </a:r>
            <a:endParaRPr lang="fr-FR"/>
          </a:p>
          <a:p>
            <a:pPr marL="261620" indent="-261620"/>
            <a:r>
              <a:rPr lang="fr-FR" err="1"/>
              <a:t>Autonomous</a:t>
            </a:r>
            <a:r>
              <a:rPr lang="fr-FR"/>
              <a:t> data </a:t>
            </a:r>
            <a:r>
              <a:rPr lang="fr-FR" err="1"/>
              <a:t>transfers</a:t>
            </a:r>
            <a:r>
              <a:rPr lang="fr-FR"/>
              <a:t> </a:t>
            </a:r>
            <a:r>
              <a:rPr lang="fr-FR" err="1"/>
              <a:t>during</a:t>
            </a:r>
            <a:r>
              <a:rPr lang="fr-FR"/>
              <a:t> </a:t>
            </a:r>
            <a:r>
              <a:rPr lang="fr-FR" err="1"/>
              <a:t>Sleep</a:t>
            </a:r>
            <a:r>
              <a:rPr lang="fr-FR"/>
              <a:t> mode</a:t>
            </a:r>
            <a:endParaRPr lang="fr-FR">
              <a:cs typeface="Arial"/>
            </a:endParaRPr>
          </a:p>
          <a:p>
            <a:pPr marL="261620" indent="-261620"/>
            <a:r>
              <a:rPr lang="fr-FR"/>
              <a:t>8 Concurrent DMA channels for </a:t>
            </a:r>
            <a:r>
              <a:rPr lang="fr-FR" err="1"/>
              <a:t>each</a:t>
            </a:r>
            <a:r>
              <a:rPr lang="fr-FR"/>
              <a:t> </a:t>
            </a:r>
            <a:r>
              <a:rPr lang="fr-FR" err="1"/>
              <a:t>controller</a:t>
            </a:r>
            <a:endParaRPr lang="fr-FR" err="1">
              <a:cs typeface="Arial"/>
            </a:endParaRPr>
          </a:p>
          <a:p>
            <a:pPr marL="261620" indent="-261620"/>
            <a:r>
              <a:rPr lang="fr-FR" err="1"/>
              <a:t>Transfers</a:t>
            </a:r>
            <a:r>
              <a:rPr lang="fr-FR"/>
              <a:t> arbitration </a:t>
            </a:r>
            <a:r>
              <a:rPr lang="fr-FR" err="1"/>
              <a:t>is</a:t>
            </a:r>
            <a:r>
              <a:rPr lang="fr-FR"/>
              <a:t> </a:t>
            </a:r>
            <a:r>
              <a:rPr lang="fr-FR" err="1"/>
              <a:t>based</a:t>
            </a:r>
            <a:r>
              <a:rPr lang="fr-FR"/>
              <a:t> on a </a:t>
            </a:r>
            <a:r>
              <a:rPr lang="fr-FR">
                <a:solidFill>
                  <a:schemeClr val="accent2"/>
                </a:solidFill>
              </a:rPr>
              <a:t>4-grade </a:t>
            </a:r>
            <a:r>
              <a:rPr lang="fr-FR" err="1">
                <a:solidFill>
                  <a:schemeClr val="accent2"/>
                </a:solidFill>
              </a:rPr>
              <a:t>priority</a:t>
            </a:r>
            <a:r>
              <a:rPr lang="fr-FR">
                <a:solidFill>
                  <a:schemeClr val="accent2"/>
                </a:solidFill>
              </a:rPr>
              <a:t> </a:t>
            </a:r>
            <a:r>
              <a:rPr lang="fr-FR" err="1">
                <a:solidFill>
                  <a:schemeClr val="accent2"/>
                </a:solidFill>
              </a:rPr>
              <a:t>policy</a:t>
            </a:r>
            <a:endParaRPr lang="fr-FR">
              <a:solidFill>
                <a:schemeClr val="accent2"/>
              </a:solidFill>
              <a:cs typeface="Arial"/>
            </a:endParaRPr>
          </a:p>
          <a:p>
            <a:pPr lvl="1"/>
            <a:r>
              <a:rPr lang="fr-FR"/>
              <a:t>One </a:t>
            </a:r>
            <a:r>
              <a:rPr lang="fr-FR" err="1"/>
              <a:t>reserved</a:t>
            </a:r>
            <a:r>
              <a:rPr lang="fr-FR"/>
              <a:t> </a:t>
            </a:r>
            <a:r>
              <a:rPr lang="fr-FR" err="1"/>
              <a:t>highest</a:t>
            </a:r>
            <a:r>
              <a:rPr lang="fr-FR"/>
              <a:t> </a:t>
            </a:r>
            <a:r>
              <a:rPr lang="fr-FR" err="1"/>
              <a:t>priority</a:t>
            </a:r>
            <a:r>
              <a:rPr lang="fr-FR"/>
              <a:t> queue for time-sensitive </a:t>
            </a:r>
            <a:r>
              <a:rPr lang="fr-FR" err="1"/>
              <a:t>traffic</a:t>
            </a:r>
            <a:endParaRPr lang="fr-FR"/>
          </a:p>
          <a:p>
            <a:pPr lvl="1"/>
            <a:r>
              <a:rPr lang="fr-FR" err="1"/>
              <a:t>Three</a:t>
            </a:r>
            <a:r>
              <a:rPr lang="fr-FR"/>
              <a:t> </a:t>
            </a:r>
            <a:r>
              <a:rPr lang="fr-FR" err="1"/>
              <a:t>lower</a:t>
            </a:r>
            <a:r>
              <a:rPr lang="fr-FR"/>
              <a:t> </a:t>
            </a:r>
            <a:r>
              <a:rPr lang="fr-FR" err="1"/>
              <a:t>priority</a:t>
            </a:r>
            <a:r>
              <a:rPr lang="fr-FR"/>
              <a:t> queues </a:t>
            </a:r>
            <a:r>
              <a:rPr lang="fr-FR" err="1"/>
              <a:t>with</a:t>
            </a:r>
            <a:r>
              <a:rPr lang="fr-FR"/>
              <a:t> </a:t>
            </a:r>
            <a:r>
              <a:rPr lang="fr-FR" err="1"/>
              <a:t>weighted</a:t>
            </a:r>
            <a:r>
              <a:rPr lang="fr-FR"/>
              <a:t> round robin allocation</a:t>
            </a:r>
            <a:endParaRPr lang="fr-FR">
              <a:cs typeface="Arial"/>
            </a:endParaRPr>
          </a:p>
          <a:p>
            <a:pPr marL="261620" indent="-261620"/>
            <a:endParaRPr lang="fr-FR">
              <a:cs typeface="Arial"/>
            </a:endParaRPr>
          </a:p>
          <a:p>
            <a:pPr marL="261620" indent="-261620"/>
            <a:endParaRPr lang="fr-FR">
              <a:cs typeface="Arial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2C75E7-9639-4B24-A21B-216C09673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7" y="-1"/>
            <a:ext cx="11609159" cy="1304925"/>
          </a:xfrm>
        </p:spPr>
        <p:txBody>
          <a:bodyPr/>
          <a:lstStyle/>
          <a:p>
            <a:r>
              <a:rPr lang="cs-CZ"/>
              <a:t>GP</a:t>
            </a:r>
            <a:r>
              <a:rPr lang="fr-FR"/>
              <a:t>DMA key </a:t>
            </a:r>
            <a:r>
              <a:rPr lang="fr-FR" err="1"/>
              <a:t>features</a:t>
            </a:r>
            <a:r>
              <a:rPr lang="fr-FR"/>
              <a:t> 1/2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FCF232-2FCB-466B-877C-1850C61BE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0261" y="6330968"/>
            <a:ext cx="411004" cy="292554"/>
          </a:xfrm>
        </p:spPr>
        <p:txBody>
          <a:bodyPr/>
          <a:lstStyle/>
          <a:p>
            <a:fld id="{62A42E78-4FE3-4E16-9FB9-64A349BFE3FC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9496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3BA882-D3E7-09F2-082D-7D12DDAE4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115" y="1078906"/>
            <a:ext cx="11591925" cy="5255391"/>
          </a:xfrm>
        </p:spPr>
        <p:txBody>
          <a:bodyPr/>
          <a:lstStyle/>
          <a:p>
            <a:r>
              <a:rPr lang="en-US" b="1"/>
              <a:t>GPDMA data handling</a:t>
            </a:r>
          </a:p>
          <a:p>
            <a:pPr lvl="1"/>
            <a:r>
              <a:rPr lang="en-US"/>
              <a:t>Byte-based reordering</a:t>
            </a:r>
          </a:p>
          <a:p>
            <a:pPr lvl="1"/>
            <a:r>
              <a:rPr lang="en-US"/>
              <a:t>packing/unpacking</a:t>
            </a:r>
          </a:p>
          <a:p>
            <a:r>
              <a:rPr lang="en-GB" b="1"/>
              <a:t>Linear addressing mode</a:t>
            </a:r>
          </a:p>
          <a:p>
            <a:pPr lvl="1"/>
            <a:r>
              <a:rPr lang="en-US"/>
              <a:t>Fixed addressing (typically for peripheral data register)</a:t>
            </a:r>
          </a:p>
          <a:p>
            <a:pPr lvl="1"/>
            <a:r>
              <a:rPr lang="en-US"/>
              <a:t>Contiguously-incremented addressing (typically for memory access)</a:t>
            </a:r>
          </a:p>
          <a:p>
            <a:pPr lvl="1"/>
            <a:r>
              <a:rPr lang="en-US"/>
              <a:t>Blocks up to 64kB (16-bit BNDT)</a:t>
            </a:r>
          </a:p>
          <a:p>
            <a:r>
              <a:rPr lang="en-GB" b="1"/>
              <a:t>2D addressing mode (ch6..7), additional</a:t>
            </a:r>
          </a:p>
          <a:p>
            <a:pPr lvl="1"/>
            <a:r>
              <a:rPr lang="en-GB"/>
              <a:t>Repeated block mode: </a:t>
            </a:r>
            <a:r>
              <a:rPr lang="en-US"/>
              <a:t>programmable repeated block counter (11-bit BRC, up to 2k blocks)</a:t>
            </a:r>
          </a:p>
          <a:p>
            <a:pPr lvl="1"/>
            <a:r>
              <a:rPr lang="en-US"/>
              <a:t>Programmable source/destination signed burst address offset (2x 14bit, up to +/-8kB)</a:t>
            </a:r>
          </a:p>
          <a:p>
            <a:pPr lvl="3"/>
            <a:r>
              <a:rPr lang="en-US"/>
              <a:t>Non-contiguous incremented/decremented addressing after each burst</a:t>
            </a:r>
          </a:p>
          <a:p>
            <a:pPr lvl="1"/>
            <a:r>
              <a:rPr lang="en-US"/>
              <a:t>Programmable source/destination signed block address offset (2x 17bit, up to +/-64kB)</a:t>
            </a:r>
          </a:p>
          <a:p>
            <a:pPr lvl="3"/>
            <a:r>
              <a:rPr lang="en-US"/>
              <a:t>Non-contiguous incremented/decremented addressing after each block</a:t>
            </a:r>
          </a:p>
          <a:p>
            <a:pPr marL="0" indent="0" algn="l">
              <a:buNone/>
            </a:pPr>
            <a:endParaRPr lang="en-US">
              <a:solidFill>
                <a:srgbClr val="002052"/>
              </a:solidFill>
              <a:latin typeface="Roboto" panose="02000000000000000000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1B384F-06B2-707E-7557-B2032966B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GP</a:t>
            </a:r>
            <a:r>
              <a:rPr lang="fr-FR"/>
              <a:t>DMA key </a:t>
            </a:r>
            <a:r>
              <a:rPr lang="fr-FR" err="1"/>
              <a:t>features</a:t>
            </a:r>
            <a:r>
              <a:rPr lang="fr-FR"/>
              <a:t> 2/2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B2131E-D1A3-0478-C4AB-6B13E2591AD0}"/>
              </a:ext>
            </a:extLst>
          </p:cNvPr>
          <p:cNvSpPr txBox="1"/>
          <p:nvPr/>
        </p:nvSpPr>
        <p:spPr>
          <a:xfrm>
            <a:off x="4555375" y="1512916"/>
            <a:ext cx="332509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/>
              <a:t>padding/truncation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/>
              <a:t>sign extension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6F4CD8-0412-3CFB-B0FA-03E810D39A52}"/>
              </a:ext>
            </a:extLst>
          </p:cNvPr>
          <p:cNvSpPr txBox="1"/>
          <p:nvPr/>
        </p:nvSpPr>
        <p:spPr>
          <a:xfrm>
            <a:off x="8146473" y="1512916"/>
            <a:ext cx="332509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left / right alignment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3387062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3BA882-D3E7-09F2-082D-7D12DDAE4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603" y="1062282"/>
            <a:ext cx="11591925" cy="4936584"/>
          </a:xfrm>
        </p:spPr>
        <p:txBody>
          <a:bodyPr/>
          <a:lstStyle/>
          <a:p>
            <a:pPr marL="0" indent="0" algn="l">
              <a:buNone/>
            </a:pPr>
            <a:r>
              <a:rPr lang="en-US" b="1" i="0">
                <a:solidFill>
                  <a:srgbClr val="002052"/>
                </a:solidFill>
                <a:effectLst/>
                <a:latin typeface="Roboto" panose="02000000000000000000" pitchFamily="2" charset="0"/>
              </a:rPr>
              <a:t>The GPDMA will use nodes for those registers</a:t>
            </a:r>
          </a:p>
          <a:p>
            <a:pPr marL="0" indent="0" algn="l">
              <a:buNone/>
            </a:pPr>
            <a:endParaRPr lang="en-US" b="1">
              <a:solidFill>
                <a:srgbClr val="002052"/>
              </a:solidFill>
              <a:latin typeface="Roboto" panose="02000000000000000000" pitchFamily="2" charset="0"/>
            </a:endParaRPr>
          </a:p>
          <a:p>
            <a:pPr>
              <a:spcBef>
                <a:spcPts val="0"/>
              </a:spcBef>
            </a:pPr>
            <a:r>
              <a:rPr lang="en-US" b="0" i="0">
                <a:solidFill>
                  <a:srgbClr val="002052"/>
                </a:solidFill>
                <a:effectLst/>
                <a:latin typeface="Roboto" panose="02000000000000000000" pitchFamily="2" charset="0"/>
              </a:rPr>
              <a:t>TR1 - Transfer register 1</a:t>
            </a:r>
          </a:p>
          <a:p>
            <a:pPr>
              <a:spcBef>
                <a:spcPts val="0"/>
              </a:spcBef>
            </a:pPr>
            <a:r>
              <a:rPr lang="en-US" b="0" i="0">
                <a:solidFill>
                  <a:srgbClr val="002052"/>
                </a:solidFill>
                <a:effectLst/>
                <a:latin typeface="Roboto" panose="02000000000000000000" pitchFamily="2" charset="0"/>
              </a:rPr>
              <a:t>TR2 - Transfer register 2</a:t>
            </a:r>
          </a:p>
          <a:p>
            <a:pPr>
              <a:spcBef>
                <a:spcPts val="0"/>
              </a:spcBef>
            </a:pPr>
            <a:r>
              <a:rPr lang="en-US" b="0" i="0">
                <a:solidFill>
                  <a:srgbClr val="002052"/>
                </a:solidFill>
                <a:effectLst/>
                <a:latin typeface="Roboto" panose="02000000000000000000" pitchFamily="2" charset="0"/>
              </a:rPr>
              <a:t>BR1 - Block register 1</a:t>
            </a:r>
          </a:p>
          <a:p>
            <a:pPr>
              <a:spcBef>
                <a:spcPts val="0"/>
              </a:spcBef>
            </a:pPr>
            <a:r>
              <a:rPr lang="en-US" b="0" i="0">
                <a:solidFill>
                  <a:srgbClr val="002052"/>
                </a:solidFill>
                <a:effectLst/>
                <a:latin typeface="Roboto" panose="02000000000000000000" pitchFamily="2" charset="0"/>
              </a:rPr>
              <a:t>SAR - Source address register</a:t>
            </a:r>
          </a:p>
          <a:p>
            <a:pPr>
              <a:spcBef>
                <a:spcPts val="0"/>
              </a:spcBef>
            </a:pPr>
            <a:r>
              <a:rPr lang="en-US" b="0" i="0">
                <a:solidFill>
                  <a:srgbClr val="002052"/>
                </a:solidFill>
                <a:effectLst/>
                <a:latin typeface="Roboto" panose="02000000000000000000" pitchFamily="2" charset="0"/>
              </a:rPr>
              <a:t>DAR - Destination address register</a:t>
            </a:r>
          </a:p>
          <a:p>
            <a:pPr>
              <a:spcBef>
                <a:spcPts val="0"/>
              </a:spcBef>
            </a:pPr>
            <a:r>
              <a:rPr lang="en-US" b="0" i="0">
                <a:solidFill>
                  <a:srgbClr val="002052"/>
                </a:solidFill>
                <a:effectLst/>
                <a:latin typeface="Roboto" panose="02000000000000000000" pitchFamily="2" charset="0"/>
              </a:rPr>
              <a:t>TR3 - Transfer register 3 ... SA &amp; DA offsets </a:t>
            </a:r>
            <a:r>
              <a:rPr lang="en-US" b="0" i="0" err="1">
                <a:solidFill>
                  <a:srgbClr val="002052"/>
                </a:solidFill>
                <a:effectLst/>
                <a:latin typeface="Roboto" panose="02000000000000000000" pitchFamily="2" charset="0"/>
              </a:rPr>
              <a:t>incremet</a:t>
            </a:r>
            <a:r>
              <a:rPr lang="en-US" b="0" i="0">
                <a:solidFill>
                  <a:srgbClr val="002052"/>
                </a:solidFill>
                <a:effectLst/>
                <a:latin typeface="Roboto" panose="02000000000000000000" pitchFamily="2" charset="0"/>
              </a:rPr>
              <a:t> for </a:t>
            </a:r>
            <a:r>
              <a:rPr lang="en-US" b="1" i="0">
                <a:solidFill>
                  <a:srgbClr val="002052"/>
                </a:solidFill>
                <a:effectLst/>
                <a:latin typeface="Roboto" panose="02000000000000000000" pitchFamily="2" charset="0"/>
              </a:rPr>
              <a:t>2D</a:t>
            </a:r>
          </a:p>
          <a:p>
            <a:pPr>
              <a:spcBef>
                <a:spcPts val="0"/>
              </a:spcBef>
            </a:pPr>
            <a:r>
              <a:rPr lang="en-US" b="0" i="0">
                <a:solidFill>
                  <a:srgbClr val="002052"/>
                </a:solidFill>
                <a:effectLst/>
                <a:latin typeface="Roboto" panose="02000000000000000000" pitchFamily="2" charset="0"/>
              </a:rPr>
              <a:t>BR2 - Block register 2 ... block repeated SA &amp; DA offsets for </a:t>
            </a:r>
            <a:r>
              <a:rPr lang="en-US" b="1" i="0">
                <a:solidFill>
                  <a:srgbClr val="002052"/>
                </a:solidFill>
                <a:effectLst/>
                <a:latin typeface="Roboto" panose="02000000000000000000" pitchFamily="2" charset="0"/>
              </a:rPr>
              <a:t>2D</a:t>
            </a:r>
          </a:p>
          <a:p>
            <a:pPr>
              <a:spcBef>
                <a:spcPts val="0"/>
              </a:spcBef>
            </a:pPr>
            <a:r>
              <a:rPr lang="en-US" b="0" i="0">
                <a:solidFill>
                  <a:srgbClr val="002052"/>
                </a:solidFill>
                <a:effectLst/>
                <a:latin typeface="Roboto" panose="02000000000000000000" pitchFamily="2" charset="0"/>
              </a:rPr>
              <a:t>LLR - Linker list register ... link to next LL node &amp; update parameters</a:t>
            </a:r>
            <a:br>
              <a:rPr lang="en-US" b="0" i="0">
                <a:solidFill>
                  <a:srgbClr val="002052"/>
                </a:solidFill>
                <a:effectLst/>
                <a:latin typeface="Roboto" panose="02000000000000000000" pitchFamily="2" charset="0"/>
              </a:rPr>
            </a:br>
            <a:br>
              <a:rPr lang="en-US" b="0" i="0">
                <a:solidFill>
                  <a:srgbClr val="002052"/>
                </a:solidFill>
                <a:effectLst/>
                <a:latin typeface="Roboto" panose="02000000000000000000" pitchFamily="2" charset="0"/>
              </a:rPr>
            </a:br>
            <a:r>
              <a:rPr lang="en-US" b="0" i="0">
                <a:solidFill>
                  <a:srgbClr val="002052"/>
                </a:solidFill>
                <a:effectLst/>
                <a:latin typeface="Roboto" panose="02000000000000000000" pitchFamily="2" charset="0"/>
              </a:rPr>
              <a:t>In our case each linked list node will update this GPDMA registers after previous GPDMA node is finished. This is automatically reconfiguring the GPDMA channel.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1B384F-06B2-707E-7557-B2032966B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GPDMA linked-list register file</a:t>
            </a:r>
          </a:p>
        </p:txBody>
      </p:sp>
    </p:spTree>
    <p:extLst>
      <p:ext uri="{BB962C8B-B14F-4D97-AF65-F5344CB8AC3E}">
        <p14:creationId xmlns:p14="http://schemas.microsoft.com/office/powerpoint/2010/main" val="3986313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0398B6-1734-4807-AB0D-FD008DE71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DMA block </a:t>
            </a:r>
            <a:r>
              <a:rPr lang="fr-FR" err="1"/>
              <a:t>diagram</a:t>
            </a:r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DF2D77-5FC3-4DEE-8F4C-1D29D2FC9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2E78-4FE3-4E16-9FB9-64A349BFE3FC}" type="slidenum">
              <a:rPr lang="fr-FR" smtClean="0"/>
              <a:pPr/>
              <a:t>9</a:t>
            </a:fld>
            <a:endParaRPr lang="fr-FR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A6D4B0F-5D84-3840-05A6-795CEADEE21D}"/>
              </a:ext>
            </a:extLst>
          </p:cNvPr>
          <p:cNvGrpSpPr/>
          <p:nvPr/>
        </p:nvGrpSpPr>
        <p:grpSpPr>
          <a:xfrm>
            <a:off x="755074" y="1018310"/>
            <a:ext cx="10204200" cy="5717716"/>
            <a:chOff x="-86261" y="1534512"/>
            <a:chExt cx="6135828" cy="393888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1B09446-7C36-1324-2FAF-A2FE94493DEE}"/>
                </a:ext>
              </a:extLst>
            </p:cNvPr>
            <p:cNvSpPr/>
            <p:nvPr/>
          </p:nvSpPr>
          <p:spPr>
            <a:xfrm>
              <a:off x="772565" y="1534512"/>
              <a:ext cx="4330756" cy="3006651"/>
            </a:xfrm>
            <a:prstGeom prst="rect">
              <a:avLst/>
            </a:prstGeom>
            <a:solidFill>
              <a:srgbClr val="A2A2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/>
                <a:t>GPDMA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C295BC9-59B4-F67F-EFC3-1A71E516C115}"/>
                </a:ext>
              </a:extLst>
            </p:cNvPr>
            <p:cNvSpPr/>
            <p:nvPr/>
          </p:nvSpPr>
          <p:spPr>
            <a:xfrm>
              <a:off x="828642" y="2015048"/>
              <a:ext cx="1360674" cy="1072567"/>
            </a:xfrm>
            <a:prstGeom prst="rect">
              <a:avLst/>
            </a:prstGeom>
            <a:solidFill>
              <a:srgbClr val="FFD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800">
                  <a:solidFill>
                    <a:srgbClr val="03234B"/>
                  </a:solidFill>
                </a:rPr>
                <a:t>Channel </a:t>
              </a:r>
              <a:r>
                <a:rPr lang="en-US" sz="800" err="1">
                  <a:solidFill>
                    <a:srgbClr val="03234B"/>
                  </a:solidFill>
                </a:rPr>
                <a:t>datapath</a:t>
              </a:r>
              <a:r>
                <a:rPr lang="en-US" sz="800">
                  <a:solidFill>
                    <a:srgbClr val="03234B"/>
                  </a:solidFill>
                </a:rPr>
                <a:t> and transfer input control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4F68410-BAF2-5FCC-D20E-39E3C1777A91}"/>
                </a:ext>
              </a:extLst>
            </p:cNvPr>
            <p:cNvSpPr/>
            <p:nvPr/>
          </p:nvSpPr>
          <p:spPr>
            <a:xfrm>
              <a:off x="828641" y="3188659"/>
              <a:ext cx="2120037" cy="1225444"/>
            </a:xfrm>
            <a:prstGeom prst="rect">
              <a:avLst/>
            </a:prstGeom>
            <a:solidFill>
              <a:srgbClr val="FFD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800">
                  <a:solidFill>
                    <a:srgbClr val="03234B"/>
                  </a:solidFill>
                </a:rPr>
                <a:t>AHB slave interface</a:t>
              </a:r>
            </a:p>
          </p:txBody>
        </p:sp>
        <p:grpSp>
          <p:nvGrpSpPr>
            <p:cNvPr id="8" name="Groupe 99">
              <a:extLst>
                <a:ext uri="{FF2B5EF4-FFF2-40B4-BE49-F238E27FC236}">
                  <a16:creationId xmlns:a16="http://schemas.microsoft.com/office/drawing/2014/main" id="{C99087BA-65F7-765F-5B9A-0932DF87E4E3}"/>
                </a:ext>
              </a:extLst>
            </p:cNvPr>
            <p:cNvGrpSpPr/>
            <p:nvPr/>
          </p:nvGrpSpPr>
          <p:grpSpPr>
            <a:xfrm>
              <a:off x="1013650" y="2440241"/>
              <a:ext cx="990659" cy="613935"/>
              <a:chOff x="1207744" y="2210653"/>
              <a:chExt cx="990659" cy="613935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DDE4B90-A9ED-C0E6-C026-8E3CA6763F79}"/>
                  </a:ext>
                </a:extLst>
              </p:cNvPr>
              <p:cNvSpPr/>
              <p:nvPr/>
            </p:nvSpPr>
            <p:spPr>
              <a:xfrm>
                <a:off x="1385068" y="2210653"/>
                <a:ext cx="813335" cy="193213"/>
              </a:xfrm>
              <a:prstGeom prst="rect">
                <a:avLst/>
              </a:prstGeom>
              <a:solidFill>
                <a:srgbClr val="464650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>
                    <a:solidFill>
                      <a:srgbClr val="FFFFFF"/>
                    </a:solidFill>
                  </a:rPr>
                  <a:t>Channel 7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0A89854-ACC9-9183-57A1-882EBC38A1DA}"/>
                  </a:ext>
                </a:extLst>
              </p:cNvPr>
              <p:cNvSpPr/>
              <p:nvPr/>
            </p:nvSpPr>
            <p:spPr>
              <a:xfrm>
                <a:off x="1325960" y="2344221"/>
                <a:ext cx="813335" cy="193213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46465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800">
                  <a:solidFill>
                    <a:srgbClr val="464650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94E0A74-FCC7-FFBA-6C46-536A8365EB51}"/>
                  </a:ext>
                </a:extLst>
              </p:cNvPr>
              <p:cNvSpPr/>
              <p:nvPr/>
            </p:nvSpPr>
            <p:spPr>
              <a:xfrm>
                <a:off x="1266852" y="2475924"/>
                <a:ext cx="813335" cy="193213"/>
              </a:xfrm>
              <a:prstGeom prst="rect">
                <a:avLst/>
              </a:prstGeom>
              <a:solidFill>
                <a:srgbClr val="464650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>
                    <a:solidFill>
                      <a:srgbClr val="FFFFFF"/>
                    </a:solidFill>
                  </a:rPr>
                  <a:t>Channel1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9A3BB69-0905-9F56-372E-8567653CEDE4}"/>
                  </a:ext>
                </a:extLst>
              </p:cNvPr>
              <p:cNvSpPr/>
              <p:nvPr/>
            </p:nvSpPr>
            <p:spPr>
              <a:xfrm>
                <a:off x="1207744" y="2631375"/>
                <a:ext cx="813335" cy="193213"/>
              </a:xfrm>
              <a:prstGeom prst="rect">
                <a:avLst/>
              </a:prstGeom>
              <a:solidFill>
                <a:srgbClr val="464650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>
                    <a:solidFill>
                      <a:srgbClr val="FFFFFF"/>
                    </a:solidFill>
                  </a:rPr>
                  <a:t>Channel0</a:t>
                </a:r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5598D38-6BCC-185E-61CD-136157F9CC38}"/>
                </a:ext>
              </a:extLst>
            </p:cNvPr>
            <p:cNvSpPr/>
            <p:nvPr/>
          </p:nvSpPr>
          <p:spPr>
            <a:xfrm>
              <a:off x="901505" y="3430323"/>
              <a:ext cx="599481" cy="8784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rgbClr val="464650"/>
                  </a:solidFill>
                </a:rPr>
                <a:t>DMA global registers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C9B1B0D-2B60-D500-3DBF-765618C0B970}"/>
                </a:ext>
              </a:extLst>
            </p:cNvPr>
            <p:cNvSpPr/>
            <p:nvPr/>
          </p:nvSpPr>
          <p:spPr>
            <a:xfrm>
              <a:off x="1570340" y="3430323"/>
              <a:ext cx="1286839" cy="8784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800">
                  <a:solidFill>
                    <a:srgbClr val="464650"/>
                  </a:solidFill>
                </a:rPr>
                <a:t>DMA channel registers</a:t>
              </a:r>
            </a:p>
          </p:txBody>
        </p:sp>
        <p:grpSp>
          <p:nvGrpSpPr>
            <p:cNvPr id="15" name="Groupe 100">
              <a:extLst>
                <a:ext uri="{FF2B5EF4-FFF2-40B4-BE49-F238E27FC236}">
                  <a16:creationId xmlns:a16="http://schemas.microsoft.com/office/drawing/2014/main" id="{FE7D159E-E942-3622-88AF-C62ED641D50B}"/>
                </a:ext>
              </a:extLst>
            </p:cNvPr>
            <p:cNvGrpSpPr/>
            <p:nvPr/>
          </p:nvGrpSpPr>
          <p:grpSpPr>
            <a:xfrm>
              <a:off x="1718430" y="3669038"/>
              <a:ext cx="990659" cy="613935"/>
              <a:chOff x="1902863" y="3439450"/>
              <a:chExt cx="990659" cy="613935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2499050-62AD-6A8F-EDFA-36A2C1A4EDF8}"/>
                  </a:ext>
                </a:extLst>
              </p:cNvPr>
              <p:cNvSpPr/>
              <p:nvPr/>
            </p:nvSpPr>
            <p:spPr>
              <a:xfrm>
                <a:off x="2080187" y="3439450"/>
                <a:ext cx="813335" cy="193213"/>
              </a:xfrm>
              <a:prstGeom prst="rect">
                <a:avLst/>
              </a:prstGeom>
              <a:solidFill>
                <a:srgbClr val="464650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>
                    <a:solidFill>
                      <a:srgbClr val="FFFFFF"/>
                    </a:solidFill>
                  </a:rPr>
                  <a:t>Channel 7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B0CD82B-8CD2-B4D5-07FB-6CFEE199B538}"/>
                  </a:ext>
                </a:extLst>
              </p:cNvPr>
              <p:cNvSpPr/>
              <p:nvPr/>
            </p:nvSpPr>
            <p:spPr>
              <a:xfrm>
                <a:off x="2021079" y="3573018"/>
                <a:ext cx="813335" cy="193213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46465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800">
                  <a:solidFill>
                    <a:srgbClr val="464650"/>
                  </a:solidFill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EE87F5C-5420-ED61-B2C3-153ADEA03F30}"/>
                  </a:ext>
                </a:extLst>
              </p:cNvPr>
              <p:cNvSpPr/>
              <p:nvPr/>
            </p:nvSpPr>
            <p:spPr>
              <a:xfrm>
                <a:off x="1961971" y="3704721"/>
                <a:ext cx="813335" cy="193213"/>
              </a:xfrm>
              <a:prstGeom prst="rect">
                <a:avLst/>
              </a:prstGeom>
              <a:solidFill>
                <a:srgbClr val="464650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>
                    <a:solidFill>
                      <a:srgbClr val="FFFFFF"/>
                    </a:solidFill>
                  </a:rPr>
                  <a:t>Channel1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EC8330B-8598-5CD2-4641-A36AAF66CD10}"/>
                  </a:ext>
                </a:extLst>
              </p:cNvPr>
              <p:cNvSpPr/>
              <p:nvPr/>
            </p:nvSpPr>
            <p:spPr>
              <a:xfrm>
                <a:off x="1902863" y="3860172"/>
                <a:ext cx="813335" cy="193213"/>
              </a:xfrm>
              <a:prstGeom prst="rect">
                <a:avLst/>
              </a:prstGeom>
              <a:solidFill>
                <a:srgbClr val="464650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>
                    <a:solidFill>
                      <a:srgbClr val="FFFFFF"/>
                    </a:solidFill>
                  </a:rPr>
                  <a:t>Channel0</a:t>
                </a:r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15F95C5-A554-3FB3-221C-304E1DEE32EA}"/>
                </a:ext>
              </a:extLst>
            </p:cNvPr>
            <p:cNvSpPr/>
            <p:nvPr/>
          </p:nvSpPr>
          <p:spPr>
            <a:xfrm>
              <a:off x="2248424" y="2015048"/>
              <a:ext cx="700254" cy="1072567"/>
            </a:xfrm>
            <a:prstGeom prst="rect">
              <a:avLst/>
            </a:prstGeom>
            <a:solidFill>
              <a:srgbClr val="FFD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rgbClr val="03234B"/>
                  </a:solidFill>
                </a:rPr>
                <a:t>Arbitration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0B910C0-575A-26FB-55FF-FF808B007A0B}"/>
                </a:ext>
              </a:extLst>
            </p:cNvPr>
            <p:cNvSpPr/>
            <p:nvPr/>
          </p:nvSpPr>
          <p:spPr>
            <a:xfrm>
              <a:off x="3013906" y="2015048"/>
              <a:ext cx="1205794" cy="1072567"/>
            </a:xfrm>
            <a:prstGeom prst="rect">
              <a:avLst/>
            </a:prstGeom>
            <a:solidFill>
              <a:srgbClr val="FFD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800">
                  <a:solidFill>
                    <a:srgbClr val="03234B"/>
                  </a:solidFill>
                </a:rPr>
                <a:t>Transfer output control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B2C7DBB-7060-E17A-AF6D-AD28FC9C9B02}"/>
                </a:ext>
              </a:extLst>
            </p:cNvPr>
            <p:cNvSpPr/>
            <p:nvPr/>
          </p:nvSpPr>
          <p:spPr>
            <a:xfrm>
              <a:off x="3104834" y="2387467"/>
              <a:ext cx="1023938" cy="245987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rgbClr val="464650"/>
                  </a:solidFill>
                </a:rPr>
                <a:t>Data transfer generation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82865F5-A779-2214-7823-12FFCCC6AF6C}"/>
                </a:ext>
              </a:extLst>
            </p:cNvPr>
            <p:cNvSpPr/>
            <p:nvPr/>
          </p:nvSpPr>
          <p:spPr>
            <a:xfrm>
              <a:off x="3104834" y="2711582"/>
              <a:ext cx="1023938" cy="245987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rgbClr val="464650"/>
                  </a:solidFill>
                </a:rPr>
                <a:t>Link transfer generation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F4293AC-2809-DB7B-E674-E92F40A21081}"/>
                </a:ext>
              </a:extLst>
            </p:cNvPr>
            <p:cNvSpPr/>
            <p:nvPr/>
          </p:nvSpPr>
          <p:spPr>
            <a:xfrm>
              <a:off x="4279238" y="2015048"/>
              <a:ext cx="746138" cy="333416"/>
            </a:xfrm>
            <a:prstGeom prst="rect">
              <a:avLst/>
            </a:prstGeom>
            <a:solidFill>
              <a:srgbClr val="FFD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rgbClr val="03234B"/>
                  </a:solidFill>
                </a:rPr>
                <a:t>AHB master port 0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E218D40-75AC-A8E9-5B6F-AAFA636C5047}"/>
                </a:ext>
              </a:extLst>
            </p:cNvPr>
            <p:cNvSpPr/>
            <p:nvPr/>
          </p:nvSpPr>
          <p:spPr>
            <a:xfrm>
              <a:off x="4279238" y="2754199"/>
              <a:ext cx="746138" cy="333416"/>
            </a:xfrm>
            <a:prstGeom prst="rect">
              <a:avLst/>
            </a:prstGeom>
            <a:solidFill>
              <a:srgbClr val="FFD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rgbClr val="03234B"/>
                  </a:solidFill>
                </a:rPr>
                <a:t>AHB master port 1</a:t>
              </a:r>
            </a:p>
          </p:txBody>
        </p:sp>
        <p:grpSp>
          <p:nvGrpSpPr>
            <p:cNvPr id="26" name="Groupe 101">
              <a:extLst>
                <a:ext uri="{FF2B5EF4-FFF2-40B4-BE49-F238E27FC236}">
                  <a16:creationId xmlns:a16="http://schemas.microsoft.com/office/drawing/2014/main" id="{B1BA8565-B457-CB7A-825E-CC9F1C64449C}"/>
                </a:ext>
              </a:extLst>
            </p:cNvPr>
            <p:cNvGrpSpPr/>
            <p:nvPr/>
          </p:nvGrpSpPr>
          <p:grpSpPr>
            <a:xfrm>
              <a:off x="3013901" y="3188659"/>
              <a:ext cx="2011388" cy="1225444"/>
              <a:chOff x="3176187" y="2959071"/>
              <a:chExt cx="2306111" cy="1225444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CB7CDC5-E0DA-960D-88AB-C5ABA12D12E6}"/>
                  </a:ext>
                </a:extLst>
              </p:cNvPr>
              <p:cNvSpPr/>
              <p:nvPr/>
            </p:nvSpPr>
            <p:spPr>
              <a:xfrm>
                <a:off x="3176187" y="2959071"/>
                <a:ext cx="2306111" cy="199349"/>
              </a:xfrm>
              <a:prstGeom prst="rect">
                <a:avLst/>
              </a:prstGeom>
              <a:solidFill>
                <a:srgbClr val="FFD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>
                    <a:solidFill>
                      <a:srgbClr val="03234B"/>
                    </a:solidFill>
                  </a:rPr>
                  <a:t>Interrupt generation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0B0720D-2124-50DF-942E-7CAB7D390403}"/>
                  </a:ext>
                </a:extLst>
              </p:cNvPr>
              <p:cNvSpPr/>
              <p:nvPr/>
            </p:nvSpPr>
            <p:spPr>
              <a:xfrm>
                <a:off x="3176187" y="3210380"/>
                <a:ext cx="2306111" cy="199349"/>
              </a:xfrm>
              <a:prstGeom prst="rect">
                <a:avLst/>
              </a:prstGeom>
              <a:solidFill>
                <a:srgbClr val="FFD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>
                    <a:solidFill>
                      <a:srgbClr val="03234B"/>
                    </a:solidFill>
                  </a:rPr>
                  <a:t>Event generation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65DD89B-F4AB-0E62-9327-4077D0C59775}"/>
                  </a:ext>
                </a:extLst>
              </p:cNvPr>
              <p:cNvSpPr/>
              <p:nvPr/>
            </p:nvSpPr>
            <p:spPr>
              <a:xfrm>
                <a:off x="3176187" y="3463040"/>
                <a:ext cx="2306111" cy="199349"/>
              </a:xfrm>
              <a:prstGeom prst="rect">
                <a:avLst/>
              </a:prstGeom>
              <a:solidFill>
                <a:srgbClr val="FFD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>
                    <a:solidFill>
                      <a:srgbClr val="03234B"/>
                    </a:solidFill>
                  </a:rPr>
                  <a:t>Channel state management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E80A811-AAD8-B04B-3459-621241A56044}"/>
                  </a:ext>
                </a:extLst>
              </p:cNvPr>
              <p:cNvSpPr/>
              <p:nvPr/>
            </p:nvSpPr>
            <p:spPr>
              <a:xfrm>
                <a:off x="3176187" y="3723877"/>
                <a:ext cx="2306111" cy="199349"/>
              </a:xfrm>
              <a:prstGeom prst="rect">
                <a:avLst/>
              </a:prstGeom>
              <a:solidFill>
                <a:srgbClr val="FFD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>
                    <a:solidFill>
                      <a:srgbClr val="03234B"/>
                    </a:solidFill>
                  </a:rPr>
                  <a:t>Security and privilege management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434A527-E774-BD1B-4777-3D0BCF7EBCBC}"/>
                  </a:ext>
                </a:extLst>
              </p:cNvPr>
              <p:cNvSpPr/>
              <p:nvPr/>
            </p:nvSpPr>
            <p:spPr>
              <a:xfrm>
                <a:off x="3176187" y="3985166"/>
                <a:ext cx="2306111" cy="199349"/>
              </a:xfrm>
              <a:prstGeom prst="rect">
                <a:avLst/>
              </a:prstGeom>
              <a:solidFill>
                <a:srgbClr val="FFD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>
                    <a:solidFill>
                      <a:srgbClr val="03234B"/>
                    </a:solidFill>
                  </a:rPr>
                  <a:t>Clock management</a:t>
                </a:r>
              </a:p>
            </p:txBody>
          </p:sp>
        </p:grpSp>
        <p:sp>
          <p:nvSpPr>
            <p:cNvPr id="32" name="Flèche : haut 32">
              <a:extLst>
                <a:ext uri="{FF2B5EF4-FFF2-40B4-BE49-F238E27FC236}">
                  <a16:creationId xmlns:a16="http://schemas.microsoft.com/office/drawing/2014/main" id="{8AC0A529-52CD-B232-6586-BC4D5EF16467}"/>
                </a:ext>
              </a:extLst>
            </p:cNvPr>
            <p:cNvSpPr/>
            <p:nvPr/>
          </p:nvSpPr>
          <p:spPr>
            <a:xfrm>
              <a:off x="1715630" y="4412390"/>
              <a:ext cx="346058" cy="1061002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/>
                <a:t>32-bi t  </a:t>
              </a:r>
            </a:p>
            <a:p>
              <a:pPr algn="ctr"/>
              <a:r>
                <a:rPr lang="en-US" sz="600"/>
                <a:t> AHB</a:t>
              </a:r>
            </a:p>
          </p:txBody>
        </p:sp>
        <p:sp>
          <p:nvSpPr>
            <p:cNvPr id="33" name="Flèche : droite 33">
              <a:extLst>
                <a:ext uri="{FF2B5EF4-FFF2-40B4-BE49-F238E27FC236}">
                  <a16:creationId xmlns:a16="http://schemas.microsoft.com/office/drawing/2014/main" id="{621E9F88-69C7-BD03-5927-25E29B532529}"/>
                </a:ext>
              </a:extLst>
            </p:cNvPr>
            <p:cNvSpPr/>
            <p:nvPr/>
          </p:nvSpPr>
          <p:spPr>
            <a:xfrm>
              <a:off x="56544" y="2193391"/>
              <a:ext cx="772097" cy="242384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/>
                <a:t>DMA requests</a:t>
              </a:r>
            </a:p>
          </p:txBody>
        </p:sp>
        <p:sp>
          <p:nvSpPr>
            <p:cNvPr id="34" name="Flèche : droite 34">
              <a:extLst>
                <a:ext uri="{FF2B5EF4-FFF2-40B4-BE49-F238E27FC236}">
                  <a16:creationId xmlns:a16="http://schemas.microsoft.com/office/drawing/2014/main" id="{EBA3AEB8-CF42-2834-8F2F-08BC17DEA0CF}"/>
                </a:ext>
              </a:extLst>
            </p:cNvPr>
            <p:cNvSpPr/>
            <p:nvPr/>
          </p:nvSpPr>
          <p:spPr>
            <a:xfrm>
              <a:off x="56544" y="2666887"/>
              <a:ext cx="772097" cy="242384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/>
                <a:t>DMA triggers</a:t>
              </a:r>
            </a:p>
          </p:txBody>
        </p:sp>
        <p:cxnSp>
          <p:nvCxnSpPr>
            <p:cNvPr id="35" name="Connecteur droit 37">
              <a:extLst>
                <a:ext uri="{FF2B5EF4-FFF2-40B4-BE49-F238E27FC236}">
                  <a16:creationId xmlns:a16="http://schemas.microsoft.com/office/drawing/2014/main" id="{2C957DCC-9402-9FFB-0017-8172A50A2A7B}"/>
                </a:ext>
              </a:extLst>
            </p:cNvPr>
            <p:cNvCxnSpPr/>
            <p:nvPr/>
          </p:nvCxnSpPr>
          <p:spPr>
            <a:xfrm>
              <a:off x="574661" y="3131673"/>
              <a:ext cx="197904" cy="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ZoneTexte 38">
              <a:extLst>
                <a:ext uri="{FF2B5EF4-FFF2-40B4-BE49-F238E27FC236}">
                  <a16:creationId xmlns:a16="http://schemas.microsoft.com/office/drawing/2014/main" id="{005A2F84-F517-83A1-57EA-406834106D2F}"/>
                </a:ext>
              </a:extLst>
            </p:cNvPr>
            <p:cNvSpPr txBox="1"/>
            <p:nvPr/>
          </p:nvSpPr>
          <p:spPr>
            <a:xfrm>
              <a:off x="35567" y="3039340"/>
              <a:ext cx="55335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600"/>
                <a:t>DMA clock</a:t>
              </a:r>
            </a:p>
          </p:txBody>
        </p:sp>
        <p:cxnSp>
          <p:nvCxnSpPr>
            <p:cNvPr id="37" name="Connecteur droit 39">
              <a:extLst>
                <a:ext uri="{FF2B5EF4-FFF2-40B4-BE49-F238E27FC236}">
                  <a16:creationId xmlns:a16="http://schemas.microsoft.com/office/drawing/2014/main" id="{E762FA61-7B36-5A7D-CD0B-D5797412200E}"/>
                </a:ext>
              </a:extLst>
            </p:cNvPr>
            <p:cNvCxnSpPr>
              <a:cxnSpLocks/>
            </p:cNvCxnSpPr>
            <p:nvPr/>
          </p:nvCxnSpPr>
          <p:spPr>
            <a:xfrm>
              <a:off x="574661" y="3801381"/>
              <a:ext cx="253980" cy="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ZoneTexte 40">
              <a:extLst>
                <a:ext uri="{FF2B5EF4-FFF2-40B4-BE49-F238E27FC236}">
                  <a16:creationId xmlns:a16="http://schemas.microsoft.com/office/drawing/2014/main" id="{A77BE803-9D38-E71F-115C-D97FE3323075}"/>
                </a:ext>
              </a:extLst>
            </p:cNvPr>
            <p:cNvSpPr txBox="1"/>
            <p:nvPr/>
          </p:nvSpPr>
          <p:spPr>
            <a:xfrm>
              <a:off x="-86261" y="3571545"/>
              <a:ext cx="6751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600"/>
                <a:t>Stop DMA channel</a:t>
              </a:r>
            </a:p>
            <a:p>
              <a:pPr algn="r"/>
              <a:r>
                <a:rPr lang="en-US" sz="600"/>
                <a:t>in debug mode</a:t>
              </a:r>
            </a:p>
          </p:txBody>
        </p:sp>
        <p:sp>
          <p:nvSpPr>
            <p:cNvPr id="39" name="Flèche : droite 42">
              <a:extLst>
                <a:ext uri="{FF2B5EF4-FFF2-40B4-BE49-F238E27FC236}">
                  <a16:creationId xmlns:a16="http://schemas.microsoft.com/office/drawing/2014/main" id="{570821F1-F8FD-FE82-A5DB-8B41E499CAB4}"/>
                </a:ext>
              </a:extLst>
            </p:cNvPr>
            <p:cNvSpPr/>
            <p:nvPr/>
          </p:nvSpPr>
          <p:spPr>
            <a:xfrm>
              <a:off x="5025288" y="2060564"/>
              <a:ext cx="624542" cy="242384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/>
                <a:t>32-bit AHB</a:t>
              </a:r>
            </a:p>
          </p:txBody>
        </p:sp>
        <p:sp>
          <p:nvSpPr>
            <p:cNvPr id="40" name="Flèche : droite 43">
              <a:extLst>
                <a:ext uri="{FF2B5EF4-FFF2-40B4-BE49-F238E27FC236}">
                  <a16:creationId xmlns:a16="http://schemas.microsoft.com/office/drawing/2014/main" id="{478513C3-95F7-439B-E173-637D205517E5}"/>
                </a:ext>
              </a:extLst>
            </p:cNvPr>
            <p:cNvSpPr/>
            <p:nvPr/>
          </p:nvSpPr>
          <p:spPr>
            <a:xfrm>
              <a:off x="5025288" y="2799715"/>
              <a:ext cx="624542" cy="242384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/>
                <a:t>32-bit AHB</a:t>
              </a:r>
            </a:p>
          </p:txBody>
        </p:sp>
        <p:sp>
          <p:nvSpPr>
            <p:cNvPr id="41" name="ZoneTexte 45">
              <a:extLst>
                <a:ext uri="{FF2B5EF4-FFF2-40B4-BE49-F238E27FC236}">
                  <a16:creationId xmlns:a16="http://schemas.microsoft.com/office/drawing/2014/main" id="{83144B00-EDD3-A213-59B6-9720A072179A}"/>
                </a:ext>
              </a:extLst>
            </p:cNvPr>
            <p:cNvSpPr txBox="1"/>
            <p:nvPr/>
          </p:nvSpPr>
          <p:spPr>
            <a:xfrm>
              <a:off x="5235102" y="3157634"/>
              <a:ext cx="6505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/>
                <a:t>DMA channel interrupt</a:t>
              </a:r>
            </a:p>
          </p:txBody>
        </p:sp>
        <p:sp>
          <p:nvSpPr>
            <p:cNvPr id="42" name="ZoneTexte 47">
              <a:extLst>
                <a:ext uri="{FF2B5EF4-FFF2-40B4-BE49-F238E27FC236}">
                  <a16:creationId xmlns:a16="http://schemas.microsoft.com/office/drawing/2014/main" id="{F436C54A-EA39-7BAE-7F65-BBBF8A4163F1}"/>
                </a:ext>
              </a:extLst>
            </p:cNvPr>
            <p:cNvSpPr txBox="1"/>
            <p:nvPr/>
          </p:nvSpPr>
          <p:spPr>
            <a:xfrm>
              <a:off x="5221665" y="3439306"/>
              <a:ext cx="8279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/>
                <a:t>DMA channel xfer complete</a:t>
              </a:r>
            </a:p>
          </p:txBody>
        </p:sp>
        <p:sp>
          <p:nvSpPr>
            <p:cNvPr id="43" name="ZoneTexte 51">
              <a:extLst>
                <a:ext uri="{FF2B5EF4-FFF2-40B4-BE49-F238E27FC236}">
                  <a16:creationId xmlns:a16="http://schemas.microsoft.com/office/drawing/2014/main" id="{59571B28-B4AD-3AA8-F959-8F8124614497}"/>
                </a:ext>
              </a:extLst>
            </p:cNvPr>
            <p:cNvSpPr txBox="1"/>
            <p:nvPr/>
          </p:nvSpPr>
          <p:spPr>
            <a:xfrm>
              <a:off x="5235102" y="3982498"/>
              <a:ext cx="8144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/>
                <a:t>DMA illegal event (vs. security)</a:t>
              </a:r>
            </a:p>
          </p:txBody>
        </p:sp>
        <p:cxnSp>
          <p:nvCxnSpPr>
            <p:cNvPr id="44" name="Connecteur droit 44">
              <a:extLst>
                <a:ext uri="{FF2B5EF4-FFF2-40B4-BE49-F238E27FC236}">
                  <a16:creationId xmlns:a16="http://schemas.microsoft.com/office/drawing/2014/main" id="{03C36AEA-62ED-5119-3793-33505C164543}"/>
                </a:ext>
              </a:extLst>
            </p:cNvPr>
            <p:cNvCxnSpPr>
              <a:cxnSpLocks/>
            </p:cNvCxnSpPr>
            <p:nvPr/>
          </p:nvCxnSpPr>
          <p:spPr>
            <a:xfrm>
              <a:off x="5103321" y="3296133"/>
              <a:ext cx="131781" cy="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6">
              <a:extLst>
                <a:ext uri="{FF2B5EF4-FFF2-40B4-BE49-F238E27FC236}">
                  <a16:creationId xmlns:a16="http://schemas.microsoft.com/office/drawing/2014/main" id="{35DA0BCD-6FE0-4932-ACCF-BA2DBA3D51EA}"/>
                </a:ext>
              </a:extLst>
            </p:cNvPr>
            <p:cNvCxnSpPr>
              <a:cxnSpLocks/>
            </p:cNvCxnSpPr>
            <p:nvPr/>
          </p:nvCxnSpPr>
          <p:spPr>
            <a:xfrm>
              <a:off x="5103321" y="3577805"/>
              <a:ext cx="131781" cy="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8">
              <a:extLst>
                <a:ext uri="{FF2B5EF4-FFF2-40B4-BE49-F238E27FC236}">
                  <a16:creationId xmlns:a16="http://schemas.microsoft.com/office/drawing/2014/main" id="{B31D2121-2FA3-02F2-4E79-431103AE8E88}"/>
                </a:ext>
              </a:extLst>
            </p:cNvPr>
            <p:cNvCxnSpPr>
              <a:cxnSpLocks/>
            </p:cNvCxnSpPr>
            <p:nvPr/>
          </p:nvCxnSpPr>
          <p:spPr>
            <a:xfrm>
              <a:off x="5103321" y="3860351"/>
              <a:ext cx="131781" cy="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50">
              <a:extLst>
                <a:ext uri="{FF2B5EF4-FFF2-40B4-BE49-F238E27FC236}">
                  <a16:creationId xmlns:a16="http://schemas.microsoft.com/office/drawing/2014/main" id="{F42948EF-6F2B-A437-EAC3-AEA8F6B08047}"/>
                </a:ext>
              </a:extLst>
            </p:cNvPr>
            <p:cNvCxnSpPr>
              <a:cxnSpLocks/>
            </p:cNvCxnSpPr>
            <p:nvPr/>
          </p:nvCxnSpPr>
          <p:spPr>
            <a:xfrm>
              <a:off x="5103321" y="4120997"/>
              <a:ext cx="131781" cy="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52">
              <a:extLst>
                <a:ext uri="{FF2B5EF4-FFF2-40B4-BE49-F238E27FC236}">
                  <a16:creationId xmlns:a16="http://schemas.microsoft.com/office/drawing/2014/main" id="{5ABC9DAD-C748-0557-ECAE-A1E94D08AFEF}"/>
                </a:ext>
              </a:extLst>
            </p:cNvPr>
            <p:cNvCxnSpPr>
              <a:cxnSpLocks/>
            </p:cNvCxnSpPr>
            <p:nvPr/>
          </p:nvCxnSpPr>
          <p:spPr>
            <a:xfrm>
              <a:off x="5103321" y="4390512"/>
              <a:ext cx="131781" cy="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ZoneTexte 53">
              <a:extLst>
                <a:ext uri="{FF2B5EF4-FFF2-40B4-BE49-F238E27FC236}">
                  <a16:creationId xmlns:a16="http://schemas.microsoft.com/office/drawing/2014/main" id="{65C67032-60B6-02A7-AACF-AB16704AEF74}"/>
                </a:ext>
              </a:extLst>
            </p:cNvPr>
            <p:cNvSpPr txBox="1"/>
            <p:nvPr/>
          </p:nvSpPr>
          <p:spPr>
            <a:xfrm>
              <a:off x="5221664" y="4252013"/>
              <a:ext cx="7579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/>
                <a:t>DMA clock request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1494436"/>
      </p:ext>
    </p:extLst>
  </p:cSld>
  <p:clrMapOvr>
    <a:masterClrMapping/>
  </p:clrMapOvr>
</p:sld>
</file>

<file path=ppt/theme/theme1.xml><?xml version="1.0" encoding="utf-8"?>
<a:theme xmlns:a="http://schemas.openxmlformats.org/drawingml/2006/main" name="ST PowerPoint Template 16x9">
  <a:themeElements>
    <a:clrScheme name="STMicroelectronics 2021">
      <a:dk1>
        <a:srgbClr val="03234B"/>
      </a:dk1>
      <a:lt1>
        <a:srgbClr val="FFFFFF"/>
      </a:lt1>
      <a:dk2>
        <a:srgbClr val="464650"/>
      </a:dk2>
      <a:lt2>
        <a:srgbClr val="E8E8E9"/>
      </a:lt2>
      <a:accent1>
        <a:srgbClr val="03234B"/>
      </a:accent1>
      <a:accent2>
        <a:srgbClr val="E6007E"/>
      </a:accent2>
      <a:accent3>
        <a:srgbClr val="3CB4E6"/>
      </a:accent3>
      <a:accent4>
        <a:srgbClr val="FFD200"/>
      </a:accent4>
      <a:accent5>
        <a:srgbClr val="49B170"/>
      </a:accent5>
      <a:accent6>
        <a:srgbClr val="8C0078"/>
      </a:accent6>
      <a:hlink>
        <a:srgbClr val="3CB4E6"/>
      </a:hlink>
      <a:folHlink>
        <a:srgbClr val="3CB4E6"/>
      </a:folHlink>
    </a:clrScheme>
    <a:fontScheme name="ST BRAND 201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buClr>
            <a:schemeClr val="bg1"/>
          </a:buClr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>
          <a:headEnd type="none" w="lg" len="lg"/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T_Template_[16-9].potx" id="{CD5ACC94-6E44-41CD-AD84-5EC23CEA07C9}" vid="{AE223C04-3F7D-4337-AA9C-E9D20F57FF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D3EA96308A4C4BB6CB99FE33582AA4" ma:contentTypeVersion="20" ma:contentTypeDescription="Create a new document." ma:contentTypeScope="" ma:versionID="526f6cf1a9dda853b245af5ce2dbac47">
  <xsd:schema xmlns:xsd="http://www.w3.org/2001/XMLSchema" xmlns:xs="http://www.w3.org/2001/XMLSchema" xmlns:p="http://schemas.microsoft.com/office/2006/metadata/properties" xmlns:ns2="1539ea01-d2d1-4a06-b920-1c477107082b" xmlns:ns3="a903c903-f225-477e-9acb-dcad80e462d4" xmlns:ns4="e4e8b862-15e6-4e43-a653-c595c72fe1ca" targetNamespace="http://schemas.microsoft.com/office/2006/metadata/properties" ma:root="true" ma:fieldsID="29656aeba7a159f08c7d0758101369d0" ns2:_="" ns3:_="" ns4:_="">
    <xsd:import namespace="1539ea01-d2d1-4a06-b920-1c477107082b"/>
    <xsd:import namespace="a903c903-f225-477e-9acb-dcad80e462d4"/>
    <xsd:import namespace="e4e8b862-15e6-4e43-a653-c595c72fe1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MediaLengthInSeconds" minOccurs="0"/>
                <xsd:element ref="ns2:Notes" minOccurs="0"/>
                <xsd:element ref="ns2:_Flow_SignoffStatus" minOccurs="0"/>
                <xsd:element ref="ns2:lcf76f155ced4ddcb4097134ff3c332f" minOccurs="0"/>
                <xsd:element ref="ns4:TaxCatchAll" minOccurs="0"/>
                <xsd:element ref="ns2:RightOrder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39ea01-d2d1-4a06-b920-1c47710708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Notes" ma:index="21" nillable="true" ma:displayName="Notes" ma:format="Dropdown" ma:internalName="Notes">
      <xsd:simpleType>
        <xsd:restriction base="dms:Text">
          <xsd:maxLength value="255"/>
        </xsd:restriction>
      </xsd:simpleType>
    </xsd:element>
    <xsd:element name="_Flow_SignoffStatus" ma:index="22" nillable="true" ma:displayName="Sign-off status" ma:internalName="Sign_x002d_off_x0020_status">
      <xsd:simpleType>
        <xsd:restriction base="dms:Text"/>
      </xsd:simpleType>
    </xsd:element>
    <xsd:element name="lcf76f155ced4ddcb4097134ff3c332f" ma:index="24" nillable="true" ma:taxonomy="true" ma:internalName="lcf76f155ced4ddcb4097134ff3c332f" ma:taxonomyFieldName="MediaServiceImageTags" ma:displayName="Image Tags" ma:readOnly="false" ma:fieldId="{5cf76f15-5ced-4ddc-b409-7134ff3c332f}" ma:taxonomyMulti="true" ma:sspId="115f0e51-4dc2-4521-a620-e03b1e9ce12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RightOrder" ma:index="26" nillable="true" ma:displayName="Right Order" ma:format="Dropdown" ma:internalName="RightOrder" ma:percentage="FALSE">
      <xsd:simpleType>
        <xsd:restriction base="dms:Number"/>
      </xsd:simpleType>
    </xsd:element>
    <xsd:element name="MediaServiceObjectDetectorVersions" ma:index="27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03c903-f225-477e-9acb-dcad80e462d4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e8b862-15e6-4e43-a653-c595c72fe1ca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bc3ea64-1e6c-4351-9f0c-555b4b5afa07}" ma:internalName="TaxCatchAll" ma:showField="CatchAllData" ma:web="a903c903-f225-477e-9acb-dcad80e462d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D110CD3-34D1-4D6B-AF5E-CBB0D5C4E49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B273173-1320-41A8-B86B-A971A361CD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39ea01-d2d1-4a06-b920-1c477107082b"/>
    <ds:schemaRef ds:uri="a903c903-f225-477e-9acb-dcad80e462d4"/>
    <ds:schemaRef ds:uri="e4e8b862-15e6-4e43-a653-c595c72fe1c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13</TotalTime>
  <Words>2046</Words>
  <Application>Microsoft Office PowerPoint</Application>
  <PresentationFormat>Widescreen</PresentationFormat>
  <Paragraphs>504</Paragraphs>
  <Slides>28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AIMGD I+ Arial MT</vt:lpstr>
      <vt:lpstr>Arial</vt:lpstr>
      <vt:lpstr>Calibri</vt:lpstr>
      <vt:lpstr>Consolas</vt:lpstr>
      <vt:lpstr>Courier New</vt:lpstr>
      <vt:lpstr>Roboto</vt:lpstr>
      <vt:lpstr>ST PowerPoint Template 16x9</vt:lpstr>
      <vt:lpstr>STM32WBA Workshop GPDMA</vt:lpstr>
      <vt:lpstr>Agenda </vt:lpstr>
      <vt:lpstr>DMA overview</vt:lpstr>
      <vt:lpstr>DMA overview</vt:lpstr>
      <vt:lpstr>GPDMA integration</vt:lpstr>
      <vt:lpstr>GPDMA key features 1/2</vt:lpstr>
      <vt:lpstr>GPDMA key features 2/2</vt:lpstr>
      <vt:lpstr>GPDMA linked-list register file</vt:lpstr>
      <vt:lpstr>DMA block diagram</vt:lpstr>
      <vt:lpstr>DMA specific implementation &amp; user guidelines</vt:lpstr>
      <vt:lpstr>Structure of example</vt:lpstr>
      <vt:lpstr>ADC and UART with LLI controlled GPDMA transfer triggered by TIMER</vt:lpstr>
      <vt:lpstr>ADC + UART + TIM with LLI controlled GPDMA transfer</vt:lpstr>
      <vt:lpstr>ADC + UART + TIM with LLI controlled GPDMA transfer</vt:lpstr>
      <vt:lpstr>ADC + UART + TIM with LLI controlled GPDMA transfer</vt:lpstr>
      <vt:lpstr>ADC + UART + TIM with LLI controlled GPDMA transfer</vt:lpstr>
      <vt:lpstr>ADC + UART + TIM with LLI controlled GPDMA transfer</vt:lpstr>
      <vt:lpstr>ADC + UART + TIM with LLI controlled GPDMA transfer</vt:lpstr>
      <vt:lpstr>ADC + UART + TIM with LLI controlled GPDMA transfer</vt:lpstr>
      <vt:lpstr>ADC + UART + TIM with LLI controlled GPDMA transfer</vt:lpstr>
      <vt:lpstr>ADC + UART + TIM with LLI controlled GPDMA transfer</vt:lpstr>
      <vt:lpstr>ADC + UART + TIM with LLI controlled GPDMA transfer</vt:lpstr>
      <vt:lpstr>ADC + UART + TIM with LLI controlled GPDMA transfer</vt:lpstr>
      <vt:lpstr>Hands-on</vt:lpstr>
      <vt:lpstr>Conclusion</vt:lpstr>
      <vt:lpstr>Conclusion</vt:lpstr>
      <vt:lpstr>What’s next</vt:lpstr>
      <vt:lpstr>ADC + UART + TIM + 2D – LLI GPDMA 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STM32H5 Workshop GPDMA</dc:title>
  <dc:creator>Manuel MARCIAS</dc:creator>
  <cp:keywords>Template v1.19</cp:keywords>
  <cp:lastModifiedBy>Manuel MARCIAS</cp:lastModifiedBy>
  <cp:revision>2</cp:revision>
  <dcterms:created xsi:type="dcterms:W3CDTF">2023-08-30T13:27:47Z</dcterms:created>
  <dcterms:modified xsi:type="dcterms:W3CDTF">2023-11-17T14:26:31Z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f8c7287-838c-46dd-b281-b1140229e67a_Enabled">
    <vt:lpwstr>true</vt:lpwstr>
  </property>
  <property fmtid="{D5CDD505-2E9C-101B-9397-08002B2CF9AE}" pid="3" name="MSIP_Label_cf8c7287-838c-46dd-b281-b1140229e67a_SetDate">
    <vt:lpwstr>2023-08-30T13:28:13Z</vt:lpwstr>
  </property>
  <property fmtid="{D5CDD505-2E9C-101B-9397-08002B2CF9AE}" pid="4" name="MSIP_Label_cf8c7287-838c-46dd-b281-b1140229e67a_Method">
    <vt:lpwstr>Privileged</vt:lpwstr>
  </property>
  <property fmtid="{D5CDD505-2E9C-101B-9397-08002B2CF9AE}" pid="5" name="MSIP_Label_cf8c7287-838c-46dd-b281-b1140229e67a_Name">
    <vt:lpwstr>cf8c7287-838c-46dd-b281-b1140229e67a</vt:lpwstr>
  </property>
  <property fmtid="{D5CDD505-2E9C-101B-9397-08002B2CF9AE}" pid="6" name="MSIP_Label_cf8c7287-838c-46dd-b281-b1140229e67a_SiteId">
    <vt:lpwstr>75e027c9-20d5-47d5-b82f-77d7cd041e8f</vt:lpwstr>
  </property>
  <property fmtid="{D5CDD505-2E9C-101B-9397-08002B2CF9AE}" pid="7" name="MSIP_Label_cf8c7287-838c-46dd-b281-b1140229e67a_ActionId">
    <vt:lpwstr>107ee252-b867-4f11-a58d-faf692326fbb</vt:lpwstr>
  </property>
  <property fmtid="{D5CDD505-2E9C-101B-9397-08002B2CF9AE}" pid="8" name="MSIP_Label_cf8c7287-838c-46dd-b281-b1140229e67a_ContentBits">
    <vt:lpwstr>0</vt:lpwstr>
  </property>
</Properties>
</file>