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4"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Optical Communication and Networks(ECE4005)</a:t>
            </a:r>
            <a:endParaRPr lang="en-US" dirty="0"/>
          </a:p>
        </p:txBody>
      </p:sp>
      <p:sp>
        <p:nvSpPr>
          <p:cNvPr id="3" name="Subtitle 2"/>
          <p:cNvSpPr>
            <a:spLocks noGrp="1"/>
          </p:cNvSpPr>
          <p:nvPr>
            <p:ph type="subTitle" idx="1"/>
          </p:nvPr>
        </p:nvSpPr>
        <p:spPr/>
        <p:txBody>
          <a:bodyPr/>
          <a:lstStyle/>
          <a:p>
            <a:r>
              <a:rPr lang="en-IN" altLang="en-US" b="1" i="1">
                <a:effectLst>
                  <a:outerShdw blurRad="38100" dist="38100" dir="2700000" algn="tl">
                    <a:srgbClr val="000000">
                      <a:alpha val="43137"/>
                    </a:srgbClr>
                  </a:outerShdw>
                </a:effectLst>
              </a:rPr>
              <a:t>UNDERWATER CODED COMMUNICATION USING INFRARED LIGHT</a:t>
            </a:r>
            <a:endParaRPr lang="en-IN" altLang="en-US" b="1" i="1">
              <a:effectLst>
                <a:outerShdw blurRad="38100" dist="38100" dir="2700000" algn="tl">
                  <a:srgbClr val="000000">
                    <a:alpha val="43137"/>
                  </a:srgbClr>
                </a:outerShdw>
              </a:effectLst>
            </a:endParaRPr>
          </a:p>
        </p:txBody>
      </p:sp>
      <p:sp>
        <p:nvSpPr>
          <p:cNvPr id="4" name="Text Box 3"/>
          <p:cNvSpPr txBox="1"/>
          <p:nvPr/>
        </p:nvSpPr>
        <p:spPr>
          <a:xfrm>
            <a:off x="8672195" y="5473700"/>
            <a:ext cx="3479165" cy="922020"/>
          </a:xfrm>
          <a:prstGeom prst="rect">
            <a:avLst/>
          </a:prstGeom>
          <a:noFill/>
        </p:spPr>
        <p:txBody>
          <a:bodyPr wrap="square" rtlCol="0">
            <a:spAutoFit/>
          </a:bodyPr>
          <a:p>
            <a:r>
              <a:rPr lang="en-IN" altLang="en-US"/>
              <a:t>PROJECT BY:</a:t>
            </a:r>
            <a:endParaRPr lang="en-IN" altLang="en-US"/>
          </a:p>
          <a:p>
            <a:r>
              <a:rPr lang="en-IN" altLang="en-US"/>
              <a:t>Aman Shaji	 17BEC1164</a:t>
            </a:r>
            <a:endParaRPr lang="en-IN" altLang="en-US"/>
          </a:p>
          <a:p>
            <a:r>
              <a:rPr lang="en-IN" altLang="en-US"/>
              <a:t>Illavenil .P 	 17BEC1046</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HARDWARE REQUIRED</a:t>
            </a:r>
            <a:endParaRPr lang="en-IN" altLang="en-US"/>
          </a:p>
        </p:txBody>
      </p:sp>
      <p:sp>
        <p:nvSpPr>
          <p:cNvPr id="3" name="Content Placeholder 2"/>
          <p:cNvSpPr>
            <a:spLocks noGrp="1"/>
          </p:cNvSpPr>
          <p:nvPr>
            <p:ph sz="half" idx="1"/>
          </p:nvPr>
        </p:nvSpPr>
        <p:spPr>
          <a:xfrm>
            <a:off x="609600" y="1174750"/>
            <a:ext cx="5597525" cy="5266055"/>
          </a:xfrm>
        </p:spPr>
        <p:txBody>
          <a:bodyPr/>
          <a:p>
            <a:r>
              <a:rPr lang="en-IN" altLang="en-US" sz="2800" b="1"/>
              <a:t>LCD DISPLAYS:</a:t>
            </a:r>
            <a:endParaRPr lang="en-IN" altLang="en-US" sz="2800"/>
          </a:p>
          <a:p>
            <a:pPr marL="0" indent="0">
              <a:buNone/>
            </a:pPr>
            <a:r>
              <a:rPr lang="en-IN" altLang="en-US" sz="2800"/>
              <a:t>A liquid-crystal display is a flat-panel display or other electronically modulated optical device that uses the light-modulating properties of liquid crystals combined with polarizers. Liquid crystals do not emit light directly, instead using a backlight or reflector to produce images in color or monochrome</a:t>
            </a:r>
            <a:endParaRPr lang="en-IN" altLang="en-US" sz="2800"/>
          </a:p>
        </p:txBody>
      </p:sp>
      <p:pic>
        <p:nvPicPr>
          <p:cNvPr id="6" name="Content Placeholder 5" descr="16-2-16x2-1602-lcd-display-kimaginations-original-imae9u9xzgbjyffg[1]"/>
          <p:cNvPicPr>
            <a:picLocks noChangeAspect="1"/>
          </p:cNvPicPr>
          <p:nvPr>
            <p:ph sz="half" idx="2"/>
          </p:nvPr>
        </p:nvPicPr>
        <p:blipFill>
          <a:blip r:embed="rId1"/>
          <a:stretch>
            <a:fillRect/>
          </a:stretch>
        </p:blipFill>
        <p:spPr>
          <a:xfrm>
            <a:off x="6207125" y="1684655"/>
            <a:ext cx="5364480" cy="3931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SOFTWARE REQUIRED</a:t>
            </a:r>
            <a:endParaRPr lang="en-IN" altLang="en-US"/>
          </a:p>
        </p:txBody>
      </p:sp>
      <p:sp>
        <p:nvSpPr>
          <p:cNvPr id="3" name="Content Placeholder 2"/>
          <p:cNvSpPr>
            <a:spLocks noGrp="1"/>
          </p:cNvSpPr>
          <p:nvPr>
            <p:ph sz="half" idx="1"/>
          </p:nvPr>
        </p:nvSpPr>
        <p:spPr>
          <a:xfrm>
            <a:off x="609600" y="1174750"/>
            <a:ext cx="6073140" cy="4953000"/>
          </a:xfrm>
        </p:spPr>
        <p:txBody>
          <a:bodyPr/>
          <a:p>
            <a:r>
              <a:rPr lang="en-IN" altLang="en-US" sz="3600" b="1"/>
              <a:t>ARDUINO IDE:</a:t>
            </a:r>
            <a:endParaRPr lang="en-IN" altLang="en-US" sz="3600" b="1"/>
          </a:p>
          <a:p>
            <a:pPr marL="0" indent="0">
              <a:buNone/>
            </a:pPr>
            <a:r>
              <a:rPr lang="en-IN" altLang="en-US" sz="2800"/>
              <a:t>The Arduino Integrated Development Environment is a cross-platform application that is written in functions from C and C++. It is used to write and upload programs to Arduino compatible boards, but also, with the help of 3rd party cores, other vendor development boards</a:t>
            </a:r>
            <a:endParaRPr lang="en-IN" altLang="en-US" sz="2800"/>
          </a:p>
        </p:txBody>
      </p:sp>
      <p:pic>
        <p:nvPicPr>
          <p:cNvPr id="4" name="Content Placeholder 3" descr="Arduino-IDE-logo1[1]"/>
          <p:cNvPicPr>
            <a:picLocks noChangeAspect="1"/>
          </p:cNvPicPr>
          <p:nvPr>
            <p:ph sz="half" idx="2"/>
          </p:nvPr>
        </p:nvPicPr>
        <p:blipFill>
          <a:blip r:embed="rId1"/>
          <a:stretch>
            <a:fillRect/>
          </a:stretch>
        </p:blipFill>
        <p:spPr>
          <a:xfrm>
            <a:off x="6996430" y="2114550"/>
            <a:ext cx="4733925" cy="1936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TIMELINE</a:t>
            </a:r>
            <a:endParaRPr lang="en-IN" altLang="en-US"/>
          </a:p>
        </p:txBody>
      </p:sp>
      <p:pic>
        <p:nvPicPr>
          <p:cNvPr id="4" name="Content Placeholder 3" descr="free-project-timeline-template-14[1]"/>
          <p:cNvPicPr>
            <a:picLocks noChangeAspect="1"/>
          </p:cNvPicPr>
          <p:nvPr>
            <p:ph idx="1"/>
          </p:nvPr>
        </p:nvPicPr>
        <p:blipFill>
          <a:blip r:embed="rId1"/>
          <a:stretch>
            <a:fillRect/>
          </a:stretch>
        </p:blipFill>
        <p:spPr>
          <a:xfrm>
            <a:off x="1318895" y="964565"/>
            <a:ext cx="9827260" cy="5527675"/>
          </a:xfrm>
          <a:prstGeom prst="rect">
            <a:avLst/>
          </a:prstGeom>
        </p:spPr>
      </p:pic>
      <p:sp>
        <p:nvSpPr>
          <p:cNvPr id="5" name="Text Box 4"/>
          <p:cNvSpPr txBox="1"/>
          <p:nvPr/>
        </p:nvSpPr>
        <p:spPr>
          <a:xfrm>
            <a:off x="1751330" y="2425700"/>
            <a:ext cx="1782445" cy="922020"/>
          </a:xfrm>
          <a:prstGeom prst="rect">
            <a:avLst/>
          </a:prstGeom>
          <a:gradFill>
            <a:gsLst>
              <a:gs pos="0">
                <a:srgbClr val="FE4444"/>
              </a:gs>
              <a:gs pos="100000">
                <a:srgbClr val="832B2B"/>
              </a:gs>
            </a:gsLst>
            <a:lin scaled="0"/>
          </a:gradFill>
        </p:spPr>
        <p:txBody>
          <a:bodyPr wrap="square" rtlCol="0">
            <a:spAutoFit/>
          </a:bodyPr>
          <a:p>
            <a:r>
              <a:rPr lang="en-IN" altLang="en-US"/>
              <a:t>BUY MATERIALS</a:t>
            </a:r>
            <a:endParaRPr lang="en-IN" altLang="en-US"/>
          </a:p>
          <a:p>
            <a:endParaRPr lang="en-IN" altLang="en-US"/>
          </a:p>
        </p:txBody>
      </p:sp>
      <p:sp>
        <p:nvSpPr>
          <p:cNvPr id="8" name="Text Box 7"/>
          <p:cNvSpPr txBox="1"/>
          <p:nvPr/>
        </p:nvSpPr>
        <p:spPr>
          <a:xfrm>
            <a:off x="2820035" y="4943475"/>
            <a:ext cx="2400300" cy="922020"/>
          </a:xfrm>
          <a:prstGeom prst="rect">
            <a:avLst/>
          </a:prstGeom>
          <a:gradFill>
            <a:gsLst>
              <a:gs pos="0">
                <a:srgbClr val="FE4444"/>
              </a:gs>
              <a:gs pos="100000">
                <a:srgbClr val="832B2B"/>
              </a:gs>
            </a:gsLst>
            <a:lin scaled="0"/>
          </a:gradFill>
        </p:spPr>
        <p:txBody>
          <a:bodyPr wrap="square" rtlCol="0">
            <a:spAutoFit/>
          </a:bodyPr>
          <a:p>
            <a:r>
              <a:rPr lang="en-IN" altLang="en-US"/>
              <a:t>SIMULATE THE CIRCUIT</a:t>
            </a:r>
            <a:endParaRPr lang="en-IN" altLang="en-US"/>
          </a:p>
          <a:p>
            <a:endParaRPr lang="en-IN" altLang="en-US"/>
          </a:p>
        </p:txBody>
      </p:sp>
      <p:sp>
        <p:nvSpPr>
          <p:cNvPr id="9" name="Text Box 8"/>
          <p:cNvSpPr txBox="1"/>
          <p:nvPr/>
        </p:nvSpPr>
        <p:spPr>
          <a:xfrm>
            <a:off x="4106545" y="2425700"/>
            <a:ext cx="1782445" cy="922020"/>
          </a:xfrm>
          <a:prstGeom prst="rect">
            <a:avLst/>
          </a:prstGeom>
          <a:gradFill>
            <a:gsLst>
              <a:gs pos="0">
                <a:srgbClr val="FE4444"/>
              </a:gs>
              <a:gs pos="100000">
                <a:srgbClr val="832B2B"/>
              </a:gs>
            </a:gsLst>
            <a:lin scaled="0"/>
          </a:gradFill>
        </p:spPr>
        <p:txBody>
          <a:bodyPr wrap="square" rtlCol="0">
            <a:spAutoFit/>
          </a:bodyPr>
          <a:p>
            <a:r>
              <a:rPr lang="en-IN" altLang="en-US"/>
              <a:t>CHECK THE WORKING OF CIRCUIT</a:t>
            </a:r>
            <a:endParaRPr lang="en-IN" altLang="en-US"/>
          </a:p>
        </p:txBody>
      </p:sp>
      <p:sp>
        <p:nvSpPr>
          <p:cNvPr id="10" name="Text Box 9"/>
          <p:cNvSpPr txBox="1"/>
          <p:nvPr/>
        </p:nvSpPr>
        <p:spPr>
          <a:xfrm>
            <a:off x="5574665" y="4805045"/>
            <a:ext cx="2045970" cy="1076325"/>
          </a:xfrm>
          <a:prstGeom prst="rect">
            <a:avLst/>
          </a:prstGeom>
          <a:gradFill>
            <a:gsLst>
              <a:gs pos="0">
                <a:srgbClr val="FE4444"/>
              </a:gs>
              <a:gs pos="100000">
                <a:srgbClr val="832B2B"/>
              </a:gs>
            </a:gsLst>
            <a:lin scaled="0"/>
          </a:gradFill>
        </p:spPr>
        <p:txBody>
          <a:bodyPr wrap="square" rtlCol="0">
            <a:spAutoFit/>
          </a:bodyPr>
          <a:p>
            <a:r>
              <a:rPr lang="en-IN" altLang="en-US" sz="1600"/>
              <a:t>CODING AND SOFTWARE IMPLEMENTATION</a:t>
            </a:r>
            <a:endParaRPr lang="en-IN" altLang="en-US" sz="1600"/>
          </a:p>
          <a:p>
            <a:endParaRPr lang="en-IN" altLang="en-US" sz="1600"/>
          </a:p>
        </p:txBody>
      </p:sp>
      <p:sp>
        <p:nvSpPr>
          <p:cNvPr id="11" name="Text Box 10"/>
          <p:cNvSpPr txBox="1"/>
          <p:nvPr/>
        </p:nvSpPr>
        <p:spPr>
          <a:xfrm>
            <a:off x="6779260" y="2425700"/>
            <a:ext cx="1782445" cy="922020"/>
          </a:xfrm>
          <a:prstGeom prst="rect">
            <a:avLst/>
          </a:prstGeom>
          <a:gradFill>
            <a:gsLst>
              <a:gs pos="0">
                <a:srgbClr val="FE4444"/>
              </a:gs>
              <a:gs pos="100000">
                <a:srgbClr val="832B2B"/>
              </a:gs>
            </a:gsLst>
            <a:lin scaled="0"/>
          </a:gradFill>
        </p:spPr>
        <p:txBody>
          <a:bodyPr wrap="square" rtlCol="0">
            <a:spAutoFit/>
          </a:bodyPr>
          <a:p>
            <a:r>
              <a:rPr lang="en-IN" altLang="en-US"/>
              <a:t>TESTING AND DEBUGGING</a:t>
            </a:r>
            <a:endParaRPr lang="en-IN" altLang="en-US"/>
          </a:p>
          <a:p>
            <a:endParaRPr lang="en-IN" altLang="en-US"/>
          </a:p>
        </p:txBody>
      </p:sp>
      <p:sp>
        <p:nvSpPr>
          <p:cNvPr id="12" name="Text Box 11"/>
          <p:cNvSpPr txBox="1"/>
          <p:nvPr/>
        </p:nvSpPr>
        <p:spPr>
          <a:xfrm>
            <a:off x="8075295" y="4805045"/>
            <a:ext cx="1903730" cy="1076325"/>
          </a:xfrm>
          <a:prstGeom prst="rect">
            <a:avLst/>
          </a:prstGeom>
          <a:gradFill>
            <a:gsLst>
              <a:gs pos="0">
                <a:srgbClr val="FE4444"/>
              </a:gs>
              <a:gs pos="100000">
                <a:srgbClr val="832B2B"/>
              </a:gs>
            </a:gsLst>
            <a:lin scaled="0"/>
          </a:gradFill>
        </p:spPr>
        <p:txBody>
          <a:bodyPr wrap="square" rtlCol="0">
            <a:spAutoFit/>
          </a:bodyPr>
          <a:p>
            <a:r>
              <a:rPr lang="en-IN" altLang="en-US" sz="1600"/>
              <a:t>FINAL IMPLEMENATION AND OUTPUT</a:t>
            </a:r>
            <a:endParaRPr lang="en-IN" altLang="en-US" sz="1600"/>
          </a:p>
          <a:p>
            <a:endParaRPr lang="en-I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GettyImages-185002046-5772f4153df78cb62ce1ad69[1]"/>
          <p:cNvPicPr>
            <a:picLocks noChangeAspect="1"/>
          </p:cNvPicPr>
          <p:nvPr/>
        </p:nvPicPr>
        <p:blipFill>
          <a:blip r:embed="rId1"/>
          <a:stretch>
            <a:fillRect/>
          </a:stretch>
        </p:blipFill>
        <p:spPr>
          <a:xfrm>
            <a:off x="2859405" y="1453515"/>
            <a:ext cx="7051675" cy="4701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UNDERWATER COMMUNICATION</a:t>
            </a:r>
            <a:endParaRPr lang="en-IN" altLang="en-US"/>
          </a:p>
        </p:txBody>
      </p:sp>
      <p:sp>
        <p:nvSpPr>
          <p:cNvPr id="3" name="Content Placeholder 2"/>
          <p:cNvSpPr>
            <a:spLocks noGrp="1"/>
          </p:cNvSpPr>
          <p:nvPr>
            <p:ph idx="1"/>
          </p:nvPr>
        </p:nvSpPr>
        <p:spPr/>
        <p:txBody>
          <a:bodyPr/>
          <a:p>
            <a:r>
              <a:rPr lang="en-US"/>
              <a:t>Underwater wireless communications play an important role in marine activities such as environmental monitoring, underwater exploration, and scientific data collection. Underwater wireless communications still remain quite challenging, due to the unique and harsh conditions that characterize underwater channels.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a:t>The necessity of Underwater Wireless Communication:</a:t>
            </a:r>
            <a:endParaRPr lang="en-US" sz="3000"/>
          </a:p>
        </p:txBody>
      </p:sp>
      <p:sp>
        <p:nvSpPr>
          <p:cNvPr id="3" name="Content Placeholder 2"/>
          <p:cNvSpPr>
            <a:spLocks noGrp="1"/>
          </p:cNvSpPr>
          <p:nvPr>
            <p:ph sz="half" idx="1"/>
          </p:nvPr>
        </p:nvSpPr>
        <p:spPr/>
        <p:txBody>
          <a:bodyPr/>
          <a:p>
            <a:pPr marL="0" indent="0">
              <a:buNone/>
            </a:pPr>
            <a:r>
              <a:rPr lang="en-US"/>
              <a:t>The wired underwater communication is not practicable in the following cases:</a:t>
            </a:r>
            <a:endParaRPr lang="en-US"/>
          </a:p>
          <a:p>
            <a:r>
              <a:rPr lang="en-US"/>
              <a:t>Temporary cases</a:t>
            </a:r>
            <a:endParaRPr lang="en-US"/>
          </a:p>
          <a:p>
            <a:r>
              <a:rPr lang="en-US"/>
              <a:t>Breaking of wires</a:t>
            </a:r>
            <a:endParaRPr lang="en-US"/>
          </a:p>
          <a:p>
            <a:r>
              <a:rPr lang="en-US"/>
              <a:t>Significant costs of deployment</a:t>
            </a:r>
            <a:endParaRPr lang="en-US"/>
          </a:p>
          <a:p>
            <a:r>
              <a:rPr lang="en-US"/>
              <a:t>Experiment over long distances</a:t>
            </a:r>
            <a:endParaRPr lang="en-US"/>
          </a:p>
        </p:txBody>
      </p:sp>
      <p:pic>
        <p:nvPicPr>
          <p:cNvPr id="4" name="Content Placeholder 3" descr="MIT-Water-Air-Communication_0[1]"/>
          <p:cNvPicPr>
            <a:picLocks noChangeAspect="1"/>
          </p:cNvPicPr>
          <p:nvPr>
            <p:ph sz="half" idx="2"/>
          </p:nvPr>
        </p:nvPicPr>
        <p:blipFill>
          <a:blip r:embed="rId1"/>
          <a:stretch>
            <a:fillRect/>
          </a:stretch>
        </p:blipFill>
        <p:spPr>
          <a:xfrm>
            <a:off x="6713220" y="1687195"/>
            <a:ext cx="4869180" cy="3246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p>
            <a:pPr marL="0" indent="0">
              <a:buNone/>
            </a:pPr>
            <a:r>
              <a:rPr lang="en-US" sz="1600"/>
              <a:t>The applications of the underwater wireless communication are as follows:</a:t>
            </a:r>
            <a:endParaRPr lang="en-US" sz="1600"/>
          </a:p>
          <a:p>
            <a:endParaRPr lang="en-US" sz="1600"/>
          </a:p>
          <a:p>
            <a:r>
              <a:rPr lang="en-US" sz="1600"/>
              <a:t>In the coming days, the applications could increase from myriad industries ranging from the offshore oil company to aquaculture and fishing industries.</a:t>
            </a:r>
            <a:endParaRPr lang="en-US" sz="1600"/>
          </a:p>
          <a:p>
            <a:r>
              <a:rPr lang="en-US" sz="1600"/>
              <a:t>It is also used in pollution control and climate recording.</a:t>
            </a:r>
            <a:endParaRPr lang="en-US" sz="1600"/>
          </a:p>
          <a:p>
            <a:r>
              <a:rPr lang="en-US" sz="1600"/>
              <a:t>It also has the application in the detection of the objects on the ocean floor.</a:t>
            </a:r>
            <a:endParaRPr lang="en-US" sz="1600"/>
          </a:p>
          <a:p>
            <a:r>
              <a:rPr lang="en-US" sz="1600"/>
              <a:t>Underwater wireless communication is also used in environmental monitoring and collecting of oceanographic information.</a:t>
            </a:r>
            <a:endParaRPr lang="en-US" sz="1600"/>
          </a:p>
          <a:p>
            <a:r>
              <a:rPr lang="en-US" sz="1600"/>
              <a:t>It has the application in marine archaeology, search and rescue machines and defense.</a:t>
            </a:r>
            <a:endParaRPr lang="en-US" sz="1600"/>
          </a:p>
          <a:p>
            <a:r>
              <a:rPr lang="en-US" sz="1600"/>
              <a:t>It is also used in seismic monitoring, pollution monitoring and ocean currents monitoring.</a:t>
            </a:r>
            <a:endParaRPr lang="en-US" sz="1600"/>
          </a:p>
          <a:p>
            <a:r>
              <a:rPr lang="en-US" sz="1600"/>
              <a:t>The underwater wireless communication is used in the equipment monitoring and control and also in the autonomous underwater vehicles (AUV).</a:t>
            </a:r>
            <a:endParaRPr lang="en-US" sz="1600"/>
          </a:p>
          <a:p>
            <a:r>
              <a:rPr lang="en-US" sz="1600"/>
              <a:t>It is also used in remotely operated vehicles (ROV).</a:t>
            </a:r>
            <a:endParaRPr lang="en-US" sz="1600"/>
          </a:p>
          <a:p>
            <a:r>
              <a:rPr lang="en-US" sz="1600"/>
              <a:t>It also has the application in the acoustic navigation technology for multiple autonomous underwater vehicles.</a:t>
            </a:r>
            <a:endParaRPr lang="en-US" sz="1600"/>
          </a:p>
          <a:p>
            <a:r>
              <a:rPr lang="en-US" sz="1600"/>
              <a:t>It is used in solar-powered autonomous underwater vehicles.</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Environmental Monitoring</a:t>
            </a:r>
            <a:endParaRPr lang="en-US"/>
          </a:p>
        </p:txBody>
      </p:sp>
      <p:sp>
        <p:nvSpPr>
          <p:cNvPr id="3" name="Content Placeholder 2"/>
          <p:cNvSpPr>
            <a:spLocks noGrp="1"/>
          </p:cNvSpPr>
          <p:nvPr>
            <p:ph sz="half" idx="1"/>
          </p:nvPr>
        </p:nvSpPr>
        <p:spPr/>
        <p:txBody>
          <a:bodyPr/>
          <a:p>
            <a:r>
              <a:rPr lang="en-US" sz="2400"/>
              <a:t>It monitors soil water and mineral content for irrigation, soil conditions for sports field monitoring, soli movement for landslides prediction.</a:t>
            </a:r>
            <a:endParaRPr lang="en-US" sz="2400"/>
          </a:p>
          <a:p>
            <a:r>
              <a:rPr lang="en-US" sz="2400"/>
              <a:t>It also monitors coalmine, glacier movement and earthquake monitoring.</a:t>
            </a:r>
            <a:endParaRPr lang="en-US" sz="2400"/>
          </a:p>
          <a:p>
            <a:r>
              <a:rPr lang="en-US" sz="2400"/>
              <a:t>It is also deployed for monitoring a golf course by monitoring soli salinity, water content and temperature </a:t>
            </a:r>
            <a:endParaRPr lang="en-US" sz="2400"/>
          </a:p>
        </p:txBody>
      </p:sp>
      <p:pic>
        <p:nvPicPr>
          <p:cNvPr id="5" name="Content Placeholder 4" descr="Environmental-Monitor-300x200[1]"/>
          <p:cNvPicPr>
            <a:picLocks noChangeAspect="1"/>
          </p:cNvPicPr>
          <p:nvPr>
            <p:ph sz="half" idx="2"/>
          </p:nvPr>
        </p:nvPicPr>
        <p:blipFill>
          <a:blip r:embed="rId1"/>
          <a:stretch>
            <a:fillRect/>
          </a:stretch>
        </p:blipFill>
        <p:spPr>
          <a:xfrm>
            <a:off x="6767830" y="1952625"/>
            <a:ext cx="4172585" cy="2781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Infrastructure Monitoring</a:t>
            </a:r>
            <a:endParaRPr lang="en-US"/>
          </a:p>
        </p:txBody>
      </p:sp>
      <p:sp>
        <p:nvSpPr>
          <p:cNvPr id="3" name="Content Placeholder 2"/>
          <p:cNvSpPr>
            <a:spLocks noGrp="1"/>
          </p:cNvSpPr>
          <p:nvPr>
            <p:ph sz="half" idx="1"/>
          </p:nvPr>
        </p:nvSpPr>
        <p:spPr/>
        <p:txBody>
          <a:bodyPr/>
          <a:p>
            <a:r>
              <a:rPr lang="en-US" sz="2800"/>
              <a:t>In infrastructure monitoring the sensors monitors the infrastructure of the pipe, wiring and underground components like dams and the minefields. </a:t>
            </a:r>
            <a:endParaRPr lang="en-US" sz="2800"/>
          </a:p>
          <a:p>
            <a:r>
              <a:rPr lang="en-US" sz="2800"/>
              <a:t>In this application, the sensors also deploy for the location determination of objects, which includes driver alert, autonomous fertilizer unit, and in case of building collapse it locate people. </a:t>
            </a:r>
            <a:endParaRPr lang="en-US" sz="2800"/>
          </a:p>
        </p:txBody>
      </p:sp>
      <p:pic>
        <p:nvPicPr>
          <p:cNvPr id="4" name="Content Placeholder 3" descr="Grand_Coulee_Dam_spillway[1]"/>
          <p:cNvPicPr>
            <a:picLocks noChangeAspect="1"/>
          </p:cNvPicPr>
          <p:nvPr>
            <p:ph sz="half" idx="2"/>
          </p:nvPr>
        </p:nvPicPr>
        <p:blipFill>
          <a:blip r:embed="rId1"/>
          <a:stretch>
            <a:fillRect/>
          </a:stretch>
        </p:blipFill>
        <p:spPr>
          <a:xfrm>
            <a:off x="6197600" y="1856105"/>
            <a:ext cx="5384800" cy="3589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CIRCUIT DIAGRAM</a:t>
            </a:r>
            <a:endParaRPr lang="en-IN" altLang="en-US"/>
          </a:p>
        </p:txBody>
      </p:sp>
      <p:pic>
        <p:nvPicPr>
          <p:cNvPr id="4" name="Content Placeholder 3" descr="ir-wireless-underwater-communication-system-block[1]"/>
          <p:cNvPicPr>
            <a:picLocks noChangeAspect="1"/>
          </p:cNvPicPr>
          <p:nvPr>
            <p:ph idx="1"/>
          </p:nvPr>
        </p:nvPicPr>
        <p:blipFill>
          <a:blip r:embed="rId1"/>
          <a:srcRect b="43853"/>
          <a:stretch>
            <a:fillRect/>
          </a:stretch>
        </p:blipFill>
        <p:spPr>
          <a:xfrm>
            <a:off x="2185670" y="1417955"/>
            <a:ext cx="7820660" cy="4750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HARDWARE REQUIRED</a:t>
            </a:r>
            <a:endParaRPr lang="en-IN" altLang="en-US"/>
          </a:p>
        </p:txBody>
      </p:sp>
      <p:sp>
        <p:nvSpPr>
          <p:cNvPr id="3" name="Content Placeholder 2"/>
          <p:cNvSpPr>
            <a:spLocks noGrp="1"/>
          </p:cNvSpPr>
          <p:nvPr>
            <p:ph sz="half" idx="1"/>
          </p:nvPr>
        </p:nvSpPr>
        <p:spPr/>
        <p:txBody>
          <a:bodyPr/>
          <a:p>
            <a:r>
              <a:rPr lang="en-IN" altLang="en-US" sz="2800" b="1"/>
              <a:t>ARDUINO UNOS:</a:t>
            </a:r>
            <a:endParaRPr lang="en-IN" altLang="en-US" sz="2800"/>
          </a:p>
          <a:p>
            <a:pPr marL="0" indent="0">
              <a:buNone/>
            </a:pPr>
            <a:r>
              <a:rPr lang="en-IN" altLang="en-US" sz="2800"/>
              <a:t>The Arduino Uno is an open-source microcontroller board based on the Microchip ATmega328P microcontroller and developed by Arduino.cc. The board is equipped with sets of digital and analog input/output pins that may be interfaced to various expansion boards and other circuits.</a:t>
            </a:r>
            <a:endParaRPr lang="en-IN" altLang="en-US" sz="2800"/>
          </a:p>
          <a:p>
            <a:endParaRPr lang="en-IN" altLang="en-US" sz="2800"/>
          </a:p>
        </p:txBody>
      </p:sp>
      <p:pic>
        <p:nvPicPr>
          <p:cNvPr id="4" name="Content Placeholder 3" descr="arduino-uno-r3-smd-500x500[1]"/>
          <p:cNvPicPr>
            <a:picLocks noChangeAspect="1"/>
          </p:cNvPicPr>
          <p:nvPr>
            <p:ph sz="half" idx="2"/>
          </p:nvPr>
        </p:nvPicPr>
        <p:blipFill>
          <a:blip r:embed="rId1"/>
          <a:stretch>
            <a:fillRect/>
          </a:stretch>
        </p:blipFill>
        <p:spPr>
          <a:xfrm>
            <a:off x="6508115" y="1864995"/>
            <a:ext cx="4762500" cy="357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HARDWARE REQUIRED</a:t>
            </a:r>
            <a:endParaRPr lang="en-IN" altLang="en-US"/>
          </a:p>
        </p:txBody>
      </p:sp>
      <p:sp>
        <p:nvSpPr>
          <p:cNvPr id="3" name="Content Placeholder 2"/>
          <p:cNvSpPr>
            <a:spLocks noGrp="1"/>
          </p:cNvSpPr>
          <p:nvPr>
            <p:ph sz="half" idx="1"/>
          </p:nvPr>
        </p:nvSpPr>
        <p:spPr>
          <a:xfrm>
            <a:off x="609600" y="1174750"/>
            <a:ext cx="7746365" cy="4953000"/>
          </a:xfrm>
        </p:spPr>
        <p:txBody>
          <a:bodyPr/>
          <a:p>
            <a:r>
              <a:rPr lang="en-IN" altLang="en-US" sz="2800" b="1"/>
              <a:t>INFRARED LASER</a:t>
            </a:r>
            <a:endParaRPr lang="en-IN" altLang="en-US" sz="2800" b="1"/>
          </a:p>
          <a:p>
            <a:pPr marL="0" indent="0">
              <a:buNone/>
            </a:pPr>
            <a:r>
              <a:rPr lang="en-IN" altLang="en-US" sz="2800"/>
              <a:t>Infrared light to send the message which can be modulated and coded</a:t>
            </a:r>
            <a:endParaRPr lang="en-IN" altLang="en-US" sz="2800"/>
          </a:p>
          <a:p>
            <a:pPr marL="0" indent="0">
              <a:buNone/>
            </a:pPr>
            <a:endParaRPr lang="en-IN" altLang="en-US" sz="2800"/>
          </a:p>
          <a:p>
            <a:pPr marL="0" indent="0">
              <a:buNone/>
            </a:pPr>
            <a:endParaRPr lang="en-IN" altLang="en-US" sz="2800"/>
          </a:p>
          <a:p>
            <a:pPr marL="0" indent="0">
              <a:buNone/>
            </a:pPr>
            <a:endParaRPr lang="en-IN" altLang="en-US" sz="2800"/>
          </a:p>
          <a:p>
            <a:r>
              <a:rPr lang="en-IN" altLang="en-US" sz="2800" b="1"/>
              <a:t>INFRARED SENSOR</a:t>
            </a:r>
            <a:endParaRPr lang="en-IN" altLang="en-US" sz="2800"/>
          </a:p>
          <a:p>
            <a:pPr marL="0" indent="0">
              <a:buNone/>
            </a:pPr>
            <a:r>
              <a:rPr lang="en-IN" altLang="en-US" sz="2800"/>
              <a:t>The infrared light is received by this sensor and the values are send for decoding</a:t>
            </a:r>
            <a:endParaRPr lang="en-IN" altLang="en-US" sz="2800"/>
          </a:p>
          <a:p>
            <a:pPr marL="0" indent="0">
              <a:buNone/>
            </a:pPr>
            <a:endParaRPr lang="en-IN" altLang="en-US" sz="2800"/>
          </a:p>
          <a:p>
            <a:pPr marL="0" indent="0">
              <a:buNone/>
            </a:pPr>
            <a:endParaRPr lang="en-IN" altLang="en-US" sz="2800"/>
          </a:p>
          <a:p>
            <a:endParaRPr lang="en-IN" altLang="en-US" sz="2800"/>
          </a:p>
        </p:txBody>
      </p:sp>
      <p:pic>
        <p:nvPicPr>
          <p:cNvPr id="7" name="Content Placeholder 6" descr="images0KTIKX68"/>
          <p:cNvPicPr>
            <a:picLocks noChangeAspect="1"/>
          </p:cNvPicPr>
          <p:nvPr>
            <p:ph sz="half" idx="2"/>
          </p:nvPr>
        </p:nvPicPr>
        <p:blipFill>
          <a:blip r:embed="rId1"/>
          <a:stretch>
            <a:fillRect/>
          </a:stretch>
        </p:blipFill>
        <p:spPr>
          <a:xfrm>
            <a:off x="8356600" y="1174750"/>
            <a:ext cx="2919095" cy="2919095"/>
          </a:xfrm>
          <a:prstGeom prst="rect">
            <a:avLst/>
          </a:prstGeom>
        </p:spPr>
      </p:pic>
      <p:pic>
        <p:nvPicPr>
          <p:cNvPr id="8" name="Picture 7"/>
          <p:cNvPicPr>
            <a:picLocks noChangeAspect="1"/>
          </p:cNvPicPr>
          <p:nvPr/>
        </p:nvPicPr>
        <p:blipFill>
          <a:blip r:embed="rId2"/>
          <a:stretch>
            <a:fillRect/>
          </a:stretch>
        </p:blipFill>
        <p:spPr>
          <a:xfrm>
            <a:off x="9354185" y="4603750"/>
            <a:ext cx="1778635" cy="168592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3757</Words>
  <Application>WPS Presentation</Application>
  <PresentationFormat>Widescreen</PresentationFormat>
  <Paragraphs>96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Communications and Dialogues</vt:lpstr>
      <vt:lpstr>Optical Communication and Networks(ECE4005)</vt:lpstr>
      <vt:lpstr>UNDERWATER COMMUNICATION</vt:lpstr>
      <vt:lpstr>The necessity of Underwater Wireless Communication:</vt:lpstr>
      <vt:lpstr>APPLICATIONS</vt:lpstr>
      <vt:lpstr>Environmental Monitoring</vt:lpstr>
      <vt:lpstr>Infrastructure Monitoring</vt:lpstr>
      <vt:lpstr>PowerPoint 演示文稿</vt:lpstr>
      <vt:lpstr>PowerPoint 演示文稿</vt:lpstr>
      <vt:lpstr>HARDWARE REQUIRED</vt:lpstr>
      <vt:lpstr>HARDWARE REQUIRED</vt:lpstr>
      <vt:lpstr>HARDWARE REQUIRED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 and Networks(ECE4005)</dc:title>
  <dc:creator/>
  <cp:lastModifiedBy>Aman</cp:lastModifiedBy>
  <cp:revision>4</cp:revision>
  <dcterms:created xsi:type="dcterms:W3CDTF">2020-01-10T14:34:00Z</dcterms:created>
  <dcterms:modified xsi:type="dcterms:W3CDTF">2020-01-10T14:57:38Z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