
<file path=[Content_Types].xml><?xml version="1.0" encoding="utf-8"?>
<Types xmlns="http://schemas.openxmlformats.org/package/2006/content-types">
  <Default Extension="png" ContentType="image/png"/>
  <Default Extension="jpeg" ContentType="image/jpe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71" r:id="rId15"/>
    <p:sldId id="270" r:id="rId16"/>
    <p:sldId id="269" r:id="rId17"/>
    <p:sldId id="277" r:id="rId18"/>
    <p:sldId id="279" r:id="rId19"/>
    <p:sldId id="280" r:id="rId20"/>
    <p:sldId id="281" r:id="rId21"/>
    <p:sldId id="282" r:id="rId22"/>
    <p:sldId id="283"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85" d="100"/>
          <a:sy n="85" d="100"/>
        </p:scale>
        <p:origin x="1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A32A63B-9203-4782-820E-EF10ABC9C51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8F89F931-B12A-40FB-8B5A-77BD341D0E1C}">
      <dgm:prSet phldrT="[Text]"/>
      <dgm:spPr>
        <a:solidFill>
          <a:srgbClr val="002060"/>
        </a:solidFill>
        <a:ln>
          <a:solidFill>
            <a:schemeClr val="bg1"/>
          </a:solidFill>
        </a:ln>
      </dgm:spPr>
      <dgm:t>
        <a:bodyPr/>
        <a:lstStyle/>
        <a:p>
          <a:r>
            <a:rPr lang="en-US" dirty="0"/>
            <a:t>review1</a:t>
          </a:r>
        </a:p>
      </dgm:t>
    </dgm:pt>
    <dgm:pt modelId="{C67CC60A-FF18-47A5-BBF0-D96C523BF882}" cxnId="{A1BE7C5D-5562-4C7A-B81A-2DDFB440BD46}" type="parTrans">
      <dgm:prSet/>
      <dgm:spPr/>
      <dgm:t>
        <a:bodyPr/>
        <a:lstStyle/>
        <a:p>
          <a:endParaRPr lang="en-US"/>
        </a:p>
      </dgm:t>
    </dgm:pt>
    <dgm:pt modelId="{3E7F439A-18C4-4E0B-96A5-D7AE14E5E858}" cxnId="{A1BE7C5D-5562-4C7A-B81A-2DDFB440BD46}" type="sibTrans">
      <dgm:prSet/>
      <dgm:spPr/>
      <dgm:t>
        <a:bodyPr/>
        <a:lstStyle/>
        <a:p>
          <a:endParaRPr lang="en-US"/>
        </a:p>
      </dgm:t>
    </dgm:pt>
    <dgm:pt modelId="{5F22BFEF-F7B7-488A-9E25-E16834F00B9B}">
      <dgm:prSet phldrT="[Text]"/>
      <dgm:spPr>
        <a:solidFill>
          <a:schemeClr val="tx2">
            <a:lumMod val="20000"/>
            <a:lumOff val="80000"/>
            <a:alpha val="90000"/>
          </a:schemeClr>
        </a:solidFill>
        <a:ln>
          <a:solidFill>
            <a:schemeClr val="bg1"/>
          </a:solidFill>
        </a:ln>
      </dgm:spPr>
      <dgm:t>
        <a:bodyPr/>
        <a:lstStyle/>
        <a:p>
          <a:r>
            <a:rPr lang="en-US" dirty="0"/>
            <a:t> TITLE CONFORMATION </a:t>
          </a:r>
        </a:p>
      </dgm:t>
    </dgm:pt>
    <dgm:pt modelId="{BF88B630-636D-4F20-BACC-58D0924DD3A7}" cxnId="{720BF488-BFA6-4C1B-90AA-3254ACAE7F6B}" type="parTrans">
      <dgm:prSet/>
      <dgm:spPr/>
      <dgm:t>
        <a:bodyPr/>
        <a:lstStyle/>
        <a:p>
          <a:endParaRPr lang="en-US"/>
        </a:p>
      </dgm:t>
    </dgm:pt>
    <dgm:pt modelId="{48DF5F1D-7D0F-4324-8E7A-DE11BB03D751}" cxnId="{720BF488-BFA6-4C1B-90AA-3254ACAE7F6B}" type="sibTrans">
      <dgm:prSet/>
      <dgm:spPr/>
      <dgm:t>
        <a:bodyPr/>
        <a:lstStyle/>
        <a:p>
          <a:endParaRPr lang="en-US"/>
        </a:p>
      </dgm:t>
    </dgm:pt>
    <dgm:pt modelId="{2E67908E-159F-47CB-A28E-EFB116066B11}">
      <dgm:prSet phldrT="[Text]"/>
      <dgm:spPr>
        <a:solidFill>
          <a:schemeClr val="tx2">
            <a:lumMod val="20000"/>
            <a:lumOff val="80000"/>
            <a:alpha val="90000"/>
          </a:schemeClr>
        </a:solidFill>
        <a:ln>
          <a:solidFill>
            <a:schemeClr val="bg1"/>
          </a:solidFill>
        </a:ln>
      </dgm:spPr>
      <dgm:t>
        <a:bodyPr/>
        <a:lstStyle/>
        <a:p>
          <a:r>
            <a:rPr lang="en-US" dirty="0"/>
            <a:t>GATHERING COMPONENTS AND SOFTWARE REQUIRED</a:t>
          </a:r>
        </a:p>
      </dgm:t>
    </dgm:pt>
    <dgm:pt modelId="{69C9355A-D012-4D95-85AF-B5B8CFFB94CA}" cxnId="{0CAC6848-CCD0-41E4-B2A0-FD760C0DA58B}" type="parTrans">
      <dgm:prSet/>
      <dgm:spPr/>
      <dgm:t>
        <a:bodyPr/>
        <a:lstStyle/>
        <a:p>
          <a:endParaRPr lang="en-US"/>
        </a:p>
      </dgm:t>
    </dgm:pt>
    <dgm:pt modelId="{15A16D59-E72F-4D84-9E70-885D0726300D}" cxnId="{0CAC6848-CCD0-41E4-B2A0-FD760C0DA58B}" type="sibTrans">
      <dgm:prSet/>
      <dgm:spPr/>
      <dgm:t>
        <a:bodyPr/>
        <a:lstStyle/>
        <a:p>
          <a:endParaRPr lang="en-US"/>
        </a:p>
      </dgm:t>
    </dgm:pt>
    <dgm:pt modelId="{394ECDBC-273C-4CB9-84DA-0BAAD92161B8}">
      <dgm:prSet phldrT="[Text]"/>
      <dgm:spPr>
        <a:solidFill>
          <a:srgbClr val="002060"/>
        </a:solidFill>
      </dgm:spPr>
      <dgm:t>
        <a:bodyPr/>
        <a:lstStyle/>
        <a:p>
          <a:r>
            <a:rPr lang="en-US" dirty="0"/>
            <a:t>review2</a:t>
          </a:r>
        </a:p>
      </dgm:t>
    </dgm:pt>
    <dgm:pt modelId="{CA08BB6C-A659-4BBA-8524-E8D9107C9234}" cxnId="{2BDAE976-82ED-46A6-8C64-D8EE5358F6E8}" type="parTrans">
      <dgm:prSet/>
      <dgm:spPr/>
      <dgm:t>
        <a:bodyPr/>
        <a:lstStyle/>
        <a:p>
          <a:endParaRPr lang="en-US"/>
        </a:p>
      </dgm:t>
    </dgm:pt>
    <dgm:pt modelId="{A346ECC0-1B9B-423E-8A99-7B86C31C7DC1}" cxnId="{2BDAE976-82ED-46A6-8C64-D8EE5358F6E8}" type="sibTrans">
      <dgm:prSet/>
      <dgm:spPr/>
      <dgm:t>
        <a:bodyPr/>
        <a:lstStyle/>
        <a:p>
          <a:endParaRPr lang="en-US"/>
        </a:p>
      </dgm:t>
    </dgm:pt>
    <dgm:pt modelId="{2E6C858A-173B-4615-9359-576C6667FE20}">
      <dgm:prSet phldrT="[Text]"/>
      <dgm:spPr>
        <a:solidFill>
          <a:schemeClr val="tx2">
            <a:lumMod val="20000"/>
            <a:lumOff val="80000"/>
            <a:alpha val="90000"/>
          </a:schemeClr>
        </a:solidFill>
        <a:ln>
          <a:solidFill>
            <a:schemeClr val="bg1"/>
          </a:solidFill>
        </a:ln>
      </dgm:spPr>
      <dgm:t>
        <a:bodyPr/>
        <a:lstStyle/>
        <a:p>
          <a:r>
            <a:rPr lang="en-US" dirty="0"/>
            <a:t>CIRCUIT SIMULATION AND TESTING IT </a:t>
          </a:r>
        </a:p>
      </dgm:t>
    </dgm:pt>
    <dgm:pt modelId="{12E9B5E1-0F98-4D1E-8CA9-122AE9FF60EC}" cxnId="{60BE26C4-ACD8-43BC-AB03-FF1FA44D812A}" type="parTrans">
      <dgm:prSet/>
      <dgm:spPr/>
      <dgm:t>
        <a:bodyPr/>
        <a:lstStyle/>
        <a:p>
          <a:endParaRPr lang="en-US"/>
        </a:p>
      </dgm:t>
    </dgm:pt>
    <dgm:pt modelId="{CB8822B6-1E5E-49E0-875C-8445958BDA06}" cxnId="{60BE26C4-ACD8-43BC-AB03-FF1FA44D812A}" type="sibTrans">
      <dgm:prSet/>
      <dgm:spPr/>
      <dgm:t>
        <a:bodyPr/>
        <a:lstStyle/>
        <a:p>
          <a:endParaRPr lang="en-US"/>
        </a:p>
      </dgm:t>
    </dgm:pt>
    <dgm:pt modelId="{645BEA81-DA7A-4604-833D-769B87490D14}">
      <dgm:prSet phldrT="[Text]"/>
      <dgm:spPr>
        <a:solidFill>
          <a:schemeClr val="tx2">
            <a:lumMod val="20000"/>
            <a:lumOff val="80000"/>
            <a:alpha val="90000"/>
          </a:schemeClr>
        </a:solidFill>
        <a:ln>
          <a:solidFill>
            <a:schemeClr val="bg1"/>
          </a:solidFill>
        </a:ln>
      </dgm:spPr>
      <dgm:t>
        <a:bodyPr/>
        <a:lstStyle/>
        <a:p>
          <a:r>
            <a:rPr lang="en-US" dirty="0"/>
            <a:t> CODING AND SOFTWARE IMPLEMENTAION</a:t>
          </a:r>
        </a:p>
      </dgm:t>
    </dgm:pt>
    <dgm:pt modelId="{06B74AA0-B759-4FC5-B151-1102776CA29A}" cxnId="{C4DE93B8-D602-4E35-993E-2D73B7FDE816}" type="parTrans">
      <dgm:prSet/>
      <dgm:spPr/>
      <dgm:t>
        <a:bodyPr/>
        <a:lstStyle/>
        <a:p>
          <a:endParaRPr lang="en-US"/>
        </a:p>
      </dgm:t>
    </dgm:pt>
    <dgm:pt modelId="{BBC2FFD8-FF66-4B42-9F2A-1C2B0F3706AC}" cxnId="{C4DE93B8-D602-4E35-993E-2D73B7FDE816}" type="sibTrans">
      <dgm:prSet/>
      <dgm:spPr/>
      <dgm:t>
        <a:bodyPr/>
        <a:lstStyle/>
        <a:p>
          <a:endParaRPr lang="en-US"/>
        </a:p>
      </dgm:t>
    </dgm:pt>
    <dgm:pt modelId="{BEAB6ADE-07DA-4A1A-A394-15D7BE24B1EF}">
      <dgm:prSet phldrT="[Text]"/>
      <dgm:spPr>
        <a:solidFill>
          <a:srgbClr val="002060"/>
        </a:solidFill>
      </dgm:spPr>
      <dgm:t>
        <a:bodyPr/>
        <a:lstStyle/>
        <a:p>
          <a:r>
            <a:rPr lang="en-US" dirty="0"/>
            <a:t>review3</a:t>
          </a:r>
        </a:p>
      </dgm:t>
    </dgm:pt>
    <dgm:pt modelId="{BF0C6DC9-5130-4B9D-847E-D20F739904FA}" cxnId="{A1C90E15-9E95-46B1-957A-91EE801811F1}" type="parTrans">
      <dgm:prSet/>
      <dgm:spPr/>
      <dgm:t>
        <a:bodyPr/>
        <a:lstStyle/>
        <a:p>
          <a:endParaRPr lang="en-US"/>
        </a:p>
      </dgm:t>
    </dgm:pt>
    <dgm:pt modelId="{ED23DEFA-27FC-4F00-BBB1-D035864B431E}" cxnId="{A1C90E15-9E95-46B1-957A-91EE801811F1}" type="sibTrans">
      <dgm:prSet/>
      <dgm:spPr/>
      <dgm:t>
        <a:bodyPr/>
        <a:lstStyle/>
        <a:p>
          <a:endParaRPr lang="en-US"/>
        </a:p>
      </dgm:t>
    </dgm:pt>
    <dgm:pt modelId="{D8846573-8E50-42B0-9EAD-1DEDA37E67AC}">
      <dgm:prSet phldrT="[Text]"/>
      <dgm:spPr>
        <a:solidFill>
          <a:schemeClr val="tx2">
            <a:lumMod val="20000"/>
            <a:lumOff val="80000"/>
            <a:alpha val="90000"/>
          </a:schemeClr>
        </a:solidFill>
        <a:ln>
          <a:solidFill>
            <a:schemeClr val="bg1"/>
          </a:solidFill>
        </a:ln>
      </dgm:spPr>
      <dgm:t>
        <a:bodyPr/>
        <a:lstStyle/>
        <a:p>
          <a:r>
            <a:rPr lang="en-US" dirty="0"/>
            <a:t>TESTING AND DEBUGGING</a:t>
          </a:r>
        </a:p>
      </dgm:t>
    </dgm:pt>
    <dgm:pt modelId="{8880C438-8718-4298-8630-935A3B3C9327}" cxnId="{C297786D-3C0D-46DD-8ABE-A32334F68B51}" type="parTrans">
      <dgm:prSet/>
      <dgm:spPr/>
      <dgm:t>
        <a:bodyPr/>
        <a:lstStyle/>
        <a:p>
          <a:endParaRPr lang="en-US"/>
        </a:p>
      </dgm:t>
    </dgm:pt>
    <dgm:pt modelId="{49D4055F-EAA8-470E-8B5B-A3F3ED4DC32D}" cxnId="{C297786D-3C0D-46DD-8ABE-A32334F68B51}" type="sibTrans">
      <dgm:prSet/>
      <dgm:spPr/>
      <dgm:t>
        <a:bodyPr/>
        <a:lstStyle/>
        <a:p>
          <a:endParaRPr lang="en-US"/>
        </a:p>
      </dgm:t>
    </dgm:pt>
    <dgm:pt modelId="{93A007AC-82BD-4CED-896A-B39D23CB9817}">
      <dgm:prSet phldrT="[Text]"/>
      <dgm:spPr>
        <a:solidFill>
          <a:schemeClr val="tx2">
            <a:lumMod val="20000"/>
            <a:lumOff val="80000"/>
            <a:alpha val="90000"/>
          </a:schemeClr>
        </a:solidFill>
        <a:ln>
          <a:solidFill>
            <a:schemeClr val="bg1"/>
          </a:solidFill>
        </a:ln>
      </dgm:spPr>
      <dgm:t>
        <a:bodyPr/>
        <a:lstStyle/>
        <a:p>
          <a:r>
            <a:rPr lang="en-US" dirty="0"/>
            <a:t>FINAL IMPLEMETAION  AND OUTPUT</a:t>
          </a:r>
        </a:p>
      </dgm:t>
    </dgm:pt>
    <dgm:pt modelId="{9E6F7E9F-348D-4473-AF57-5EC9CE31098D}" cxnId="{F2D89EE4-FBCB-4346-86C0-D076CCC1B8CD}" type="parTrans">
      <dgm:prSet/>
      <dgm:spPr/>
      <dgm:t>
        <a:bodyPr/>
        <a:lstStyle/>
        <a:p>
          <a:endParaRPr lang="en-US"/>
        </a:p>
      </dgm:t>
    </dgm:pt>
    <dgm:pt modelId="{4880C725-6028-47A0-ACFD-6759C8057B9A}" cxnId="{F2D89EE4-FBCB-4346-86C0-D076CCC1B8CD}" type="sibTrans">
      <dgm:prSet/>
      <dgm:spPr/>
      <dgm:t>
        <a:bodyPr/>
        <a:lstStyle/>
        <a:p>
          <a:endParaRPr lang="en-US"/>
        </a:p>
      </dgm:t>
    </dgm:pt>
    <dgm:pt modelId="{BBEAE50C-2FD7-4D80-A61E-FC0159950AA7}" type="pres">
      <dgm:prSet presAssocID="{EA32A63B-9203-4782-820E-EF10ABC9C514}" presName="linearFlow" presStyleCnt="0">
        <dgm:presLayoutVars>
          <dgm:dir/>
          <dgm:animLvl val="lvl"/>
          <dgm:resizeHandles val="exact"/>
        </dgm:presLayoutVars>
      </dgm:prSet>
      <dgm:spPr/>
      <dgm:t>
        <a:bodyPr/>
        <a:lstStyle/>
        <a:p>
          <a:endParaRPr lang="en-US"/>
        </a:p>
      </dgm:t>
    </dgm:pt>
    <dgm:pt modelId="{D5B8556D-FE88-4B83-A843-74A9C3556D23}" type="pres">
      <dgm:prSet presAssocID="{8F89F931-B12A-40FB-8B5A-77BD341D0E1C}" presName="composite" presStyleCnt="0"/>
      <dgm:spPr/>
    </dgm:pt>
    <dgm:pt modelId="{2A1BDF69-08F0-4B54-A705-072853AC26BB}" type="pres">
      <dgm:prSet presAssocID="{8F89F931-B12A-40FB-8B5A-77BD341D0E1C}" presName="parentText" presStyleLbl="alignNode1" presStyleIdx="0" presStyleCnt="3">
        <dgm:presLayoutVars>
          <dgm:chMax val="1"/>
          <dgm:bulletEnabled val="1"/>
        </dgm:presLayoutVars>
      </dgm:prSet>
      <dgm:spPr/>
      <dgm:t>
        <a:bodyPr/>
        <a:lstStyle/>
        <a:p>
          <a:endParaRPr lang="en-US"/>
        </a:p>
      </dgm:t>
    </dgm:pt>
    <dgm:pt modelId="{370F9072-EAC0-4C14-AF2D-AB39C1886334}" type="pres">
      <dgm:prSet presAssocID="{8F89F931-B12A-40FB-8B5A-77BD341D0E1C}" presName="descendantText" presStyleLbl="alignAcc1" presStyleIdx="0" presStyleCnt="3">
        <dgm:presLayoutVars>
          <dgm:bulletEnabled val="1"/>
        </dgm:presLayoutVars>
      </dgm:prSet>
      <dgm:spPr/>
      <dgm:t>
        <a:bodyPr/>
        <a:lstStyle/>
        <a:p>
          <a:endParaRPr lang="en-US"/>
        </a:p>
      </dgm:t>
    </dgm:pt>
    <dgm:pt modelId="{8BC06D10-6C02-4C03-8D21-BFCD7ECEEE18}" type="pres">
      <dgm:prSet presAssocID="{3E7F439A-18C4-4E0B-96A5-D7AE14E5E858}" presName="sp" presStyleCnt="0"/>
      <dgm:spPr/>
    </dgm:pt>
    <dgm:pt modelId="{7B5CE3B9-CF61-4330-8752-09BF283A1D71}" type="pres">
      <dgm:prSet presAssocID="{394ECDBC-273C-4CB9-84DA-0BAAD92161B8}" presName="composite" presStyleCnt="0"/>
      <dgm:spPr/>
    </dgm:pt>
    <dgm:pt modelId="{F809E13A-33A7-4CAA-9C59-5563CF3CA7D6}" type="pres">
      <dgm:prSet presAssocID="{394ECDBC-273C-4CB9-84DA-0BAAD92161B8}" presName="parentText" presStyleLbl="alignNode1" presStyleIdx="1" presStyleCnt="3">
        <dgm:presLayoutVars>
          <dgm:chMax val="1"/>
          <dgm:bulletEnabled val="1"/>
        </dgm:presLayoutVars>
      </dgm:prSet>
      <dgm:spPr/>
      <dgm:t>
        <a:bodyPr/>
        <a:lstStyle/>
        <a:p>
          <a:endParaRPr lang="en-US"/>
        </a:p>
      </dgm:t>
    </dgm:pt>
    <dgm:pt modelId="{D369B189-3E14-4428-9F99-5FE2F082D253}" type="pres">
      <dgm:prSet presAssocID="{394ECDBC-273C-4CB9-84DA-0BAAD92161B8}" presName="descendantText" presStyleLbl="alignAcc1" presStyleIdx="1" presStyleCnt="3">
        <dgm:presLayoutVars>
          <dgm:bulletEnabled val="1"/>
        </dgm:presLayoutVars>
      </dgm:prSet>
      <dgm:spPr/>
      <dgm:t>
        <a:bodyPr/>
        <a:lstStyle/>
        <a:p>
          <a:endParaRPr lang="en-US"/>
        </a:p>
      </dgm:t>
    </dgm:pt>
    <dgm:pt modelId="{620372D1-A0F8-405C-A584-2C44C25C4915}" type="pres">
      <dgm:prSet presAssocID="{A346ECC0-1B9B-423E-8A99-7B86C31C7DC1}" presName="sp" presStyleCnt="0"/>
      <dgm:spPr/>
    </dgm:pt>
    <dgm:pt modelId="{425027A6-5359-4B9B-9D6F-51635BA20322}" type="pres">
      <dgm:prSet presAssocID="{BEAB6ADE-07DA-4A1A-A394-15D7BE24B1EF}" presName="composite" presStyleCnt="0"/>
      <dgm:spPr/>
    </dgm:pt>
    <dgm:pt modelId="{32F801CC-5414-43E9-9060-4B567D700548}" type="pres">
      <dgm:prSet presAssocID="{BEAB6ADE-07DA-4A1A-A394-15D7BE24B1EF}" presName="parentText" presStyleLbl="alignNode1" presStyleIdx="2" presStyleCnt="3">
        <dgm:presLayoutVars>
          <dgm:chMax val="1"/>
          <dgm:bulletEnabled val="1"/>
        </dgm:presLayoutVars>
      </dgm:prSet>
      <dgm:spPr/>
      <dgm:t>
        <a:bodyPr/>
        <a:lstStyle/>
        <a:p>
          <a:endParaRPr lang="en-US"/>
        </a:p>
      </dgm:t>
    </dgm:pt>
    <dgm:pt modelId="{DDB614AB-916E-445C-8A30-05BE4CB06012}" type="pres">
      <dgm:prSet presAssocID="{BEAB6ADE-07DA-4A1A-A394-15D7BE24B1EF}" presName="descendantText" presStyleLbl="alignAcc1" presStyleIdx="2" presStyleCnt="3">
        <dgm:presLayoutVars>
          <dgm:bulletEnabled val="1"/>
        </dgm:presLayoutVars>
      </dgm:prSet>
      <dgm:spPr/>
      <dgm:t>
        <a:bodyPr/>
        <a:lstStyle/>
        <a:p>
          <a:endParaRPr lang="en-US"/>
        </a:p>
      </dgm:t>
    </dgm:pt>
  </dgm:ptLst>
  <dgm:cxnLst>
    <dgm:cxn modelId="{25714F8D-AC59-4B72-883A-CBD6341D28A8}" type="presOf" srcId="{D8846573-8E50-42B0-9EAD-1DEDA37E67AC}" destId="{DDB614AB-916E-445C-8A30-05BE4CB06012}" srcOrd="0" destOrd="0" presId="urn:microsoft.com/office/officeart/2005/8/layout/chevron2"/>
    <dgm:cxn modelId="{C297786D-3C0D-46DD-8ABE-A32334F68B51}" srcId="{BEAB6ADE-07DA-4A1A-A394-15D7BE24B1EF}" destId="{D8846573-8E50-42B0-9EAD-1DEDA37E67AC}" srcOrd="0" destOrd="0" parTransId="{8880C438-8718-4298-8630-935A3B3C9327}" sibTransId="{49D4055F-EAA8-470E-8B5B-A3F3ED4DC32D}"/>
    <dgm:cxn modelId="{492372D6-BDB5-46C0-86D5-56BEB3CEF963}" type="presOf" srcId="{5F22BFEF-F7B7-488A-9E25-E16834F00B9B}" destId="{370F9072-EAC0-4C14-AF2D-AB39C1886334}" srcOrd="0" destOrd="0" presId="urn:microsoft.com/office/officeart/2005/8/layout/chevron2"/>
    <dgm:cxn modelId="{869B65EF-A39C-4600-A343-F3F9F8D0F2A8}" type="presOf" srcId="{EA32A63B-9203-4782-820E-EF10ABC9C514}" destId="{BBEAE50C-2FD7-4D80-A61E-FC0159950AA7}" srcOrd="0" destOrd="0" presId="urn:microsoft.com/office/officeart/2005/8/layout/chevron2"/>
    <dgm:cxn modelId="{60BE26C4-ACD8-43BC-AB03-FF1FA44D812A}" srcId="{394ECDBC-273C-4CB9-84DA-0BAAD92161B8}" destId="{2E6C858A-173B-4615-9359-576C6667FE20}" srcOrd="0" destOrd="0" parTransId="{12E9B5E1-0F98-4D1E-8CA9-122AE9FF60EC}" sibTransId="{CB8822B6-1E5E-49E0-875C-8445958BDA06}"/>
    <dgm:cxn modelId="{47071EAB-DB1C-4E90-8866-646BD85609B5}" type="presOf" srcId="{645BEA81-DA7A-4604-833D-769B87490D14}" destId="{D369B189-3E14-4428-9F99-5FE2F082D253}" srcOrd="0" destOrd="1" presId="urn:microsoft.com/office/officeart/2005/8/layout/chevron2"/>
    <dgm:cxn modelId="{791A6D81-CC56-4BF3-A521-287F12147DCB}" type="presOf" srcId="{8F89F931-B12A-40FB-8B5A-77BD341D0E1C}" destId="{2A1BDF69-08F0-4B54-A705-072853AC26BB}" srcOrd="0" destOrd="0" presId="urn:microsoft.com/office/officeart/2005/8/layout/chevron2"/>
    <dgm:cxn modelId="{F4D61886-1708-4836-95B1-2BF583613213}" type="presOf" srcId="{394ECDBC-273C-4CB9-84DA-0BAAD92161B8}" destId="{F809E13A-33A7-4CAA-9C59-5563CF3CA7D6}" srcOrd="0" destOrd="0" presId="urn:microsoft.com/office/officeart/2005/8/layout/chevron2"/>
    <dgm:cxn modelId="{2BDAE976-82ED-46A6-8C64-D8EE5358F6E8}" srcId="{EA32A63B-9203-4782-820E-EF10ABC9C514}" destId="{394ECDBC-273C-4CB9-84DA-0BAAD92161B8}" srcOrd="1" destOrd="0" parTransId="{CA08BB6C-A659-4BBA-8524-E8D9107C9234}" sibTransId="{A346ECC0-1B9B-423E-8A99-7B86C31C7DC1}"/>
    <dgm:cxn modelId="{0CAC6848-CCD0-41E4-B2A0-FD760C0DA58B}" srcId="{8F89F931-B12A-40FB-8B5A-77BD341D0E1C}" destId="{2E67908E-159F-47CB-A28E-EFB116066B11}" srcOrd="1" destOrd="0" parTransId="{69C9355A-D012-4D95-85AF-B5B8CFFB94CA}" sibTransId="{15A16D59-E72F-4D84-9E70-885D0726300D}"/>
    <dgm:cxn modelId="{A1BE7C5D-5562-4C7A-B81A-2DDFB440BD46}" srcId="{EA32A63B-9203-4782-820E-EF10ABC9C514}" destId="{8F89F931-B12A-40FB-8B5A-77BD341D0E1C}" srcOrd="0" destOrd="0" parTransId="{C67CC60A-FF18-47A5-BBF0-D96C523BF882}" sibTransId="{3E7F439A-18C4-4E0B-96A5-D7AE14E5E858}"/>
    <dgm:cxn modelId="{2C0AF571-8A9F-4BC8-AC18-44687CA90695}" type="presOf" srcId="{2E67908E-159F-47CB-A28E-EFB116066B11}" destId="{370F9072-EAC0-4C14-AF2D-AB39C1886334}" srcOrd="0" destOrd="1" presId="urn:microsoft.com/office/officeart/2005/8/layout/chevron2"/>
    <dgm:cxn modelId="{A1C90E15-9E95-46B1-957A-91EE801811F1}" srcId="{EA32A63B-9203-4782-820E-EF10ABC9C514}" destId="{BEAB6ADE-07DA-4A1A-A394-15D7BE24B1EF}" srcOrd="2" destOrd="0" parTransId="{BF0C6DC9-5130-4B9D-847E-D20F739904FA}" sibTransId="{ED23DEFA-27FC-4F00-BBB1-D035864B431E}"/>
    <dgm:cxn modelId="{4BCFA8BE-532F-4B4A-81BF-D6916CB13F95}" type="presOf" srcId="{BEAB6ADE-07DA-4A1A-A394-15D7BE24B1EF}" destId="{32F801CC-5414-43E9-9060-4B567D700548}" srcOrd="0" destOrd="0" presId="urn:microsoft.com/office/officeart/2005/8/layout/chevron2"/>
    <dgm:cxn modelId="{7E26F370-ED6D-42A2-84FD-5F34F259B27B}" type="presOf" srcId="{2E6C858A-173B-4615-9359-576C6667FE20}" destId="{D369B189-3E14-4428-9F99-5FE2F082D253}" srcOrd="0" destOrd="0" presId="urn:microsoft.com/office/officeart/2005/8/layout/chevron2"/>
    <dgm:cxn modelId="{323FC916-E5FE-4BAE-897C-1460A9D1706D}" type="presOf" srcId="{93A007AC-82BD-4CED-896A-B39D23CB9817}" destId="{DDB614AB-916E-445C-8A30-05BE4CB06012}" srcOrd="0" destOrd="1" presId="urn:microsoft.com/office/officeart/2005/8/layout/chevron2"/>
    <dgm:cxn modelId="{C4DE93B8-D602-4E35-993E-2D73B7FDE816}" srcId="{394ECDBC-273C-4CB9-84DA-0BAAD92161B8}" destId="{645BEA81-DA7A-4604-833D-769B87490D14}" srcOrd="1" destOrd="0" parTransId="{06B74AA0-B759-4FC5-B151-1102776CA29A}" sibTransId="{BBC2FFD8-FF66-4B42-9F2A-1C2B0F3706AC}"/>
    <dgm:cxn modelId="{720BF488-BFA6-4C1B-90AA-3254ACAE7F6B}" srcId="{8F89F931-B12A-40FB-8B5A-77BD341D0E1C}" destId="{5F22BFEF-F7B7-488A-9E25-E16834F00B9B}" srcOrd="0" destOrd="0" parTransId="{BF88B630-636D-4F20-BACC-58D0924DD3A7}" sibTransId="{48DF5F1D-7D0F-4324-8E7A-DE11BB03D751}"/>
    <dgm:cxn modelId="{F2D89EE4-FBCB-4346-86C0-D076CCC1B8CD}" srcId="{BEAB6ADE-07DA-4A1A-A394-15D7BE24B1EF}" destId="{93A007AC-82BD-4CED-896A-B39D23CB9817}" srcOrd="1" destOrd="0" parTransId="{9E6F7E9F-348D-4473-AF57-5EC9CE31098D}" sibTransId="{4880C725-6028-47A0-ACFD-6759C8057B9A}"/>
    <dgm:cxn modelId="{7EE69746-0986-47BA-BA1A-45FDF8B7EE39}" type="presParOf" srcId="{BBEAE50C-2FD7-4D80-A61E-FC0159950AA7}" destId="{D5B8556D-FE88-4B83-A843-74A9C3556D23}" srcOrd="0" destOrd="0" presId="urn:microsoft.com/office/officeart/2005/8/layout/chevron2"/>
    <dgm:cxn modelId="{FD85D793-DDDE-4E40-83DC-2BF84C258858}" type="presParOf" srcId="{D5B8556D-FE88-4B83-A843-74A9C3556D23}" destId="{2A1BDF69-08F0-4B54-A705-072853AC26BB}" srcOrd="0" destOrd="0" presId="urn:microsoft.com/office/officeart/2005/8/layout/chevron2"/>
    <dgm:cxn modelId="{39F20A51-2047-436F-996D-1AF7F2E2C66E}" type="presParOf" srcId="{D5B8556D-FE88-4B83-A843-74A9C3556D23}" destId="{370F9072-EAC0-4C14-AF2D-AB39C1886334}" srcOrd="1" destOrd="0" presId="urn:microsoft.com/office/officeart/2005/8/layout/chevron2"/>
    <dgm:cxn modelId="{7051881A-471E-4489-B3D2-F7838591ED84}" type="presParOf" srcId="{BBEAE50C-2FD7-4D80-A61E-FC0159950AA7}" destId="{8BC06D10-6C02-4C03-8D21-BFCD7ECEEE18}" srcOrd="1" destOrd="0" presId="urn:microsoft.com/office/officeart/2005/8/layout/chevron2"/>
    <dgm:cxn modelId="{FD03F965-D5EB-4AC0-8F60-8C73EEE6FBCF}" type="presParOf" srcId="{BBEAE50C-2FD7-4D80-A61E-FC0159950AA7}" destId="{7B5CE3B9-CF61-4330-8752-09BF283A1D71}" srcOrd="2" destOrd="0" presId="urn:microsoft.com/office/officeart/2005/8/layout/chevron2"/>
    <dgm:cxn modelId="{763F5057-9766-4679-BBC9-0A092D4A0937}" type="presParOf" srcId="{7B5CE3B9-CF61-4330-8752-09BF283A1D71}" destId="{F809E13A-33A7-4CAA-9C59-5563CF3CA7D6}" srcOrd="0" destOrd="0" presId="urn:microsoft.com/office/officeart/2005/8/layout/chevron2"/>
    <dgm:cxn modelId="{1F484961-7E4C-4FE6-A933-15FB6DF912A6}" type="presParOf" srcId="{7B5CE3B9-CF61-4330-8752-09BF283A1D71}" destId="{D369B189-3E14-4428-9F99-5FE2F082D253}" srcOrd="1" destOrd="0" presId="urn:microsoft.com/office/officeart/2005/8/layout/chevron2"/>
    <dgm:cxn modelId="{59C1DDF7-DC89-4D4B-A2DA-908A21B6A2F9}" type="presParOf" srcId="{BBEAE50C-2FD7-4D80-A61E-FC0159950AA7}" destId="{620372D1-A0F8-405C-A584-2C44C25C4915}" srcOrd="3" destOrd="0" presId="urn:microsoft.com/office/officeart/2005/8/layout/chevron2"/>
    <dgm:cxn modelId="{3B4C7D19-8B69-4E49-94F0-301EAA27459F}" type="presParOf" srcId="{BBEAE50C-2FD7-4D80-A61E-FC0159950AA7}" destId="{425027A6-5359-4B9B-9D6F-51635BA20322}" srcOrd="4" destOrd="0" presId="urn:microsoft.com/office/officeart/2005/8/layout/chevron2"/>
    <dgm:cxn modelId="{9CAD85E9-9695-4354-94D3-1508E7B56DE5}" type="presParOf" srcId="{425027A6-5359-4B9B-9D6F-51635BA20322}" destId="{32F801CC-5414-43E9-9060-4B567D700548}" srcOrd="0" destOrd="0" presId="urn:microsoft.com/office/officeart/2005/8/layout/chevron2"/>
    <dgm:cxn modelId="{0B3CD576-4FF9-4686-8D08-9ECB50D1F611}" type="presParOf" srcId="{425027A6-5359-4B9B-9D6F-51635BA20322}" destId="{DDB614AB-916E-445C-8A30-05BE4CB06012}" srcOrd="1" destOrd="0" presId="urn:microsoft.com/office/officeart/2005/8/layout/chevron2"/>
  </dgm:cxnLst>
  <dgm:bg/>
  <dgm:whole>
    <a:ln>
      <a:solidFill>
        <a:schemeClr val="bg1"/>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BDF69-08F0-4B54-A705-072853AC26BB}">
      <dsp:nvSpPr>
        <dsp:cNvPr id="0" name=""/>
        <dsp:cNvSpPr/>
      </dsp:nvSpPr>
      <dsp:spPr>
        <a:xfrm rot="5400000">
          <a:off x="-254283" y="256661"/>
          <a:ext cx="1695225" cy="1186657"/>
        </a:xfrm>
        <a:prstGeom prst="chevron">
          <a:avLst/>
        </a:prstGeom>
        <a:solidFill>
          <a:srgbClr val="002060"/>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a:t>review1</a:t>
          </a:r>
        </a:p>
      </dsp:txBody>
      <dsp:txXfrm rot="-5400000">
        <a:off x="2" y="595706"/>
        <a:ext cx="1186657" cy="508568"/>
      </dsp:txXfrm>
    </dsp:sp>
    <dsp:sp modelId="{370F9072-EAC0-4C14-AF2D-AB39C1886334}">
      <dsp:nvSpPr>
        <dsp:cNvPr id="0" name=""/>
        <dsp:cNvSpPr/>
      </dsp:nvSpPr>
      <dsp:spPr>
        <a:xfrm rot="5400000">
          <a:off x="5171562" y="-3982526"/>
          <a:ext cx="1101896" cy="9071705"/>
        </a:xfrm>
        <a:prstGeom prst="round2SameRect">
          <a:avLst/>
        </a:prstGeom>
        <a:solidFill>
          <a:schemeClr val="tx2">
            <a:lumMod val="20000"/>
            <a:lumOff val="80000"/>
            <a:alpha val="90000"/>
          </a:schemeClr>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 TITLE CONFORMATION </a:t>
          </a:r>
        </a:p>
        <a:p>
          <a:pPr marL="228600" lvl="1" indent="-228600" algn="l" defTabSz="1111250">
            <a:lnSpc>
              <a:spcPct val="90000"/>
            </a:lnSpc>
            <a:spcBef>
              <a:spcPct val="0"/>
            </a:spcBef>
            <a:spcAft>
              <a:spcPct val="15000"/>
            </a:spcAft>
            <a:buChar char="••"/>
          </a:pPr>
          <a:r>
            <a:rPr lang="en-US" sz="2500" kern="1200" dirty="0"/>
            <a:t>GATHERING COMPONENTS AND SOFTWARE REQUIRED</a:t>
          </a:r>
        </a:p>
      </dsp:txBody>
      <dsp:txXfrm rot="-5400000">
        <a:off x="1186658" y="56168"/>
        <a:ext cx="9017915" cy="994316"/>
      </dsp:txXfrm>
    </dsp:sp>
    <dsp:sp modelId="{F809E13A-33A7-4CAA-9C59-5563CF3CA7D6}">
      <dsp:nvSpPr>
        <dsp:cNvPr id="0" name=""/>
        <dsp:cNvSpPr/>
      </dsp:nvSpPr>
      <dsp:spPr>
        <a:xfrm rot="5400000">
          <a:off x="-254283" y="1758854"/>
          <a:ext cx="1695225" cy="1186657"/>
        </a:xfrm>
        <a:prstGeom prst="chevron">
          <a:avLst/>
        </a:prstGeom>
        <a:solidFill>
          <a:srgbClr val="002060"/>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a:t>review2</a:t>
          </a:r>
        </a:p>
      </dsp:txBody>
      <dsp:txXfrm rot="-5400000">
        <a:off x="2" y="2097899"/>
        <a:ext cx="1186657" cy="508568"/>
      </dsp:txXfrm>
    </dsp:sp>
    <dsp:sp modelId="{D369B189-3E14-4428-9F99-5FE2F082D253}">
      <dsp:nvSpPr>
        <dsp:cNvPr id="0" name=""/>
        <dsp:cNvSpPr/>
      </dsp:nvSpPr>
      <dsp:spPr>
        <a:xfrm rot="5400000">
          <a:off x="5171562" y="-2480334"/>
          <a:ext cx="1101896" cy="9071705"/>
        </a:xfrm>
        <a:prstGeom prst="round2SameRect">
          <a:avLst/>
        </a:prstGeom>
        <a:solidFill>
          <a:schemeClr val="tx2">
            <a:lumMod val="20000"/>
            <a:lumOff val="80000"/>
            <a:alpha val="90000"/>
          </a:schemeClr>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CIRCUIT SIMULATION AND TESTING IT </a:t>
          </a:r>
        </a:p>
        <a:p>
          <a:pPr marL="228600" lvl="1" indent="-228600" algn="l" defTabSz="1111250">
            <a:lnSpc>
              <a:spcPct val="90000"/>
            </a:lnSpc>
            <a:spcBef>
              <a:spcPct val="0"/>
            </a:spcBef>
            <a:spcAft>
              <a:spcPct val="15000"/>
            </a:spcAft>
            <a:buChar char="••"/>
          </a:pPr>
          <a:r>
            <a:rPr lang="en-US" sz="2500" kern="1200" dirty="0"/>
            <a:t> CODING AND SOFTWARE IMPLEMENTAION</a:t>
          </a:r>
        </a:p>
      </dsp:txBody>
      <dsp:txXfrm rot="-5400000">
        <a:off x="1186658" y="1558360"/>
        <a:ext cx="9017915" cy="994316"/>
      </dsp:txXfrm>
    </dsp:sp>
    <dsp:sp modelId="{32F801CC-5414-43E9-9060-4B567D700548}">
      <dsp:nvSpPr>
        <dsp:cNvPr id="0" name=""/>
        <dsp:cNvSpPr/>
      </dsp:nvSpPr>
      <dsp:spPr>
        <a:xfrm rot="5400000">
          <a:off x="-254283" y="3261046"/>
          <a:ext cx="1695225" cy="1186657"/>
        </a:xfrm>
        <a:prstGeom prst="chevron">
          <a:avLst/>
        </a:prstGeom>
        <a:solidFill>
          <a:srgbClr val="002060"/>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a:t>review3</a:t>
          </a:r>
        </a:p>
      </dsp:txBody>
      <dsp:txXfrm rot="-5400000">
        <a:off x="2" y="3600091"/>
        <a:ext cx="1186657" cy="508568"/>
      </dsp:txXfrm>
    </dsp:sp>
    <dsp:sp modelId="{DDB614AB-916E-445C-8A30-05BE4CB06012}">
      <dsp:nvSpPr>
        <dsp:cNvPr id="0" name=""/>
        <dsp:cNvSpPr/>
      </dsp:nvSpPr>
      <dsp:spPr>
        <a:xfrm rot="5400000">
          <a:off x="5171562" y="-978141"/>
          <a:ext cx="1101896" cy="9071705"/>
        </a:xfrm>
        <a:prstGeom prst="round2SameRect">
          <a:avLst/>
        </a:prstGeom>
        <a:solidFill>
          <a:schemeClr val="tx2">
            <a:lumMod val="20000"/>
            <a:lumOff val="80000"/>
            <a:alpha val="90000"/>
          </a:schemeClr>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TESTING AND DEBUGGING</a:t>
          </a:r>
        </a:p>
        <a:p>
          <a:pPr marL="228600" lvl="1" indent="-228600" algn="l" defTabSz="1111250">
            <a:lnSpc>
              <a:spcPct val="90000"/>
            </a:lnSpc>
            <a:spcBef>
              <a:spcPct val="0"/>
            </a:spcBef>
            <a:spcAft>
              <a:spcPct val="15000"/>
            </a:spcAft>
            <a:buChar char="••"/>
          </a:pPr>
          <a:r>
            <a:rPr lang="en-US" sz="2500" kern="1200" dirty="0"/>
            <a:t>FINAL IMPLEMETAION  AND OUTPUT</a:t>
          </a:r>
        </a:p>
      </dsp:txBody>
      <dsp:txXfrm rot="-5400000">
        <a:off x="1186658" y="3060553"/>
        <a:ext cx="9017915" cy="99431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8"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69"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7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71"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72"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73"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8593667" y="6272784"/>
            <a:ext cx="2644309" cy="365125"/>
          </a:xfrm>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0.png"/><Relationship Id="rId3" Type="http://schemas.microsoft.com/office/2007/relationships/media" Target="file:///C:\Users\Aman\Downloads\WhatsApp%20Video%202020-03-04%20at%208.27.29%20PM.mp4" TargetMode="External"/><Relationship Id="rId2" Type="http://schemas.openxmlformats.org/officeDocument/2006/relationships/video" Target="file:///C:\Users\Aman\Downloads\WhatsApp%20Video%202020-03-04%20at%208.27.29%20PM.mp4" TargetMode="External"/><Relationship Id="rId1" Type="http://schemas.openxmlformats.org/officeDocument/2006/relationships/image" Target="../media/image1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p:txBody>
          <a:bodyPr/>
          <a:lstStyle/>
          <a:p>
            <a:r>
              <a:rPr lang="en-US" sz="8800" dirty="0"/>
              <a:t>Optical Communication and Networks(ECE4005)</a:t>
            </a:r>
            <a:endParaRPr lang="en-US" sz="8800" dirty="0"/>
          </a:p>
        </p:txBody>
      </p:sp>
      <p:sp>
        <p:nvSpPr>
          <p:cNvPr id="1048587" name="Subtitle 2"/>
          <p:cNvSpPr>
            <a:spLocks noGrp="1"/>
          </p:cNvSpPr>
          <p:nvPr>
            <p:ph type="subTitle" idx="1"/>
          </p:nvPr>
        </p:nvSpPr>
        <p:spPr/>
        <p:txBody>
          <a:bodyPr/>
          <a:lstStyle/>
          <a:p>
            <a:r>
              <a:rPr lang="en-IN" altLang="en-US" b="1" i="1" dirty="0">
                <a:effectLst>
                  <a:outerShdw blurRad="38100" dist="38100" dir="2700000" algn="tl">
                    <a:srgbClr val="000000">
                      <a:alpha val="43137"/>
                    </a:srgbClr>
                  </a:outerShdw>
                </a:effectLst>
              </a:rPr>
              <a:t>UNDERWATER CODED COMMUNICATION USING INFRARED LIGHT</a:t>
            </a:r>
            <a:endParaRPr lang="en-IN" altLang="en-US" b="1" i="1" dirty="0">
              <a:effectLst>
                <a:outerShdw blurRad="38100" dist="38100" dir="2700000" algn="tl">
                  <a:srgbClr val="000000">
                    <a:alpha val="43137"/>
                  </a:srgbClr>
                </a:outerShdw>
              </a:effectLst>
            </a:endParaRPr>
          </a:p>
        </p:txBody>
      </p:sp>
      <p:sp>
        <p:nvSpPr>
          <p:cNvPr id="1048588" name="Text Box 3"/>
          <p:cNvSpPr txBox="1"/>
          <p:nvPr/>
        </p:nvSpPr>
        <p:spPr>
          <a:xfrm>
            <a:off x="8672195" y="5473700"/>
            <a:ext cx="3479165" cy="1200329"/>
          </a:xfrm>
          <a:prstGeom prst="rect">
            <a:avLst/>
          </a:prstGeom>
          <a:noFill/>
        </p:spPr>
        <p:txBody>
          <a:bodyPr wrap="square" rtlCol="0">
            <a:spAutoFit/>
          </a:bodyPr>
          <a:lstStyle/>
          <a:p>
            <a:r>
              <a:rPr lang="en-IN" altLang="en-US" dirty="0"/>
              <a:t>PROJECT BY:</a:t>
            </a:r>
            <a:endParaRPr lang="en-IN" altLang="en-US" dirty="0"/>
          </a:p>
          <a:p>
            <a:pPr algn="ctr"/>
            <a:r>
              <a:rPr lang="en-IN" altLang="en-US" dirty="0"/>
              <a:t>Aman </a:t>
            </a:r>
            <a:r>
              <a:rPr lang="en-IN" altLang="en-US" dirty="0" err="1"/>
              <a:t>Shaji</a:t>
            </a:r>
            <a:r>
              <a:rPr lang="en-IN" altLang="en-US" dirty="0"/>
              <a:t>	 17BEC1164</a:t>
            </a:r>
            <a:endParaRPr lang="en-IN" altLang="en-US" dirty="0"/>
          </a:p>
          <a:p>
            <a:pPr algn="ctr"/>
            <a:r>
              <a:rPr lang="en-IN" altLang="en-US" dirty="0" err="1"/>
              <a:t>Illavenil</a:t>
            </a:r>
            <a:r>
              <a:rPr lang="en-IN" altLang="en-US" dirty="0"/>
              <a:t> .P 	 17BEC1046</a:t>
            </a:r>
            <a:endParaRPr lang="en-IN" altLang="en-US" dirty="0"/>
          </a:p>
          <a:p>
            <a:pPr algn="ctr"/>
            <a:r>
              <a:rPr lang="en-US" altLang="en-IN" dirty="0" err="1"/>
              <a:t>Chanikya</a:t>
            </a:r>
            <a:r>
              <a:rPr lang="en-US" altLang="en-IN" dirty="0"/>
              <a:t> K      16BEC1046</a:t>
            </a:r>
            <a:endParaRPr lang="en-I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297490" y="369221"/>
            <a:ext cx="8766610" cy="882529"/>
          </a:xfrm>
        </p:spPr>
        <p:txBody>
          <a:bodyPr/>
          <a:lstStyle/>
          <a:p>
            <a:r>
              <a:rPr lang="en-IN" altLang="en-US" dirty="0"/>
              <a:t>HARDWARE REQUIRED</a:t>
            </a:r>
            <a:endParaRPr lang="en-IN" altLang="en-US" dirty="0"/>
          </a:p>
        </p:txBody>
      </p:sp>
      <p:sp>
        <p:nvSpPr>
          <p:cNvPr id="1048616" name="Content Placeholder 2"/>
          <p:cNvSpPr>
            <a:spLocks noGrp="1"/>
          </p:cNvSpPr>
          <p:nvPr>
            <p:ph sz="half" idx="1"/>
          </p:nvPr>
        </p:nvSpPr>
        <p:spPr>
          <a:xfrm>
            <a:off x="609600" y="1400277"/>
            <a:ext cx="5597525" cy="5266055"/>
          </a:xfrm>
        </p:spPr>
        <p:txBody>
          <a:bodyPr>
            <a:normAutofit/>
          </a:bodyPr>
          <a:lstStyle/>
          <a:p>
            <a:r>
              <a:rPr lang="en-IN" altLang="en-US" sz="2800" b="1" dirty="0"/>
              <a:t>LCD DISPLAYS:</a:t>
            </a:r>
            <a:endParaRPr lang="en-IN" altLang="en-US" sz="2800" dirty="0"/>
          </a:p>
          <a:p>
            <a:pPr marL="0" indent="0">
              <a:buNone/>
            </a:pPr>
            <a:r>
              <a:rPr lang="en-IN" altLang="en-US" sz="2800" dirty="0"/>
              <a:t>A liquid-crystal display is a flat-panel display or other electronically modulated optical device that uses the light-modulating properties of liquid crystals combined with polarizers. Liquid crystals do not emit light directly, instead using a backlight or reflector to produce images in </a:t>
            </a:r>
            <a:r>
              <a:rPr lang="en-IN" altLang="en-US" sz="2800" dirty="0" err="1"/>
              <a:t>color</a:t>
            </a:r>
            <a:r>
              <a:rPr lang="en-IN" altLang="en-US" sz="2800" dirty="0"/>
              <a:t> or monochrome</a:t>
            </a:r>
            <a:endParaRPr lang="en-IN" altLang="en-US" sz="2800" dirty="0"/>
          </a:p>
        </p:txBody>
      </p:sp>
      <p:pic>
        <p:nvPicPr>
          <p:cNvPr id="2097161" name="Content Placeholder 5" descr="16-2-16x2-1602-lcd-display-kimaginations-original-imae9u9xzgbjyffg[1]"/>
          <p:cNvPicPr>
            <a:picLocks noGrp="1" noChangeAspect="1"/>
          </p:cNvPicPr>
          <p:nvPr>
            <p:ph sz="half" idx="2"/>
          </p:nvPr>
        </p:nvPicPr>
        <p:blipFill>
          <a:blip r:embed="rId1"/>
          <a:stretch>
            <a:fillRect/>
          </a:stretch>
        </p:blipFill>
        <p:spPr>
          <a:xfrm>
            <a:off x="6319899" y="1881331"/>
            <a:ext cx="4754562" cy="34848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261980" y="97218"/>
            <a:ext cx="10058400" cy="1609344"/>
          </a:xfrm>
        </p:spPr>
        <p:txBody>
          <a:bodyPr/>
          <a:lstStyle/>
          <a:p>
            <a:r>
              <a:rPr lang="en-IN" altLang="en-US" dirty="0"/>
              <a:t>SOFTWARE REQUIRED</a:t>
            </a:r>
            <a:endParaRPr lang="en-IN" altLang="en-US" dirty="0"/>
          </a:p>
        </p:txBody>
      </p:sp>
      <p:sp>
        <p:nvSpPr>
          <p:cNvPr id="1048618" name="Content Placeholder 2"/>
          <p:cNvSpPr>
            <a:spLocks noGrp="1"/>
          </p:cNvSpPr>
          <p:nvPr>
            <p:ph sz="half" idx="1"/>
          </p:nvPr>
        </p:nvSpPr>
        <p:spPr>
          <a:xfrm>
            <a:off x="698377" y="1706562"/>
            <a:ext cx="6073140" cy="4953000"/>
          </a:xfrm>
        </p:spPr>
        <p:txBody>
          <a:bodyPr>
            <a:normAutofit/>
          </a:bodyPr>
          <a:lstStyle/>
          <a:p>
            <a:r>
              <a:rPr lang="en-IN" altLang="en-US" sz="3600" b="1" dirty="0"/>
              <a:t>ARDUINO IDE:</a:t>
            </a:r>
            <a:endParaRPr lang="en-IN" altLang="en-US" sz="3600" b="1" dirty="0"/>
          </a:p>
          <a:p>
            <a:pPr marL="0" indent="0">
              <a:buNone/>
            </a:pPr>
            <a:r>
              <a:rPr lang="en-IN" altLang="en-US" sz="2800" dirty="0"/>
              <a:t>The Arduino Integrated Development Environment is a cross-platform application that is written in functions from C and C++. It is used to write and upload programs to Arduino compatible boards, but also, with the help of 3rd party cores, other vendor development boards</a:t>
            </a:r>
            <a:endParaRPr lang="en-IN" altLang="en-US" sz="2800" dirty="0"/>
          </a:p>
        </p:txBody>
      </p:sp>
      <p:pic>
        <p:nvPicPr>
          <p:cNvPr id="2097162" name="Content Placeholder 3" descr="Arduino-IDE-logo1[1]"/>
          <p:cNvPicPr>
            <a:picLocks noGrp="1" noChangeAspect="1"/>
          </p:cNvPicPr>
          <p:nvPr>
            <p:ph sz="half" idx="2"/>
          </p:nvPr>
        </p:nvPicPr>
        <p:blipFill>
          <a:blip r:embed="rId1"/>
          <a:stretch>
            <a:fillRect/>
          </a:stretch>
        </p:blipFill>
        <p:spPr>
          <a:xfrm>
            <a:off x="6885766" y="2468562"/>
            <a:ext cx="4191000" cy="1714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a:t>
            </a:r>
            <a:endParaRPr lang="en-IN" dirty="0"/>
          </a:p>
        </p:txBody>
      </p:sp>
      <p:sp>
        <p:nvSpPr>
          <p:cNvPr id="3" name="Content Placeholder 2"/>
          <p:cNvSpPr>
            <a:spLocks noGrp="1"/>
          </p:cNvSpPr>
          <p:nvPr>
            <p:ph sz="half" idx="1"/>
          </p:nvPr>
        </p:nvSpPr>
        <p:spPr>
          <a:xfrm>
            <a:off x="1069847" y="2194560"/>
            <a:ext cx="9275935" cy="3977640"/>
          </a:xfrm>
        </p:spPr>
        <p:txBody>
          <a:bodyPr>
            <a:normAutofit/>
          </a:bodyPr>
          <a:lstStyle/>
          <a:p>
            <a:r>
              <a:rPr lang="en-US" sz="2800" dirty="0" smtClean="0"/>
              <a:t>1) We take an image with text as input.</a:t>
            </a:r>
            <a:endParaRPr lang="en-US" sz="2800" dirty="0" smtClean="0"/>
          </a:p>
          <a:p>
            <a:r>
              <a:rPr lang="en-US" sz="2800" dirty="0" smtClean="0"/>
              <a:t>2) We </a:t>
            </a:r>
            <a:r>
              <a:rPr lang="en-US" sz="2800" dirty="0"/>
              <a:t>process the image and convert into readable text </a:t>
            </a:r>
            <a:r>
              <a:rPr lang="en-US" sz="2800" dirty="0" smtClean="0"/>
              <a:t>format.</a:t>
            </a:r>
            <a:endParaRPr lang="en-US" sz="2800" dirty="0" smtClean="0"/>
          </a:p>
          <a:p>
            <a:r>
              <a:rPr lang="en-US" sz="2800" dirty="0" smtClean="0"/>
              <a:t>3) This </a:t>
            </a:r>
            <a:r>
              <a:rPr lang="en-US" sz="2800" dirty="0"/>
              <a:t>text is transferred from source to </a:t>
            </a:r>
            <a:r>
              <a:rPr lang="en-US" sz="2800" dirty="0" smtClean="0"/>
              <a:t>destination in </a:t>
            </a:r>
            <a:r>
              <a:rPr lang="en-US" sz="2800" dirty="0"/>
              <a:t>the form of </a:t>
            </a:r>
            <a:r>
              <a:rPr lang="en-US" sz="2800" dirty="0" smtClean="0"/>
              <a:t>Morse </a:t>
            </a:r>
            <a:r>
              <a:rPr lang="en-US" sz="2800" dirty="0"/>
              <a:t>code </a:t>
            </a:r>
            <a:r>
              <a:rPr lang="en-US" sz="2800" dirty="0" smtClean="0"/>
              <a:t>with the help of a laser.</a:t>
            </a:r>
            <a:endParaRPr lang="en-US" sz="2800" dirty="0" smtClean="0"/>
          </a:p>
          <a:p>
            <a:r>
              <a:rPr lang="en-US" sz="2800" dirty="0" smtClean="0"/>
              <a:t>4) The </a:t>
            </a:r>
            <a:r>
              <a:rPr lang="en-US" sz="2800" dirty="0"/>
              <a:t>light </a:t>
            </a:r>
            <a:r>
              <a:rPr lang="en-US" sz="2800" dirty="0" smtClean="0"/>
              <a:t> falls on to the receiver where it gets decoded </a:t>
            </a:r>
            <a:r>
              <a:rPr lang="en-US" sz="2800" dirty="0"/>
              <a:t>and </a:t>
            </a:r>
            <a:r>
              <a:rPr lang="en-US" sz="2800" dirty="0" smtClean="0"/>
              <a:t>the message is displayed. </a:t>
            </a:r>
            <a:endParaRPr lang="en-IN"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019" y="275627"/>
            <a:ext cx="10058400" cy="1396419"/>
          </a:xfrm>
        </p:spPr>
        <p:txBody>
          <a:bodyPr/>
          <a:lstStyle/>
          <a:p>
            <a:r>
              <a:rPr lang="en-IN" dirty="0"/>
              <a:t>Image to </a:t>
            </a:r>
            <a:r>
              <a:rPr lang="en-IN" dirty="0" smtClean="0"/>
              <a:t>text format</a:t>
            </a:r>
            <a:endParaRPr lang="en-IN" dirty="0"/>
          </a:p>
        </p:txBody>
      </p:sp>
      <p:sp>
        <p:nvSpPr>
          <p:cNvPr id="3" name="Content Placeholder 2"/>
          <p:cNvSpPr>
            <a:spLocks noGrp="1"/>
          </p:cNvSpPr>
          <p:nvPr>
            <p:ph idx="1"/>
          </p:nvPr>
        </p:nvSpPr>
        <p:spPr>
          <a:xfrm>
            <a:off x="836023" y="1672046"/>
            <a:ext cx="10816046" cy="4846320"/>
          </a:xfrm>
        </p:spPr>
        <p:txBody>
          <a:bodyPr>
            <a:normAutofit/>
          </a:bodyPr>
          <a:lstStyle/>
          <a:p>
            <a:pPr marL="0" indent="0">
              <a:buNone/>
            </a:pPr>
            <a:r>
              <a:rPr lang="en-IN" dirty="0"/>
              <a:t>The process of converting an image to an editable document is divided into several steps. Every step is a set of related algorithms that do a piece of the OCR job. The general steps in the OCR process are as follows:</a:t>
            </a:r>
            <a:endParaRPr lang="en-IN" dirty="0"/>
          </a:p>
          <a:p>
            <a:pPr marL="0" indent="0">
              <a:buNone/>
            </a:pPr>
            <a:r>
              <a:rPr lang="en-IN" dirty="0"/>
              <a:t>1. </a:t>
            </a:r>
            <a:r>
              <a:rPr lang="en-IN" dirty="0" smtClean="0"/>
              <a:t> Loading </a:t>
            </a:r>
            <a:r>
              <a:rPr lang="en-IN" dirty="0"/>
              <a:t>an image as bitmap from a given source. The source can be a file or a pointer to a memory block. Moreover, a good OCR system must understand a lot of image formats: BMP, TIFF, JPEG, PNG, and so on. It must also support PDF files, because many documents are stored as images in the PDF format, and the only way to extract text from such files is to perform OCR.</a:t>
            </a:r>
            <a:endParaRPr lang="en-IN" dirty="0"/>
          </a:p>
          <a:p>
            <a:pPr marL="0" lvl="0" indent="0">
              <a:buNone/>
            </a:pPr>
            <a:r>
              <a:rPr lang="en-IN" dirty="0"/>
              <a:t>2</a:t>
            </a:r>
            <a:r>
              <a:rPr lang="en-IN" dirty="0" smtClean="0"/>
              <a:t>.  </a:t>
            </a:r>
            <a:r>
              <a:rPr lang="en-IN" dirty="0"/>
              <a:t>Detecting the most important image features, such as resolution and inversion. Many OCR algorithms expect a predefined range of font sizes and foreground/background colours, so the image must be rescaled and inverted before processing if necessary.</a:t>
            </a:r>
            <a:endParaRPr lang="en-IN" dirty="0"/>
          </a:p>
          <a:p>
            <a:pPr marL="0" indent="0">
              <a:buNone/>
            </a:pPr>
            <a:r>
              <a:rPr lang="en-IN" dirty="0"/>
              <a:t>3. </a:t>
            </a:r>
            <a:r>
              <a:rPr lang="en-IN" dirty="0" smtClean="0"/>
              <a:t> Many </a:t>
            </a:r>
            <a:r>
              <a:rPr lang="en-IN" dirty="0"/>
              <a:t>OCR algorithms can handle bi-tonal images only, so colour or grayscale images must be converted to bi-tonal. The process is called </a:t>
            </a:r>
            <a:r>
              <a:rPr lang="en-IN" dirty="0" smtClean="0"/>
              <a:t>"</a:t>
            </a:r>
            <a:r>
              <a:rPr lang="en-IN" dirty="0" err="1" smtClean="0"/>
              <a:t>binarization</a:t>
            </a:r>
            <a:r>
              <a:rPr lang="en-IN" dirty="0"/>
              <a:t>." This step is very important, because incorrect </a:t>
            </a:r>
            <a:r>
              <a:rPr lang="en-IN" dirty="0" err="1"/>
              <a:t>binarization</a:t>
            </a:r>
            <a:r>
              <a:rPr lang="en-IN" dirty="0"/>
              <a:t> will cause a lot of problems.</a:t>
            </a:r>
            <a:endParaRPr lang="en-IN" dirty="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081" y="59658"/>
            <a:ext cx="10058400" cy="1609344"/>
          </a:xfrm>
        </p:spPr>
        <p:txBody>
          <a:bodyPr/>
          <a:lstStyle/>
          <a:p>
            <a:r>
              <a:rPr lang="en-US" dirty="0"/>
              <a:t>TIMELINE</a:t>
            </a:r>
            <a:endParaRPr lang="en-US" dirty="0"/>
          </a:p>
        </p:txBody>
      </p:sp>
      <p:graphicFrame>
        <p:nvGraphicFramePr>
          <p:cNvPr id="4" name="Content Placeholder 3"/>
          <p:cNvGraphicFramePr>
            <a:graphicFrameLocks noGrp="1"/>
          </p:cNvGraphicFramePr>
          <p:nvPr>
            <p:ph idx="1"/>
          </p:nvPr>
        </p:nvGraphicFramePr>
        <p:xfrm>
          <a:off x="870012" y="1669002"/>
          <a:ext cx="10258363" cy="47043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WORK COMPLETED</a:t>
            </a:r>
            <a:endParaRPr lang="en-IN" altLang="en-US"/>
          </a:p>
        </p:txBody>
      </p:sp>
      <p:sp>
        <p:nvSpPr>
          <p:cNvPr id="3" name="Content Placeholder 2"/>
          <p:cNvSpPr>
            <a:spLocks noGrp="1"/>
          </p:cNvSpPr>
          <p:nvPr>
            <p:ph idx="1"/>
          </p:nvPr>
        </p:nvSpPr>
        <p:spPr/>
        <p:txBody>
          <a:bodyPr/>
          <a:p>
            <a:r>
              <a:rPr lang="en-IN" altLang="en-US"/>
              <a:t>OCR:</a:t>
            </a:r>
            <a:endParaRPr lang="en-IN" altLang="en-US"/>
          </a:p>
          <a:p>
            <a:pPr lvl="1"/>
            <a:r>
              <a:rPr lang="en-IN" altLang="en-US"/>
              <a:t>IMAGE PROCESSING</a:t>
            </a:r>
            <a:endParaRPr lang="en-IN" altLang="en-US"/>
          </a:p>
          <a:p>
            <a:pPr lvl="1"/>
            <a:r>
              <a:rPr lang="en-IN" altLang="en-US"/>
              <a:t>REMOVING NOISE</a:t>
            </a:r>
            <a:endParaRPr lang="en-IN" altLang="en-US"/>
          </a:p>
          <a:p>
            <a:pPr lvl="1"/>
            <a:r>
              <a:rPr lang="en-IN" altLang="en-US"/>
              <a:t>IMAGE ENHANCING</a:t>
            </a:r>
            <a:endParaRPr lang="en-IN" altLang="en-US"/>
          </a:p>
          <a:p>
            <a:pPr lvl="1"/>
            <a:r>
              <a:rPr lang="en-IN" altLang="en-US"/>
              <a:t>TEXT RETRIEVAL</a:t>
            </a:r>
            <a:endParaRPr lang="en-IN" altLang="en-US"/>
          </a:p>
          <a:p>
            <a:pPr lvl="0"/>
            <a:r>
              <a:rPr lang="en-IN" altLang="en-US"/>
              <a:t>LIGHT TRANSMITTER:</a:t>
            </a:r>
            <a:endParaRPr lang="en-IN" altLang="en-US"/>
          </a:p>
          <a:p>
            <a:pPr lvl="1"/>
            <a:r>
              <a:rPr lang="en-IN" altLang="en-US"/>
              <a:t>Successfully created code to transmit efficiently</a:t>
            </a:r>
            <a:endParaRPr lang="en-IN" altLang="en-US"/>
          </a:p>
          <a:p>
            <a:pPr lvl="1"/>
            <a:r>
              <a:rPr lang="en-IN" altLang="en-US"/>
              <a:t>Code for converting letters into morse code format</a:t>
            </a:r>
            <a:endParaRPr lang="en-IN" altLang="en-US"/>
          </a:p>
          <a:p>
            <a:pPr lvl="1"/>
            <a:r>
              <a:rPr lang="en-IN" altLang="en-US"/>
              <a:t>Transmission part successful</a:t>
            </a:r>
            <a:endParaRPr lang="en-IN" altLang="en-US"/>
          </a:p>
          <a:p>
            <a:pPr lvl="1"/>
            <a:r>
              <a:rPr lang="en-IN" altLang="en-US"/>
              <a:t>Reciever succesful in getting transmitted data</a:t>
            </a:r>
            <a:endParaRPr lang="en-IN" altLang="en-US"/>
          </a:p>
          <a:p>
            <a:pPr lvl="1"/>
            <a:r>
              <a:rPr lang="en-IN" altLang="en-US"/>
              <a:t>Output displayed</a:t>
            </a:r>
            <a:endParaRPr lang="en-IN" altLang="en-US"/>
          </a:p>
          <a:p>
            <a:pPr lvl="1"/>
            <a:endParaRPr lang="en-I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OCR in matlab</a:t>
            </a:r>
            <a:endParaRPr lang="en-IN" altLang="en-US"/>
          </a:p>
        </p:txBody>
      </p:sp>
      <p:pic>
        <p:nvPicPr>
          <p:cNvPr id="6" name="Content Placeholder 5"/>
          <p:cNvPicPr>
            <a:picLocks noChangeAspect="1"/>
          </p:cNvPicPr>
          <p:nvPr>
            <p:ph sz="half" idx="1"/>
          </p:nvPr>
        </p:nvPicPr>
        <p:blipFill>
          <a:blip r:embed="rId1"/>
          <a:stretch>
            <a:fillRect/>
          </a:stretch>
        </p:blipFill>
        <p:spPr>
          <a:xfrm>
            <a:off x="1069975" y="2845435"/>
            <a:ext cx="4754880" cy="2674620"/>
          </a:xfrm>
          <a:prstGeom prst="rect">
            <a:avLst/>
          </a:prstGeom>
        </p:spPr>
      </p:pic>
      <p:pic>
        <p:nvPicPr>
          <p:cNvPr id="7" name="Content Placeholder 6"/>
          <p:cNvPicPr>
            <a:picLocks noChangeAspect="1"/>
          </p:cNvPicPr>
          <p:nvPr>
            <p:ph sz="half" idx="2"/>
          </p:nvPr>
        </p:nvPicPr>
        <p:blipFill>
          <a:blip r:embed="rId2"/>
          <a:stretch>
            <a:fillRect/>
          </a:stretch>
        </p:blipFill>
        <p:spPr>
          <a:xfrm>
            <a:off x="6363970" y="2845435"/>
            <a:ext cx="4754880" cy="26746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TRANSMITTER/RECEIVER SECTION</a:t>
            </a:r>
            <a:endParaRPr lang="en-IN" altLang="en-US"/>
          </a:p>
        </p:txBody>
      </p:sp>
      <p:pic>
        <p:nvPicPr>
          <p:cNvPr id="5" name="Content Placeholder 4" descr="WhatsApp Image 2020-04-21 at 8.02.31 PM (1)"/>
          <p:cNvPicPr>
            <a:picLocks noChangeAspect="1"/>
          </p:cNvPicPr>
          <p:nvPr>
            <p:ph sz="half" idx="1"/>
          </p:nvPr>
        </p:nvPicPr>
        <p:blipFill>
          <a:blip r:embed="rId1"/>
          <a:stretch>
            <a:fillRect/>
          </a:stretch>
        </p:blipFill>
        <p:spPr>
          <a:xfrm>
            <a:off x="1896110" y="2194560"/>
            <a:ext cx="3101340" cy="3977640"/>
          </a:xfrm>
          <a:prstGeom prst="rect">
            <a:avLst/>
          </a:prstGeom>
        </p:spPr>
      </p:pic>
      <p:pic>
        <p:nvPicPr>
          <p:cNvPr id="6" name="WhatsApp Video 2020-03-04 at 8.27.29 PM">
            <a:hlinkClick r:id="" action="ppaction://media"/>
          </p:cNvPr>
          <p:cNvPicPr/>
          <p:nvPr>
            <p:ph sz="half" idx="2"/>
            <a:videoFile r:link="rId2"/>
            <p:extLst>
              <p:ext uri="{DAA4B4D4-6D71-4841-9C94-3DE7FCFB9230}">
                <p14:media xmlns:p14="http://schemas.microsoft.com/office/powerpoint/2010/main" r:link="rId3"/>
              </p:ext>
            </p:extLst>
          </p:nvPr>
        </p:nvPicPr>
        <p:blipFill>
          <a:blip r:embed="rId4"/>
          <a:stretch>
            <a:fillRect/>
          </a:stretch>
        </p:blipFill>
        <p:spPr>
          <a:xfrm>
            <a:off x="6020435" y="2457450"/>
            <a:ext cx="5554345" cy="3862705"/>
          </a:xfrm>
          <a:prstGeom prst="rect">
            <a:avLst/>
          </a:prstGeom>
        </p:spPr>
      </p:pic>
      <p:sp>
        <p:nvSpPr>
          <p:cNvPr id="7" name="Text Box 6"/>
          <p:cNvSpPr txBox="1"/>
          <p:nvPr/>
        </p:nvSpPr>
        <p:spPr>
          <a:xfrm>
            <a:off x="5923280" y="1778000"/>
            <a:ext cx="5670550" cy="368300"/>
          </a:xfrm>
          <a:prstGeom prst="rect">
            <a:avLst/>
          </a:prstGeom>
          <a:noFill/>
        </p:spPr>
        <p:txBody>
          <a:bodyPr wrap="square" rtlCol="0">
            <a:spAutoFit/>
          </a:bodyPr>
          <a:p>
            <a:endParaRPr lang="en-US"/>
          </a:p>
        </p:txBody>
      </p:sp>
      <p:sp>
        <p:nvSpPr>
          <p:cNvPr id="8" name="Text Box 7"/>
          <p:cNvSpPr txBox="1"/>
          <p:nvPr/>
        </p:nvSpPr>
        <p:spPr>
          <a:xfrm>
            <a:off x="6020435" y="2089150"/>
            <a:ext cx="2774950" cy="368300"/>
          </a:xfrm>
          <a:prstGeom prst="rect">
            <a:avLst/>
          </a:prstGeom>
          <a:noFill/>
        </p:spPr>
        <p:txBody>
          <a:bodyPr wrap="square" rtlCol="0">
            <a:spAutoFit/>
          </a:bodyPr>
          <a:p>
            <a:r>
              <a:rPr lang="en-IN" altLang="en-US"/>
              <a:t>WORKING VIDEO</a:t>
            </a:r>
            <a:endParaRPr lang="en-IN" altLang="en-US"/>
          </a:p>
        </p:txBody>
      </p:sp>
    </p:spTree>
  </p:cSld>
  <p:clrMapOvr>
    <a:masterClrMapping/>
  </p:clrMapOvr>
  <p:timing>
    <p:tnLst>
      <p:par>
        <p:cTn id="1" dur="indefinite" restart="never" nodeType="tmRoot">
          <p:childTnLst>
            <p:video fullScrn="0">
              <p:cMediaNode mute="1">
                <p:cTn id="2" fill="hold" display="1">
                  <p:stCondLst>
                    <p:cond delay="indefinite"/>
                  </p:stCondLst>
                  <p:endCondLst>
                    <p:cond evt="onNext">
                      <p:tgtEl>
                        <p:sldTgt/>
                      </p:tgtEl>
                    </p:cond>
                    <p:cond evt="onPrev">
                      <p:tgtEl>
                        <p:sldTgt/>
                      </p:tgtEl>
                    </p:cond>
                  </p:endCondLst>
                </p:cTn>
                <p:tgtEl>
                  <p:spTgt spid="6"/>
                </p:tgtEl>
              </p:cMediaNode>
            </p:video>
            <p:seq concurrent="1" nextAc="seek">
              <p:cTn id="3" restart="whenNotActive" fill="hold" evtFilter="cancelBubble" nodeType="interactiveSeq">
                <p:stCondLst>
                  <p:cond evt="onClick" delay="0">
                    <p:tgtEl>
                      <p:spTgt spid="6"/>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WORK to be done</a:t>
            </a:r>
            <a:endParaRPr lang="en-IN" altLang="en-US"/>
          </a:p>
        </p:txBody>
      </p:sp>
      <p:sp>
        <p:nvSpPr>
          <p:cNvPr id="3" name="Content Placeholder 2"/>
          <p:cNvSpPr>
            <a:spLocks noGrp="1"/>
          </p:cNvSpPr>
          <p:nvPr>
            <p:ph idx="1"/>
          </p:nvPr>
        </p:nvSpPr>
        <p:spPr/>
        <p:txBody>
          <a:bodyPr/>
          <a:p>
            <a:pPr marL="1017270" lvl="1" indent="-742950">
              <a:buAutoNum type="arabicPeriod"/>
            </a:pPr>
            <a:r>
              <a:rPr lang="en-IN" altLang="en-US" sz="3600"/>
              <a:t>Integrating the OCR and transmitter</a:t>
            </a:r>
            <a:endParaRPr lang="en-IN" altLang="en-US" sz="3600"/>
          </a:p>
          <a:p>
            <a:pPr marL="1017270" lvl="1" indent="-742950">
              <a:buAutoNum type="arabicPeriod"/>
            </a:pPr>
            <a:r>
              <a:rPr lang="en-IN" altLang="en-US" sz="3600"/>
              <a:t>Debugging the space character in transmitter side</a:t>
            </a:r>
            <a:endParaRPr lang="en-IN" altLang="en-US" sz="3600"/>
          </a:p>
          <a:p>
            <a:pPr marL="1017270" lvl="1" indent="-742950">
              <a:buAutoNum type="arabicPeriod"/>
            </a:pPr>
            <a:r>
              <a:rPr lang="en-IN" altLang="en-US" sz="3600"/>
              <a:t>Improve power of receiver and transmitter</a:t>
            </a:r>
            <a:endParaRPr lang="en-IN" altLang="en-US" sz="3600"/>
          </a:p>
          <a:p>
            <a:pPr marL="1017270" lvl="1" indent="-742950">
              <a:buAutoNum type="arabicPeriod"/>
            </a:pPr>
            <a:r>
              <a:rPr lang="en-IN" altLang="en-US" sz="3600"/>
              <a:t>Make more improvements</a:t>
            </a:r>
            <a:endParaRPr lang="en-IN" altLang="en-US" sz="3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RESULTS</a:t>
            </a:r>
            <a:endParaRPr lang="en-IN" altLang="en-US"/>
          </a:p>
        </p:txBody>
      </p:sp>
      <p:sp>
        <p:nvSpPr>
          <p:cNvPr id="3" name="Content Placeholder 2"/>
          <p:cNvSpPr>
            <a:spLocks noGrp="1"/>
          </p:cNvSpPr>
          <p:nvPr>
            <p:ph idx="1"/>
          </p:nvPr>
        </p:nvSpPr>
        <p:spPr/>
        <p:txBody>
          <a:bodyPr/>
          <a:p>
            <a:r>
              <a:rPr lang="en-IN" altLang="en-US" sz="3200"/>
              <a:t>The efficiency of current laser limits distancing of transmitter and reciever</a:t>
            </a:r>
            <a:endParaRPr lang="en-IN" altLang="en-US" sz="3200"/>
          </a:p>
          <a:p>
            <a:r>
              <a:rPr lang="en-IN" altLang="en-US" sz="3200"/>
              <a:t>More powering required to get better results in well litted rooms</a:t>
            </a:r>
            <a:endParaRPr lang="en-IN" altLang="en-US" sz="3200"/>
          </a:p>
          <a:p>
            <a:r>
              <a:rPr lang="en-IN" altLang="en-US" sz="3200"/>
              <a:t>The accuracy is variable in some cases</a:t>
            </a:r>
            <a:endParaRPr lang="en-IN" altLang="en-US" sz="3200"/>
          </a:p>
          <a:p>
            <a:r>
              <a:rPr lang="en-IN" altLang="en-US" sz="3200"/>
              <a:t>Application underwater has to be explored</a:t>
            </a:r>
            <a:endParaRPr lang="en-IN" altLang="en-US"/>
          </a:p>
          <a:p>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p:txBody>
          <a:bodyPr/>
          <a:lstStyle/>
          <a:p>
            <a:r>
              <a:rPr lang="en-IN" altLang="en-US" dirty="0"/>
              <a:t>UNDERWATER COMMUNICATION</a:t>
            </a:r>
            <a:endParaRPr lang="en-IN" altLang="en-US" dirty="0"/>
          </a:p>
        </p:txBody>
      </p:sp>
      <p:sp>
        <p:nvSpPr>
          <p:cNvPr id="1048595" name="Content Placeholder 2"/>
          <p:cNvSpPr>
            <a:spLocks noGrp="1"/>
          </p:cNvSpPr>
          <p:nvPr>
            <p:ph idx="1"/>
          </p:nvPr>
        </p:nvSpPr>
        <p:spPr>
          <a:xfrm>
            <a:off x="1069848" y="2334826"/>
            <a:ext cx="10058400" cy="3837373"/>
          </a:xfrm>
        </p:spPr>
        <p:txBody>
          <a:bodyPr>
            <a:normAutofit/>
          </a:bodyPr>
          <a:lstStyle/>
          <a:p>
            <a:pPr>
              <a:lnSpc>
                <a:spcPct val="200000"/>
              </a:lnSpc>
            </a:pPr>
            <a:r>
              <a:rPr lang="en-US" dirty="0"/>
              <a:t>Underwater wireless communications play an important role in marine activities such as environmental monitoring, underwater exploration, and scientific data collection. Underwater wireless communications still remain quite challenging, due to the unique and harsh conditions that characterize underwater channels.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REFERENCES</a:t>
            </a:r>
            <a:endParaRPr lang="en-IN" altLang="en-US"/>
          </a:p>
        </p:txBody>
      </p:sp>
      <p:sp>
        <p:nvSpPr>
          <p:cNvPr id="3" name="Content Placeholder 2"/>
          <p:cNvSpPr>
            <a:spLocks noGrp="1"/>
          </p:cNvSpPr>
          <p:nvPr>
            <p:ph idx="1"/>
          </p:nvPr>
        </p:nvSpPr>
        <p:spPr/>
        <p:txBody>
          <a:bodyPr>
            <a:normAutofit lnSpcReduction="10000"/>
          </a:bodyPr>
          <a:p>
            <a:r>
              <a:rPr lang="en-US" sz="2400"/>
              <a:t>https://en.wikipedia.org/wiki/Morse_code</a:t>
            </a:r>
            <a:endParaRPr lang="en-US" sz="2400"/>
          </a:p>
          <a:p>
            <a:r>
              <a:rPr lang="en-US" sz="2400"/>
              <a:t>https://en.wikipedia.org/wiki/Optical_character_recognition</a:t>
            </a:r>
            <a:endParaRPr lang="en-US" sz="2400"/>
          </a:p>
          <a:p>
            <a:r>
              <a:rPr lang="en-US" sz="2400"/>
              <a:t>https://in.mathworks.com/help/vision/examples/recognize-text-using-optical-character-recognition-ocr.html</a:t>
            </a:r>
            <a:endParaRPr lang="en-US" sz="2400"/>
          </a:p>
          <a:p>
            <a:r>
              <a:rPr lang="en-US" sz="2400"/>
              <a:t>https://in.mathworks.com/help/vision/optical-character-recognition-ocr.html</a:t>
            </a:r>
            <a:endParaRPr lang="en-US" sz="2400"/>
          </a:p>
          <a:p>
            <a:r>
              <a:rPr lang="en-US" sz="2400"/>
              <a:t>https://www.instructables.com/id/DIY-Li-Fi-Using-Arduino-Uno/</a:t>
            </a:r>
            <a:endParaRPr lang="en-US" sz="2400"/>
          </a:p>
          <a:p>
            <a:r>
              <a:rPr lang="en-US" sz="2400"/>
              <a:t>http://blog.makezine.com/2008/08/13/laser-modem-with-an-ardui/</a:t>
            </a:r>
            <a:endParaRPr lang="en-US" sz="2400"/>
          </a:p>
          <a:p>
            <a:r>
              <a:rPr lang="en-US" sz="2400"/>
              <a:t>https://www.instructables.com/id/Li-Fi-Build-Your-Own-Safe-Wireless-Communication-N/</a:t>
            </a:r>
            <a:endParaRPr lang="en-US" sz="2400"/>
          </a:p>
          <a:p>
            <a:endParaRPr 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Picture 1" descr="GettyImages-185002046-5772f4153df78cb62ce1ad69[1]"/>
          <p:cNvPicPr>
            <a:picLocks noChangeAspect="1"/>
          </p:cNvPicPr>
          <p:nvPr/>
        </p:nvPicPr>
        <p:blipFill>
          <a:blip r:embed="rId1"/>
          <a:stretch>
            <a:fillRect/>
          </a:stretch>
        </p:blipFill>
        <p:spPr>
          <a:xfrm>
            <a:off x="2859405" y="1453515"/>
            <a:ext cx="7051675" cy="47015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lstStyle/>
          <a:p>
            <a:r>
              <a:rPr lang="en-US" sz="3000"/>
              <a:t>The necessity of Underwater Wireless Communication:</a:t>
            </a:r>
            <a:endParaRPr lang="en-US" sz="3000"/>
          </a:p>
        </p:txBody>
      </p:sp>
      <p:sp>
        <p:nvSpPr>
          <p:cNvPr id="1048603" name="Content Placeholder 2"/>
          <p:cNvSpPr>
            <a:spLocks noGrp="1"/>
          </p:cNvSpPr>
          <p:nvPr>
            <p:ph sz="half" idx="1"/>
          </p:nvPr>
        </p:nvSpPr>
        <p:spPr/>
        <p:txBody>
          <a:bodyPr>
            <a:normAutofit/>
          </a:bodyPr>
          <a:lstStyle/>
          <a:p>
            <a:pPr marL="0" indent="0">
              <a:lnSpc>
                <a:spcPct val="150000"/>
              </a:lnSpc>
              <a:buNone/>
            </a:pPr>
            <a:r>
              <a:rPr lang="en-US" dirty="0"/>
              <a:t>The wired underwater communication is not practicable in the following cases:</a:t>
            </a:r>
            <a:endParaRPr lang="en-US" dirty="0"/>
          </a:p>
          <a:p>
            <a:pPr>
              <a:lnSpc>
                <a:spcPct val="150000"/>
              </a:lnSpc>
            </a:pPr>
            <a:r>
              <a:rPr lang="en-US" dirty="0"/>
              <a:t>Temporary cases</a:t>
            </a:r>
            <a:endParaRPr lang="en-US" dirty="0"/>
          </a:p>
          <a:p>
            <a:pPr>
              <a:lnSpc>
                <a:spcPct val="150000"/>
              </a:lnSpc>
            </a:pPr>
            <a:r>
              <a:rPr lang="en-US" dirty="0"/>
              <a:t>Breaking of wires</a:t>
            </a:r>
            <a:endParaRPr lang="en-US" dirty="0"/>
          </a:p>
          <a:p>
            <a:pPr>
              <a:lnSpc>
                <a:spcPct val="150000"/>
              </a:lnSpc>
            </a:pPr>
            <a:r>
              <a:rPr lang="en-US" dirty="0"/>
              <a:t>Significant costs of deployment</a:t>
            </a:r>
            <a:endParaRPr lang="en-US" dirty="0"/>
          </a:p>
          <a:p>
            <a:pPr>
              <a:lnSpc>
                <a:spcPct val="150000"/>
              </a:lnSpc>
            </a:pPr>
            <a:r>
              <a:rPr lang="en-US" dirty="0"/>
              <a:t>Experiment over long distances</a:t>
            </a:r>
            <a:endParaRPr lang="en-US" dirty="0"/>
          </a:p>
        </p:txBody>
      </p:sp>
      <p:pic>
        <p:nvPicPr>
          <p:cNvPr id="2097154" name="Content Placeholder 3" descr="MIT-Water-Air-Communication_0[1]"/>
          <p:cNvPicPr>
            <a:picLocks noGrp="1" noChangeAspect="1"/>
          </p:cNvPicPr>
          <p:nvPr>
            <p:ph sz="half" idx="2"/>
          </p:nvPr>
        </p:nvPicPr>
        <p:blipFill>
          <a:blip r:embed="rId1"/>
          <a:stretch>
            <a:fillRect/>
          </a:stretch>
        </p:blipFill>
        <p:spPr>
          <a:xfrm>
            <a:off x="6364288" y="2598208"/>
            <a:ext cx="4754562" cy="31697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519432" y="111947"/>
            <a:ext cx="10058400" cy="1609344"/>
          </a:xfrm>
        </p:spPr>
        <p:txBody>
          <a:bodyPr/>
          <a:lstStyle/>
          <a:p>
            <a:r>
              <a:rPr lang="en-IN" altLang="en-US" dirty="0"/>
              <a:t>APPLICATIONS</a:t>
            </a:r>
            <a:endParaRPr lang="en-IN" altLang="en-US" dirty="0"/>
          </a:p>
        </p:txBody>
      </p:sp>
      <p:sp>
        <p:nvSpPr>
          <p:cNvPr id="1048605" name="Content Placeholder 2"/>
          <p:cNvSpPr>
            <a:spLocks noGrp="1"/>
          </p:cNvSpPr>
          <p:nvPr>
            <p:ph idx="1"/>
          </p:nvPr>
        </p:nvSpPr>
        <p:spPr>
          <a:xfrm>
            <a:off x="639192" y="1491448"/>
            <a:ext cx="11033376" cy="5015883"/>
          </a:xfrm>
        </p:spPr>
        <p:txBody>
          <a:bodyPr>
            <a:normAutofit/>
          </a:bodyPr>
          <a:lstStyle/>
          <a:p>
            <a:pPr marL="0" indent="0">
              <a:lnSpc>
                <a:spcPct val="100000"/>
              </a:lnSpc>
              <a:buNone/>
            </a:pPr>
            <a:r>
              <a:rPr lang="en-US" sz="1800" dirty="0"/>
              <a:t>The applications of the underwater wireless communication are as follows:</a:t>
            </a:r>
            <a:endParaRPr lang="en-US" sz="1800" dirty="0"/>
          </a:p>
          <a:p>
            <a:pPr>
              <a:lnSpc>
                <a:spcPct val="100000"/>
              </a:lnSpc>
            </a:pPr>
            <a:r>
              <a:rPr lang="en-US" sz="1800" dirty="0"/>
              <a:t>In the coming days, the applications could increase from myriad industries ranging from the offshore oil company to aquaculture and fishing industries.</a:t>
            </a:r>
            <a:endParaRPr lang="en-US" sz="1800" dirty="0"/>
          </a:p>
          <a:p>
            <a:pPr>
              <a:lnSpc>
                <a:spcPct val="100000"/>
              </a:lnSpc>
            </a:pPr>
            <a:r>
              <a:rPr lang="en-US" sz="1800" dirty="0"/>
              <a:t>It is also used in pollution control and climate recording.</a:t>
            </a:r>
            <a:endParaRPr lang="en-US" sz="1800" dirty="0"/>
          </a:p>
          <a:p>
            <a:pPr>
              <a:lnSpc>
                <a:spcPct val="100000"/>
              </a:lnSpc>
            </a:pPr>
            <a:r>
              <a:rPr lang="en-US" sz="1800" dirty="0"/>
              <a:t>It also has the application in the detection of the objects on the ocean floor.</a:t>
            </a:r>
            <a:endParaRPr lang="en-US" sz="1800" dirty="0"/>
          </a:p>
          <a:p>
            <a:pPr>
              <a:lnSpc>
                <a:spcPct val="100000"/>
              </a:lnSpc>
            </a:pPr>
            <a:r>
              <a:rPr lang="en-US" sz="1800" dirty="0"/>
              <a:t>Underwater wireless communication is also used in environmental monitoring and collecting of oceanographic information.</a:t>
            </a:r>
            <a:endParaRPr lang="en-US" sz="1800" dirty="0"/>
          </a:p>
          <a:p>
            <a:pPr>
              <a:lnSpc>
                <a:spcPct val="100000"/>
              </a:lnSpc>
            </a:pPr>
            <a:r>
              <a:rPr lang="en-US" sz="1800" dirty="0"/>
              <a:t>It has the application in marine archaeology, search and rescue machines and defense.</a:t>
            </a:r>
            <a:endParaRPr lang="en-US" sz="1800" dirty="0"/>
          </a:p>
          <a:p>
            <a:pPr>
              <a:lnSpc>
                <a:spcPct val="100000"/>
              </a:lnSpc>
            </a:pPr>
            <a:r>
              <a:rPr lang="en-US" sz="1800" dirty="0"/>
              <a:t>It is also used in seismic monitoring, pollution monitoring and ocean currents monitoring.</a:t>
            </a:r>
            <a:endParaRPr lang="en-US" sz="1800" dirty="0"/>
          </a:p>
          <a:p>
            <a:pPr>
              <a:lnSpc>
                <a:spcPct val="100000"/>
              </a:lnSpc>
            </a:pPr>
            <a:r>
              <a:rPr lang="en-US" sz="1800" dirty="0"/>
              <a:t>The underwater wireless communication is used in the equipment monitoring and control and also in the autonomous underwater vehicles (AUV).</a:t>
            </a:r>
            <a:endParaRPr lang="en-US" sz="1800" dirty="0"/>
          </a:p>
          <a:p>
            <a:pPr>
              <a:lnSpc>
                <a:spcPct val="100000"/>
              </a:lnSpc>
            </a:pPr>
            <a:r>
              <a:rPr lang="en-US" sz="1800" dirty="0"/>
              <a:t>It is also used in remotely operated vehicles (ROV).</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US"/>
              <a:t>Environmental Monitoring</a:t>
            </a:r>
            <a:endParaRPr lang="en-US"/>
          </a:p>
        </p:txBody>
      </p:sp>
      <p:sp>
        <p:nvSpPr>
          <p:cNvPr id="1048607" name="Content Placeholder 2"/>
          <p:cNvSpPr>
            <a:spLocks noGrp="1"/>
          </p:cNvSpPr>
          <p:nvPr>
            <p:ph sz="half" idx="1"/>
          </p:nvPr>
        </p:nvSpPr>
        <p:spPr>
          <a:xfrm>
            <a:off x="1069847" y="2194560"/>
            <a:ext cx="6973321" cy="3977640"/>
          </a:xfrm>
        </p:spPr>
        <p:txBody>
          <a:bodyPr>
            <a:normAutofit fontScale="92500" lnSpcReduction="10000"/>
          </a:bodyPr>
          <a:lstStyle/>
          <a:p>
            <a:pPr>
              <a:lnSpc>
                <a:spcPct val="110000"/>
              </a:lnSpc>
            </a:pPr>
            <a:r>
              <a:rPr lang="en-US" sz="2800" dirty="0"/>
              <a:t>It monitors soil water and mineral content for irrigation, soil conditions for sports field monitoring, soli movement for landslides prediction.</a:t>
            </a:r>
            <a:endParaRPr lang="en-US" sz="2800" dirty="0"/>
          </a:p>
          <a:p>
            <a:pPr>
              <a:lnSpc>
                <a:spcPct val="110000"/>
              </a:lnSpc>
            </a:pPr>
            <a:r>
              <a:rPr lang="en-US" sz="2800" dirty="0"/>
              <a:t>It also monitors coalmine, glacier movement and earthquake monitoring.</a:t>
            </a:r>
            <a:endParaRPr lang="en-US" sz="2800" dirty="0"/>
          </a:p>
          <a:p>
            <a:pPr>
              <a:lnSpc>
                <a:spcPct val="110000"/>
              </a:lnSpc>
            </a:pPr>
            <a:r>
              <a:rPr lang="en-US" sz="2800" dirty="0"/>
              <a:t>It is also deployed for monitoring a golf course by monitoring soli salinity, water content and temperature </a:t>
            </a:r>
            <a:endParaRPr lang="en-US" sz="2800" dirty="0"/>
          </a:p>
        </p:txBody>
      </p:sp>
      <p:pic>
        <p:nvPicPr>
          <p:cNvPr id="2097155" name="Content Placeholder 4" descr="Environmental-Monitor-300x200[1]"/>
          <p:cNvPicPr>
            <a:picLocks noGrp="1" noChangeAspect="1"/>
          </p:cNvPicPr>
          <p:nvPr>
            <p:ph sz="half" idx="2"/>
          </p:nvPr>
        </p:nvPicPr>
        <p:blipFill>
          <a:blip r:embed="rId1"/>
          <a:stretch>
            <a:fillRect/>
          </a:stretch>
        </p:blipFill>
        <p:spPr>
          <a:xfrm>
            <a:off x="8194088" y="2343704"/>
            <a:ext cx="3447959" cy="28041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US"/>
              <a:t>Infrastructure Monitoring</a:t>
            </a:r>
            <a:endParaRPr lang="en-US"/>
          </a:p>
        </p:txBody>
      </p:sp>
      <p:sp>
        <p:nvSpPr>
          <p:cNvPr id="1048609" name="Content Placeholder 2"/>
          <p:cNvSpPr>
            <a:spLocks noGrp="1"/>
          </p:cNvSpPr>
          <p:nvPr>
            <p:ph sz="half" idx="1"/>
          </p:nvPr>
        </p:nvSpPr>
        <p:spPr/>
        <p:txBody>
          <a:bodyPr>
            <a:normAutofit fontScale="85000" lnSpcReduction="20000"/>
          </a:bodyPr>
          <a:lstStyle/>
          <a:p>
            <a:r>
              <a:rPr lang="en-US" sz="2800"/>
              <a:t>In infrastructure monitoring the sensors monitors the infrastructure of the pipe, wiring and underground components like dams and the minefields. </a:t>
            </a:r>
            <a:endParaRPr lang="en-US" sz="2800"/>
          </a:p>
          <a:p>
            <a:r>
              <a:rPr lang="en-US" sz="2800"/>
              <a:t>In this application, the sensors also deploy for the location determination of objects, which includes driver alert, autonomous fertilizer unit, and in case of building collapse it locate people. </a:t>
            </a:r>
            <a:endParaRPr lang="en-US" sz="2800"/>
          </a:p>
        </p:txBody>
      </p:sp>
      <p:pic>
        <p:nvPicPr>
          <p:cNvPr id="2097156" name="Content Placeholder 3" descr="Grand_Coulee_Dam_spillway[1]"/>
          <p:cNvPicPr>
            <a:picLocks noGrp="1" noChangeAspect="1"/>
          </p:cNvPicPr>
          <p:nvPr>
            <p:ph sz="half" idx="2"/>
          </p:nvPr>
        </p:nvPicPr>
        <p:blipFill>
          <a:blip r:embed="rId1"/>
          <a:stretch>
            <a:fillRect/>
          </a:stretch>
        </p:blipFill>
        <p:spPr>
          <a:xfrm>
            <a:off x="6367590" y="2358510"/>
            <a:ext cx="4754562" cy="31697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377390" y="322975"/>
            <a:ext cx="10058400" cy="1609344"/>
          </a:xfrm>
        </p:spPr>
        <p:txBody>
          <a:bodyPr/>
          <a:lstStyle/>
          <a:p>
            <a:r>
              <a:rPr lang="en-IN" altLang="en-US" dirty="0"/>
              <a:t>CIRCUIT DIAGRAM</a:t>
            </a:r>
            <a:endParaRPr lang="en-IN" altLang="en-US" dirty="0"/>
          </a:p>
        </p:txBody>
      </p:sp>
      <p:sp>
        <p:nvSpPr>
          <p:cNvPr id="11" name="AutoShape 18" descr="blob:https://web.whatsapp.com/61d38d52-d49d-41b5-ab97-c8596b8809e8"/>
          <p:cNvSpPr>
            <a:spLocks noChangeAspect="1" noChangeArrowheads="1"/>
          </p:cNvSpPr>
          <p:nvPr/>
        </p:nvSpPr>
        <p:spPr bwMode="auto">
          <a:xfrm>
            <a:off x="1932123" y="809126"/>
            <a:ext cx="3933099" cy="39331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14" name="Picture 13"/>
          <p:cNvPicPr>
            <a:picLocks noChangeAspect="1"/>
          </p:cNvPicPr>
          <p:nvPr/>
        </p:nvPicPr>
        <p:blipFill rotWithShape="1">
          <a:blip r:embed="rId1">
            <a:extLst>
              <a:ext uri="{28A0092B-C50C-407E-A947-70E740481C1C}">
                <a14:useLocalDpi xmlns:a14="http://schemas.microsoft.com/office/drawing/2010/main" val="0"/>
              </a:ext>
            </a:extLst>
          </a:blip>
          <a:srcRect r="1317" b="7093"/>
          <a:stretch>
            <a:fillRect/>
          </a:stretch>
        </p:blipFill>
        <p:spPr>
          <a:xfrm rot="16200000" flipV="1">
            <a:off x="72885" y="2705334"/>
            <a:ext cx="5075143" cy="3020566"/>
          </a:xfrm>
          <a:prstGeom prst="rect">
            <a:avLst/>
          </a:prstGeom>
        </p:spPr>
      </p:pic>
      <p:pic>
        <p:nvPicPr>
          <p:cNvPr id="13" name="Picture 12"/>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5748040" y="1127647"/>
            <a:ext cx="6242483" cy="5625541"/>
          </a:xfrm>
          <a:prstGeom prst="rect">
            <a:avLst/>
          </a:prstGeom>
        </p:spPr>
      </p:pic>
      <p:cxnSp>
        <p:nvCxnSpPr>
          <p:cNvPr id="16" name="Straight Arrow Connector 15"/>
          <p:cNvCxnSpPr/>
          <p:nvPr/>
        </p:nvCxnSpPr>
        <p:spPr>
          <a:xfrm>
            <a:off x="4255911" y="2393244"/>
            <a:ext cx="1354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IN" altLang="en-US"/>
              <a:t>HARDWARE REQUIRED</a:t>
            </a:r>
            <a:endParaRPr lang="en-IN" altLang="en-US"/>
          </a:p>
        </p:txBody>
      </p:sp>
      <p:sp>
        <p:nvSpPr>
          <p:cNvPr id="1048612" name="Content Placeholder 2"/>
          <p:cNvSpPr>
            <a:spLocks noGrp="1"/>
          </p:cNvSpPr>
          <p:nvPr>
            <p:ph sz="half" idx="1"/>
          </p:nvPr>
        </p:nvSpPr>
        <p:spPr/>
        <p:txBody>
          <a:bodyPr>
            <a:normAutofit fontScale="92500" lnSpcReduction="20000"/>
          </a:bodyPr>
          <a:lstStyle/>
          <a:p>
            <a:r>
              <a:rPr lang="en-IN" altLang="en-US" sz="2800" b="1"/>
              <a:t>ARDUINO UNOS:</a:t>
            </a:r>
            <a:endParaRPr lang="en-IN" altLang="en-US" sz="2800"/>
          </a:p>
          <a:p>
            <a:pPr marL="0" indent="0">
              <a:buNone/>
            </a:pPr>
            <a:r>
              <a:rPr lang="en-IN" altLang="en-US" sz="2800"/>
              <a:t>The Arduino Uno is an open-source microcontroller board based on the Microchip ATmega328P microcontroller and developed by Arduino.cc. The board is equipped with sets of digital and analog input/output pins that may be interfaced to various expansion boards and other circuits.</a:t>
            </a:r>
            <a:endParaRPr lang="en-IN" altLang="en-US" sz="2800"/>
          </a:p>
          <a:p>
            <a:endParaRPr lang="en-IN" altLang="en-US" sz="2800"/>
          </a:p>
        </p:txBody>
      </p:sp>
      <p:pic>
        <p:nvPicPr>
          <p:cNvPr id="2097158" name="Content Placeholder 3" descr="arduino-uno-r3-smd-500x500[1]"/>
          <p:cNvPicPr>
            <a:picLocks noGrp="1" noChangeAspect="1"/>
          </p:cNvPicPr>
          <p:nvPr>
            <p:ph sz="half" idx="2"/>
          </p:nvPr>
        </p:nvPicPr>
        <p:blipFill>
          <a:blip r:embed="rId1"/>
          <a:stretch>
            <a:fillRect/>
          </a:stretch>
        </p:blipFill>
        <p:spPr>
          <a:xfrm>
            <a:off x="6364288" y="2400102"/>
            <a:ext cx="4754562" cy="35659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306369" y="-5969"/>
            <a:ext cx="10058400" cy="1609344"/>
          </a:xfrm>
        </p:spPr>
        <p:txBody>
          <a:bodyPr/>
          <a:lstStyle/>
          <a:p>
            <a:r>
              <a:rPr lang="en-IN" altLang="en-US" dirty="0"/>
              <a:t>HARDWARE REQUIRED</a:t>
            </a:r>
            <a:endParaRPr lang="en-IN" altLang="en-US" dirty="0"/>
          </a:p>
        </p:txBody>
      </p:sp>
      <p:sp>
        <p:nvSpPr>
          <p:cNvPr id="1048614" name="Content Placeholder 2"/>
          <p:cNvSpPr>
            <a:spLocks noGrp="1"/>
          </p:cNvSpPr>
          <p:nvPr>
            <p:ph sz="half" idx="1"/>
          </p:nvPr>
        </p:nvSpPr>
        <p:spPr>
          <a:xfrm>
            <a:off x="765730" y="1603375"/>
            <a:ext cx="7746365" cy="4953000"/>
          </a:xfrm>
        </p:spPr>
        <p:txBody>
          <a:bodyPr>
            <a:normAutofit/>
          </a:bodyPr>
          <a:lstStyle/>
          <a:p>
            <a:r>
              <a:rPr lang="en-IN" altLang="en-US" sz="2800" b="1" dirty="0"/>
              <a:t>INFRARED LASER</a:t>
            </a:r>
            <a:endParaRPr lang="en-IN" altLang="en-US" sz="2800" b="1" dirty="0"/>
          </a:p>
          <a:p>
            <a:pPr marL="0" indent="0">
              <a:buNone/>
            </a:pPr>
            <a:r>
              <a:rPr lang="en-IN" altLang="en-US" sz="2800" dirty="0"/>
              <a:t>Infrared light to send the message which can be modulated and coded</a:t>
            </a:r>
            <a:endParaRPr lang="en-IN" altLang="en-US" sz="2800" dirty="0"/>
          </a:p>
          <a:p>
            <a:pPr marL="0" indent="0">
              <a:buNone/>
            </a:pPr>
            <a:endParaRPr lang="en-IN" altLang="en-US" sz="2800" dirty="0"/>
          </a:p>
          <a:p>
            <a:pPr marL="0" indent="0">
              <a:buNone/>
            </a:pPr>
            <a:endParaRPr lang="en-IN" altLang="en-US" sz="2800" dirty="0"/>
          </a:p>
          <a:p>
            <a:pPr marL="0" indent="0">
              <a:buNone/>
            </a:pPr>
            <a:endParaRPr lang="en-IN" altLang="en-US" sz="2800" dirty="0"/>
          </a:p>
          <a:p>
            <a:r>
              <a:rPr lang="en-IN" altLang="en-US" sz="2800" b="1" dirty="0"/>
              <a:t>INFRARED SENSOR</a:t>
            </a:r>
            <a:endParaRPr lang="en-IN" altLang="en-US" sz="2800" dirty="0"/>
          </a:p>
          <a:p>
            <a:pPr marL="0" indent="0">
              <a:buNone/>
            </a:pPr>
            <a:r>
              <a:rPr lang="en-IN" altLang="en-US" sz="2800" dirty="0"/>
              <a:t>The infrared light is received by this sensor and the values are send for decoding</a:t>
            </a:r>
            <a:endParaRPr lang="en-IN" altLang="en-US" sz="2800" dirty="0"/>
          </a:p>
          <a:p>
            <a:pPr marL="0" indent="0">
              <a:buNone/>
            </a:pPr>
            <a:endParaRPr lang="en-IN" altLang="en-US" sz="2800" dirty="0"/>
          </a:p>
          <a:p>
            <a:pPr marL="0" indent="0">
              <a:buNone/>
            </a:pPr>
            <a:endParaRPr lang="en-IN" altLang="en-US" sz="2800" dirty="0"/>
          </a:p>
          <a:p>
            <a:endParaRPr lang="en-IN" altLang="en-US" sz="2800" dirty="0"/>
          </a:p>
        </p:txBody>
      </p:sp>
      <p:pic>
        <p:nvPicPr>
          <p:cNvPr id="2097159" name="Content Placeholder 6" descr="images0KTIKX68"/>
          <p:cNvPicPr>
            <a:picLocks noGrp="1" noChangeAspect="1"/>
          </p:cNvPicPr>
          <p:nvPr>
            <p:ph sz="half" idx="2"/>
          </p:nvPr>
        </p:nvPicPr>
        <p:blipFill>
          <a:blip r:embed="rId1"/>
          <a:stretch>
            <a:fillRect/>
          </a:stretch>
        </p:blipFill>
        <p:spPr>
          <a:xfrm>
            <a:off x="8512095" y="1540153"/>
            <a:ext cx="2143125" cy="2143125"/>
          </a:xfrm>
          <a:prstGeom prst="rect">
            <a:avLst/>
          </a:prstGeom>
        </p:spPr>
      </p:pic>
      <p:pic>
        <p:nvPicPr>
          <p:cNvPr id="2097160" name="Picture 7"/>
          <p:cNvPicPr>
            <a:picLocks noChangeAspect="1"/>
          </p:cNvPicPr>
          <p:nvPr/>
        </p:nvPicPr>
        <p:blipFill>
          <a:blip r:embed="rId2"/>
          <a:stretch>
            <a:fillRect/>
          </a:stretch>
        </p:blipFill>
        <p:spPr>
          <a:xfrm>
            <a:off x="8694340" y="4386437"/>
            <a:ext cx="1778635" cy="168592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0</TotalTime>
  <Words>6101</Words>
  <Application>WPS Presentation</Application>
  <PresentationFormat>Widescreen</PresentationFormat>
  <Paragraphs>139</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SimSun</vt:lpstr>
      <vt:lpstr>Wingdings</vt:lpstr>
      <vt:lpstr>Rockwell Condensed</vt:lpstr>
      <vt:lpstr>Rockwell</vt:lpstr>
      <vt:lpstr>Microsoft YaHei</vt:lpstr>
      <vt:lpstr>Arial Unicode MS</vt:lpstr>
      <vt:lpstr>Wood Type</vt:lpstr>
      <vt:lpstr>Optical Communication and Networks(ECE4005)</vt:lpstr>
      <vt:lpstr>UNDERWATER COMMUNICATION</vt:lpstr>
      <vt:lpstr>The necessity of Underwater Wireless Communication:</vt:lpstr>
      <vt:lpstr>APPLICATIONS</vt:lpstr>
      <vt:lpstr>Environmental Monitoring</vt:lpstr>
      <vt:lpstr>Infrastructure Monitoring</vt:lpstr>
      <vt:lpstr>CIRCUIT DIAGRAM</vt:lpstr>
      <vt:lpstr>HARDWARE REQUIRED</vt:lpstr>
      <vt:lpstr>HARDWARE REQUIRED</vt:lpstr>
      <vt:lpstr>HARDWARE REQUIRED</vt:lpstr>
      <vt:lpstr>SOFTWARE REQUIRED</vt:lpstr>
      <vt:lpstr>working</vt:lpstr>
      <vt:lpstr>Image to text format</vt:lpstr>
      <vt:lpstr>TIMELINE</vt:lpstr>
      <vt:lpstr>PowerPoint 演示文稿</vt:lpstr>
      <vt:lpstr>OCR in matlab</vt:lpstr>
      <vt:lpstr>PowerPoint 演示文稿</vt:lpstr>
      <vt:lpstr>WORK COMPLETED</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Communication and Networks(ECE4005)</dc:title>
  <dc:creator>Moto G (4)</dc:creator>
  <cp:lastModifiedBy>Aman</cp:lastModifiedBy>
  <cp:revision>10</cp:revision>
  <dcterms:created xsi:type="dcterms:W3CDTF">2020-01-10T03:34:00Z</dcterms:created>
  <dcterms:modified xsi:type="dcterms:W3CDTF">2020-04-21T14:56:21Z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1033-11.2.0.9281</vt:lpwstr>
  </property>
</Properties>
</file>