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33400" y="322853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377438" y="15238"/>
            <a:ext cx="438911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052217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861217" y="510382"/>
            <a:ext cx="5211763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rtl="0" algn="l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rtl="0" algn="l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rtl="0" algn="l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rtl="0" algn="l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rtl="0" algn="l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rtl="0" algn="l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rtl="0" algn="l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rtl="0" algn="l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0352" y="1316736"/>
            <a:ext cx="7772400" cy="13624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0B0B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920083"/>
            <a:ext cx="4038598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920083"/>
            <a:ext cx="4038598" cy="443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Font typeface="Constantia"/>
              <a:buNone/>
              <a:defRPr/>
            </a:lvl2pPr>
            <a:lvl3pPr lvl="2" rtl="0">
              <a:spcBef>
                <a:spcPts val="0"/>
              </a:spcBef>
              <a:buFont typeface="Constantia"/>
              <a:buNone/>
              <a:defRPr/>
            </a:lvl3pPr>
            <a:lvl4pPr lvl="3" rtl="0">
              <a:spcBef>
                <a:spcPts val="0"/>
              </a:spcBef>
              <a:buFont typeface="Constantia"/>
              <a:buNone/>
              <a:defRPr/>
            </a:lvl4pPr>
            <a:lvl5pPr lvl="4" rtl="0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5025" y="1859757"/>
            <a:ext cx="404177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lvl="1" rtl="0">
              <a:spcBef>
                <a:spcPts val="0"/>
              </a:spcBef>
              <a:buFont typeface="Constantia"/>
              <a:buNone/>
              <a:defRPr/>
            </a:lvl2pPr>
            <a:lvl3pPr lvl="2" rtl="0">
              <a:spcBef>
                <a:spcPts val="0"/>
              </a:spcBef>
              <a:buFont typeface="Constantia"/>
              <a:buNone/>
              <a:defRPr/>
            </a:lvl3pPr>
            <a:lvl4pPr lvl="3" rtl="0">
              <a:spcBef>
                <a:spcPts val="0"/>
              </a:spcBef>
              <a:buFont typeface="Constantia"/>
              <a:buNone/>
              <a:defRPr/>
            </a:lvl4pPr>
            <a:lvl5pPr lvl="4" rtl="0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514600"/>
            <a:ext cx="404177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514352"/>
            <a:ext cx="2743199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Font typeface="Constantia"/>
              <a:buNone/>
              <a:defRPr/>
            </a:lvl1pPr>
            <a:lvl2pPr indent="0" lvl="1" rtl="0" algn="l">
              <a:spcBef>
                <a:spcPts val="0"/>
              </a:spcBef>
              <a:buFont typeface="Constantia"/>
              <a:buNone/>
              <a:defRPr/>
            </a:lvl2pPr>
            <a:lvl3pPr indent="0" lvl="2" rtl="0" algn="l">
              <a:spcBef>
                <a:spcPts val="0"/>
              </a:spcBef>
              <a:buFont typeface="Constantia"/>
              <a:buNone/>
              <a:defRPr/>
            </a:lvl3pPr>
            <a:lvl4pPr indent="0" lvl="3" rtl="0" algn="l">
              <a:spcBef>
                <a:spcPts val="0"/>
              </a:spcBef>
              <a:buFont typeface="Constantia"/>
              <a:buNone/>
              <a:defRPr/>
            </a:lvl4pPr>
            <a:lvl5pPr indent="0" lvl="4" rtl="0" algn="l">
              <a:spcBef>
                <a:spcPts val="0"/>
              </a:spcBef>
              <a:buFont typeface="Constantia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 rot="-10380000">
            <a:off x="3165752" y="1108076"/>
            <a:ext cx="5257800" cy="4114798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Shape 68"/>
          <p:cNvSpPr/>
          <p:nvPr/>
        </p:nvSpPr>
        <p:spPr>
          <a:xfrm flipH="1" rot="-10379999">
            <a:off x="8004134" y="5359768"/>
            <a:ext cx="155447" cy="15544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09600" y="2828783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250"/>
              </a:spcBef>
              <a:buFont typeface="Constanti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  <p:sp>
        <p:nvSpPr>
          <p:cNvPr id="74" name="Shape 74"/>
          <p:cNvSpPr/>
          <p:nvPr>
            <p:ph idx="2" type="pic"/>
          </p:nvPr>
        </p:nvSpPr>
        <p:spPr>
          <a:xfrm rot="420000">
            <a:off x="3485792" y="1199516"/>
            <a:ext cx="4617719" cy="3931918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/>
          <p:nvPr/>
        </p:nvSpPr>
        <p:spPr>
          <a:xfrm flipH="1" rot="10800000">
            <a:off x="-9525" y="5816600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313"/>
                </a:srgbClr>
              </a:gs>
              <a:gs pos="100000">
                <a:srgbClr val="0CE0EC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Shape 76"/>
          <p:cNvSpPr/>
          <p:nvPr/>
        </p:nvSpPr>
        <p:spPr>
          <a:xfrm flipH="1" rot="10800000">
            <a:off x="4381500" y="6219825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411"/>
                </a:srgbClr>
              </a:gs>
              <a:gs pos="80000">
                <a:srgbClr val="0993DD">
                  <a:alpha val="44313"/>
                </a:srgbClr>
              </a:gs>
              <a:gs pos="100000">
                <a:srgbClr val="0993DD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7144"/>
            <a:ext cx="9163050" cy="1041400"/>
          </a:xfrm>
          <a:custGeom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313"/>
                </a:srgbClr>
              </a:gs>
              <a:gs pos="100000">
                <a:srgbClr val="0CE0EC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7144"/>
            <a:ext cx="4762500" cy="638174"/>
          </a:xfrm>
          <a:custGeom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411"/>
                </a:srgbClr>
              </a:gs>
              <a:gs pos="80000">
                <a:srgbClr val="0993DD">
                  <a:alpha val="44313"/>
                </a:srgbClr>
              </a:gs>
              <a:gs pos="100000">
                <a:srgbClr val="0993DD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30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●"/>
              <a:defRPr/>
            </a:lvl1pPr>
            <a:lvl2pPr indent="-431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2pPr>
            <a:lvl3pPr indent="-762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●"/>
              <a:defRPr/>
            </a:lvl3pPr>
            <a:lvl4pPr indent="-45719" lvl="3" marL="11887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ymbol"/>
              <a:buChar char="●"/>
              <a:defRPr/>
            </a:lvl4pPr>
            <a:lvl5pPr indent="-53339" lvl="4" marL="146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ymbol"/>
              <a:buChar char="●"/>
              <a:defRPr/>
            </a:lvl5pPr>
            <a:lvl6pPr indent="-35560" lvl="5" marL="17373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Char char="●"/>
              <a:defRPr/>
            </a:lvl6pPr>
            <a:lvl7pPr indent="-27939" lvl="6" marL="19202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●"/>
              <a:defRPr/>
            </a:lvl7pPr>
            <a:lvl8pPr indent="2539" lvl="7" marL="219456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Constantia"/>
              <a:buChar char="•"/>
              <a:defRPr/>
            </a:lvl8pPr>
            <a:lvl9pPr indent="-5079" lvl="8" marL="24688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Constantia"/>
              <a:buChar char="•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5D75"/>
              </a:buClr>
              <a:buSzPct val="25000"/>
              <a:buFont typeface="Constanti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-29292" y="-16112"/>
            <a:ext cx="9198252" cy="1086263"/>
            <a:chOff x="-29320" y="-1970"/>
            <a:chExt cx="9198252" cy="1086263"/>
          </a:xfrm>
        </p:grpSpPr>
        <p:sp>
          <p:nvSpPr>
            <p:cNvPr id="14" name="Shape 14"/>
            <p:cNvSpPr/>
            <p:nvPr/>
          </p:nvSpPr>
          <p:spPr>
            <a:xfrm rot="-164307">
              <a:off x="-19044" y="216548"/>
              <a:ext cx="9163050" cy="649224"/>
            </a:xfrm>
            <a:custGeom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33B7B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8" y="290001"/>
              <a:ext cx="9175810" cy="530351"/>
            </a:xfrm>
            <a:custGeom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1827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ECF3"/>
              </a:buClr>
              <a:buSzPct val="25000"/>
              <a:buFont typeface="Calibri"/>
              <a:buNone/>
            </a:pPr>
            <a:r>
              <a:rPr b="1" i="0" lang="en-US" sz="5600" u="none" cap="none" strike="noStrike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Team Prototype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533400" y="322853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18275" tIns="45700">
            <a:no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“Skippy’s Gold”  Game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Success Criteria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2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Finalized Design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3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Prototype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4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Alpha version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Completed Art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Week 5 Milestone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Final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enough games test and exercise people’s memory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Goals and Objectives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Project Objectives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Challenging and fun game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Finish on time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Encourage users to play again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Goals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Intuitive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Engaging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Everyone can speak their mind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don’t immediately turn down an idea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Lots of small, frequent tests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Lets us determine where to focus attention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Mastery over tasks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Motivates everyone to do their best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Minimum Viable Product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Line generating Algorithm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Player must be able to select tiles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Simple art for character and setting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Consistent design (UI/UX and code)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Consumers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Game Testers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9080" lvl="1" marL="640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New Engine – Unity3D and C#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medium	Impact: high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doing research, practicing tutorials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Unfinished deliverables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</a:t>
            </a:r>
            <a:r>
              <a:rPr lang="en-US" sz="2000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low</a:t>
            </a: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		Impact: high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with checklists and peer-management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Code Readability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high	Impact: medium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Mitigated by agreeing on and following a code syntax style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Team of 5 will increase complexity</a:t>
            </a:r>
          </a:p>
          <a:p>
            <a:pPr indent="-2667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73763"/>
                </a:solidFill>
                <a:latin typeface="Constantia"/>
                <a:ea typeface="Constantia"/>
                <a:cs typeface="Constantia"/>
                <a:sym typeface="Constantia"/>
              </a:rPr>
              <a:t>Probability: high	Impact: medium</a:t>
            </a:r>
          </a:p>
          <a:p>
            <a: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Group meetings to mitigate risk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Boundaries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Must be simple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Quickly iterative levels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Scope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Grid, Line algorithm, player control, simple art assets</a:t>
            </a: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 of Scope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Multiple game types, custom animations, Story-mode</a:t>
            </a: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935480"/>
            <a:ext cx="8229600" cy="4389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19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19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Deliverable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Fun and challenging Brain Game</a:t>
            </a:r>
          </a:p>
          <a:p>
            <a:pPr indent="-259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Iterative levels and engaging</a:t>
            </a:r>
          </a:p>
          <a:p>
            <a:pPr indent="-132080" lvl="1" marL="6400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Custom 7">
      <a:dk1>
        <a:srgbClr val="0C0C0C"/>
      </a:dk1>
      <a:lt1>
        <a:srgbClr val="FFFFFF"/>
      </a:lt1>
      <a:dk2>
        <a:srgbClr val="04617B"/>
      </a:dk2>
      <a:lt2>
        <a:srgbClr val="0C0C0C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