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30024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28177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86459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2005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3589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3187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53534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99712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2635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58869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1427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4379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gradFill>
          <a:gsLst>
            <a:gs pos="0">
              <a:srgbClr val="37D4FF"/>
            </a:gs>
            <a:gs pos="25000">
              <a:srgbClr val="2BCEFE"/>
            </a:gs>
            <a:gs pos="100000">
              <a:srgbClr val="002E3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rgbClr val="53ECF3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33400" y="3228535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45720" indent="0" algn="r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480"/>
              </a:spcBef>
              <a:buClr>
                <a:schemeClr val="accent1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420"/>
              </a:spcBef>
              <a:buClr>
                <a:schemeClr val="accent2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chemeClr val="accent3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chemeClr val="accent4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chemeClr val="accent5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320"/>
              </a:spcBef>
              <a:buClr>
                <a:schemeClr val="accent6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320"/>
              </a:spcBef>
              <a:buClr>
                <a:schemeClr val="lt2"/>
              </a:buClr>
              <a:buFont typeface="Constantia"/>
              <a:buNone/>
              <a:defRPr/>
            </a:lvl8pPr>
            <a:lvl9pPr marL="3657600" marR="0" indent="0" algn="ctr" rtl="0">
              <a:spcBef>
                <a:spcPts val="280"/>
              </a:spcBef>
              <a:buClr>
                <a:schemeClr val="lt2"/>
              </a:buClr>
              <a:buFont typeface="Constantia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0B0B0B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2377439" y="15239"/>
            <a:ext cx="438911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marL="640080" indent="-129540" algn="l" rtl="0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marL="914400" indent="-160655" algn="l" rtl="0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marL="1188720" indent="-128269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marL="1463040" indent="-135889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marL="1737360" indent="-121920" algn="l" rtl="0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marL="1920240" indent="-111760" algn="l" rtl="0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marL="2194560" indent="-86360" algn="l" rtl="0">
              <a:spcBef>
                <a:spcPts val="320"/>
              </a:spcBef>
              <a:buClr>
                <a:schemeClr val="dk2"/>
              </a:buClr>
              <a:buFont typeface="Constantia"/>
              <a:buChar char="•"/>
              <a:defRPr/>
            </a:lvl8pPr>
            <a:lvl9pPr marL="2468880" indent="-93979" algn="l" rtl="0">
              <a:spcBef>
                <a:spcPts val="280"/>
              </a:spcBef>
              <a:buClr>
                <a:schemeClr val="dk2"/>
              </a:buClr>
              <a:buFont typeface="Constantia"/>
              <a:buChar char="•"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 rot="5400000">
            <a:off x="5052218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861218" y="510382"/>
            <a:ext cx="521176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marL="640080" indent="-129540" algn="l" rtl="0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marL="914400" indent="-160655" algn="l" rtl="0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marL="1188720" indent="-128269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marL="1463040" indent="-135889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marL="1737360" indent="-121920" algn="l" rtl="0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marL="1920240" indent="-111760" algn="l" rtl="0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marL="2194560" indent="-86360" algn="l" rtl="0">
              <a:spcBef>
                <a:spcPts val="320"/>
              </a:spcBef>
              <a:buClr>
                <a:schemeClr val="dk2"/>
              </a:buClr>
              <a:buFont typeface="Constantia"/>
              <a:buChar char="•"/>
              <a:defRPr/>
            </a:lvl8pPr>
            <a:lvl9pPr marL="2468880" indent="-93979" algn="l" rtl="0">
              <a:spcBef>
                <a:spcPts val="280"/>
              </a:spcBef>
              <a:buClr>
                <a:schemeClr val="dk2"/>
              </a:buClr>
              <a:buFont typeface="Constantia"/>
              <a:buChar char="•"/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marL="640080" indent="-129540" algn="l" rtl="0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marL="914400" indent="-160655" algn="l" rtl="0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marL="1188720" indent="-128269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marL="1463040" indent="-135889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marL="1737360" indent="-121920" algn="l" rtl="0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marL="1920240" indent="-111760" algn="l" rtl="0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marL="2194560" indent="-86360" algn="l" rtl="0">
              <a:spcBef>
                <a:spcPts val="320"/>
              </a:spcBef>
              <a:buClr>
                <a:schemeClr val="dk2"/>
              </a:buClr>
              <a:buFont typeface="Constantia"/>
              <a:buChar char="•"/>
              <a:defRPr/>
            </a:lvl8pPr>
            <a:lvl9pPr marL="2468880" indent="-93979" algn="l" rtl="0">
              <a:spcBef>
                <a:spcPts val="280"/>
              </a:spcBef>
              <a:buClr>
                <a:schemeClr val="dk2"/>
              </a:buClr>
              <a:buFont typeface="Constantia"/>
              <a:buChar char="•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gradFill>
          <a:gsLst>
            <a:gs pos="0">
              <a:srgbClr val="37D4FF"/>
            </a:gs>
            <a:gs pos="25000">
              <a:srgbClr val="2BCEFE"/>
            </a:gs>
            <a:gs pos="100000">
              <a:srgbClr val="002E3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54EEC5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1pPr>
            <a:lvl2pPr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2pPr>
            <a:lvl3pPr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3pPr>
            <a:lvl4pPr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4pPr>
            <a:lvl5pPr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0B0B0B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7" cy="659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Constantia"/>
              <a:buNone/>
              <a:defRPr/>
            </a:lvl1pPr>
            <a:lvl2pPr rtl="0">
              <a:spcBef>
                <a:spcPts val="0"/>
              </a:spcBef>
              <a:buFont typeface="Constantia"/>
              <a:buNone/>
              <a:defRPr/>
            </a:lvl2pPr>
            <a:lvl3pPr rtl="0">
              <a:spcBef>
                <a:spcPts val="0"/>
              </a:spcBef>
              <a:buFont typeface="Constantia"/>
              <a:buNone/>
              <a:defRPr/>
            </a:lvl3pPr>
            <a:lvl4pPr rtl="0">
              <a:spcBef>
                <a:spcPts val="0"/>
              </a:spcBef>
              <a:buFont typeface="Constantia"/>
              <a:buNone/>
              <a:defRPr/>
            </a:lvl4pPr>
            <a:lvl5pPr rtl="0">
              <a:spcBef>
                <a:spcPts val="0"/>
              </a:spcBef>
              <a:buFont typeface="Constanti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4" cy="654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Constantia"/>
              <a:buNone/>
              <a:defRPr/>
            </a:lvl1pPr>
            <a:lvl2pPr rtl="0">
              <a:spcBef>
                <a:spcPts val="0"/>
              </a:spcBef>
              <a:buFont typeface="Constantia"/>
              <a:buNone/>
              <a:defRPr/>
            </a:lvl2pPr>
            <a:lvl3pPr rtl="0">
              <a:spcBef>
                <a:spcPts val="0"/>
              </a:spcBef>
              <a:buFont typeface="Constantia"/>
              <a:buNone/>
              <a:defRPr/>
            </a:lvl3pPr>
            <a:lvl4pPr rtl="0">
              <a:spcBef>
                <a:spcPts val="0"/>
              </a:spcBef>
              <a:buFont typeface="Constantia"/>
              <a:buNone/>
              <a:defRPr/>
            </a:lvl4pPr>
            <a:lvl5pPr rtl="0">
              <a:spcBef>
                <a:spcPts val="0"/>
              </a:spcBef>
              <a:buFont typeface="Constanti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7" cy="384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4" cy="384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199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1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Font typeface="Constantia"/>
              <a:buNone/>
              <a:defRPr/>
            </a:lvl1pPr>
            <a:lvl2pPr indent="0" algn="l" rtl="0">
              <a:spcBef>
                <a:spcPts val="0"/>
              </a:spcBef>
              <a:buFont typeface="Constantia"/>
              <a:buNone/>
              <a:defRPr/>
            </a:lvl2pPr>
            <a:lvl3pPr indent="0" algn="l" rtl="0">
              <a:spcBef>
                <a:spcPts val="0"/>
              </a:spcBef>
              <a:buFont typeface="Constantia"/>
              <a:buNone/>
              <a:defRPr/>
            </a:lvl3pPr>
            <a:lvl4pPr indent="0" algn="l" rtl="0">
              <a:spcBef>
                <a:spcPts val="0"/>
              </a:spcBef>
              <a:buFont typeface="Constantia"/>
              <a:buNone/>
              <a:defRPr/>
            </a:lvl4pPr>
            <a:lvl5pPr indent="0" algn="l" rtl="0">
              <a:spcBef>
                <a:spcPts val="0"/>
              </a:spcBef>
              <a:buFont typeface="Constanti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rot="-10380000" flipH="1">
            <a:off x="3165753" y="1108076"/>
            <a:ext cx="5257800" cy="4114799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7" name="Shape 67"/>
          <p:cNvSpPr/>
          <p:nvPr/>
        </p:nvSpPr>
        <p:spPr>
          <a:xfrm rot="-10379999" flipH="1">
            <a:off x="8004134" y="5359769"/>
            <a:ext cx="155447" cy="155447"/>
          </a:xfrm>
          <a:prstGeom prst="rtTriangle">
            <a:avLst/>
          </a:prstGeom>
          <a:solidFill>
            <a:srgbClr val="FFFFFF"/>
          </a:solidFill>
          <a:ln w="12700" cap="flat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09600" y="1176995"/>
            <a:ext cx="2212848" cy="15826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09600" y="2828784"/>
            <a:ext cx="2209799" cy="2179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250"/>
              </a:spcBef>
              <a:buFont typeface="Constant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 rot="420000">
            <a:off x="3485792" y="1199516"/>
            <a:ext cx="4617719" cy="3931919"/>
          </a:xfrm>
          <a:prstGeom prst="rect">
            <a:avLst/>
          </a:prstGeom>
          <a:solidFill>
            <a:schemeClr val="lt2"/>
          </a:solidFill>
          <a:ln w="9525" cap="rnd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1476AB">
                  <a:alpha val="44705"/>
                </a:srgbClr>
              </a:gs>
              <a:gs pos="100000">
                <a:srgbClr val="0CE0EC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5" name="Shape 75"/>
          <p:cNvSpPr/>
          <p:nvPr/>
        </p:nvSpPr>
        <p:spPr>
          <a:xfrm rot="10800000" flipH="1">
            <a:off x="4381500" y="6219825"/>
            <a:ext cx="4762500" cy="638174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8A7B0">
                  <a:alpha val="29803"/>
                </a:srgbClr>
              </a:gs>
              <a:gs pos="80000">
                <a:srgbClr val="0993DD">
                  <a:alpha val="44705"/>
                </a:srgbClr>
              </a:gs>
              <a:gs pos="100000">
                <a:srgbClr val="0993DD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65000" sy="65000" flip="none" algn="tl"/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1476AB">
                  <a:alpha val="44705"/>
                </a:srgbClr>
              </a:gs>
              <a:gs pos="100000">
                <a:srgbClr val="0CE0EC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" name="Shape 6"/>
          <p:cNvSpPr/>
          <p:nvPr/>
        </p:nvSpPr>
        <p:spPr>
          <a:xfrm>
            <a:off x="4381500" y="-7144"/>
            <a:ext cx="4762500" cy="638174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8A7B0">
                  <a:alpha val="29803"/>
                </a:srgbClr>
              </a:gs>
              <a:gs pos="80000">
                <a:srgbClr val="0993DD">
                  <a:alpha val="44705"/>
                </a:srgbClr>
              </a:gs>
              <a:gs pos="100000">
                <a:srgbClr val="0993DD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marL="640080" marR="0" indent="-129540" algn="l" rtl="0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marL="914400" marR="0" indent="-160655" algn="l" rtl="0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marL="1188720" marR="0" indent="-128269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marL="1463040" marR="0" indent="-135889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marL="1737360" marR="0" indent="-121920" algn="l" rtl="0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marL="1920240" marR="0" indent="-111760" algn="l" rtl="0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marL="2194560" marR="0" indent="-86360" algn="l" rtl="0">
              <a:spcBef>
                <a:spcPts val="320"/>
              </a:spcBef>
              <a:buClr>
                <a:schemeClr val="dk2"/>
              </a:buClr>
              <a:buFont typeface="Constantia"/>
              <a:buChar char="•"/>
              <a:defRPr/>
            </a:lvl8pPr>
            <a:lvl9pPr marL="2468880" marR="0" indent="-93979" algn="l" rtl="0">
              <a:spcBef>
                <a:spcPts val="280"/>
              </a:spcBef>
              <a:buClr>
                <a:schemeClr val="dk2"/>
              </a:buClr>
              <a:buFont typeface="Constantia"/>
              <a:buChar char="•"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grpSp>
        <p:nvGrpSpPr>
          <p:cNvPr id="12" name="Shape 12"/>
          <p:cNvGrpSpPr/>
          <p:nvPr/>
        </p:nvGrpSpPr>
        <p:grpSpPr>
          <a:xfrm>
            <a:off x="-29294" y="-16113"/>
            <a:ext cx="9198254" cy="1086266"/>
            <a:chOff x="-29322" y="-1971"/>
            <a:chExt cx="9198254" cy="1086266"/>
          </a:xfrm>
        </p:grpSpPr>
        <p:sp>
          <p:nvSpPr>
            <p:cNvPr id="13" name="Shape 13"/>
            <p:cNvSpPr/>
            <p:nvPr/>
          </p:nvSpPr>
          <p:spPr>
            <a:xfrm rot="-164307">
              <a:off x="-19044" y="216549"/>
              <a:ext cx="9163050" cy="649224"/>
            </a:xfrm>
            <a:custGeom>
              <a:avLst/>
              <a:gdLst/>
              <a:ahLst/>
              <a:cxnLst/>
              <a:rect l="0" t="0" r="0" b="0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>
              <a:solidFill>
                <a:srgbClr val="33B7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164308">
              <a:off x="-14309" y="290002"/>
              <a:ext cx="9175811" cy="530351"/>
            </a:xfrm>
            <a:custGeom>
              <a:avLst/>
              <a:gdLst/>
              <a:ahLst/>
              <a:cxnLst/>
              <a:rect l="0" t="0" r="0" b="0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lIns="0" tIns="0" rIns="1827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53ECF3"/>
              </a:buClr>
              <a:buSzPct val="25000"/>
              <a:buFont typeface="Calibri"/>
              <a:buNone/>
            </a:pPr>
            <a:r>
              <a:rPr lang="en-US" sz="5600" b="1" i="0" u="none" strike="noStrike" cap="none" baseline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Team Prototype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533400" y="3228535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lIns="0" tIns="45700" rIns="18275" bIns="45700" anchor="t" anchorCtr="0">
            <a:noAutofit/>
          </a:bodyPr>
          <a:lstStyle/>
          <a:p>
            <a:pPr marL="0" marR="45720" lvl="0" indent="0" algn="r" rtl="0">
              <a:spcBef>
                <a:spcPts val="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600" b="0" i="0" u="none" strike="noStrike" cap="none" baseline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“Skippy’s Gold”  Game Summary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Success Criteria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Week 2 Milestone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Finalized Design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Week 3 Milestone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Game Prototype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Week 4 Milestone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Game Alpha version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Completed Art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Week 5 Milestone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Final Game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Not enough Games test and exercise people’s memory skills.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Goals and Objectives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Project Objectives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Stretch the players mind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Exercise memory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skills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Encourage users to play again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marR="0" lvl="1" indent="-129540" algn="l" rtl="0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Game Goals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Simple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Intuitive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Engaging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Strategy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117475" algn="l" rtl="0">
              <a:spcBef>
                <a:spcPts val="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Quick, iterative production 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Easy to measure progress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Lots of small, frequent tests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Lets us determine where to focus attention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Mastery over tasks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Motivates everyone to do their best</a:t>
            </a:r>
          </a:p>
          <a:p>
            <a:pPr marL="274320" marR="0" lvl="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Minimum Viable Product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Grid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Line generating Algorithm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Player must be able to select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tiles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marR="0" lvl="1" indent="-129540" algn="l" rtl="0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Simple art for character and setting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Consistent design (UI/UX and code)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endParaRPr lang="en-US" sz="26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Us</a:t>
            </a:r>
          </a:p>
          <a:p>
            <a:pPr marL="274320" marR="0" lvl="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Consumers</a:t>
            </a:r>
          </a:p>
          <a:p>
            <a:pPr marL="274320" marR="0" lvl="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Game Testers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Risks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40080" marR="0" lvl="1" indent="-259080" algn="l" rtl="0">
              <a:spcBef>
                <a:spcPts val="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New Engine –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Unity3D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and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C#</a:t>
            </a:r>
          </a:p>
          <a:p>
            <a:pPr lvl="2" indent="-259080">
              <a:spcBef>
                <a:spcPts val="0"/>
              </a:spcBef>
              <a:buClr>
                <a:schemeClr val="accent1"/>
              </a:buClr>
              <a:buSzPct val="85000"/>
            </a:pPr>
            <a:r>
              <a:rPr lang="en-US" sz="2000" b="0" i="0" u="none" strike="noStrike" cap="none" baseline="0" dirty="0" smtClean="0">
                <a:solidFill>
                  <a:schemeClr val="accent1">
                    <a:lumMod val="50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Probability: medium	Impact:</a:t>
            </a:r>
            <a:r>
              <a:rPr lang="en-US" sz="20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 high</a:t>
            </a:r>
            <a:endParaRPr lang="en-US" sz="2000" b="0" i="0" u="none" strike="noStrike" cap="none" baseline="0" dirty="0">
              <a:solidFill>
                <a:schemeClr val="accent1">
                  <a:lumMod val="50000"/>
                </a:schemeClr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914400" marR="0" lvl="2" indent="-254000" algn="l" rtl="0">
              <a:spcBef>
                <a:spcPts val="420"/>
              </a:spcBef>
              <a:buClr>
                <a:schemeClr val="accent2"/>
              </a:buClr>
              <a:buSzPct val="70000"/>
              <a:buFont typeface="Noto Symbol"/>
              <a:buChar char="●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Mitigated by doing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research, practicing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tutorials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Unfinished deliverables</a:t>
            </a:r>
          </a:p>
          <a:p>
            <a:pPr lvl="2" indent="-259080">
              <a:spcBef>
                <a:spcPts val="480"/>
              </a:spcBef>
              <a:buClr>
                <a:schemeClr val="accent1"/>
              </a:buClr>
              <a:buSzPct val="850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Probability: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medium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	Impact: high</a:t>
            </a:r>
          </a:p>
          <a:p>
            <a:pPr marL="914400" marR="0" lvl="2" indent="-254000" algn="l" rtl="0">
              <a:spcBef>
                <a:spcPts val="420"/>
              </a:spcBef>
              <a:buClr>
                <a:schemeClr val="accent2"/>
              </a:buClr>
              <a:buSzPct val="70000"/>
              <a:buFont typeface="Noto Symbol"/>
              <a:buChar char="●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Mitigated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with checklists and peer-management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Code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Readability</a:t>
            </a:r>
          </a:p>
          <a:p>
            <a:pPr lvl="2" indent="-259080">
              <a:spcBef>
                <a:spcPts val="480"/>
              </a:spcBef>
              <a:buClr>
                <a:schemeClr val="accent1"/>
              </a:buClr>
              <a:buSzPct val="850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Probability: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high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	Impact: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medium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914400" marR="0" lvl="2" indent="-254000" algn="l" rtl="0">
              <a:spcBef>
                <a:spcPts val="420"/>
              </a:spcBef>
              <a:buClr>
                <a:schemeClr val="accent2"/>
              </a:buClr>
              <a:buSzPct val="70000"/>
              <a:buFont typeface="Noto Symbol"/>
              <a:buChar char="●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Mitigated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by agreeing on and following a code syntax style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Team of 5 will increase </a:t>
            </a:r>
            <a:r>
              <a:rPr lang="en-US" sz="200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complexity</a:t>
            </a:r>
            <a:endParaRPr lang="en-US" sz="2000" b="0" i="0" u="none" strike="noStrike" cap="none" baseline="0" dirty="0" smtClean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lvl="2" indent="-259080">
              <a:buSzPct val="850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Probability: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high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	Impact: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medium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914400" marR="0" lvl="2" indent="-254000" algn="l" rtl="0">
              <a:spcBef>
                <a:spcPts val="420"/>
              </a:spcBef>
              <a:buClr>
                <a:schemeClr val="accent2"/>
              </a:buClr>
              <a:buSzPct val="70000"/>
              <a:buFont typeface="Noto Symbol"/>
              <a:buChar char="●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Group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meetings to mitigate risk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Boundaries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Must be simple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Quickly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iterative levels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 Scope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Grid, Line algorithm, player control, simple art assets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Out of Scope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Multiple game types, custom animations, Story-mode</a:t>
            </a:r>
          </a:p>
          <a:p>
            <a:pPr marL="274320" marR="0" lvl="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Deliverable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117475" algn="l" rtl="0">
              <a:spcBef>
                <a:spcPts val="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Deliverable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Fun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and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challenging Brain Game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Iterative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levels</a:t>
            </a:r>
            <a:r>
              <a:rPr lang="en-US" sz="24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and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engaging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marR="0" lvl="1" indent="-129540" algn="l" rtl="0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Flow">
  <a:themeElements>
    <a:clrScheme name="Custom 7">
      <a:dk1>
        <a:srgbClr val="0C0C0C"/>
      </a:dk1>
      <a:lt1>
        <a:srgbClr val="FFFFFF"/>
      </a:lt1>
      <a:dk2>
        <a:srgbClr val="04617B"/>
      </a:dk2>
      <a:lt2>
        <a:srgbClr val="0C0C0C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191</Words>
  <Application>Microsoft Office PowerPoint</Application>
  <PresentationFormat>On-screen Show (4:3)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Constantia</vt:lpstr>
      <vt:lpstr>Noto Symbol</vt:lpstr>
      <vt:lpstr>Flow</vt:lpstr>
      <vt:lpstr>Team Prototype</vt:lpstr>
      <vt:lpstr>Problem Statement</vt:lpstr>
      <vt:lpstr>Project Goals and Objectives</vt:lpstr>
      <vt:lpstr>Strategy</vt:lpstr>
      <vt:lpstr>Requirements</vt:lpstr>
      <vt:lpstr>Stakeholders</vt:lpstr>
      <vt:lpstr>Risks</vt:lpstr>
      <vt:lpstr>Scope</vt:lpstr>
      <vt:lpstr>Deliverable</vt:lpstr>
      <vt:lpstr>Success Criteria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Prototype</dc:title>
  <dc:creator>Aingaran Ragunathan</dc:creator>
  <cp:lastModifiedBy>Aingaran Ragunathan</cp:lastModifiedBy>
  <cp:revision>7</cp:revision>
  <dcterms:modified xsi:type="dcterms:W3CDTF">2015-04-27T23:24:45Z</dcterms:modified>
</cp:coreProperties>
</file>