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53ECF3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533400" y="3228535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45720" rtl="0" algn="r">
              <a:spcBef>
                <a:spcPts val="52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lvl="1" marL="457200" marR="0" rtl="0" algn="ctr">
              <a:spcBef>
                <a:spcPts val="480"/>
              </a:spcBef>
              <a:buClr>
                <a:schemeClr val="accent1"/>
              </a:buClr>
              <a:buFont typeface="Noto Symbol"/>
              <a:buNone/>
              <a:defRPr/>
            </a:lvl2pPr>
            <a:lvl3pPr indent="0" lvl="2" marL="914400" marR="0" rtl="0" algn="ctr">
              <a:spcBef>
                <a:spcPts val="420"/>
              </a:spcBef>
              <a:buClr>
                <a:schemeClr val="accent2"/>
              </a:buClr>
              <a:buFont typeface="Noto Symbo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chemeClr val="accent4"/>
              </a:buClr>
              <a:buFont typeface="Noto Symbol"/>
              <a:buNone/>
              <a:defRPr/>
            </a:lvl5pPr>
            <a:lvl6pPr indent="0" lvl="5" marL="2286000" marR="0" rtl="0" algn="ctr">
              <a:spcBef>
                <a:spcPts val="360"/>
              </a:spcBef>
              <a:buClr>
                <a:schemeClr val="accent5"/>
              </a:buClr>
              <a:buFont typeface="Noto Symbol"/>
              <a:buNone/>
              <a:defRPr/>
            </a:lvl6pPr>
            <a:lvl7pPr indent="0" lvl="6" marL="2743200" marR="0" rtl="0" algn="ctr">
              <a:spcBef>
                <a:spcPts val="320"/>
              </a:spcBef>
              <a:buClr>
                <a:schemeClr val="accent6"/>
              </a:buClr>
              <a:buFont typeface="Noto Symbol"/>
              <a:buNone/>
              <a:defRPr/>
            </a:lvl7pPr>
            <a:lvl8pPr indent="0" lvl="7" marL="3200400" marR="0" rtl="0" algn="ctr">
              <a:spcBef>
                <a:spcPts val="320"/>
              </a:spcBef>
              <a:buClr>
                <a:schemeClr val="lt2"/>
              </a:buClr>
              <a:buFont typeface="Constantia"/>
              <a:buNone/>
              <a:defRPr/>
            </a:lvl8pPr>
            <a:lvl9pPr indent="0" lvl="8" marL="3657600" marR="0" rtl="0" algn="ctr">
              <a:spcBef>
                <a:spcPts val="280"/>
              </a:spcBef>
              <a:buClr>
                <a:schemeClr val="lt2"/>
              </a:buClr>
              <a:buFont typeface="Constantia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B0B0B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2377439" y="15239"/>
            <a:ext cx="438911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rtl="0" algn="l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indent="-129540" lvl="1" marL="64008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160655" lvl="2" marL="914400" rtl="0" algn="l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indent="-128269" lvl="3" marL="118872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35889" lvl="4" marL="1463040" rtl="0" algn="l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indent="-121920" lvl="5" marL="1737360" rtl="0" algn="l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indent="-111760" lvl="6" marL="1920240" rtl="0" algn="l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indent="-86360" lvl="7" marL="2194560" rtl="0" algn="l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indent="-93979" lvl="8" marL="2468880" rtl="0" algn="l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5052218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861218" y="510382"/>
            <a:ext cx="521176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rtl="0" algn="l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indent="-129540" lvl="1" marL="64008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160655" lvl="2" marL="914400" rtl="0" algn="l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indent="-128269" lvl="3" marL="118872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35889" lvl="4" marL="1463040" rtl="0" algn="l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indent="-121920" lvl="5" marL="1737360" rtl="0" algn="l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indent="-111760" lvl="6" marL="1920240" rtl="0" algn="l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indent="-86360" lvl="7" marL="2194560" rtl="0" algn="l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indent="-93979" lvl="8" marL="2468880" rtl="0" algn="l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rtl="0" algn="l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indent="-129540" lvl="1" marL="64008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160655" lvl="2" marL="914400" rtl="0" algn="l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indent="-128269" lvl="3" marL="118872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35889" lvl="4" marL="1463040" rtl="0" algn="l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indent="-121920" lvl="5" marL="1737360" rtl="0" algn="l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indent="-111760" lvl="6" marL="1920240" rtl="0" algn="l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indent="-86360" lvl="7" marL="2194560" rtl="0" algn="l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indent="-93979" lvl="8" marL="2468880" rtl="0" algn="l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30352" y="1316736"/>
            <a:ext cx="7772400" cy="13624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54EEC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30352" y="2704664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1pPr>
            <a:lvl2pPr lvl="1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2pPr>
            <a:lvl3pPr lvl="2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3pPr>
            <a:lvl4pPr lvl="3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4pPr>
            <a:lvl5pPr lvl="4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B0B0B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48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855248"/>
            <a:ext cx="404018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Constantia"/>
              <a:buNone/>
              <a:defRPr/>
            </a:lvl1pPr>
            <a:lvl2pPr lvl="1" rtl="0">
              <a:spcBef>
                <a:spcPts val="0"/>
              </a:spcBef>
              <a:buFont typeface="Constantia"/>
              <a:buNone/>
              <a:defRPr/>
            </a:lvl2pPr>
            <a:lvl3pPr lvl="2" rtl="0">
              <a:spcBef>
                <a:spcPts val="0"/>
              </a:spcBef>
              <a:buFont typeface="Constantia"/>
              <a:buNone/>
              <a:defRPr/>
            </a:lvl3pPr>
            <a:lvl4pPr lvl="3" rtl="0">
              <a:spcBef>
                <a:spcPts val="0"/>
              </a:spcBef>
              <a:buFont typeface="Constantia"/>
              <a:buNone/>
              <a:defRPr/>
            </a:lvl4pPr>
            <a:lvl5pPr lvl="4" rtl="0">
              <a:spcBef>
                <a:spcPts val="0"/>
              </a:spcBef>
              <a:buFont typeface="Constanti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45025" y="1859757"/>
            <a:ext cx="4041774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Constantia"/>
              <a:buNone/>
              <a:defRPr/>
            </a:lvl1pPr>
            <a:lvl2pPr lvl="1" rtl="0">
              <a:spcBef>
                <a:spcPts val="0"/>
              </a:spcBef>
              <a:buFont typeface="Constantia"/>
              <a:buNone/>
              <a:defRPr/>
            </a:lvl2pPr>
            <a:lvl3pPr lvl="2" rtl="0">
              <a:spcBef>
                <a:spcPts val="0"/>
              </a:spcBef>
              <a:buFont typeface="Constantia"/>
              <a:buNone/>
              <a:defRPr/>
            </a:lvl3pPr>
            <a:lvl4pPr lvl="3" rtl="0">
              <a:spcBef>
                <a:spcPts val="0"/>
              </a:spcBef>
              <a:buFont typeface="Constantia"/>
              <a:buNone/>
              <a:defRPr/>
            </a:lvl4pPr>
            <a:lvl5pPr lvl="4" rtl="0">
              <a:spcBef>
                <a:spcPts val="0"/>
              </a:spcBef>
              <a:buFont typeface="Constanti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57200" y="2514600"/>
            <a:ext cx="404018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514600"/>
            <a:ext cx="4041774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70408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85800" y="514352"/>
            <a:ext cx="2743199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1676400"/>
            <a:ext cx="27431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Font typeface="Constantia"/>
              <a:buNone/>
              <a:defRPr/>
            </a:lvl1pPr>
            <a:lvl2pPr indent="0" lvl="1" rtl="0" algn="l">
              <a:spcBef>
                <a:spcPts val="0"/>
              </a:spcBef>
              <a:buFont typeface="Constantia"/>
              <a:buNone/>
              <a:defRPr/>
            </a:lvl2pPr>
            <a:lvl3pPr indent="0" lvl="2" rtl="0" algn="l">
              <a:spcBef>
                <a:spcPts val="0"/>
              </a:spcBef>
              <a:buFont typeface="Constantia"/>
              <a:buNone/>
              <a:defRPr/>
            </a:lvl3pPr>
            <a:lvl4pPr indent="0" lvl="3" rtl="0" algn="l">
              <a:spcBef>
                <a:spcPts val="0"/>
              </a:spcBef>
              <a:buFont typeface="Constantia"/>
              <a:buNone/>
              <a:defRPr/>
            </a:lvl4pPr>
            <a:lvl5pPr indent="0" lvl="4" rtl="0" algn="l">
              <a:spcBef>
                <a:spcPts val="0"/>
              </a:spcBef>
              <a:buFont typeface="Constanti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flipH="1" rot="-10380000">
            <a:off x="3165753" y="1108076"/>
            <a:ext cx="5257800" cy="4114799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8" name="Shape 68"/>
          <p:cNvSpPr/>
          <p:nvPr/>
        </p:nvSpPr>
        <p:spPr>
          <a:xfrm flipH="1" rot="-10380000">
            <a:off x="8004134" y="5359769"/>
            <a:ext cx="155447" cy="155447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609600" y="1176995"/>
            <a:ext cx="2212848" cy="15826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09600" y="2828784"/>
            <a:ext cx="2209799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250"/>
              </a:spcBef>
              <a:buFont typeface="Constanti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077200" y="6356350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  <p:sp>
        <p:nvSpPr>
          <p:cNvPr id="74" name="Shape 74"/>
          <p:cNvSpPr/>
          <p:nvPr>
            <p:ph idx="2" type="pic"/>
          </p:nvPr>
        </p:nvSpPr>
        <p:spPr>
          <a:xfrm rot="420000">
            <a:off x="3485792" y="1199516"/>
            <a:ext cx="4617719" cy="3931919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/>
          <p:nvPr/>
        </p:nvSpPr>
        <p:spPr>
          <a:xfrm flipH="1" rot="10800000">
            <a:off x="-9525" y="5816600"/>
            <a:ext cx="9163050" cy="1041400"/>
          </a:xfrm>
          <a:custGeom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705"/>
                </a:srgbClr>
              </a:gs>
              <a:gs pos="100000">
                <a:srgbClr val="0CE0EC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6" name="Shape 76"/>
          <p:cNvSpPr/>
          <p:nvPr/>
        </p:nvSpPr>
        <p:spPr>
          <a:xfrm flipH="1" rot="10800000">
            <a:off x="4381500" y="6219825"/>
            <a:ext cx="4762500" cy="638174"/>
          </a:xfrm>
          <a:custGeom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803"/>
                </a:srgbClr>
              </a:gs>
              <a:gs pos="80000">
                <a:srgbClr val="0993DD">
                  <a:alpha val="44705"/>
                </a:srgbClr>
              </a:gs>
              <a:gs pos="100000">
                <a:srgbClr val="0993DD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9525" y="-7144"/>
            <a:ext cx="9163050" cy="1041400"/>
          </a:xfrm>
          <a:custGeom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705"/>
                </a:srgbClr>
              </a:gs>
              <a:gs pos="100000">
                <a:srgbClr val="0CE0EC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4381500" y="-7144"/>
            <a:ext cx="4762500" cy="638174"/>
          </a:xfrm>
          <a:custGeom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803"/>
                </a:srgbClr>
              </a:gs>
              <a:gs pos="80000">
                <a:srgbClr val="0993DD">
                  <a:alpha val="44705"/>
                </a:srgbClr>
              </a:gs>
              <a:gs pos="100000">
                <a:srgbClr val="0993DD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160655" lvl="2" marL="914400" marR="0" rtl="0" algn="l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indent="-128269" lvl="3" marL="1188720" marR="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35889" lvl="4" marL="1463040" marR="0" rtl="0" algn="l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  <p:grpSp>
        <p:nvGrpSpPr>
          <p:cNvPr id="13" name="Shape 13"/>
          <p:cNvGrpSpPr/>
          <p:nvPr/>
        </p:nvGrpSpPr>
        <p:grpSpPr>
          <a:xfrm>
            <a:off x="-29294" y="-16113"/>
            <a:ext cx="9198254" cy="1086266"/>
            <a:chOff x="-29322" y="-1971"/>
            <a:chExt cx="9198254" cy="1086266"/>
          </a:xfrm>
        </p:grpSpPr>
        <p:sp>
          <p:nvSpPr>
            <p:cNvPr id="14" name="Shape 14"/>
            <p:cNvSpPr/>
            <p:nvPr/>
          </p:nvSpPr>
          <p:spPr>
            <a:xfrm rot="-164308">
              <a:off x="-19044" y="216549"/>
              <a:ext cx="9163050" cy="649224"/>
            </a:xfrm>
            <a:custGeom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33B7B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rot="-164308">
              <a:off x="-14309" y="290002"/>
              <a:ext cx="9175811" cy="530351"/>
            </a:xfrm>
            <a:custGeom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18275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53ECF3"/>
              </a:buClr>
              <a:buSzPct val="25000"/>
              <a:buFont typeface="Calibri"/>
              <a:buNone/>
            </a:pPr>
            <a:r>
              <a:rPr b="1" i="0" lang="en-US" sz="5600" u="none" cap="none" strike="noStrike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Team Prototype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533400" y="3228535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18275" tIns="45700">
            <a:noAutofit/>
          </a:bodyPr>
          <a:lstStyle/>
          <a:p>
            <a:pPr indent="0" lvl="0" marL="0" marR="45720" rtl="0" algn="r"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“Skippy’s Gold”  Game Summary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Success Criteria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Week 2 Milestone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Finalized Design</a:t>
            </a: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Week 3 Milestone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Game Prototype</a:t>
            </a: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Week 4 Milestone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Game Alpha version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Completed Art</a:t>
            </a: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Week 5 Milestone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Final Game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Not enough </a:t>
            </a: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ames test and exercise people’s memory skills.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Goals and Objectives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Project Objectives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Challenging and fun game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Have main game done by week 4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Game Goals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Simple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Intuitive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Polished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Strategy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Everyone can speak their mind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don’t immediately turn down an idea</a:t>
            </a: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Lots of small, frequent tests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Lets us determine where to focus attention</a:t>
            </a: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Risk of someone getting sick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stay ahead and strong communication</a:t>
            </a: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Minimum </a:t>
            </a: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iable </a:t>
            </a: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roduct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Grid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Line generating Algorithm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Player must be able to select tiles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Polished feel</a:t>
            </a: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Grade of +80%</a:t>
            </a: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Us</a:t>
            </a: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Consumers</a:t>
            </a: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Game Testers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Risks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9080" lvl="1" marL="640080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New Engine – Unity3D</a:t>
            </a:r>
          </a:p>
          <a:p>
            <a:pPr indent="-254000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Mitigated by doing research, practicing tutorials, 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Unifinished deliverables</a:t>
            </a:r>
          </a:p>
          <a:p>
            <a:pPr indent="-254000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Mitigated with checklists and peer-management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Code Readability</a:t>
            </a:r>
          </a:p>
          <a:p>
            <a:pPr indent="-254000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Mitigated by agreeing on and following a code syntax style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Team of 5 will increase the chance of non-completion</a:t>
            </a:r>
          </a:p>
          <a:p>
            <a:pPr indent="-254000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Group meetings to mitigate risk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Boundaries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Must be simple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Quickly iterative</a:t>
            </a: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 Scope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Grid, Line algorithm, player control, simple art assets</a:t>
            </a: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Out of Scope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Multiple game types, custom animations, Story-mode</a:t>
            </a: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Deliverable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Deliverable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Fun, challenging Brain Game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Iterative levels, polished, replayable</a:t>
            </a:r>
          </a:p>
          <a:p>
            <a:pPr indent="-25908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Custom 7">
      <a:dk1>
        <a:srgbClr val="0C0C0C"/>
      </a:dk1>
      <a:lt1>
        <a:srgbClr val="FFFFFF"/>
      </a:lt1>
      <a:dk2>
        <a:srgbClr val="04617B"/>
      </a:dk2>
      <a:lt2>
        <a:srgbClr val="0C0C0C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